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4" r:id="rId1"/>
  </p:sldMasterIdLst>
  <p:notesMasterIdLst>
    <p:notesMasterId r:id="rId12"/>
  </p:notesMasterIdLst>
  <p:handoutMasterIdLst>
    <p:handoutMasterId r:id="rId13"/>
  </p:handoutMasterIdLst>
  <p:sldIdLst>
    <p:sldId id="420" r:id="rId2"/>
    <p:sldId id="275" r:id="rId3"/>
    <p:sldId id="433" r:id="rId4"/>
    <p:sldId id="431" r:id="rId5"/>
    <p:sldId id="445" r:id="rId6"/>
    <p:sldId id="436" r:id="rId7"/>
    <p:sldId id="446" r:id="rId8"/>
    <p:sldId id="447" r:id="rId9"/>
    <p:sldId id="442" r:id="rId10"/>
    <p:sldId id="297" r:id="rId11"/>
  </p:sldIdLst>
  <p:sldSz cx="12192000" cy="6858000"/>
  <p:notesSz cx="6858000" cy="9144000"/>
  <p:embeddedFontLst>
    <p:embeddedFont>
      <p:font typeface="맑은 고딕" panose="020B0503020000020004" pitchFamily="34" charset="-127"/>
      <p:regular r:id="rId14"/>
      <p:bold r:id="rId15"/>
    </p:embeddedFont>
    <p:embeddedFont>
      <p:font typeface="나눔스퀘어_ac" panose="020B0600000101010101" pitchFamily="34" charset="-127"/>
      <p:regular r:id="rId16"/>
    </p:embeddedFont>
    <p:embeddedFont>
      <p:font typeface="Cambria Math" panose="02040503050406030204" pitchFamily="18" charset="0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4472C4"/>
    <a:srgbClr val="000000"/>
    <a:srgbClr val="5B9BD5"/>
    <a:srgbClr val="2E75B6"/>
    <a:srgbClr val="ACA1D0"/>
    <a:srgbClr val="FF0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43" autoAdjust="0"/>
    <p:restoredTop sz="86338"/>
  </p:normalViewPr>
  <p:slideViewPr>
    <p:cSldViewPr snapToGrid="0">
      <p:cViewPr>
        <p:scale>
          <a:sx n="70" d="100"/>
          <a:sy n="70" d="100"/>
        </p:scale>
        <p:origin x="1144" y="9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2023. 5. 8.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2023. 5. 8.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708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432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43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95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666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615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15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918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16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  <p:sldLayoutId id="2147483672" r:id="rId5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62327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4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회로 상에서의 </a:t>
            </a:r>
            <a:r>
              <a:rPr kumimoji="1" lang="en-US" altLang="ko-KR" sz="4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SHA2 </a:t>
            </a:r>
            <a:r>
              <a:rPr kumimoji="1" lang="ko-KR" altLang="en-US" sz="4000" b="1" dirty="0">
                <a:solidFill>
                  <a:srgbClr val="2E75B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동향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37C2DF-2696-7A44-9F85-508A0259C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" y="4042599"/>
            <a:ext cx="12192001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한성대학교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IT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융합공학과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임세진</a:t>
            </a:r>
            <a:endParaRPr kumimoji="1"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030AE6-5F9A-F0E1-1863-023BEE545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6714" y="5973956"/>
            <a:ext cx="251510" cy="587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2FE38EB-0A22-03A9-07F8-E68F1747C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134" y="5793643"/>
            <a:ext cx="798662" cy="10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>
                <a:solidFill>
                  <a:srgbClr val="002060"/>
                </a:solidFill>
              </a:rPr>
              <a:t>Q &amp; A</a:t>
            </a:r>
            <a:endParaRPr kumimoji="1" lang="ko-KR" altLang="en-US" sz="4400" b="1" dirty="0">
              <a:solidFill>
                <a:srgbClr val="00206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B73D1-009D-8C72-77FC-942A102C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6779" y="5588000"/>
            <a:ext cx="1524000" cy="127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53C420-370A-8626-B821-B6E2BB58C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466" y="5073259"/>
            <a:ext cx="1870197" cy="203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관련 연구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(SHA2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해시함수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Grover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알고리즘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양자 회로 상에서의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SHA2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5AF780-001E-45F4-8AE3-3E5596AE2398}"/>
              </a:ext>
            </a:extLst>
          </p:cNvPr>
          <p:cNvSpPr/>
          <p:nvPr/>
        </p:nvSpPr>
        <p:spPr>
          <a:xfrm>
            <a:off x="3685592" y="4758612"/>
            <a:ext cx="7641771" cy="989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01.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양자컴퓨터는 양자 역학의 특성을 활용한 컴퓨터로</a:t>
            </a:r>
            <a:r>
              <a:rPr kumimoji="1"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ore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 </a:t>
            </a:r>
            <a:r>
              <a:rPr kumimoji="1" lang="en-US" altLang="ko-Kore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(qubit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기본 연산 단위로 삼음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얽힘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(entanglement)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중첩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(superposition)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성질을 통해 동시에 연산을 수행할 수 있어 연산 속도가 획기적으로 빠름 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Grover</a:t>
            </a:r>
            <a:r>
              <a:rPr kumimoji="1" lang="ko-KR" altLang="en-US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알고리즘 </a:t>
            </a:r>
            <a:r>
              <a:rPr kumimoji="1" lang="en-US" altLang="ko-KR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전수조사 가속화</a:t>
            </a:r>
            <a:r>
              <a:rPr kumimoji="1" lang="en-US" altLang="ko-KR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 통해 해시함수의 보안강도를 절반으로 줄임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n-bit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 n/2-bit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보안강도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해시함수가 적용되는 분야 보안 위협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(Ex.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전자서명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메시지 인증 코드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난수 생성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,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키 유도 함수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  <a:sym typeface="Wingdings" pitchFamily="2" charset="2"/>
              </a:rPr>
              <a:t>)</a:t>
            </a:r>
            <a:endParaRPr kumimoji="1" lang="en-US" altLang="ko-KR" sz="1200" dirty="0">
              <a:latin typeface="Apple SD Gothic Neo" panose="02000300000000000000" pitchFamily="2" charset="-127"/>
              <a:ea typeface="Apple SD Gothic Neo" panose="02000300000000000000" pitchFamily="2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SSL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디지털 인증서 등에 적용되어 사용되는 중임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양자컴퓨터 상에서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동작시키려면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해시함수를 양자 회로로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구현해야하며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자원을 최소화하는 효율적인 양자 공격 회로에 대한 연구가 수행되고 있음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본 논문에서는 </a:t>
            </a:r>
            <a:r>
              <a:rPr kumimoji="1" lang="en-US" altLang="ko-KR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SHA2 </a:t>
            </a:r>
            <a:r>
              <a:rPr kumimoji="1" lang="ko-KR" altLang="en-US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해시함수에 대한 양자 회로 구현 동향에 대해 살펴봄</a:t>
            </a:r>
            <a:endParaRPr kumimoji="1" lang="en-US" altLang="ko-KR" sz="2000" b="1" dirty="0">
              <a:solidFill>
                <a:schemeClr val="accent5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502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SHA2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SHA2 (Secure Hash Algorithm 2) </a:t>
            </a:r>
            <a:r>
              <a:rPr kumimoji="1" lang="ko-KR" altLang="en-US" sz="22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해시함수</a:t>
            </a:r>
            <a:endParaRPr kumimoji="1" lang="en-US" altLang="ko-KR" sz="22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2002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년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NIST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 표준화한 해시함수의 집합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 값의 길이에 따라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개로 구성됨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일부 상수와 라운드 수를 제외하고 구조적으로 동일함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동작 방식은 크게 </a:t>
            </a:r>
            <a:r>
              <a:rPr kumimoji="1" lang="ko-KR" altLang="en-US" sz="2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 연산 단계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나뉨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(SHA-256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기준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16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전처리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단계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에서는 메시지 패딩 및 파싱을 수행하고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패딩된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메시지의 길이가 </a:t>
            </a:r>
            <a:r>
              <a:rPr kumimoji="1" lang="en-US" altLang="ko-KR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512-bit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배수가 되도록 비트를 추가함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>
              <a:lnSpc>
                <a:spcPct val="100000"/>
              </a:lnSpc>
            </a:pP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 값이 생성되는 </a:t>
            </a:r>
            <a:r>
              <a:rPr kumimoji="1" lang="ko-KR" altLang="en-US" sz="16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 연산 단계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</a:t>
            </a:r>
            <a:r>
              <a:rPr kumimoji="1" lang="ko-KR" altLang="en-US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패딩된</a:t>
            </a:r>
            <a:r>
              <a:rPr kumimoji="1" lang="ko-KR" altLang="en-US" sz="1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메시지의 블록 수에 따라 전체 알고리즘을 반복 수행함</a:t>
            </a:r>
            <a:endParaRPr kumimoji="1" lang="en-US" altLang="ko-KR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D9F7F68-E2B0-A40F-578D-27D202252F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758197"/>
                  </p:ext>
                </p:extLst>
              </p:nvPr>
            </p:nvGraphicFramePr>
            <p:xfrm>
              <a:off x="847164" y="3725884"/>
              <a:ext cx="10497672" cy="2938618"/>
            </p:xfrm>
            <a:graphic>
              <a:graphicData uri="http://schemas.openxmlformats.org/drawingml/2006/table">
                <a:tbl>
                  <a:tblPr/>
                  <a:tblGrid>
                    <a:gridCol w="2624418">
                      <a:extLst>
                        <a:ext uri="{9D8B030D-6E8A-4147-A177-3AD203B41FA5}">
                          <a16:colId xmlns:a16="http://schemas.microsoft.com/office/drawing/2014/main" val="2575268961"/>
                        </a:ext>
                      </a:extLst>
                    </a:gridCol>
                    <a:gridCol w="2624418">
                      <a:extLst>
                        <a:ext uri="{9D8B030D-6E8A-4147-A177-3AD203B41FA5}">
                          <a16:colId xmlns:a16="http://schemas.microsoft.com/office/drawing/2014/main" val="4185177445"/>
                        </a:ext>
                      </a:extLst>
                    </a:gridCol>
                    <a:gridCol w="2624418">
                      <a:extLst>
                        <a:ext uri="{9D8B030D-6E8A-4147-A177-3AD203B41FA5}">
                          <a16:colId xmlns:a16="http://schemas.microsoft.com/office/drawing/2014/main" val="778933592"/>
                        </a:ext>
                      </a:extLst>
                    </a:gridCol>
                    <a:gridCol w="2624418">
                      <a:extLst>
                        <a:ext uri="{9D8B030D-6E8A-4147-A177-3AD203B41FA5}">
                          <a16:colId xmlns:a16="http://schemas.microsoft.com/office/drawing/2014/main" val="2421840518"/>
                        </a:ext>
                      </a:extLst>
                    </a:gridCol>
                  </a:tblGrid>
                  <a:tr h="979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Hash </a:t>
                          </a:r>
                        </a:p>
                        <a:p>
                          <a:pPr algn="ctr"/>
                          <a:r>
                            <a:rPr lang="en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Message Size (bits)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 Size</a:t>
                          </a:r>
                        </a:p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(bits)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Message</a:t>
                          </a:r>
                        </a:p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Digest Size</a:t>
                          </a:r>
                        </a:p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(bits)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512295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SHA-224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</m:oMath>
                          </a14:m>
                          <a:endParaRPr lang="en-US" altLang="ko-Kore-KR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357164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SHA-256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64</m:t>
                                  </m:r>
                                </m:sup>
                              </m:sSup>
                            </m:oMath>
                          </a14:m>
                          <a:endParaRPr lang="en-US" altLang="ko-Kore-KR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2849445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SHA-384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128</m:t>
                                  </m:r>
                                </m:sup>
                              </m:sSup>
                            </m:oMath>
                          </a14:m>
                          <a:endParaRPr lang="en-US" altLang="ko-Kore-KR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1924481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SHA-512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128</m:t>
                                  </m:r>
                                </m:sup>
                              </m:sSup>
                            </m:oMath>
                          </a14:m>
                          <a:endParaRPr lang="en-US" altLang="ko-Kore-KR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5470931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SHA-512/224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128</m:t>
                                  </m:r>
                                </m:sup>
                              </m:sSup>
                            </m:oMath>
                          </a14:m>
                          <a:endParaRPr lang="en-US" altLang="ko-Kore-KR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005964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SHA-512/256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&lt;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ko-Kore-KR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effectLst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128</m:t>
                                  </m:r>
                                </m:sup>
                              </m:sSup>
                            </m:oMath>
                          </a14:m>
                          <a:endParaRPr lang="en-US" altLang="ko-Kore-KR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261777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7D9F7F68-E2B0-A40F-578D-27D202252F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758197"/>
                  </p:ext>
                </p:extLst>
              </p:nvPr>
            </p:nvGraphicFramePr>
            <p:xfrm>
              <a:off x="847164" y="3725884"/>
              <a:ext cx="10497672" cy="2938618"/>
            </p:xfrm>
            <a:graphic>
              <a:graphicData uri="http://schemas.openxmlformats.org/drawingml/2006/table">
                <a:tbl>
                  <a:tblPr/>
                  <a:tblGrid>
                    <a:gridCol w="2624418">
                      <a:extLst>
                        <a:ext uri="{9D8B030D-6E8A-4147-A177-3AD203B41FA5}">
                          <a16:colId xmlns:a16="http://schemas.microsoft.com/office/drawing/2014/main" val="2575268961"/>
                        </a:ext>
                      </a:extLst>
                    </a:gridCol>
                    <a:gridCol w="2624418">
                      <a:extLst>
                        <a:ext uri="{9D8B030D-6E8A-4147-A177-3AD203B41FA5}">
                          <a16:colId xmlns:a16="http://schemas.microsoft.com/office/drawing/2014/main" val="4185177445"/>
                        </a:ext>
                      </a:extLst>
                    </a:gridCol>
                    <a:gridCol w="2624418">
                      <a:extLst>
                        <a:ext uri="{9D8B030D-6E8A-4147-A177-3AD203B41FA5}">
                          <a16:colId xmlns:a16="http://schemas.microsoft.com/office/drawing/2014/main" val="778933592"/>
                        </a:ext>
                      </a:extLst>
                    </a:gridCol>
                    <a:gridCol w="2624418">
                      <a:extLst>
                        <a:ext uri="{9D8B030D-6E8A-4147-A177-3AD203B41FA5}">
                          <a16:colId xmlns:a16="http://schemas.microsoft.com/office/drawing/2014/main" val="2421840518"/>
                        </a:ext>
                      </a:extLst>
                    </a:gridCol>
                  </a:tblGrid>
                  <a:tr h="9795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Hash </a:t>
                          </a:r>
                        </a:p>
                        <a:p>
                          <a:pPr algn="ctr"/>
                          <a:r>
                            <a:rPr lang="en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Message Size (bits)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Block Size</a:t>
                          </a:r>
                        </a:p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(bits)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Message</a:t>
                          </a:r>
                        </a:p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Digest Size</a:t>
                          </a:r>
                        </a:p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(bits)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96512295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SHA-224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300000" r="-200000" b="-5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3357164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SHA-256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400000" r="-200000" b="-4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2849445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SHA-384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500000" r="-200000" b="-33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384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91924481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SHA-512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24000" r="-200000" b="-24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512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5470931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SHA-512/224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96154" r="-200000" b="-1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6005964"/>
                      </a:ext>
                    </a:extLst>
                  </a:tr>
                  <a:tr h="3265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SHA-512/256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796154" r="-200000" b="-3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4261777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AB935CC4-207D-2BD3-A250-D5EB4F7FB6A4}"/>
              </a:ext>
            </a:extLst>
          </p:cNvPr>
          <p:cNvSpPr/>
          <p:nvPr/>
        </p:nvSpPr>
        <p:spPr>
          <a:xfrm>
            <a:off x="3792071" y="4032916"/>
            <a:ext cx="1936376" cy="389965"/>
          </a:xfrm>
          <a:prstGeom prst="round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28E24-E8D7-9D04-EEFF-71DA7DDA6514}"/>
              </a:ext>
            </a:extLst>
          </p:cNvPr>
          <p:cNvSpPr txBox="1"/>
          <p:nvPr/>
        </p:nvSpPr>
        <p:spPr>
          <a:xfrm>
            <a:off x="3803836" y="3708844"/>
            <a:ext cx="1936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ore-KR" altLang="en-US" sz="18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원본 메시지의 길이</a:t>
            </a:r>
            <a:endParaRPr lang="ko-Kore-KR" altLang="en-US" b="1" dirty="0">
              <a:solidFill>
                <a:schemeClr val="accent5"/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AD63BD9-75B7-A670-31FA-4E4542D8A3F7}"/>
              </a:ext>
            </a:extLst>
          </p:cNvPr>
          <p:cNvSpPr/>
          <p:nvPr/>
        </p:nvSpPr>
        <p:spPr>
          <a:xfrm>
            <a:off x="4450976" y="4729913"/>
            <a:ext cx="672353" cy="267367"/>
          </a:xfrm>
          <a:prstGeom prst="round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0F70B5-116D-C995-8C58-A471012FA58A}"/>
              </a:ext>
            </a:extLst>
          </p:cNvPr>
          <p:cNvSpPr txBox="1"/>
          <p:nvPr/>
        </p:nvSpPr>
        <p:spPr>
          <a:xfrm>
            <a:off x="4941018" y="4788324"/>
            <a:ext cx="23930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4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원본 메시지의 길이가 </a:t>
            </a:r>
            <a:endParaRPr kumimoji="1" lang="en-US" altLang="ko-Kore-KR" sz="1400" b="1" dirty="0">
              <a:solidFill>
                <a:schemeClr val="accent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en-US" altLang="ko-Kore-KR" sz="14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6</a:t>
            </a:r>
            <a:r>
              <a:rPr kumimoji="1" lang="en-US" altLang="ko-KR" sz="14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4</a:t>
            </a:r>
            <a:r>
              <a:rPr kumimoji="1" lang="ko-KR" altLang="en-US" sz="1400" b="1" dirty="0">
                <a:solidFill>
                  <a:schemeClr val="accent6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비트로 표현되어야 함을 의미</a:t>
            </a:r>
            <a:endParaRPr kumimoji="1" lang="en-US" altLang="ko-Kore-KR" sz="1400" b="1" dirty="0">
              <a:solidFill>
                <a:schemeClr val="accent6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180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02.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관련 연구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– Grover</a:t>
            </a:r>
            <a:r>
              <a:rPr kumimoji="1" lang="ko-Kore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알고리즘</a:t>
            </a:r>
            <a:endParaRPr kumimoji="1" lang="ko-KR" altLang="en-US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R" sz="22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Grover</a:t>
                </a:r>
                <a:r>
                  <a:rPr kumimoji="1" lang="ko-Kore-KR" altLang="en-US" sz="22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알고리즘</a:t>
                </a:r>
                <a:endParaRPr kumimoji="1" lang="en-US" altLang="ko-KR" sz="22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𝑁</m:t>
                    </m:r>
                  </m:oMath>
                </a14:m>
                <a:r>
                  <a:rPr kumimoji="1" lang="ko-Kore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개의 무작위 데이터 집합에서 찾고자하는 대상 데이터를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ko-Kore-KR" altLang="en-US" sz="200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radPr>
                      <m:deg/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𝑁</m:t>
                        </m:r>
                      </m:e>
                    </m:rad>
                  </m:oMath>
                </a14:m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번 안에 높은 확률로 찾아내는 </a:t>
                </a:r>
                <a:r>
                  <a:rPr kumimoji="1" lang="ko-KR" altLang="en-US" sz="20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전수조사 알고리즘</a:t>
                </a:r>
                <a:endParaRPr kumimoji="1"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고전컴퓨터에서는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000" b="0" i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O</m:t>
                    </m:r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(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𝑁</m:t>
                    </m:r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)</m:t>
                    </m:r>
                  </m:oMath>
                </a14:m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의 </a:t>
                </a:r>
                <a:r>
                  <a:rPr kumimoji="1" lang="ko-KR" altLang="en-US" sz="20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시간복잡도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소요 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양자컴퓨터에서는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00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O</m:t>
                    </m:r>
                    <m:r>
                      <a:rPr kumimoji="1" lang="en-US" altLang="ko-Kore-KR" sz="2000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(</m:t>
                    </m:r>
                    <m:rad>
                      <m:radPr>
                        <m:degHide m:val="on"/>
                        <m:ctrlPr>
                          <a:rPr kumimoji="1" lang="ko-Kore-KR" altLang="en-US" sz="2000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radPr>
                      <m:deg/>
                      <m:e>
                        <m:r>
                          <a:rPr kumimoji="1" lang="en-US" altLang="ko-Kore-KR" sz="2000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𝑁</m:t>
                        </m:r>
                      </m:e>
                    </m:rad>
                    <m:r>
                      <a:rPr kumimoji="1" lang="en-US" altLang="ko-Kore-KR" sz="2000" i="1">
                        <a:latin typeface="Cambria Math" panose="02040503050406030204" pitchFamily="18" charset="0"/>
                        <a:ea typeface="Apple SD Gothic Neo" panose="02000300000000000000" pitchFamily="2" charset="-127"/>
                      </a:rPr>
                      <m:t>)</m:t>
                    </m:r>
                  </m:oMath>
                </a14:m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의 </a:t>
                </a:r>
                <a:r>
                  <a:rPr kumimoji="1" lang="ko-KR" altLang="en-US" sz="20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시간복잡도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소요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20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대칭키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암호의 키를 찾기 위한 전수조사 가속화 </a:t>
                </a:r>
                <a:r>
                  <a:rPr kumimoji="1" lang="en-US" altLang="ko-KR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&amp; </a:t>
                </a:r>
                <a:r>
                  <a:rPr kumimoji="1" lang="ko-KR" altLang="en-US" sz="20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해시 충돌 공격 가속화</a:t>
                </a: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endParaRPr kumimoji="1" lang="en-US" altLang="ko-KR" sz="20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670" t="-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B64DA41-C3FE-93D7-2C78-088D41A99FA6}"/>
              </a:ext>
            </a:extLst>
          </p:cNvPr>
          <p:cNvSpPr txBox="1"/>
          <p:nvPr/>
        </p:nvSpPr>
        <p:spPr>
          <a:xfrm>
            <a:off x="8863687" y="24672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85D2381-203C-01BA-E558-AF9A076A36E1}"/>
              </a:ext>
            </a:extLst>
          </p:cNvPr>
          <p:cNvSpPr/>
          <p:nvPr/>
        </p:nvSpPr>
        <p:spPr>
          <a:xfrm>
            <a:off x="5530930" y="2521544"/>
            <a:ext cx="1559418" cy="389965"/>
          </a:xfrm>
          <a:prstGeom prst="round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E6E9FA-2910-C033-2909-19C7AAC8E07B}"/>
              </a:ext>
            </a:extLst>
          </p:cNvPr>
          <p:cNvSpPr txBox="1"/>
          <p:nvPr/>
        </p:nvSpPr>
        <p:spPr>
          <a:xfrm>
            <a:off x="2398206" y="3019174"/>
            <a:ext cx="78248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해시함수의 출력값이 동일하게 나오도록하는 </a:t>
            </a:r>
            <a:endParaRPr kumimoji="1" lang="en-US" altLang="ko-Kore-KR" sz="2000" b="1" dirty="0">
              <a:solidFill>
                <a:schemeClr val="accent5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ctr"/>
            <a:r>
              <a:rPr kumimoji="1" lang="ko-Kore-KR" altLang="en-US" sz="2000" b="1" dirty="0">
                <a:solidFill>
                  <a:schemeClr val="accent5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입력값을 찾는 공격</a:t>
            </a:r>
            <a:endParaRPr lang="ko-Kore-KR" alt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52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양자 회로 상에서의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동향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2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필요한 양자 자원을 최소화하도록 양자 회로 구현 시 고려할 요소</a:t>
            </a:r>
            <a:endParaRPr kumimoji="1" lang="en-US" altLang="ko-KR" sz="20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Width (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), Toffoli-gate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Toffoli-depth,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전체 회로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depth</a:t>
            </a:r>
          </a:p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SHA2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 덧셈 연산이 많이 수행되므로 효율적인 양자 </a:t>
            </a: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덧셈기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회로를 사용하여 구현하는 것 또한 중요한 요소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188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양자 회로 상에서의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동향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ore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Kim</a:t>
                </a:r>
                <a:r>
                  <a:rPr kumimoji="1" lang="ko-Kore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ore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</a:t>
                </a:r>
                <a: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 al. </a:t>
                </a:r>
                <a:endParaRPr kumimoji="1" lang="en-US" altLang="ko-KR" sz="20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AES 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암호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SHA2, SHA3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해시함수에 대해 효율적인 양자 회로를 구성하여 공격을 수행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SHA3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는 양자 비용 추정이 광범위하여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AES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와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SHA2 (SHA-256)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에 대해서만 보안 강도 측정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다항 깊이를 가지는 </a:t>
                </a:r>
                <a: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Cuccaro </a:t>
                </a:r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덧셈기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와</a:t>
                </a:r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대수 깊이를 가지는 </a:t>
                </a:r>
                <a: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Draper </a:t>
                </a:r>
                <a:r>
                  <a:rPr kumimoji="1" lang="ko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덧셈기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 구현에 사용하여 비교를 수행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각각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(1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개의 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61 Toffoli-depth), (53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개의 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22 Toffoli-depth) 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각각 </a:t>
                </a:r>
                <a:r>
                  <a:rPr kumimoji="1" lang="ko-KR" altLang="en-US" sz="1800" b="1" dirty="0">
                    <a:solidFill>
                      <a:schemeClr val="accent5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작업 공간 절약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kumimoji="1" lang="ko-KR" altLang="en-US" sz="1800" b="1" dirty="0">
                    <a:solidFill>
                      <a:schemeClr val="accent6"/>
                    </a:solidFill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실행 시간 단축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의 장점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CNOT-gate</a:t>
                </a: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사용하여 해시 연산이 효율적으로 실행되도록 함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최적화 구현을 위한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3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가지 고려사항 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메시지 스케줄링과 라운드 함수의 병렬화 여부</a:t>
                </a:r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kumimoji="1" lang="ko-KR" altLang="en-US" sz="16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덧셈기</a:t>
                </a:r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선정</a:t>
                </a:r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16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ore-KR" sz="16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</m:e>
                      <m:sup>
                        <m:r>
                          <a:rPr lang="en-US" altLang="ko-KR" sz="1600" b="1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𝟐𝟓𝟔</m:t>
                        </m:r>
                      </m:sup>
                    </m:sSup>
                    <m:r>
                      <a:rPr lang="en-US" altLang="ko-KR" sz="1600" b="1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𝑵𝑶𝑻</m:t>
                    </m:r>
                  </m:oMath>
                </a14:m>
                <a:r>
                  <a:rPr kumimoji="1" lang="en-US" altLang="ko-KR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구현에 사용할 </a:t>
                </a:r>
                <a:r>
                  <a:rPr kumimoji="1" lang="ko-KR" altLang="en-US" sz="1600" b="1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큐비트</a:t>
                </a:r>
                <a:r>
                  <a:rPr kumimoji="1" lang="ko-KR" altLang="en-US" sz="16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수</a:t>
                </a:r>
                <a:endParaRPr kumimoji="1" lang="en-US" altLang="ko-KR" sz="1400" b="1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8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가지의 회로 중 개선점이 있는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6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가지에 대해 설계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(C1 ~ C6)</a:t>
                </a: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35" t="-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E298BA6-3828-7459-6EC4-05EB4F7C7D43}"/>
              </a:ext>
            </a:extLst>
          </p:cNvPr>
          <p:cNvSpPr txBox="1"/>
          <p:nvPr/>
        </p:nvSpPr>
        <p:spPr>
          <a:xfrm>
            <a:off x="141157" y="6376183"/>
            <a:ext cx="11909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Kim, 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Panjin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Daewan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Han, and Kyung 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Chul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Jeong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"Time–space complexity of quantum search algorithms in symmetric cryptanalysis: applying to AES and SHA-2." Quantum Information Processing 17 (2018): 1-39.</a:t>
            </a:r>
            <a:endParaRPr lang="ko-Kore-KR" alt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ACB4D3B-A850-0FFF-BD01-5D58A17B6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655650"/>
                  </p:ext>
                </p:extLst>
              </p:nvPr>
            </p:nvGraphicFramePr>
            <p:xfrm>
              <a:off x="1595594" y="4669303"/>
              <a:ext cx="8231046" cy="1706880"/>
            </p:xfrm>
            <a:graphic>
              <a:graphicData uri="http://schemas.openxmlformats.org/drawingml/2006/table">
                <a:tbl>
                  <a:tblPr/>
                  <a:tblGrid>
                    <a:gridCol w="1371841">
                      <a:extLst>
                        <a:ext uri="{9D8B030D-6E8A-4147-A177-3AD203B41FA5}">
                          <a16:colId xmlns:a16="http://schemas.microsoft.com/office/drawing/2014/main" val="1587520778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936991817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3734367056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2990201884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2302004424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295123198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Hash </a:t>
                          </a:r>
                        </a:p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Schedule</a:t>
                          </a:r>
                        </a:p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round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Adder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ore-KR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ore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𝐶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256</m:t>
                                    </m:r>
                                  </m:sup>
                                </m:sSup>
                                <m:r>
                                  <a:rPr lang="en-US" altLang="ko-K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𝑁𝑂𝑇</m:t>
                                </m:r>
                              </m:oMath>
                            </m:oMathPara>
                          </a14:m>
                          <a:endParaRPr lang="ko-Kore-KR" alt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Toffoli-depth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Qubits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58399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SHA-C1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serial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alpha val="2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less-qubit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1.568 </m:t>
                                </m:r>
                                <m:sSup>
                                  <m:sSupPr>
                                    <m:ctrlPr>
                                      <a:rPr lang="en-US" altLang="ko-Kore-KR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ore-KR" sz="140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ore-KR" sz="1400" b="0" i="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40241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serial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AD47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less-qubit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1.227 </m:t>
                                </m:r>
                                <m:sSup>
                                  <m:sSupPr>
                                    <m:ctrlPr>
                                      <a:rPr lang="en-US" altLang="ko-Kore-KR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ore-KR" sz="140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ore-KR" sz="1400" b="0" i="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809388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serial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AD47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1.163 </m:t>
                                </m:r>
                                <m:sSup>
                                  <m:sSupPr>
                                    <m:ctrlPr>
                                      <a:rPr lang="en-US" altLang="ko-Kore-KR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ore-KR" sz="140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ore-KR" sz="1400" b="0" i="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841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parallel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less-qubit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1.216 </m:t>
                                </m:r>
                                <m:sSup>
                                  <m:sSupPr>
                                    <m:ctrlPr>
                                      <a:rPr lang="en-US" altLang="ko-Kore-KR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ore-KR" sz="140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ore-KR" sz="1400" b="0" i="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44614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parallel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AD47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less-qubit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1.919 </m:t>
                                </m:r>
                                <m:sSup>
                                  <m:sSupPr>
                                    <m:ctrlPr>
                                      <a:rPr lang="en-US" altLang="ko-Kore-KR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ore-KR" sz="140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ore-KR" sz="1400" b="0" i="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939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47766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parallel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AD47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effectLst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1.792 </m:t>
                                </m:r>
                                <m:sSup>
                                  <m:sSupPr>
                                    <m:ctrlPr>
                                      <a:rPr lang="en-US" altLang="ko-Kore-KR" sz="140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ore-KR" sz="140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x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ko-Kore-KR" sz="1400" b="0" i="0" dirty="0" smtClean="0">
                                        <a:effectLst/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effectLst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141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ore-KR" altLang="en-US" sz="14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93587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EACB4D3B-A850-0FFF-BD01-5D58A17B62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9655650"/>
                  </p:ext>
                </p:extLst>
              </p:nvPr>
            </p:nvGraphicFramePr>
            <p:xfrm>
              <a:off x="1595594" y="4669303"/>
              <a:ext cx="8231046" cy="1706880"/>
            </p:xfrm>
            <a:graphic>
              <a:graphicData uri="http://schemas.openxmlformats.org/drawingml/2006/table">
                <a:tbl>
                  <a:tblPr/>
                  <a:tblGrid>
                    <a:gridCol w="1371841">
                      <a:extLst>
                        <a:ext uri="{9D8B030D-6E8A-4147-A177-3AD203B41FA5}">
                          <a16:colId xmlns:a16="http://schemas.microsoft.com/office/drawing/2014/main" val="1587520778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936991817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3734367056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2990201884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2302004424"/>
                        </a:ext>
                      </a:extLst>
                    </a:gridCol>
                    <a:gridCol w="1371841">
                      <a:extLst>
                        <a:ext uri="{9D8B030D-6E8A-4147-A177-3AD203B41FA5}">
                          <a16:colId xmlns:a16="http://schemas.microsoft.com/office/drawing/2014/main" val="2951231989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Hash </a:t>
                          </a:r>
                        </a:p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Function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Schedule</a:t>
                          </a:r>
                        </a:p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round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Adder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926" t="-11765" r="-200926" b="-326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Toffoli-depth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Qubits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5E5E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8583994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SHA-C1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serial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alpha val="29804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less-qubit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26" t="-223529" r="-100926" b="-5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802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84024139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SHA-C2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serial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AD47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less-qubit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26" t="-323529" r="-100926" b="-4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854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58093886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serial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AD47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26" t="-423529" r="-100926" b="-3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08414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SHA-C4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parallel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poly-depth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4472C4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less-qubit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26" t="-523529" r="-100926" b="-2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835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44614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SHA-C5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parallel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AD47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less-qubit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26" t="-623529" r="-100926" b="-1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939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74776690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SHA-C6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parallel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0AD47">
                            <a:alpha val="2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lower-depth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926" t="-723529" r="-100926" b="-529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4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1023</a:t>
                          </a:r>
                        </a:p>
                      </a:txBody>
                      <a:tcPr marL="47625" marR="47625" marT="0" marB="0" anchor="ctr">
                        <a:lnL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8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93587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B8EFF3E-B3C3-991C-DF79-9C3C1426736C}"/>
              </a:ext>
            </a:extLst>
          </p:cNvPr>
          <p:cNvSpPr/>
          <p:nvPr/>
        </p:nvSpPr>
        <p:spPr>
          <a:xfrm>
            <a:off x="701413" y="2356820"/>
            <a:ext cx="3274428" cy="324000"/>
          </a:xfrm>
          <a:prstGeom prst="round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9217BDA3-C848-7CC8-1638-39BA13D09D5C}"/>
              </a:ext>
            </a:extLst>
          </p:cNvPr>
          <p:cNvSpPr/>
          <p:nvPr/>
        </p:nvSpPr>
        <p:spPr>
          <a:xfrm>
            <a:off x="1163481" y="2761775"/>
            <a:ext cx="2992883" cy="324000"/>
          </a:xfrm>
          <a:prstGeom prst="roundRect">
            <a:avLst/>
          </a:prstGeom>
          <a:solidFill>
            <a:srgbClr val="5B9BD5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CBF6023B-F081-06E0-CD89-A4454A208DD3}"/>
              </a:ext>
            </a:extLst>
          </p:cNvPr>
          <p:cNvSpPr/>
          <p:nvPr/>
        </p:nvSpPr>
        <p:spPr>
          <a:xfrm>
            <a:off x="4211501" y="2359778"/>
            <a:ext cx="3108416" cy="324000"/>
          </a:xfrm>
          <a:prstGeom prst="round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CC4F7564-A908-0177-FCB5-E9445C69DCCD}"/>
              </a:ext>
            </a:extLst>
          </p:cNvPr>
          <p:cNvSpPr/>
          <p:nvPr/>
        </p:nvSpPr>
        <p:spPr>
          <a:xfrm>
            <a:off x="4225392" y="2761775"/>
            <a:ext cx="3172935" cy="324000"/>
          </a:xfrm>
          <a:prstGeom prst="roundRect">
            <a:avLst/>
          </a:prstGeom>
          <a:solidFill>
            <a:schemeClr val="accent6"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2142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03.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양자 회로 상에서의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SHA2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 동향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ore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Lee</a:t>
                </a:r>
                <a:r>
                  <a:rPr kumimoji="1" lang="ko-Kore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kumimoji="1" lang="en-US" altLang="ko-Kore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e</a:t>
                </a:r>
                <a:r>
                  <a:rPr kumimoji="1" lang="en-US" altLang="ko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 al. 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이전 논문 개선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(SHA2 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해시함수들의 구조가 거의 유사하여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SHA-256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에 초점을 맞춰서 회로 제시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)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-gate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ore-KR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ore-KR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ko-Kore-KR" sz="1800" dirty="0">
                            <a:latin typeface="Apple SD Gothic Neo" panose="02000300000000000000" pitchFamily="2" charset="-127"/>
                            <a:ea typeface="Apple SD Gothic Neo" panose="02000300000000000000" pitchFamily="2" charset="-127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altLang="ko-Kore-KR" sz="1800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-gate</a:t>
                </a:r>
                <a:r>
                  <a:rPr lang="ko-Kore-KR" altLang="en-US" sz="1800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는 양자컴퓨팅 계산 복잡도 및 성능에 큰 영향을 주므로 </a:t>
                </a:r>
                <a:r>
                  <a:rPr lang="en-US" altLang="ko-Kore-KR" sz="18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T-depth</a:t>
                </a:r>
                <a:r>
                  <a:rPr lang="ko-Kore-KR" altLang="en-US" sz="18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와 </a:t>
                </a:r>
                <a:r>
                  <a:rPr lang="en-US" altLang="ko-Kore-KR" sz="18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T-width</a:t>
                </a:r>
                <a:r>
                  <a:rPr lang="ko-Kore-KR" altLang="en-US" sz="1800" b="1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 최소화</a:t>
                </a:r>
                <a:r>
                  <a:rPr lang="ko-Kore-KR" altLang="en-US" sz="1800" dirty="0">
                    <a:effectLst/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함</a:t>
                </a:r>
                <a:endParaRPr lang="en-US" altLang="ko-Kore-KR" sz="18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Toffoli-gate</a:t>
                </a:r>
                <a:r>
                  <a:rPr lang="ko-KR" altLang="en-US" sz="16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를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분해한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,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T-gate 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및 여러 </a:t>
                </a:r>
                <a:r>
                  <a:rPr lang="en-US" altLang="ko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gate</a:t>
                </a:r>
                <a:r>
                  <a:rPr lang="ko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로 구성된 여러 버전의 회로가 있음</a:t>
                </a:r>
                <a:endParaRPr lang="en-US" altLang="ko-Kore-KR" sz="14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lang="ko-Kore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개선된 </a:t>
                </a:r>
                <a:r>
                  <a:rPr lang="en-US" altLang="ko-Kore-KR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TK (Takahashi)</a:t>
                </a:r>
                <a:r>
                  <a:rPr lang="ko-Kore-KR" altLang="en-US" sz="1800" b="1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덧셈기 사용</a:t>
                </a:r>
                <a:r>
                  <a:rPr lang="ko-Kore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</a:t>
                </a:r>
                <a:r>
                  <a:rPr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 </a:t>
                </a:r>
                <a:r>
                  <a:rPr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이전 덧셈기에 비해 </a:t>
                </a:r>
                <a:r>
                  <a:rPr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T-depth</a:t>
                </a:r>
                <a:r>
                  <a:rPr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가</a:t>
                </a:r>
                <a:r>
                  <a:rPr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 33% </a:t>
                </a:r>
                <a:r>
                  <a:rPr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  <a:sym typeface="Wingdings" pitchFamily="2" charset="2"/>
                  </a:rPr>
                  <a:t>이상 감소</a:t>
                </a:r>
                <a:endParaRPr lang="en-US" altLang="ko-Kore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ore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Ripple carry </a:t>
                </a:r>
                <a:r>
                  <a:rPr lang="ko-Kore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덧셈기인 </a:t>
                </a:r>
                <a:r>
                  <a:rPr lang="en-US" altLang="ko-Kore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TK </a:t>
                </a:r>
                <a:r>
                  <a:rPr lang="ko-Kore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덧셈기의 </a:t>
                </a:r>
                <a:r>
                  <a:rPr lang="en-US" altLang="ko-Kore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Toffoli-gate </a:t>
                </a:r>
                <a:r>
                  <a:rPr lang="ko-Kore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구조의 특징을 이용하여 일부 </a:t>
                </a:r>
                <a:r>
                  <a:rPr lang="en-US" altLang="ko-Kore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T-gate</a:t>
                </a:r>
                <a:r>
                  <a:rPr lang="ko-Kore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 제어된 위상 게이트로 대체함 </a:t>
                </a:r>
                <a:endParaRPr lang="en-US" altLang="ko-Kore-KR" sz="16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ore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T-depth</a:t>
                </a:r>
                <a:r>
                  <a:rPr lang="ko-Kore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를 감소시킨</a:t>
                </a:r>
                <a:r>
                  <a:rPr lang="en-US" altLang="ko-Kore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:r>
                  <a:rPr lang="ko-Kore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개선된 </a:t>
                </a:r>
                <a:r>
                  <a:rPr lang="en-US" altLang="ko-Kore-KR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TK </a:t>
                </a:r>
                <a:r>
                  <a:rPr lang="ko-Kore-KR" altLang="en-US" sz="16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덧셈기</a:t>
                </a:r>
                <a:endParaRPr lang="en-US" altLang="ko-Kore-KR" sz="1400" dirty="0">
                  <a:effectLst/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SHA-256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에 사용되는 양자 덧셈기를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3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개로 줄임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>
                  <a:lnSpc>
                    <a:spcPct val="100000"/>
                  </a:lnSpc>
                </a:pPr>
                <a:r>
                  <a:rPr kumimoji="1" lang="ko-KR" altLang="en-US" sz="1800" dirty="0" err="1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덧셈기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 개선에 사용한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T-depth 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감소 기법을 </a:t>
                </a:r>
                <a:r>
                  <a:rPr kumimoji="1" lang="en-US" altLang="ko-KR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SHA-256</a:t>
                </a:r>
                <a:r>
                  <a:rPr kumimoji="1" lang="ko-KR" altLang="en-US" sz="1800" dirty="0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의 연산 블록에도 적용하여 최적화</a:t>
                </a:r>
                <a:endParaRPr kumimoji="1" lang="en-US" altLang="ko-KR" sz="1800" dirty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35" t="-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E298BA6-3828-7459-6EC4-05EB4F7C7D43}"/>
              </a:ext>
            </a:extLst>
          </p:cNvPr>
          <p:cNvSpPr txBox="1"/>
          <p:nvPr/>
        </p:nvSpPr>
        <p:spPr>
          <a:xfrm>
            <a:off x="141157" y="6553607"/>
            <a:ext cx="119096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Lee, </a:t>
            </a:r>
            <a:r>
              <a:rPr kumimoji="1" lang="en-US" altLang="ko-KR" sz="1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Jongheon</a:t>
            </a:r>
            <a:r>
              <a:rPr kumimoji="1" lang="en-US" altLang="ko-KR" sz="1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et al. "T‐depth reduction method for efficient SHA‐256 quantum circuit construction." IET Information Security 17.1 (2023): 46-65.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9870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04.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Grover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알고리즘을 사용하면 해시함수의 보안강도를 절반으로 낮추게 됨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보안 위협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해시함수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SHA-256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대한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Grover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알고리즘의 공격 비용을 줄이기 위한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SHA-256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양자 회로 최적화 구현에 대한 동향을 살펴봄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큐비트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수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 Toffoli-gate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width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depth, T-gate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width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depth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 최적 구현을 위해 고려할 수 있는 요소가 다양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어떤 요소에 초점을 맞추느냐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 공간 절약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시간 절약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 따라 여러가지 구현 버전이 제시됨</a:t>
            </a: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en-US" altLang="ko-KR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61826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28118</TotalTime>
  <Words>866</Words>
  <Application>Microsoft Macintosh PowerPoint</Application>
  <PresentationFormat>와이드스크린</PresentationFormat>
  <Paragraphs>149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Apple SD Gothic Neo</vt:lpstr>
      <vt:lpstr>Times New Roman</vt:lpstr>
      <vt:lpstr>나눔스퀘어_ac</vt:lpstr>
      <vt:lpstr>Cambria Math</vt:lpstr>
      <vt:lpstr>제목 테마</vt:lpstr>
      <vt:lpstr>양자 회로 상에서의 SHA2 구현 동향</vt:lpstr>
      <vt:lpstr>PowerPoint 프레젠테이션</vt:lpstr>
      <vt:lpstr>01. 서론</vt:lpstr>
      <vt:lpstr>02. 관련 연구 – SHA2 해시함수</vt:lpstr>
      <vt:lpstr>02. 관련 연구 – Grover 알고리즘</vt:lpstr>
      <vt:lpstr>03. 양자 회로 상에서의 SHA2 구현 동향</vt:lpstr>
      <vt:lpstr>03. 양자 회로 상에서의 SHA2 구현 동향</vt:lpstr>
      <vt:lpstr>03. 양자 회로 상에서의 SHA2 구현 동향</vt:lpstr>
      <vt:lpstr>04. 결론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세진 임</cp:lastModifiedBy>
  <cp:revision>620</cp:revision>
  <dcterms:created xsi:type="dcterms:W3CDTF">2019-03-05T04:29:07Z</dcterms:created>
  <dcterms:modified xsi:type="dcterms:W3CDTF">2023-05-07T18:44:22Z</dcterms:modified>
</cp:coreProperties>
</file>