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75" r:id="rId4"/>
    <p:sldId id="281" r:id="rId5"/>
    <p:sldId id="282" r:id="rId6"/>
    <p:sldId id="283" r:id="rId7"/>
    <p:sldId id="285" r:id="rId8"/>
    <p:sldId id="286" r:id="rId9"/>
    <p:sldId id="291" r:id="rId10"/>
    <p:sldId id="292" r:id="rId11"/>
    <p:sldId id="293" r:id="rId12"/>
    <p:sldId id="287" r:id="rId13"/>
    <p:sldId id="288" r:id="rId14"/>
    <p:sldId id="290" r:id="rId15"/>
    <p:sldId id="294" r:id="rId16"/>
    <p:sldId id="295" r:id="rId17"/>
    <p:sldId id="296" r:id="rId18"/>
    <p:sldId id="297" r:id="rId19"/>
    <p:sldId id="298" r:id="rId20"/>
    <p:sldId id="299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대학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찬성</c:v>
                </c:pt>
                <c:pt idx="1">
                  <c:v>반대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71.599999999999994</c:v>
                </c:pt>
                <c:pt idx="1">
                  <c:v>28.4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A-49B2-83BB-58C2D55D5D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대학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AA9-45BB-B2A3-E31C92D691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AA9-45BB-B2A3-E31C92D691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찬성</c:v>
                </c:pt>
                <c:pt idx="1">
                  <c:v>반대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9-45BB-B2A3-E31C92D691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9F2D1-4860-4CCC-B786-EF07040B0F1B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553700-FE33-4A64-9A8E-ABD121DEBDC2}">
      <dgm:prSet phldrT="[텍스트]"/>
      <dgm:spPr/>
      <dgm:t>
        <a:bodyPr/>
        <a:lstStyle/>
        <a:p>
          <a:pPr latinLnBrk="1"/>
          <a:r>
            <a:rPr lang="ko-KR" altLang="en-US" dirty="0" smtClean="0"/>
            <a:t>투명성</a:t>
          </a:r>
          <a:endParaRPr lang="ko-KR" altLang="en-US" dirty="0"/>
        </a:p>
      </dgm:t>
    </dgm:pt>
    <dgm:pt modelId="{C3189A89-41D8-48BA-8A3F-4637568C738D}" type="parTrans" cxnId="{3CE9D6C8-3215-46CC-A5E6-A54947AC5A10}">
      <dgm:prSet/>
      <dgm:spPr/>
      <dgm:t>
        <a:bodyPr/>
        <a:lstStyle/>
        <a:p>
          <a:pPr latinLnBrk="1"/>
          <a:endParaRPr lang="ko-KR" altLang="en-US"/>
        </a:p>
      </dgm:t>
    </dgm:pt>
    <dgm:pt modelId="{580AC27E-47BD-4026-8745-7C1EE33907A6}" type="sibTrans" cxnId="{3CE9D6C8-3215-46CC-A5E6-A54947AC5A10}">
      <dgm:prSet/>
      <dgm:spPr/>
      <dgm:t>
        <a:bodyPr/>
        <a:lstStyle/>
        <a:p>
          <a:pPr latinLnBrk="1"/>
          <a:endParaRPr lang="ko-KR" altLang="en-US"/>
        </a:p>
      </dgm:t>
    </dgm:pt>
    <dgm:pt modelId="{89A68263-8CD4-47C0-B7D8-62DED91D5BB3}">
      <dgm:prSet phldrT="[텍스트]"/>
      <dgm:spPr/>
      <dgm:t>
        <a:bodyPr/>
        <a:lstStyle/>
        <a:p>
          <a:pPr latinLnBrk="1"/>
          <a:r>
            <a:rPr lang="ko-KR" altLang="en-US" dirty="0" smtClean="0"/>
            <a:t>연구 윤리 문제</a:t>
          </a:r>
          <a:endParaRPr lang="ko-KR" altLang="en-US" dirty="0"/>
        </a:p>
      </dgm:t>
    </dgm:pt>
    <dgm:pt modelId="{FF11BDF5-3686-416D-8010-811FFCBFB489}" type="parTrans" cxnId="{4D3AAF96-47D6-4F9B-A4DB-247E1662A6E7}">
      <dgm:prSet/>
      <dgm:spPr/>
      <dgm:t>
        <a:bodyPr/>
        <a:lstStyle/>
        <a:p>
          <a:pPr latinLnBrk="1"/>
          <a:endParaRPr lang="ko-KR" altLang="en-US"/>
        </a:p>
      </dgm:t>
    </dgm:pt>
    <dgm:pt modelId="{607D08EA-0B68-4BAA-877A-C4B2C8AB5FC0}" type="sibTrans" cxnId="{4D3AAF96-47D6-4F9B-A4DB-247E1662A6E7}">
      <dgm:prSet/>
      <dgm:spPr/>
      <dgm:t>
        <a:bodyPr/>
        <a:lstStyle/>
        <a:p>
          <a:pPr latinLnBrk="1"/>
          <a:endParaRPr lang="ko-KR" altLang="en-US"/>
        </a:p>
      </dgm:t>
    </dgm:pt>
    <dgm:pt modelId="{2495B9E0-58FD-4C56-BAA2-7CCF1E725500}">
      <dgm:prSet phldrT="[텍스트]"/>
      <dgm:spPr/>
      <dgm:t>
        <a:bodyPr/>
        <a:lstStyle/>
        <a:p>
          <a:pPr latinLnBrk="1"/>
          <a:r>
            <a:rPr lang="ko-KR" altLang="en-US" dirty="0" smtClean="0"/>
            <a:t>분권형 구조</a:t>
          </a:r>
          <a:endParaRPr lang="ko-KR" altLang="en-US" dirty="0"/>
        </a:p>
      </dgm:t>
    </dgm:pt>
    <dgm:pt modelId="{517018E9-F791-4B27-A58C-57B02A730B01}" type="parTrans" cxnId="{03D89E47-06BC-430F-833B-5009BE05A466}">
      <dgm:prSet/>
      <dgm:spPr/>
      <dgm:t>
        <a:bodyPr/>
        <a:lstStyle/>
        <a:p>
          <a:pPr latinLnBrk="1"/>
          <a:endParaRPr lang="ko-KR" altLang="en-US"/>
        </a:p>
      </dgm:t>
    </dgm:pt>
    <dgm:pt modelId="{BA8E40FE-0027-4156-B743-1557BC0D3E47}" type="sibTrans" cxnId="{03D89E47-06BC-430F-833B-5009BE05A466}">
      <dgm:prSet/>
      <dgm:spPr/>
      <dgm:t>
        <a:bodyPr/>
        <a:lstStyle/>
        <a:p>
          <a:pPr latinLnBrk="1"/>
          <a:endParaRPr lang="ko-KR" altLang="en-US"/>
        </a:p>
      </dgm:t>
    </dgm:pt>
    <dgm:pt modelId="{D3707430-610F-4A60-94A2-DC33B017EB14}">
      <dgm:prSet phldrT="[텍스트]"/>
      <dgm:spPr/>
      <dgm:t>
        <a:bodyPr/>
        <a:lstStyle/>
        <a:p>
          <a:pPr latinLnBrk="1"/>
          <a:r>
            <a:rPr lang="ko-KR" altLang="en-US" dirty="0" smtClean="0"/>
            <a:t>심사 구조 문제</a:t>
          </a:r>
          <a:endParaRPr lang="ko-KR" altLang="en-US" dirty="0"/>
        </a:p>
      </dgm:t>
    </dgm:pt>
    <dgm:pt modelId="{77E948F4-9380-46BF-B74B-839A8FC7D825}" type="parTrans" cxnId="{54642337-0F72-4EE0-8D16-231B0392526E}">
      <dgm:prSet/>
      <dgm:spPr/>
      <dgm:t>
        <a:bodyPr/>
        <a:lstStyle/>
        <a:p>
          <a:pPr latinLnBrk="1"/>
          <a:endParaRPr lang="ko-KR" altLang="en-US"/>
        </a:p>
      </dgm:t>
    </dgm:pt>
    <dgm:pt modelId="{4F5436AA-7DDB-48E2-9E17-26BC6F3079FE}" type="sibTrans" cxnId="{54642337-0F72-4EE0-8D16-231B0392526E}">
      <dgm:prSet/>
      <dgm:spPr/>
      <dgm:t>
        <a:bodyPr/>
        <a:lstStyle/>
        <a:p>
          <a:pPr latinLnBrk="1"/>
          <a:endParaRPr lang="ko-KR" altLang="en-US"/>
        </a:p>
      </dgm:t>
    </dgm:pt>
    <dgm:pt modelId="{7CDEFC3F-EA3E-4621-ADA7-414DE08774C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09801C1-157C-4532-A427-7CA5BAC974B6}" type="parTrans" cxnId="{DF782479-248E-41E9-A870-01D973D47686}">
      <dgm:prSet/>
      <dgm:spPr/>
      <dgm:t>
        <a:bodyPr/>
        <a:lstStyle/>
        <a:p>
          <a:pPr latinLnBrk="1"/>
          <a:endParaRPr lang="ko-KR" altLang="en-US"/>
        </a:p>
      </dgm:t>
    </dgm:pt>
    <dgm:pt modelId="{FD1DA82A-E8B5-4549-A8F3-AC7FF45F1678}" type="sibTrans" cxnId="{DF782479-248E-41E9-A870-01D973D47686}">
      <dgm:prSet/>
      <dgm:spPr/>
      <dgm:t>
        <a:bodyPr/>
        <a:lstStyle/>
        <a:p>
          <a:pPr latinLnBrk="1"/>
          <a:endParaRPr lang="ko-KR" altLang="en-US"/>
        </a:p>
      </dgm:t>
    </dgm:pt>
    <dgm:pt modelId="{3EDA0F25-95B6-4CC2-97D6-CFD4098C176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B5A51E6-B4AE-4DE1-BEF0-F908FD8CA6B2}" type="parTrans" cxnId="{B2ED6BF5-9F4D-4935-BF66-146B240CD7EA}">
      <dgm:prSet/>
      <dgm:spPr/>
      <dgm:t>
        <a:bodyPr/>
        <a:lstStyle/>
        <a:p>
          <a:pPr latinLnBrk="1"/>
          <a:endParaRPr lang="ko-KR" altLang="en-US"/>
        </a:p>
      </dgm:t>
    </dgm:pt>
    <dgm:pt modelId="{088DA635-7CC4-4672-B891-3586B1B17877}" type="sibTrans" cxnId="{B2ED6BF5-9F4D-4935-BF66-146B240CD7EA}">
      <dgm:prSet/>
      <dgm:spPr/>
      <dgm:t>
        <a:bodyPr/>
        <a:lstStyle/>
        <a:p>
          <a:pPr latinLnBrk="1"/>
          <a:endParaRPr lang="ko-KR" altLang="en-US"/>
        </a:p>
      </dgm:t>
    </dgm:pt>
    <dgm:pt modelId="{34202E18-51F2-4A1A-8DF4-B4A801DBCF9A}" type="pres">
      <dgm:prSet presAssocID="{A199F2D1-4860-4CCC-B786-EF07040B0F1B}" presName="Name0" presStyleCnt="0">
        <dgm:presLayoutVars>
          <dgm:dir/>
          <dgm:resizeHandles val="exact"/>
        </dgm:presLayoutVars>
      </dgm:prSet>
      <dgm:spPr/>
    </dgm:pt>
    <dgm:pt modelId="{53BE32E8-11FB-46CA-AEFA-76B10E662A09}" type="pres">
      <dgm:prSet presAssocID="{88553700-FE33-4A64-9A8E-ABD121DEBDC2}" presName="node" presStyleLbl="node1" presStyleIdx="0" presStyleCnt="2">
        <dgm:presLayoutVars>
          <dgm:bulletEnabled val="1"/>
        </dgm:presLayoutVars>
      </dgm:prSet>
      <dgm:spPr/>
    </dgm:pt>
    <dgm:pt modelId="{F24F97FB-60D6-4929-A31E-DC7B0C390004}" type="pres">
      <dgm:prSet presAssocID="{580AC27E-47BD-4026-8745-7C1EE33907A6}" presName="sibTrans" presStyleCnt="0"/>
      <dgm:spPr/>
    </dgm:pt>
    <dgm:pt modelId="{4E3F5F17-C5BC-4C8B-B480-993397EFD2D7}" type="pres">
      <dgm:prSet presAssocID="{2495B9E0-58FD-4C56-BAA2-7CCF1E72550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642337-0F72-4EE0-8D16-231B0392526E}" srcId="{2495B9E0-58FD-4C56-BAA2-7CCF1E725500}" destId="{D3707430-610F-4A60-94A2-DC33B017EB14}" srcOrd="1" destOrd="0" parTransId="{77E948F4-9380-46BF-B74B-839A8FC7D825}" sibTransId="{4F5436AA-7DDB-48E2-9E17-26BC6F3079FE}"/>
    <dgm:cxn modelId="{22170F9A-740C-49A9-B409-7CB286AEB0B5}" type="presOf" srcId="{D3707430-610F-4A60-94A2-DC33B017EB14}" destId="{4E3F5F17-C5BC-4C8B-B480-993397EFD2D7}" srcOrd="0" destOrd="2" presId="urn:microsoft.com/office/officeart/2005/8/layout/hList6"/>
    <dgm:cxn modelId="{B2ED6BF5-9F4D-4935-BF66-146B240CD7EA}" srcId="{88553700-FE33-4A64-9A8E-ABD121DEBDC2}" destId="{3EDA0F25-95B6-4CC2-97D6-CFD4098C1763}" srcOrd="0" destOrd="0" parTransId="{3B5A51E6-B4AE-4DE1-BEF0-F908FD8CA6B2}" sibTransId="{088DA635-7CC4-4672-B891-3586B1B17877}"/>
    <dgm:cxn modelId="{4D3AAF96-47D6-4F9B-A4DB-247E1662A6E7}" srcId="{88553700-FE33-4A64-9A8E-ABD121DEBDC2}" destId="{89A68263-8CD4-47C0-B7D8-62DED91D5BB3}" srcOrd="1" destOrd="0" parTransId="{FF11BDF5-3686-416D-8010-811FFCBFB489}" sibTransId="{607D08EA-0B68-4BAA-877A-C4B2C8AB5FC0}"/>
    <dgm:cxn modelId="{405C13CB-8DF2-4912-B1DF-C17B7EAD70A1}" type="presOf" srcId="{A199F2D1-4860-4CCC-B786-EF07040B0F1B}" destId="{34202E18-51F2-4A1A-8DF4-B4A801DBCF9A}" srcOrd="0" destOrd="0" presId="urn:microsoft.com/office/officeart/2005/8/layout/hList6"/>
    <dgm:cxn modelId="{DF782479-248E-41E9-A870-01D973D47686}" srcId="{2495B9E0-58FD-4C56-BAA2-7CCF1E725500}" destId="{7CDEFC3F-EA3E-4621-ADA7-414DE08774C3}" srcOrd="0" destOrd="0" parTransId="{B09801C1-157C-4532-A427-7CA5BAC974B6}" sibTransId="{FD1DA82A-E8B5-4549-A8F3-AC7FF45F1678}"/>
    <dgm:cxn modelId="{10988624-72E5-4424-ADBE-74BA63CCF67F}" type="presOf" srcId="{89A68263-8CD4-47C0-B7D8-62DED91D5BB3}" destId="{53BE32E8-11FB-46CA-AEFA-76B10E662A09}" srcOrd="0" destOrd="2" presId="urn:microsoft.com/office/officeart/2005/8/layout/hList6"/>
    <dgm:cxn modelId="{3CE9D6C8-3215-46CC-A5E6-A54947AC5A10}" srcId="{A199F2D1-4860-4CCC-B786-EF07040B0F1B}" destId="{88553700-FE33-4A64-9A8E-ABD121DEBDC2}" srcOrd="0" destOrd="0" parTransId="{C3189A89-41D8-48BA-8A3F-4637568C738D}" sibTransId="{580AC27E-47BD-4026-8745-7C1EE33907A6}"/>
    <dgm:cxn modelId="{03D89E47-06BC-430F-833B-5009BE05A466}" srcId="{A199F2D1-4860-4CCC-B786-EF07040B0F1B}" destId="{2495B9E0-58FD-4C56-BAA2-7CCF1E725500}" srcOrd="1" destOrd="0" parTransId="{517018E9-F791-4B27-A58C-57B02A730B01}" sibTransId="{BA8E40FE-0027-4156-B743-1557BC0D3E47}"/>
    <dgm:cxn modelId="{C06EA037-D01C-4D2B-B9ED-CA2BBBA7FAF5}" type="presOf" srcId="{7CDEFC3F-EA3E-4621-ADA7-414DE08774C3}" destId="{4E3F5F17-C5BC-4C8B-B480-993397EFD2D7}" srcOrd="0" destOrd="1" presId="urn:microsoft.com/office/officeart/2005/8/layout/hList6"/>
    <dgm:cxn modelId="{B82C993E-C94C-4E9A-BECA-F07B60C8BA95}" type="presOf" srcId="{2495B9E0-58FD-4C56-BAA2-7CCF1E725500}" destId="{4E3F5F17-C5BC-4C8B-B480-993397EFD2D7}" srcOrd="0" destOrd="0" presId="urn:microsoft.com/office/officeart/2005/8/layout/hList6"/>
    <dgm:cxn modelId="{F27F764C-CD30-40C2-BFEC-A1EE560343B5}" type="presOf" srcId="{3EDA0F25-95B6-4CC2-97D6-CFD4098C1763}" destId="{53BE32E8-11FB-46CA-AEFA-76B10E662A09}" srcOrd="0" destOrd="1" presId="urn:microsoft.com/office/officeart/2005/8/layout/hList6"/>
    <dgm:cxn modelId="{F48B37E9-6526-4E64-A1CF-71D615F195A1}" type="presOf" srcId="{88553700-FE33-4A64-9A8E-ABD121DEBDC2}" destId="{53BE32E8-11FB-46CA-AEFA-76B10E662A09}" srcOrd="0" destOrd="0" presId="urn:microsoft.com/office/officeart/2005/8/layout/hList6"/>
    <dgm:cxn modelId="{66A25615-225C-4389-B3BA-6CA2B7EA4C99}" type="presParOf" srcId="{34202E18-51F2-4A1A-8DF4-B4A801DBCF9A}" destId="{53BE32E8-11FB-46CA-AEFA-76B10E662A09}" srcOrd="0" destOrd="0" presId="urn:microsoft.com/office/officeart/2005/8/layout/hList6"/>
    <dgm:cxn modelId="{46C54C6B-F56A-4C5E-8668-DDD262DB3868}" type="presParOf" srcId="{34202E18-51F2-4A1A-8DF4-B4A801DBCF9A}" destId="{F24F97FB-60D6-4929-A31E-DC7B0C390004}" srcOrd="1" destOrd="0" presId="urn:microsoft.com/office/officeart/2005/8/layout/hList6"/>
    <dgm:cxn modelId="{B5D08E3D-5FA4-4C74-A4AF-BC3991F53618}" type="presParOf" srcId="{34202E18-51F2-4A1A-8DF4-B4A801DBCF9A}" destId="{4E3F5F17-C5BC-4C8B-B480-993397EFD2D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E32E8-11FB-46CA-AEFA-76B10E662A09}">
      <dsp:nvSpPr>
        <dsp:cNvPr id="0" name=""/>
        <dsp:cNvSpPr/>
      </dsp:nvSpPr>
      <dsp:spPr>
        <a:xfrm rot="16200000">
          <a:off x="-205189" y="208044"/>
          <a:ext cx="3163317" cy="274722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투명성</a:t>
          </a:r>
          <a:endParaRPr lang="ko-KR" altLang="en-US" sz="32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 smtClean="0"/>
            <a:t>연구 윤리 문제</a:t>
          </a:r>
          <a:endParaRPr lang="ko-KR" altLang="en-US" sz="2500" kern="1200" dirty="0"/>
        </a:p>
      </dsp:txBody>
      <dsp:txXfrm rot="5400000">
        <a:off x="2856" y="632662"/>
        <a:ext cx="2747227" cy="1897991"/>
      </dsp:txXfrm>
    </dsp:sp>
    <dsp:sp modelId="{4E3F5F17-C5BC-4C8B-B480-993397EFD2D7}">
      <dsp:nvSpPr>
        <dsp:cNvPr id="0" name=""/>
        <dsp:cNvSpPr/>
      </dsp:nvSpPr>
      <dsp:spPr>
        <a:xfrm rot="16200000">
          <a:off x="2748080" y="208044"/>
          <a:ext cx="3163317" cy="274722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분권형 구조</a:t>
          </a:r>
          <a:endParaRPr lang="ko-KR" altLang="en-US" sz="32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 smtClean="0"/>
            <a:t>심사 구조 문제</a:t>
          </a:r>
          <a:endParaRPr lang="ko-KR" altLang="en-US" sz="2500" kern="1200" dirty="0"/>
        </a:p>
      </dsp:txBody>
      <dsp:txXfrm rot="5400000">
        <a:off x="2956125" y="632662"/>
        <a:ext cx="2747227" cy="1897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블록체</a:t>
            </a:r>
            <a:r>
              <a:rPr lang="ko-KR" altLang="en-US" dirty="0" err="1" smtClean="0"/>
              <a:t>인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한성대학교 </a:t>
            </a:r>
            <a:r>
              <a:rPr lang="ko-KR" altLang="en-US" dirty="0" err="1" smtClean="0"/>
              <a:t>권용빈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장경배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최승주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서화정</a:t>
            </a:r>
            <a:r>
              <a:rPr lang="en-US" altLang="ko-KR" dirty="0" smtClean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&amp; </a:t>
            </a:r>
            <a:r>
              <a:rPr lang="ko-KR" altLang="en-US" b="1" dirty="0"/>
              <a:t>관련 연구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0825" y="1154830"/>
            <a:ext cx="11369675" cy="5057775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0561" y="6215421"/>
            <a:ext cx="9252438" cy="23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G. M. Choi, S. M. Jung, M. J. Nam "How to Referee Scientific Papers" in J Korean Bioethics </a:t>
            </a:r>
            <a:r>
              <a:rPr lang="en-US" altLang="ko-KR" sz="700" kern="0" dirty="0" err="1">
                <a:solidFill>
                  <a:srgbClr val="000000"/>
                </a:solidFill>
                <a:latin typeface="한양신명조"/>
                <a:ea typeface="한양신명조"/>
              </a:rPr>
              <a:t>Assoc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vol. 7, no. 2, pp. 73-80, Dec. 2006</a:t>
            </a:r>
            <a:endParaRPr lang="en-US" altLang="ko-KR" sz="7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독일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폐쇄적인 심사 과정에서 발생하는 문제점을 해결하기 위해 투명한 심사 시도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적합한 심사 위원을 찾기 어려워 폐지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>
            <a:off x="618880" y="4413738"/>
            <a:ext cx="65063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17786" y="4752193"/>
            <a:ext cx="69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심사에 투명성을 도입하기 위한 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현실적인 어려움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1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70550442"/>
              </p:ext>
            </p:extLst>
          </p:nvPr>
        </p:nvGraphicFramePr>
        <p:xfrm>
          <a:off x="1318846" y="2099753"/>
          <a:ext cx="5706208" cy="316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82" y="2335400"/>
            <a:ext cx="2685008" cy="2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데이터베이스를 모든 사용자가 공유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투명성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스마트컨트랙트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따른 코드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 </a:t>
            </a:r>
            <a:r>
              <a:rPr lang="ko-KR" altLang="en-US" b="1" dirty="0" smtClean="0">
                <a:sym typeface="Wingdings" panose="05000000000000000000" pitchFamily="2" charset="2"/>
              </a:rPr>
              <a:t>분권형 구조</a:t>
            </a:r>
            <a:r>
              <a:rPr lang="ko-KR" altLang="en-US" dirty="0" smtClean="0">
                <a:sym typeface="Wingdings" panose="05000000000000000000" pitchFamily="2" charset="2"/>
              </a:rPr>
              <a:t> 생성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82" y="2335400"/>
            <a:ext cx="2685008" cy="2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심사 과정 전반의 모든 내용이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네트워크에 </a:t>
            </a:r>
            <a:r>
              <a:rPr lang="ko-KR" altLang="en-US" b="1" dirty="0" smtClean="0"/>
              <a:t>암호화되어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게재가 판정이 났을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키 배포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투명성 제공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연구 내용 보호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00" y="1309941"/>
            <a:ext cx="5606197" cy="47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초록은 공개되어 저장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초안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심사평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수정본은</a:t>
            </a:r>
            <a:r>
              <a:rPr lang="ko-KR" altLang="en-US" dirty="0" smtClean="0"/>
              <a:t> 모두 암호화 되어 저장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63" y="3441362"/>
            <a:ext cx="8182428" cy="2555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59972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저장되는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2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초록을 통한 논문 검색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중복게재 등의 문제 발생시 학회 간 신속한 협력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86" y="4037372"/>
            <a:ext cx="9217951" cy="1652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2999" y="5997261"/>
            <a:ext cx="26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초록 검색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4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현재 연구자 평가 지표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게재 논문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피인용 지수 </a:t>
            </a:r>
            <a:r>
              <a:rPr lang="en-US" altLang="ko-KR" dirty="0" smtClean="0"/>
              <a:t>IF(Impact Factor)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연구자 평가 지표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위에서 발생하는 모든 심사</a:t>
            </a:r>
            <a:r>
              <a:rPr lang="en-US" altLang="ko-KR" dirty="0" smtClean="0"/>
              <a:t>, IF, </a:t>
            </a:r>
            <a:r>
              <a:rPr lang="ko-KR" altLang="en-US" dirty="0" smtClean="0"/>
              <a:t>논문 코멘트 기반 전문가 지수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신속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적합한 </a:t>
            </a:r>
            <a:r>
              <a:rPr lang="ko-KR" altLang="en-US" dirty="0" err="1" smtClean="0">
                <a:sym typeface="Wingdings" panose="05000000000000000000" pitchFamily="2" charset="2"/>
              </a:rPr>
              <a:t>심사자</a:t>
            </a:r>
            <a:r>
              <a:rPr lang="ko-KR" altLang="en-US" dirty="0" smtClean="0">
                <a:sym typeface="Wingdings" panose="05000000000000000000" pitchFamily="2" charset="2"/>
              </a:rPr>
              <a:t> 확보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 </a:t>
            </a:r>
            <a:r>
              <a:rPr lang="ko-KR" altLang="en-US" b="1" dirty="0" smtClean="0">
                <a:sym typeface="Wingdings" panose="05000000000000000000" pitchFamily="2" charset="2"/>
              </a:rPr>
              <a:t>분권형 구조 확보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83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및 </a:t>
            </a:r>
            <a:r>
              <a:rPr lang="ko-KR" altLang="en-US" dirty="0" smtClean="0"/>
              <a:t>보완점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현존하는 심사 과정의 문제점을 </a:t>
            </a:r>
            <a:r>
              <a:rPr lang="ko-KR" altLang="en-US" dirty="0" err="1" smtClean="0"/>
              <a:t>블록체인을</a:t>
            </a:r>
            <a:r>
              <a:rPr lang="ko-KR" altLang="en-US" dirty="0" smtClean="0"/>
              <a:t> 통해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폐쇄적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소수에 의한 주관적 평가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개방적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다수에 의한 객관적 평가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/>
              <a:t>스마트컨트랙트</a:t>
            </a:r>
            <a:r>
              <a:rPr lang="ko-KR" altLang="en-US" dirty="0" smtClean="0"/>
              <a:t> 키 분배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네트워크에서의 연구 내용 보호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전문가 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학문 갈래별 보다 적합한 </a:t>
            </a:r>
            <a:r>
              <a:rPr lang="ko-KR" altLang="en-US" dirty="0" err="1" smtClean="0"/>
              <a:t>심사자</a:t>
            </a:r>
            <a:r>
              <a:rPr lang="ko-KR" altLang="en-US" dirty="0" smtClean="0"/>
              <a:t> 확보 가능</a:t>
            </a:r>
            <a:endParaRPr lang="en-US" altLang="ko-KR" dirty="0"/>
          </a:p>
          <a:p>
            <a:pPr lvl="1"/>
            <a:r>
              <a:rPr lang="ko-KR" altLang="en-US" dirty="0" smtClean="0"/>
              <a:t>네트워크에 올라오는 모든 데이터 기반의 합리적인 평가 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29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보완점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문제점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연구 윤리적 문제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피상적인 수정 불가능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이해관계에 따른 결정 방지 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적합한 논문 심사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소수가 아닌 다수의 객관적 평가를 통한 논문 심사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보다 적합한 논문 </a:t>
            </a:r>
            <a:r>
              <a:rPr lang="ko-KR" altLang="en-US" dirty="0" err="1" smtClean="0"/>
              <a:t>심사자</a:t>
            </a:r>
            <a:r>
              <a:rPr lang="ko-KR" altLang="en-US" dirty="0" smtClean="0"/>
              <a:t> 확보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비용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누구나 참여할 수 있는 공개 네트워크로 인한 심사 과정 간소화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학문 발전 속도와 연구 공유 속도의 일치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2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보완점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보완점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논문 수정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네트워크 과부하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심사 구조의 변경이 어려움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연구자 간의 이해관계를 완벽히 제거할 수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730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 smtClean="0"/>
              <a:t>결론 및 보완점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논문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학문적 연구 결과를 논리 정연하게 쓴 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연구자의 연구 실적을 나타내는 지표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학회</a:t>
            </a:r>
            <a:endParaRPr lang="en-US" altLang="ko-KR" dirty="0"/>
          </a:p>
          <a:p>
            <a:pPr lvl="1"/>
            <a:r>
              <a:rPr lang="ko-KR" altLang="en-US" dirty="0" smtClean="0"/>
              <a:t>연구자들의 연구 성과를 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발표하는 기관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smtClean="0"/>
              <a:t>논문</a:t>
            </a:r>
            <a:r>
              <a:rPr lang="ko-KR" altLang="en-US" dirty="0" smtClean="0"/>
              <a:t>의 형태로 정보의 공유가 이루어짐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62" y="1152525"/>
            <a:ext cx="39528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논문 게재 과정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78796" y="1402198"/>
            <a:ext cx="7339071" cy="3314877"/>
            <a:chOff x="2778796" y="1402198"/>
            <a:chExt cx="7339071" cy="331487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778796" y="2998177"/>
              <a:ext cx="1345223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논문 투고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0257" y="2998178"/>
              <a:ext cx="1351939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편집장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심사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260120" y="2085800"/>
              <a:ext cx="1351939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심사위원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차 심사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450010" y="2066192"/>
              <a:ext cx="1351939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심사위원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2</a:t>
              </a:r>
              <a:r>
                <a:rPr lang="ko-KR" altLang="en-US" dirty="0" smtClean="0"/>
                <a:t>차 심사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1997" y="1402198"/>
              <a:ext cx="5545870" cy="29014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게재 가</a:t>
              </a:r>
              <a:endParaRPr lang="ko-KR" altLang="en-US" dirty="0"/>
            </a:p>
          </p:txBody>
        </p:sp>
        <p:cxnSp>
          <p:nvCxnSpPr>
            <p:cNvPr id="12" name="꺾인 연결선 11"/>
            <p:cNvCxnSpPr>
              <a:stCxn id="5" idx="0"/>
              <a:endCxn id="8" idx="1"/>
            </p:cNvCxnSpPr>
            <p:nvPr/>
          </p:nvCxnSpPr>
          <p:spPr>
            <a:xfrm rot="5400000" flipH="1" flipV="1">
              <a:off x="5582444" y="2320503"/>
              <a:ext cx="591458" cy="763893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</p:cNvCxnSpPr>
            <p:nvPr/>
          </p:nvCxnSpPr>
          <p:spPr>
            <a:xfrm flipH="1">
              <a:off x="5496226" y="3640017"/>
              <a:ext cx="1" cy="7649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</p:cNvCxnSpPr>
            <p:nvPr/>
          </p:nvCxnSpPr>
          <p:spPr>
            <a:xfrm flipH="1">
              <a:off x="6936089" y="2727639"/>
              <a:ext cx="1" cy="16992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3"/>
              <a:endCxn id="9" idx="1"/>
            </p:cNvCxnSpPr>
            <p:nvPr/>
          </p:nvCxnSpPr>
          <p:spPr>
            <a:xfrm flipV="1">
              <a:off x="7612059" y="2387112"/>
              <a:ext cx="837951" cy="196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9" idx="2"/>
            </p:cNvCxnSpPr>
            <p:nvPr/>
          </p:nvCxnSpPr>
          <p:spPr>
            <a:xfrm>
              <a:off x="9125980" y="2708031"/>
              <a:ext cx="0" cy="16969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571997" y="4426929"/>
              <a:ext cx="5545870" cy="29014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게재 불가</a:t>
              </a:r>
              <a:endParaRPr lang="ko-KR" altLang="en-US" dirty="0"/>
            </a:p>
          </p:txBody>
        </p:sp>
        <p:cxnSp>
          <p:nvCxnSpPr>
            <p:cNvPr id="27" name="꺾인 연결선 26"/>
            <p:cNvCxnSpPr>
              <a:stCxn id="4" idx="3"/>
              <a:endCxn id="5" idx="1"/>
            </p:cNvCxnSpPr>
            <p:nvPr/>
          </p:nvCxnSpPr>
          <p:spPr>
            <a:xfrm>
              <a:off x="4124019" y="3319097"/>
              <a:ext cx="69623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0"/>
            </p:cNvCxnSpPr>
            <p:nvPr/>
          </p:nvCxnSpPr>
          <p:spPr>
            <a:xfrm flipH="1" flipV="1">
              <a:off x="6936089" y="1688124"/>
              <a:ext cx="1" cy="3976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 flipV="1">
              <a:off x="9125979" y="1688124"/>
              <a:ext cx="1" cy="3976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2" name="왼쪽/오른쪽 화살표 41"/>
          <p:cNvSpPr/>
          <p:nvPr/>
        </p:nvSpPr>
        <p:spPr>
          <a:xfrm>
            <a:off x="2778796" y="4941456"/>
            <a:ext cx="7339071" cy="527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18049" y="5359037"/>
            <a:ext cx="14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~ 1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7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관련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연구 윤리와 관련된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연구 결과 조작 </a:t>
            </a:r>
            <a:r>
              <a:rPr lang="en-US" altLang="ko-KR" dirty="0" smtClean="0"/>
              <a:t>(Fabrication)</a:t>
            </a:r>
            <a:br>
              <a:rPr lang="en-US" altLang="ko-KR" dirty="0" smtClean="0"/>
            </a:br>
            <a:endParaRPr lang="en-US" altLang="ko-KR" dirty="0"/>
          </a:p>
          <a:p>
            <a:pPr lvl="1"/>
            <a:r>
              <a:rPr lang="ko-KR" altLang="en-US" dirty="0" smtClean="0"/>
              <a:t>데이터 위조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표절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타당하지 않은 논문 저자 표기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이해관계가 있는 연구자의 연구 활동을 방해하는 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81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관련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연구 윤리와 관련된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중복 게재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 분절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실적 평가의 어려움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학문 연구의 가치 하락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연구 실적의 지표인 </a:t>
            </a:r>
            <a:r>
              <a:rPr lang="ko-KR" altLang="en-US" b="1" dirty="0" smtClean="0">
                <a:sym typeface="Wingdings" panose="05000000000000000000" pitchFamily="2" charset="2"/>
              </a:rPr>
              <a:t>논문</a:t>
            </a:r>
            <a:r>
              <a:rPr lang="ko-KR" altLang="en-US" dirty="0" smtClean="0">
                <a:sym typeface="Wingdings" panose="05000000000000000000" pitchFamily="2" charset="2"/>
              </a:rPr>
              <a:t>에 대한 과도한 집착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607669" y="4132385"/>
            <a:ext cx="2206869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투명성 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490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관련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심사 구조와 관련된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심사 장기화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게재가 권한 집중에 의한 문제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심사자</a:t>
            </a:r>
            <a:r>
              <a:rPr lang="ko-KR" altLang="en-US" dirty="0" smtClean="0">
                <a:sym typeface="Wingdings" panose="05000000000000000000" pitchFamily="2" charset="2"/>
              </a:rPr>
              <a:t> 능력 부재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주관적인 심사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높은 심사 비용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연구 윤리에 관련된 문제 발생 시 해결의 어려움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607669" y="4132385"/>
            <a:ext cx="2206869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분권형 구조 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66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&amp; </a:t>
            </a:r>
            <a:r>
              <a:rPr lang="ko-KR" altLang="en-US" b="1" dirty="0"/>
              <a:t>관련 연구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15747"/>
              </p:ext>
            </p:extLst>
          </p:nvPr>
        </p:nvGraphicFramePr>
        <p:xfrm>
          <a:off x="618880" y="1264788"/>
          <a:ext cx="10954240" cy="251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105">
                  <a:extLst>
                    <a:ext uri="{9D8B030D-6E8A-4147-A177-3AD203B41FA5}">
                      <a16:colId xmlns:a16="http://schemas.microsoft.com/office/drawing/2014/main" val="672103219"/>
                    </a:ext>
                  </a:extLst>
                </a:gridCol>
                <a:gridCol w="2927838">
                  <a:extLst>
                    <a:ext uri="{9D8B030D-6E8A-4147-A177-3AD203B41FA5}">
                      <a16:colId xmlns:a16="http://schemas.microsoft.com/office/drawing/2014/main" val="2007668418"/>
                    </a:ext>
                  </a:extLst>
                </a:gridCol>
                <a:gridCol w="3727939">
                  <a:extLst>
                    <a:ext uri="{9D8B030D-6E8A-4147-A177-3AD203B41FA5}">
                      <a16:colId xmlns:a16="http://schemas.microsoft.com/office/drawing/2014/main" val="1393235291"/>
                    </a:ext>
                  </a:extLst>
                </a:gridCol>
                <a:gridCol w="2842358">
                  <a:extLst>
                    <a:ext uri="{9D8B030D-6E8A-4147-A177-3AD203B41FA5}">
                      <a16:colId xmlns:a16="http://schemas.microsoft.com/office/drawing/2014/main" val="2221667182"/>
                    </a:ext>
                  </a:extLst>
                </a:gridCol>
              </a:tblGrid>
              <a:tr h="4102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설문조사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22693"/>
                  </a:ext>
                </a:extLst>
              </a:tr>
              <a:tr h="4879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관찰 사례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관찰 사례</a:t>
                      </a:r>
                      <a:r>
                        <a:rPr lang="en-US" altLang="ko-KR" baseline="0" dirty="0" smtClean="0"/>
                        <a:t> 2</a:t>
                      </a:r>
                      <a:r>
                        <a:rPr lang="ko-KR" altLang="en-US" baseline="0" dirty="0" smtClean="0"/>
                        <a:t>순위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심각한 사례로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인지된 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75819"/>
                  </a:ext>
                </a:extLst>
              </a:tr>
              <a:tr h="410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심사 시점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자격이 부족한 </a:t>
                      </a:r>
                      <a:r>
                        <a:rPr lang="ko-KR" altLang="en-US" dirty="0" err="1" smtClean="0"/>
                        <a:t>심사자</a:t>
                      </a:r>
                      <a:r>
                        <a:rPr lang="ko-KR" altLang="en-US" dirty="0" smtClean="0"/>
                        <a:t> 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실명노출을</a:t>
                      </a:r>
                      <a:r>
                        <a:rPr lang="ko-KR" altLang="en-US" dirty="0" smtClean="0"/>
                        <a:t> 우려한 게재 불가의 주저함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문제가 확인되어도 게재가 되는 경우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28090"/>
                  </a:ext>
                </a:extLst>
              </a:tr>
              <a:tr h="410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통보 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피상적인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r>
                        <a:rPr lang="ko-KR" altLang="en-US" baseline="0" dirty="0" smtClean="0"/>
                        <a:t> 사항이 무시된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사항이 무시된 경우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697"/>
                  </a:ext>
                </a:extLst>
              </a:tr>
              <a:tr h="410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후 게재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게재취소가</a:t>
                      </a:r>
                      <a:r>
                        <a:rPr lang="ko-KR" altLang="en-US" dirty="0" smtClean="0"/>
                        <a:t> 불가한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문제가 확인되고도 게재되는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 확인되고도 게재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2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90638" y="3775566"/>
            <a:ext cx="256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연구자 </a:t>
            </a:r>
            <a:r>
              <a:rPr lang="en-US" altLang="ko-KR" sz="1400" dirty="0" smtClean="0"/>
              <a:t>85</a:t>
            </a:r>
            <a:r>
              <a:rPr lang="ko-KR" altLang="en-US" sz="1400" dirty="0" smtClean="0"/>
              <a:t>명 대상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618880" y="4413738"/>
            <a:ext cx="65063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7786" y="4114799"/>
            <a:ext cx="6910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개선 방향</a:t>
            </a:r>
            <a:endParaRPr lang="en-US" altLang="ko-KR" dirty="0" smtClean="0"/>
          </a:p>
          <a:p>
            <a:r>
              <a:rPr lang="en-US" altLang="ko-KR" dirty="0" smtClean="0"/>
              <a:t> 1. </a:t>
            </a:r>
            <a:r>
              <a:rPr lang="ko-KR" altLang="en-US" dirty="0" smtClean="0"/>
              <a:t>학회 간 협조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심사의견서</a:t>
            </a:r>
            <a:r>
              <a:rPr lang="ko-KR" altLang="en-US" dirty="0" smtClean="0"/>
              <a:t> 구체화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책임있는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심사자</a:t>
            </a:r>
            <a:r>
              <a:rPr lang="ko-KR" altLang="en-US" dirty="0" smtClean="0"/>
              <a:t> 선정</a:t>
            </a:r>
            <a:endParaRPr lang="en-US" altLang="ko-KR" dirty="0" smtClean="0"/>
          </a:p>
          <a:p>
            <a:r>
              <a:rPr lang="en-US" altLang="ko-KR" dirty="0" smtClean="0"/>
              <a:t> 4. </a:t>
            </a:r>
            <a:r>
              <a:rPr lang="ko-KR" altLang="en-US" dirty="0" smtClean="0"/>
              <a:t>부정 행위에 대한 공론화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학회 구성원들의 의지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599592" y="6204133"/>
            <a:ext cx="9252438" cy="23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S. R. </a:t>
            </a:r>
            <a:r>
              <a:rPr lang="en-US" altLang="ko-KR" sz="700" kern="0" dirty="0" err="1">
                <a:solidFill>
                  <a:srgbClr val="000000"/>
                </a:solidFill>
                <a:latin typeface="한양신명조"/>
                <a:ea typeface="한양신명조"/>
              </a:rPr>
              <a:t>Yoo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"Case-oriented Analysis of Ethical Problems in Academic Publishing &amp; Review Process" in </a:t>
            </a:r>
            <a:r>
              <a:rPr lang="en-US" altLang="ko-KR" sz="700" i="1" kern="0" dirty="0">
                <a:solidFill>
                  <a:srgbClr val="000000"/>
                </a:solidFill>
                <a:latin typeface="한양신명조"/>
                <a:ea typeface="한양신명조"/>
              </a:rPr>
              <a:t>Journal of Korean Ethics Studies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vol. 76 no. 0, pp. 331-364, 2010</a:t>
            </a:r>
            <a:endParaRPr lang="en-US" altLang="ko-KR" sz="700" kern="0" dirty="0">
              <a:solidFill>
                <a:srgbClr val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7686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&amp; </a:t>
            </a:r>
            <a:r>
              <a:rPr lang="ko-KR" altLang="en-US" b="1" dirty="0"/>
              <a:t>관련 연구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31" y="3994534"/>
            <a:ext cx="276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연구윤리위원회 설치 필요성</a:t>
            </a:r>
            <a:endParaRPr lang="en-US" altLang="ko-KR" sz="1400" dirty="0"/>
          </a:p>
          <a:p>
            <a:pPr algn="r"/>
            <a:r>
              <a:rPr lang="ko-KR" altLang="en-US" sz="1400" dirty="0" smtClean="0"/>
              <a:t>국내 </a:t>
            </a:r>
            <a:r>
              <a:rPr lang="en-US" altLang="ko-KR" sz="1400" dirty="0" smtClean="0"/>
              <a:t>197</a:t>
            </a:r>
            <a:r>
              <a:rPr lang="ko-KR" altLang="en-US" sz="1400" dirty="0" smtClean="0"/>
              <a:t>개 대학 대상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618880" y="4413738"/>
            <a:ext cx="65063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7786" y="4752193"/>
            <a:ext cx="69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연구 윤리에 관련한 문제 해결의 필요성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226169" y="6207879"/>
            <a:ext cx="9252438" cy="23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이인재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“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국내 연구윤리 </a:t>
            </a:r>
            <a:r>
              <a:rPr lang="ko-KR" altLang="en-US" sz="700" kern="0" dirty="0" err="1">
                <a:solidFill>
                  <a:srgbClr val="000000"/>
                </a:solidFill>
                <a:latin typeface="한양신명조"/>
                <a:ea typeface="한양신명조"/>
              </a:rPr>
              <a:t>활동실태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 조사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/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분석”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한국학술진흥재단 정책연구 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2006-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윤리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02(2006).</a:t>
            </a:r>
            <a:endParaRPr lang="en-US" altLang="ko-KR" sz="700" kern="0" dirty="0">
              <a:solidFill>
                <a:srgbClr val="000000"/>
              </a:solidFill>
              <a:latin typeface="한양신명조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135150314"/>
              </p:ext>
            </p:extLst>
          </p:nvPr>
        </p:nvGraphicFramePr>
        <p:xfrm>
          <a:off x="1750586" y="1237627"/>
          <a:ext cx="3005992" cy="2199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4188928243"/>
              </p:ext>
            </p:extLst>
          </p:nvPr>
        </p:nvGraphicFramePr>
        <p:xfrm>
          <a:off x="6564923" y="1216608"/>
          <a:ext cx="3005992" cy="2199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2539939" y="3328039"/>
            <a:ext cx="1427285" cy="35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대학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54276" y="3326370"/>
            <a:ext cx="1427285" cy="35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578</Words>
  <Application>Microsoft Office PowerPoint</Application>
  <PresentationFormat>와이드스크린</PresentationFormat>
  <Paragraphs>176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한양신명조</vt:lpstr>
      <vt:lpstr>함초롬돋움</vt:lpstr>
      <vt:lpstr>Arial</vt:lpstr>
      <vt:lpstr>Wingdings</vt:lpstr>
      <vt:lpstr>CryptoCraft 테마</vt:lpstr>
      <vt:lpstr>제목 테마</vt:lpstr>
      <vt:lpstr>블록체인 기반 논문 심사 시스템</vt:lpstr>
      <vt:lpstr>PowerPoint 프레젠테이션</vt:lpstr>
      <vt:lpstr>논문 심사 시스템</vt:lpstr>
      <vt:lpstr>논문 심사 시스템</vt:lpstr>
      <vt:lpstr>문제점 &amp; 관련 연구</vt:lpstr>
      <vt:lpstr>문제점 &amp; 관련 연구</vt:lpstr>
      <vt:lpstr>문제점 &amp; 관련 연구</vt:lpstr>
      <vt:lpstr>문제점 &amp; 관련 연구</vt:lpstr>
      <vt:lpstr>문제점 &amp; 관련 연구</vt:lpstr>
      <vt:lpstr>문제점 &amp; 관련 연구</vt:lpstr>
      <vt:lpstr>블록체인</vt:lpstr>
      <vt:lpstr>블록체인</vt:lpstr>
      <vt:lpstr>블록체인 기반 논문 심사 시스템</vt:lpstr>
      <vt:lpstr>블록체인 기반 논문 심사 시스템</vt:lpstr>
      <vt:lpstr>블록체인 기반 논문 심사 시스템</vt:lpstr>
      <vt:lpstr>블록체인 기반 논문 심사 시스템</vt:lpstr>
      <vt:lpstr>결론 및 보완점</vt:lpstr>
      <vt:lpstr>결론 및 보완점</vt:lpstr>
      <vt:lpstr>결론 및 보완점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56</cp:revision>
  <dcterms:created xsi:type="dcterms:W3CDTF">2019-03-05T04:29:07Z</dcterms:created>
  <dcterms:modified xsi:type="dcterms:W3CDTF">2019-05-09T10:30:33Z</dcterms:modified>
</cp:coreProperties>
</file>