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81" r:id="rId16"/>
    <p:sldId id="295" r:id="rId17"/>
    <p:sldId id="294" r:id="rId18"/>
    <p:sldId id="293" r:id="rId19"/>
    <p:sldId id="296" r:id="rId20"/>
    <p:sldId id="299" r:id="rId21"/>
    <p:sldId id="297" r:id="rId22"/>
    <p:sldId id="298" r:id="rId23"/>
    <p:sldId id="300" r:id="rId24"/>
    <p:sldId id="301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42468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548417"/>
            <a:ext cx="8403773" cy="2387600"/>
          </a:xfrm>
        </p:spPr>
        <p:txBody>
          <a:bodyPr>
            <a:noAutofit/>
          </a:bodyPr>
          <a:lstStyle/>
          <a:p>
            <a:r>
              <a:rPr lang="ko-KR" altLang="en-US" sz="3000" b="1" dirty="0"/>
              <a:t>양자컴퓨터와 </a:t>
            </a:r>
            <a:r>
              <a:rPr lang="en-US" altLang="ko-KR" sz="3000" b="1" dirty="0"/>
              <a:t>NIST </a:t>
            </a:r>
            <a:r>
              <a:rPr lang="ko-KR" altLang="en-US" sz="3000" b="1" dirty="0" err="1"/>
              <a:t>양자내성암호</a:t>
            </a:r>
            <a:r>
              <a:rPr lang="ko-KR" altLang="en-US" sz="3000" b="1" dirty="0"/>
              <a:t> 표준화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한성대학교 장경배</a:t>
            </a:r>
            <a:endParaRPr lang="en-US" altLang="ko-KR" b="1" dirty="0"/>
          </a:p>
          <a:p>
            <a:r>
              <a:rPr lang="ko-KR" altLang="en-US" b="1" dirty="0"/>
              <a:t>지도교수 </a:t>
            </a:r>
            <a:r>
              <a:rPr lang="ko-KR" altLang="en-US" b="1" dirty="0" err="1"/>
              <a:t>서화정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382F47-B3D8-4D9A-9296-4347C256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728" y="1621776"/>
            <a:ext cx="5793208" cy="41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58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D89411-7E4B-46C9-B4E4-5112C265BF4A}"/>
              </a:ext>
            </a:extLst>
          </p:cNvPr>
          <p:cNvSpPr txBox="1"/>
          <p:nvPr/>
        </p:nvSpPr>
        <p:spPr>
          <a:xfrm>
            <a:off x="3154487" y="2536448"/>
            <a:ext cx="998204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양자 컴퓨터의 등장과 함께 나타난 새로운 양자 알고리즘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기존 컴퓨터에서 해결하기 어려운 수학적 난제들을 효율적으로 풀어냄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>
                <a:sym typeface="Wingdings" panose="05000000000000000000" pitchFamily="2" charset="2"/>
              </a:rPr>
              <a:t>  </a:t>
            </a:r>
            <a:r>
              <a:rPr lang="en-US" altLang="ko-KR" sz="2200" dirty="0"/>
              <a:t> </a:t>
            </a:r>
            <a:r>
              <a:rPr lang="ko-KR" altLang="en-US" sz="2200" dirty="0"/>
              <a:t>이러한 난제에 기반한 현재 암호시스템들을 위협</a:t>
            </a:r>
            <a:endParaRPr lang="en-US" altLang="ko-KR" sz="2200" dirty="0"/>
          </a:p>
        </p:txBody>
      </p:sp>
      <p:pic>
        <p:nvPicPr>
          <p:cNvPr id="8" name="그래픽 7" descr="열린 자물쇠">
            <a:extLst>
              <a:ext uri="{FF2B5EF4-FFF2-40B4-BE49-F238E27FC236}">
                <a16:creationId xmlns:a16="http://schemas.microsoft.com/office/drawing/2014/main" id="{0B077CDA-B43E-4F9A-9C75-7E3BE601C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464" y="2421082"/>
            <a:ext cx="1785103" cy="178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9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E6D9D-E45D-446D-AC9A-00D2CA2B9C06}"/>
              </a:ext>
            </a:extLst>
          </p:cNvPr>
          <p:cNvSpPr txBox="1"/>
          <p:nvPr/>
        </p:nvSpPr>
        <p:spPr>
          <a:xfrm>
            <a:off x="950118" y="1553234"/>
            <a:ext cx="10291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1994</a:t>
            </a:r>
            <a:r>
              <a:rPr lang="ko-KR" altLang="en-US" sz="2000" dirty="0"/>
              <a:t>년 수학자 </a:t>
            </a:r>
            <a:r>
              <a:rPr lang="en-US" altLang="ko-KR" sz="2000" dirty="0"/>
              <a:t>Shor</a:t>
            </a:r>
            <a:r>
              <a:rPr lang="ko-KR" altLang="en-US" sz="2000" dirty="0"/>
              <a:t>는 기존 컴퓨터에서의 난제인 </a:t>
            </a:r>
            <a:r>
              <a:rPr lang="ko-KR" altLang="en-US" sz="2000" b="1" dirty="0"/>
              <a:t>소인수분해 문제</a:t>
            </a:r>
            <a:r>
              <a:rPr lang="ko-KR" altLang="en-US" sz="2000" dirty="0"/>
              <a:t>를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효율적으로 풀어낼 수 있는</a:t>
            </a:r>
            <a:r>
              <a:rPr lang="en-US" altLang="ko-KR" sz="2000" dirty="0"/>
              <a:t> </a:t>
            </a:r>
            <a:r>
              <a:rPr lang="ko-KR" altLang="en-US" sz="2000" dirty="0"/>
              <a:t>양자 알고리즘을 제안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커다란 두 소수를 곱하는 것은 쉽지만 이렇게 곱해진 매우 커다란 정수를 두 소수로 다시 분해하는 것</a:t>
            </a:r>
            <a:r>
              <a:rPr lang="en-US" altLang="ko-KR" sz="2000" dirty="0"/>
              <a:t> </a:t>
            </a:r>
            <a:r>
              <a:rPr lang="ko-KR" altLang="en-US" sz="2000" dirty="0"/>
              <a:t>은</a:t>
            </a:r>
            <a:r>
              <a:rPr lang="en-US" altLang="ko-KR" sz="2000" dirty="0"/>
              <a:t>,</a:t>
            </a:r>
            <a:r>
              <a:rPr lang="ko-KR" altLang="en-US" sz="2000" dirty="0"/>
              <a:t>두 소수 중 하나를 모른다면 매우 어려운 일 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06440-94E1-4CF0-B6A0-9513E681292B}"/>
              </a:ext>
            </a:extLst>
          </p:cNvPr>
          <p:cNvSpPr txBox="1"/>
          <p:nvPr/>
        </p:nvSpPr>
        <p:spPr>
          <a:xfrm>
            <a:off x="7794732" y="3151549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 ) N = </a:t>
            </a:r>
            <a:r>
              <a:rPr lang="en-US" altLang="ko-KR" dirty="0" err="1"/>
              <a:t>pq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1566D-637C-4012-8D44-25E51C7BEA68}"/>
              </a:ext>
            </a:extLst>
          </p:cNvPr>
          <p:cNvSpPr txBox="1"/>
          <p:nvPr/>
        </p:nvSpPr>
        <p:spPr>
          <a:xfrm>
            <a:off x="2278871" y="4426699"/>
            <a:ext cx="83461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지수 차원의 복잡도            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                           </a:t>
            </a:r>
            <a:r>
              <a:rPr lang="ko-KR" altLang="en-US" dirty="0"/>
              <a:t>다항시간내에 해결</a:t>
            </a:r>
            <a:endParaRPr lang="en-US" altLang="ko-KR" dirty="0"/>
          </a:p>
          <a:p>
            <a:endParaRPr lang="ko-KR" altLang="en-US" sz="300" dirty="0"/>
          </a:p>
          <a:p>
            <a:r>
              <a:rPr lang="en-US" altLang="ko-KR" dirty="0"/>
              <a:t>         </a:t>
            </a:r>
            <a:r>
              <a:rPr lang="en-US" altLang="ko-KR" i="1" dirty="0">
                <a:solidFill>
                  <a:srgbClr val="FF0000"/>
                </a:solidFill>
              </a:rPr>
              <a:t>Before					       After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pic>
        <p:nvPicPr>
          <p:cNvPr id="10" name="Picture 2" descr="&lt;math xmlns=&quot;http://www.w3.org/1998/Math/MathML&quot;&gt;&lt;mi&gt;O&lt;/mi&gt;&lt;mfenced&gt;&lt;msup&gt;&lt;mi&gt;e&lt;/mi&gt;&lt;mrow&gt;&lt;mn&gt;1&lt;/mn&gt;&lt;mo&gt;.&lt;/mo&gt;&lt;mn&gt;9&lt;/mn&gt;&lt;msup&gt;&lt;mfenced&gt;&lt;mrow&gt;&lt;mi&gt;log&lt;/mi&gt;&lt;mi&gt;N&lt;/mi&gt;&lt;/mrow&gt;&lt;/mfenced&gt;&lt;mrow&gt;&lt;mn&gt;1&lt;/mn&gt;&lt;mo&gt;/&lt;/mo&gt;&lt;mn&gt;3&lt;/mn&gt;&lt;/mrow&gt;&lt;/msup&gt;&lt;msup&gt;&lt;mfenced&gt;&lt;mrow&gt;&lt;mi&gt;log&lt;/mi&gt;&lt;mi&gt;log&lt;/mi&gt;&lt;mi&gt;N&lt;/mi&gt;&lt;/mrow&gt;&lt;/mfenced&gt;&lt;mrow&gt;&lt;mn&gt;2&lt;/mn&gt;&lt;mo&gt;/&lt;/mo&gt;&lt;mn&gt;3&lt;/mn&gt;&lt;/mrow&gt;&lt;/msup&gt;&lt;/mrow&gt;&lt;/msup&gt;&lt;/mfenced&gt;&lt;mo&gt;&amp;#xA0;&lt;/mo&gt;&lt;munder&gt;&lt;mo&gt;&amp;#x2192;&lt;/mo&gt;&lt;mrow&gt;&lt;mi&gt;u&lt;/mi&gt;&lt;mi&gt;s&lt;/mi&gt;&lt;mi&gt;e&lt;/mi&gt;&lt;mo&gt;&amp;#xA0;&lt;/mo&gt;&lt;mi&gt;S&lt;/mi&gt;&lt;mi&gt;h&lt;/mi&gt;&lt;mi&gt;o&lt;/mi&gt;&lt;mi&gt;r&lt;/mi&gt;&lt;mo&gt;'&lt;/mo&gt;&lt;mi&gt;s&lt;/mi&gt;&lt;mo&gt;&amp;#xA0;&lt;/mo&gt;&lt;mi&gt;A&lt;/mi&gt;&lt;mi&gt;l&lt;/mi&gt;&lt;mi&gt;g&lt;/mi&gt;&lt;mi&gt;o&lt;/mi&gt;&lt;mi&gt;r&lt;/mi&gt;&lt;mi&gt;i&lt;/mi&gt;&lt;mi&gt;t&lt;/mi&gt;&lt;mi&gt;t&lt;/mi&gt;&lt;mi&gt;h&lt;/mi&gt;&lt;mi&gt;m&lt;/mi&gt;&lt;/mrow&gt;&lt;/munder&gt;&lt;mo&gt;&amp;#xA0;&lt;/mo&gt;&lt;mi&gt;O&lt;/mi&gt;&lt;mfenced&gt;&lt;mrow&gt;&lt;msup&gt;&lt;mfenced&gt;&lt;mrow&gt;&lt;mi&gt;log&lt;/mi&gt;&lt;mi&gt;N&lt;/mi&gt;&lt;/mrow&gt;&lt;/mfenced&gt;&lt;mn&gt;2&lt;/mn&gt;&lt;/msup&gt;&lt;mfenced&gt;&lt;mrow&gt;&lt;mi&gt;log&lt;/mi&gt;&lt;mi&gt;log&lt;/mi&gt;&lt;mi&gt;N&lt;/mi&gt;&lt;/mrow&gt;&lt;/mfenced&gt;&lt;mfenced&gt;&lt;mrow&gt;&lt;mi&gt;log&lt;/mi&gt;&lt;mi&gt;log&lt;/mi&gt;&lt;mi&gt;log&lt;/mi&gt;&lt;mi&gt;N&lt;/mi&gt;&lt;/mrow&gt;&lt;/mfenced&gt;&lt;/mrow&gt;&lt;/mfenced&gt;&lt;/math&gt;">
            <a:extLst>
              <a:ext uri="{FF2B5EF4-FFF2-40B4-BE49-F238E27FC236}">
                <a16:creationId xmlns:a16="http://schemas.microsoft.com/office/drawing/2014/main" id="{0FEF2D85-D339-43F1-A99E-B5FCAD6B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70" y="3793026"/>
            <a:ext cx="8649081" cy="49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4E9725-1EA3-4EFC-B90A-11B53DB42E7B}"/>
              </a:ext>
            </a:extLst>
          </p:cNvPr>
          <p:cNvSpPr/>
          <p:nvPr/>
        </p:nvSpPr>
        <p:spPr>
          <a:xfrm>
            <a:off x="1779190" y="5398318"/>
            <a:ext cx="93455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결과 </a:t>
            </a:r>
            <a:r>
              <a:rPr lang="en-US" altLang="ko-KR" dirty="0"/>
              <a:t>:</a:t>
            </a:r>
            <a:r>
              <a:rPr lang="ko-KR" altLang="en-US" dirty="0"/>
              <a:t> 소인수 분해의 어려움에 기반한 암호시스템들을 무너뜨릴 수 있다</a:t>
            </a:r>
            <a:r>
              <a:rPr lang="en-US" altLang="ko-KR" dirty="0"/>
              <a:t>.  </a:t>
            </a:r>
            <a:r>
              <a:rPr lang="ko-KR" altLang="en-US" dirty="0"/>
              <a:t>예시</a:t>
            </a:r>
            <a:r>
              <a:rPr lang="en-US" altLang="ko-KR" dirty="0"/>
              <a:t>) RSA</a:t>
            </a:r>
          </a:p>
        </p:txBody>
      </p:sp>
    </p:spTree>
    <p:extLst>
      <p:ext uri="{BB962C8B-B14F-4D97-AF65-F5344CB8AC3E}">
        <p14:creationId xmlns:p14="http://schemas.microsoft.com/office/powerpoint/2010/main" val="415333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/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dirty="0"/>
                  <a:t>주기 찾기 알고리즘을 이용하여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일 때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0B5EFB-250F-443A-A69A-CBBCCA557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18" y="2379225"/>
                <a:ext cx="5417317" cy="830997"/>
              </a:xfrm>
              <a:prstGeom prst="rect">
                <a:avLst/>
              </a:prstGeom>
              <a:blipFill>
                <a:blip r:embed="rId2"/>
                <a:stretch>
                  <a:fillRect l="-2700" t="-9489" r="-1575" b="-16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146D62C-C326-47AB-8574-BF009129922B}"/>
              </a:ext>
            </a:extLst>
          </p:cNvPr>
          <p:cNvSpPr txBox="1"/>
          <p:nvPr/>
        </p:nvSpPr>
        <p:spPr>
          <a:xfrm>
            <a:off x="411920" y="1806824"/>
            <a:ext cx="396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소인수 분해를 </a:t>
            </a:r>
            <a:r>
              <a:rPr lang="ko-KR" altLang="en-US" b="1"/>
              <a:t>푸는 과정에서</a:t>
            </a:r>
            <a:endParaRPr lang="ko-KR" altLang="en-US" b="1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CD5A7D6-33F2-480B-BEA6-DD7738D4ED68}"/>
              </a:ext>
            </a:extLst>
          </p:cNvPr>
          <p:cNvSpPr/>
          <p:nvPr/>
        </p:nvSpPr>
        <p:spPr>
          <a:xfrm>
            <a:off x="6662974" y="2711028"/>
            <a:ext cx="812800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5BEB2-1368-4A00-90E7-D4E9962E27D3}"/>
              </a:ext>
            </a:extLst>
          </p:cNvPr>
          <p:cNvSpPr txBox="1"/>
          <p:nvPr/>
        </p:nvSpPr>
        <p:spPr>
          <a:xfrm>
            <a:off x="7696338" y="2554070"/>
            <a:ext cx="192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주기 찾기 문제</a:t>
            </a:r>
            <a:endParaRPr lang="en-US" altLang="ko-KR" dirty="0"/>
          </a:p>
          <a:p>
            <a:r>
              <a:rPr lang="en-US" altLang="ko-KR" dirty="0"/>
              <a:t>(Order Finding)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/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7 mod 15 = 7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49 mod 15 = 4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343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=13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2401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1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16807 </a:t>
                </a:r>
                <a:r>
                  <a:rPr lang="en-US" altLang="ko-KR" dirty="0">
                    <a:sym typeface="Wingdings" panose="05000000000000000000" pitchFamily="2" charset="2"/>
                  </a:rPr>
                  <a:t> mod 15</a:t>
                </a:r>
                <a:r>
                  <a:rPr lang="en-US" altLang="ko-KR" dirty="0"/>
                  <a:t> = 7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44249B-01A9-4077-80DD-BB9C94532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4461225"/>
                <a:ext cx="2957385" cy="1480405"/>
              </a:xfrm>
              <a:prstGeom prst="rect">
                <a:avLst/>
              </a:prstGeom>
              <a:blipFill>
                <a:blip r:embed="rId3"/>
                <a:stretch>
                  <a:fillRect t="-2469" b="-57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014E3B4-003E-4A07-9D5C-6A53D935FA57}"/>
              </a:ext>
            </a:extLst>
          </p:cNvPr>
          <p:cNvSpPr txBox="1"/>
          <p:nvPr/>
        </p:nvSpPr>
        <p:spPr>
          <a:xfrm>
            <a:off x="4379585" y="3970674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 = 15, a = 7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EF751-0E73-417E-A14B-0F391E730207}"/>
              </a:ext>
            </a:extLst>
          </p:cNvPr>
          <p:cNvSpPr txBox="1"/>
          <p:nvPr/>
        </p:nvSpPr>
        <p:spPr>
          <a:xfrm>
            <a:off x="1023504" y="4703663"/>
            <a:ext cx="1070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예제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/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mod N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639A8DA-6286-45B2-BA3C-6549DFBE2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82" y="3970674"/>
                <a:ext cx="1818896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화살표: 왼쪽으로 구부러짐 12">
            <a:extLst>
              <a:ext uri="{FF2B5EF4-FFF2-40B4-BE49-F238E27FC236}">
                <a16:creationId xmlns:a16="http://schemas.microsoft.com/office/drawing/2014/main" id="{68112C9E-147C-4BCF-A7EB-9C817FE48B68}"/>
              </a:ext>
            </a:extLst>
          </p:cNvPr>
          <p:cNvSpPr/>
          <p:nvPr/>
        </p:nvSpPr>
        <p:spPr>
          <a:xfrm>
            <a:off x="4715557" y="4597035"/>
            <a:ext cx="304800" cy="120878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9109E7-DDD3-46E1-A12C-7C2E183AEC61}"/>
              </a:ext>
            </a:extLst>
          </p:cNvPr>
          <p:cNvSpPr txBox="1"/>
          <p:nvPr/>
        </p:nvSpPr>
        <p:spPr>
          <a:xfrm>
            <a:off x="5527347" y="5072995"/>
            <a:ext cx="178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답</a:t>
            </a:r>
            <a:r>
              <a:rPr lang="ko-KR" altLang="en-US" dirty="0"/>
              <a:t> </a:t>
            </a:r>
            <a:r>
              <a:rPr lang="en-US" altLang="ko-KR" dirty="0"/>
              <a:t>: r =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515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198F-608C-4047-89D4-C9FB1C08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알고리즘 </a:t>
            </a:r>
            <a:r>
              <a:rPr lang="en-US" altLang="ko-KR" sz="3000" dirty="0"/>
              <a:t>: Shor</a:t>
            </a:r>
            <a:endParaRPr lang="ko-KR" altLang="en-US" sz="3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D825F8B-1545-4965-B39F-9420AE518406}"/>
              </a:ext>
            </a:extLst>
          </p:cNvPr>
          <p:cNvGrpSpPr/>
          <p:nvPr/>
        </p:nvGrpSpPr>
        <p:grpSpPr>
          <a:xfrm>
            <a:off x="492945" y="3078491"/>
            <a:ext cx="10581235" cy="2515896"/>
            <a:chOff x="389036" y="2483427"/>
            <a:chExt cx="10581235" cy="25158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/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/>
                    <a:t>양자 컴퓨터가 여러 상태에 동시에 존재할 수 있다는 성질을 이용</a:t>
                  </a:r>
                  <a:endParaRPr lang="en-US" altLang="ko-KR" dirty="0"/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함수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dirty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i="1" dirty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a14:m>
                  <a:r>
                    <a:rPr lang="ko-KR" altLang="en-US" dirty="0"/>
                    <a:t>의</a:t>
                  </a:r>
                  <a:r>
                    <a:rPr lang="en-US" altLang="ko-KR" dirty="0"/>
                    <a:t> </a:t>
                  </a:r>
                  <a:r>
                    <a:rPr lang="ko-KR" altLang="en-US" dirty="0"/>
                    <a:t>주기를 계산하기 위해서 모든 </a:t>
                  </a:r>
                  <a:r>
                    <a:rPr lang="en-US" altLang="ko-KR" dirty="0"/>
                    <a:t>x </a:t>
                  </a:r>
                  <a:r>
                    <a:rPr lang="ko-KR" altLang="en-US" dirty="0"/>
                    <a:t>점에서의 함수 값을 동시에 계산한다</a:t>
                  </a:r>
                  <a:r>
                    <a:rPr lang="en-US" altLang="ko-KR" dirty="0"/>
                    <a:t>.</a:t>
                  </a:r>
                </a:p>
                <a:p>
                  <a:endParaRPr lang="en-US" altLang="ko-KR" dirty="0"/>
                </a:p>
                <a:p>
                  <a:r>
                    <a:rPr lang="ko-KR" altLang="en-US" dirty="0"/>
                    <a:t>반복이 필요한 주기 찾기 작업을 한 번의 계산으로 가능하게 하여 계산 복잡도를 크게 낮춘다</a:t>
                  </a:r>
                  <a:r>
                    <a:rPr lang="en-US" altLang="ko-KR" dirty="0"/>
                    <a:t>!</a:t>
                  </a:r>
                </a:p>
                <a:p>
                  <a:endParaRPr lang="en-US" altLang="ko-KR" dirty="0"/>
                </a:p>
                <a:p>
                  <a:r>
                    <a:rPr lang="en-US" altLang="ko-KR" dirty="0">
                      <a:sym typeface="Wingdings" panose="05000000000000000000" pitchFamily="2" charset="2"/>
                    </a:rPr>
                    <a:t> </a:t>
                  </a:r>
                  <a:r>
                    <a:rPr lang="ko-KR" altLang="en-US" b="1" dirty="0" err="1">
                      <a:sym typeface="Wingdings" panose="05000000000000000000" pitchFamily="2" charset="2"/>
                    </a:rPr>
                    <a:t>쇼어</a:t>
                  </a:r>
                  <a:r>
                    <a:rPr lang="ko-KR" altLang="en-US" b="1" dirty="0">
                      <a:sym typeface="Wingdings" panose="05000000000000000000" pitchFamily="2" charset="2"/>
                    </a:rPr>
                    <a:t> 알고리즘을 이용하여 소인수분해 문제에 기반한 기존 암호시스템을 무너뜨린다</a:t>
                  </a:r>
                  <a:r>
                    <a:rPr lang="en-US" altLang="ko-KR" b="1" dirty="0">
                      <a:sym typeface="Wingdings" panose="05000000000000000000" pitchFamily="2" charset="2"/>
                    </a:rPr>
                    <a:t>.</a:t>
                  </a:r>
                  <a:endParaRPr lang="en-US" altLang="ko-KR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F7CC104-B0CA-4A6A-854E-B19EA1350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87" y="2967998"/>
                  <a:ext cx="10143184" cy="2031325"/>
                </a:xfrm>
                <a:prstGeom prst="rect">
                  <a:avLst/>
                </a:prstGeom>
                <a:blipFill>
                  <a:blip r:embed="rId2"/>
                  <a:stretch>
                    <a:fillRect l="-541" t="-1497" b="-38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EF9F309-DE85-42A4-BF47-CAB9DAB18F02}"/>
                </a:ext>
              </a:extLst>
            </p:cNvPr>
            <p:cNvSpPr txBox="1"/>
            <p:nvPr/>
          </p:nvSpPr>
          <p:spPr>
            <a:xfrm>
              <a:off x="389036" y="2483427"/>
              <a:ext cx="1591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FF0000"/>
                  </a:solidFill>
                </a:rPr>
                <a:t>Solution !</a:t>
              </a:r>
              <a:endParaRPr lang="ko-KR" altLang="en-US" sz="2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/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만족하는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차수 </a:t>
                </a:r>
                <a:r>
                  <a:rPr lang="en-US" altLang="ko-KR" dirty="0"/>
                  <a:t>r</a:t>
                </a:r>
                <a:r>
                  <a:rPr lang="ko-KR" altLang="en-US" dirty="0"/>
                  <a:t>을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157A633-9AA4-4629-9973-0C5B2A3F9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96" y="2152230"/>
                <a:ext cx="4625305" cy="369332"/>
              </a:xfrm>
              <a:prstGeom prst="rect">
                <a:avLst/>
              </a:prstGeom>
              <a:blipFill>
                <a:blip r:embed="rId3"/>
                <a:stretch>
                  <a:fillRect t="-8197" r="-528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D85C-027D-4A16-A6B1-EC12185F65AD}"/>
              </a:ext>
            </a:extLst>
          </p:cNvPr>
          <p:cNvSpPr/>
          <p:nvPr/>
        </p:nvSpPr>
        <p:spPr>
          <a:xfrm>
            <a:off x="492945" y="164808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</a:rPr>
              <a:t>Problem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8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</a:t>
            </a:r>
            <a:r>
              <a:rPr lang="ko-KR" altLang="en-US" sz="3000" dirty="0"/>
              <a:t>양자 알고리즘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DEBBD2-CCF7-41E4-BB0D-B7BDB2486B0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47721" y="1924416"/>
          <a:ext cx="8825080" cy="3996418"/>
        </p:xfrm>
        <a:graphic>
          <a:graphicData uri="http://schemas.openxmlformats.org/drawingml/2006/table">
            <a:tbl>
              <a:tblPr/>
              <a:tblGrid>
                <a:gridCol w="2206270">
                  <a:extLst>
                    <a:ext uri="{9D8B030D-6E8A-4147-A177-3AD203B41FA5}">
                      <a16:colId xmlns:a16="http://schemas.microsoft.com/office/drawing/2014/main" val="2812866745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510648563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634959727"/>
                    </a:ext>
                  </a:extLst>
                </a:gridCol>
                <a:gridCol w="2206270">
                  <a:extLst>
                    <a:ext uri="{9D8B030D-6E8A-4147-A177-3AD203B41FA5}">
                      <a16:colId xmlns:a16="http://schemas.microsoft.com/office/drawing/2014/main" val="2508734861"/>
                    </a:ext>
                  </a:extLst>
                </a:gridCol>
              </a:tblGrid>
              <a:tr h="49513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유형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알고리즘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</a:rPr>
                        <a:t>목적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영향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241145"/>
                  </a:ext>
                </a:extLst>
              </a:tr>
              <a:tr h="471848"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대칭키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AES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Encryption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키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291931"/>
                  </a:ext>
                </a:extLst>
              </a:tr>
              <a:tr h="4718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SHA-2, SHA-3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Hash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출력 길이 증가 필요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435731"/>
                  </a:ext>
                </a:extLst>
              </a:tr>
              <a:tr h="740314"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공개키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establishment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더 이상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안전하지 않음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673420"/>
                  </a:ext>
                </a:extLst>
              </a:tr>
              <a:tr h="740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ECDSA, ECDH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08296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DSA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Signature,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Key exchange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001817"/>
                  </a:ext>
                </a:extLst>
              </a:tr>
              <a:tr h="3701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Diffie Hellman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Key exchange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4245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F02230-13D8-4BAF-A1D9-384E22216F5A}"/>
              </a:ext>
            </a:extLst>
          </p:cNvPr>
          <p:cNvSpPr txBox="1"/>
          <p:nvPr/>
        </p:nvSpPr>
        <p:spPr>
          <a:xfrm>
            <a:off x="638303" y="1334643"/>
            <a:ext cx="693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양자컴퓨터 시대에 대한 현재 암호시스템의 상황 </a:t>
            </a:r>
            <a:r>
              <a:rPr lang="en-US" altLang="ko-KR" sz="2000" b="1" dirty="0"/>
              <a:t>(NIST </a:t>
            </a:r>
            <a:r>
              <a:rPr lang="ko-KR" altLang="en-US" sz="2000" b="1" dirty="0"/>
              <a:t>발표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A52AC13-63D8-42E8-ADC9-6F0399D90C98}"/>
              </a:ext>
            </a:extLst>
          </p:cNvPr>
          <p:cNvSpPr/>
          <p:nvPr/>
        </p:nvSpPr>
        <p:spPr>
          <a:xfrm>
            <a:off x="7576457" y="2404977"/>
            <a:ext cx="2170218" cy="9290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E2827-C526-49A9-80DF-3DD6A8BD5111}"/>
              </a:ext>
            </a:extLst>
          </p:cNvPr>
          <p:cNvSpPr/>
          <p:nvPr/>
        </p:nvSpPr>
        <p:spPr>
          <a:xfrm>
            <a:off x="7574972" y="3356961"/>
            <a:ext cx="2170218" cy="9663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컴퓨터와 양자알고리즘의 영향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8F83C5-5718-47D1-9839-D31961B04DDB}"/>
              </a:ext>
            </a:extLst>
          </p:cNvPr>
          <p:cNvSpPr/>
          <p:nvPr/>
        </p:nvSpPr>
        <p:spPr>
          <a:xfrm>
            <a:off x="411920" y="1384361"/>
            <a:ext cx="1928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양자 컴퓨터 </a:t>
            </a:r>
            <a:r>
              <a:rPr lang="ko-KR" altLang="en-US" b="1">
                <a:solidFill>
                  <a:srgbClr val="FF0000"/>
                </a:solidFill>
              </a:rPr>
              <a:t>효과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1152B1-F9F6-49BD-91DF-D108E890E83E}"/>
              </a:ext>
            </a:extLst>
          </p:cNvPr>
          <p:cNvGrpSpPr/>
          <p:nvPr/>
        </p:nvGrpSpPr>
        <p:grpSpPr>
          <a:xfrm>
            <a:off x="993176" y="2168144"/>
            <a:ext cx="9826338" cy="3268121"/>
            <a:chOff x="1065912" y="1791701"/>
            <a:chExt cx="9826338" cy="32681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CFAE51-6F9E-42EC-AA0A-206489FBC6ED}"/>
                </a:ext>
              </a:extLst>
            </p:cNvPr>
            <p:cNvSpPr txBox="1"/>
            <p:nvPr/>
          </p:nvSpPr>
          <p:spPr>
            <a:xfrm>
              <a:off x="1065912" y="3582494"/>
              <a:ext cx="80733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기존 금융권에서 사용하는 공개키 </a:t>
              </a:r>
              <a:r>
                <a:rPr lang="en-US" altLang="ko-KR" dirty="0"/>
                <a:t>-&gt; 2048</a:t>
              </a:r>
              <a:r>
                <a:rPr lang="ko-KR" altLang="en-US" dirty="0"/>
                <a:t>비트 공개키</a:t>
              </a:r>
              <a:r>
                <a:rPr lang="en-US" altLang="ko-KR" dirty="0"/>
                <a:t> </a:t>
              </a:r>
              <a:r>
                <a:rPr lang="ko-KR" altLang="en-US" dirty="0"/>
                <a:t>사용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5</a:t>
              </a:r>
              <a:r>
                <a:rPr lang="ko-KR" altLang="en-US" dirty="0"/>
                <a:t>천 </a:t>
              </a:r>
              <a:r>
                <a:rPr lang="ko-KR" altLang="en-US" dirty="0" err="1"/>
                <a:t>큐비트</a:t>
              </a:r>
              <a:r>
                <a:rPr lang="ko-KR" altLang="en-US" dirty="0"/>
                <a:t> </a:t>
              </a:r>
              <a:r>
                <a:rPr lang="en-US" altLang="ko-KR" dirty="0"/>
                <a:t>-&gt; 4.5</a:t>
              </a:r>
              <a:r>
                <a:rPr lang="ko-KR" altLang="en-US" dirty="0"/>
                <a:t>분에 </a:t>
              </a:r>
              <a:r>
                <a:rPr lang="en-US" altLang="ko-KR" dirty="0"/>
                <a:t>2048 </a:t>
              </a:r>
              <a:r>
                <a:rPr lang="ko-KR" altLang="en-US" dirty="0"/>
                <a:t>비트의 공개키를 풀 수 있음 </a:t>
              </a:r>
              <a:r>
                <a:rPr lang="en-US" altLang="ko-KR" dirty="0"/>
                <a:t>(</a:t>
              </a:r>
              <a:r>
                <a:rPr lang="ko-KR" altLang="en-US" dirty="0"/>
                <a:t>기존 컴퓨터 </a:t>
              </a:r>
              <a:r>
                <a:rPr lang="en-US" altLang="ko-KR" dirty="0"/>
                <a:t>3</a:t>
              </a:r>
              <a:r>
                <a:rPr lang="ko-KR" altLang="en-US" dirty="0"/>
                <a:t>억년</a:t>
              </a:r>
              <a:r>
                <a:rPr lang="en-US" altLang="ko-KR" dirty="0"/>
                <a:t>)</a:t>
              </a:r>
            </a:p>
            <a:p>
              <a:endParaRPr lang="en-US" altLang="ko-KR" dirty="0"/>
            </a:p>
            <a:p>
              <a:r>
                <a:rPr lang="ko-KR" altLang="en-US" dirty="0"/>
                <a:t>이에</a:t>
              </a:r>
              <a:r>
                <a:rPr lang="ko-KR" altLang="en-US" b="1" dirty="0"/>
                <a:t> </a:t>
              </a:r>
              <a:r>
                <a:rPr lang="en-US" altLang="ko-KR" b="1" dirty="0"/>
                <a:t>IBM</a:t>
              </a:r>
              <a:r>
                <a:rPr lang="ko-KR" altLang="en-US" dirty="0"/>
                <a:t>은 </a:t>
              </a:r>
              <a:r>
                <a:rPr lang="en-US" altLang="ko-KR" dirty="0"/>
                <a:t>10</a:t>
              </a:r>
              <a:r>
                <a:rPr lang="ko-KR" altLang="en-US" dirty="0" err="1"/>
                <a:t>년안에</a:t>
              </a:r>
              <a:r>
                <a:rPr lang="ko-KR" altLang="en-US" dirty="0"/>
                <a:t> 기존 공개키 체계 붕괴 예상</a:t>
              </a:r>
              <a:endParaRPr lang="en-US" altLang="ko-KR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677A8C-55F4-4830-9B38-0D103C62F1EA}"/>
                </a:ext>
              </a:extLst>
            </p:cNvPr>
            <p:cNvSpPr/>
            <p:nvPr/>
          </p:nvSpPr>
          <p:spPr>
            <a:xfrm>
              <a:off x="1065912" y="1791701"/>
              <a:ext cx="939708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Shor </a:t>
              </a:r>
              <a:r>
                <a:rPr lang="ko-KR" altLang="en-US" dirty="0"/>
                <a:t>이론은 정립되었으므로 실현 가능한 양자 컴퓨터만 있으면 되는 상황</a:t>
              </a:r>
              <a:endParaRPr lang="en-US" altLang="ko-KR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8FF9FB-5AC7-4D08-9FF2-402C6348719C}"/>
                </a:ext>
              </a:extLst>
            </p:cNvPr>
            <p:cNvSpPr/>
            <p:nvPr/>
          </p:nvSpPr>
          <p:spPr>
            <a:xfrm>
              <a:off x="1065912" y="2352177"/>
              <a:ext cx="98263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암호체계의 이러한 큰 변화는 현재까지 없었음</a:t>
              </a:r>
              <a:r>
                <a:rPr lang="en-US" altLang="ko-KR" dirty="0"/>
                <a:t>, </a:t>
              </a:r>
              <a:r>
                <a:rPr lang="ko-KR" altLang="en-US" dirty="0"/>
                <a:t>대칭키와 </a:t>
              </a:r>
              <a:r>
                <a:rPr lang="ko-KR" altLang="en-US" dirty="0" err="1"/>
                <a:t>해쉬는</a:t>
              </a:r>
              <a:r>
                <a:rPr lang="ko-KR" altLang="en-US" dirty="0"/>
                <a:t> 그나마 큰 변화가 없음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블록체인 또한 </a:t>
              </a:r>
              <a:r>
                <a:rPr lang="ko-KR" altLang="en-US" dirty="0" err="1"/>
                <a:t>해쉬기반과</a:t>
              </a:r>
              <a:r>
                <a:rPr lang="ko-KR" altLang="en-US" dirty="0"/>
                <a:t> 공개키 방식이니 아예 구조적으로 개편이 필요함</a:t>
              </a:r>
              <a:endParaRPr lang="en-US" altLang="ko-KR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820AD7-B1E5-49F0-A636-003E71BE8A3F}"/>
              </a:ext>
            </a:extLst>
          </p:cNvPr>
          <p:cNvGrpSpPr/>
          <p:nvPr/>
        </p:nvGrpSpPr>
        <p:grpSpPr>
          <a:xfrm>
            <a:off x="741980" y="2331393"/>
            <a:ext cx="146971" cy="1863258"/>
            <a:chOff x="6220061" y="4400090"/>
            <a:chExt cx="146971" cy="186325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C6950DB-DC13-4CA6-83AF-6E7C58E4A6B8}"/>
                </a:ext>
              </a:extLst>
            </p:cNvPr>
            <p:cNvSpPr/>
            <p:nvPr/>
          </p:nvSpPr>
          <p:spPr>
            <a:xfrm>
              <a:off x="6220061" y="4400090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A48320B-4416-4DFE-BF29-F54B53C8647D}"/>
                </a:ext>
              </a:extLst>
            </p:cNvPr>
            <p:cNvSpPr/>
            <p:nvPr/>
          </p:nvSpPr>
          <p:spPr>
            <a:xfrm>
              <a:off x="6220061" y="4917256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2DD6F90-A4BD-41D2-A132-3FA7FFC55D1A}"/>
                </a:ext>
              </a:extLst>
            </p:cNvPr>
            <p:cNvSpPr/>
            <p:nvPr/>
          </p:nvSpPr>
          <p:spPr>
            <a:xfrm>
              <a:off x="6225281" y="5490854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231D609-EE5D-4C73-B104-14A63C115121}"/>
                </a:ext>
              </a:extLst>
            </p:cNvPr>
            <p:cNvSpPr/>
            <p:nvPr/>
          </p:nvSpPr>
          <p:spPr>
            <a:xfrm>
              <a:off x="6230452" y="6126768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99F77374-C210-4F1B-920B-B6050A5127A7}"/>
              </a:ext>
            </a:extLst>
          </p:cNvPr>
          <p:cNvSpPr/>
          <p:nvPr/>
        </p:nvSpPr>
        <p:spPr>
          <a:xfrm>
            <a:off x="751780" y="4629576"/>
            <a:ext cx="136580" cy="13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CE12BD-7B7F-4CEF-9C46-BC08D931FCF8}"/>
              </a:ext>
            </a:extLst>
          </p:cNvPr>
          <p:cNvSpPr/>
          <p:nvPr/>
        </p:nvSpPr>
        <p:spPr>
          <a:xfrm>
            <a:off x="758411" y="5139301"/>
            <a:ext cx="136580" cy="136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448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0B7C-5510-4BA8-987F-AA5CC755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0FE3-B754-4DAC-82D5-A5C2AC8E3607}"/>
              </a:ext>
            </a:extLst>
          </p:cNvPr>
          <p:cNvSpPr txBox="1"/>
          <p:nvPr/>
        </p:nvSpPr>
        <p:spPr>
          <a:xfrm>
            <a:off x="4521808" y="2649440"/>
            <a:ext cx="76701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양자역학의 발전과 빠르게 진화하는 양자컴퓨터에 대비하여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 컴퓨터의 계산능력에 내성을 가진 암호가 필요한 상황</a:t>
            </a:r>
            <a:r>
              <a:rPr lang="en-US" altLang="ko-KR" sz="2200" dirty="0"/>
              <a:t> </a:t>
            </a:r>
          </a:p>
          <a:p>
            <a:endParaRPr lang="en-US" altLang="ko-KR" sz="2200" dirty="0"/>
          </a:p>
          <a:p>
            <a:r>
              <a:rPr lang="ko-KR" altLang="en-US" sz="2200" b="1" dirty="0" err="1"/>
              <a:t>양자내성암호</a:t>
            </a:r>
            <a:r>
              <a:rPr lang="en-US" altLang="ko-KR" sz="2200" b="1" dirty="0"/>
              <a:t>(Post Quantum Cryptography)</a:t>
            </a:r>
          </a:p>
          <a:p>
            <a:endParaRPr lang="en-US" altLang="ko-KR" sz="2200" dirty="0"/>
          </a:p>
          <a:p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                        </a:t>
            </a:r>
            <a:endParaRPr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DB4BE67-CEC1-4946-B236-6183130A7FCA}"/>
              </a:ext>
            </a:extLst>
          </p:cNvPr>
          <p:cNvGrpSpPr/>
          <p:nvPr/>
        </p:nvGrpSpPr>
        <p:grpSpPr>
          <a:xfrm>
            <a:off x="478898" y="1605817"/>
            <a:ext cx="3920379" cy="4137555"/>
            <a:chOff x="874256" y="2247341"/>
            <a:chExt cx="3920379" cy="4137555"/>
          </a:xfrm>
        </p:grpSpPr>
        <p:pic>
          <p:nvPicPr>
            <p:cNvPr id="6" name="Picture 4" descr="Cryptography iconì ëí ì´ë¯¸ì§ ê²ìê²°ê³¼">
              <a:extLst>
                <a:ext uri="{FF2B5EF4-FFF2-40B4-BE49-F238E27FC236}">
                  <a16:creationId xmlns:a16="http://schemas.microsoft.com/office/drawing/2014/main" id="{27246F4E-C0CD-440F-9765-17ACD04B4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276" y="2247341"/>
              <a:ext cx="3304870" cy="3569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FC37ACC-3922-4F0B-B532-90C3BBD4B41A}"/>
                </a:ext>
              </a:extLst>
            </p:cNvPr>
            <p:cNvSpPr/>
            <p:nvPr/>
          </p:nvSpPr>
          <p:spPr>
            <a:xfrm>
              <a:off x="874256" y="5557960"/>
              <a:ext cx="3920379" cy="8269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97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882A-9C06-421D-B6BA-777B49C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12837E-321E-453C-860D-B36C9B8D1D3C}"/>
              </a:ext>
            </a:extLst>
          </p:cNvPr>
          <p:cNvSpPr/>
          <p:nvPr/>
        </p:nvSpPr>
        <p:spPr>
          <a:xfrm>
            <a:off x="872970" y="1603718"/>
            <a:ext cx="106713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모든 수학적 분야에 대하여 양자컴퓨터가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기존컴퓨터보다 빠른 것은 아니기 때문에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양자컴퓨터에 내성을 가진 새로운 수학적문제에 기반한 암호들이 주목받고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</a:rPr>
              <a:t>양자컴퓨터는 병렬적인 계산이 가능하기 때문에 한번에 많은 정보를 표현할 수는 있다</a:t>
            </a:r>
            <a:r>
              <a:rPr lang="en-US" altLang="ko-KR" sz="2000" dirty="0">
                <a:solidFill>
                  <a:schemeClr val="accent1"/>
                </a:solidFill>
              </a:rPr>
              <a:t>. </a:t>
            </a:r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rgbClr val="FF0000"/>
                </a:solidFill>
              </a:rPr>
              <a:t>하지만 정보에 계산 된 모든 값을 추출할 수는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4863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B882A-9C06-421D-B6BA-777B49CD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내성암호</a:t>
            </a:r>
            <a:r>
              <a:rPr lang="en-US" altLang="ko-KR" sz="3000" dirty="0"/>
              <a:t>(Post Quantum Cryptography)</a:t>
            </a:r>
            <a:endParaRPr lang="ko-KR" altLang="en-US" sz="30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06FC403-459E-4FC1-A042-67E905869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874" y="969910"/>
            <a:ext cx="4968494" cy="2708472"/>
          </a:xfrm>
          <a:prstGeom prst="rect">
            <a:avLst/>
          </a:prstGeom>
        </p:spPr>
      </p:pic>
      <p:pic>
        <p:nvPicPr>
          <p:cNvPr id="17" name="Picture 2" descr="https://lh4.googleusercontent.com/srZZ7kX0myt9gqoG_r6OMpxHmMgQ3gxJz8PhD8rRQ8qTOHtH5GLewoA5opBRO_AFwyxMWVhQ9WaQ_KHDBSNog_nr7rBP6h8lhM62pVj_fr-OrohOzDIfbeJCCbw04x965m0i2yU0">
            <a:extLst>
              <a:ext uri="{FF2B5EF4-FFF2-40B4-BE49-F238E27FC236}">
                <a16:creationId xmlns:a16="http://schemas.microsoft.com/office/drawing/2014/main" id="{4766A6EC-DA3C-40B5-9A0F-BAAE6DB19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2" y="1496835"/>
            <a:ext cx="5096311" cy="186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184DE3-E002-4EFA-8B07-A89A715AE79F}"/>
              </a:ext>
            </a:extLst>
          </p:cNvPr>
          <p:cNvSpPr/>
          <p:nvPr/>
        </p:nvSpPr>
        <p:spPr>
          <a:xfrm>
            <a:off x="760963" y="4405215"/>
            <a:ext cx="7386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어떠한 양자 측정도 그 모든 계산 된 값을 전부 추출할 수는 없으나</a:t>
            </a:r>
            <a:endParaRPr lang="en-US" altLang="ko-KR"/>
          </a:p>
          <a:p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함수의 출력 값의 광역적인 성질에 대해서 </a:t>
            </a: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ko-KR" altLang="en-US">
                <a:solidFill>
                  <a:srgbClr val="FF0000"/>
                </a:solidFill>
                <a:sym typeface="Wingdings" panose="05000000000000000000" pitchFamily="2" charset="2"/>
              </a:rPr>
              <a:t>주기</a:t>
            </a:r>
            <a:endParaRPr lang="en-US" altLang="ko-KR">
              <a:solidFill>
                <a:srgbClr val="FF0000"/>
              </a:solidFill>
            </a:endParaRPr>
          </a:p>
          <a:p>
            <a:endParaRPr lang="en-US" altLang="ko-KR"/>
          </a:p>
          <a:p>
            <a:r>
              <a:rPr lang="ko-KR" altLang="en-US"/>
              <a:t>그 함수에 대한 정보를 얻어낼 수 있는 방법이 존재한다는 것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F89AF-BD72-41A8-84CD-3B7B5E12B9A0}"/>
              </a:ext>
            </a:extLst>
          </p:cNvPr>
          <p:cNvSpPr txBox="1"/>
          <p:nvPr/>
        </p:nvSpPr>
        <p:spPr>
          <a:xfrm>
            <a:off x="1554997" y="3678382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Shor</a:t>
            </a:r>
            <a:r>
              <a:rPr lang="ko-KR" altLang="en-US" sz="1500" b="1" dirty="0"/>
              <a:t> 알고리즘 </a:t>
            </a:r>
            <a:r>
              <a:rPr lang="ko-KR" altLang="en-US" sz="1500" b="1" dirty="0" err="1"/>
              <a:t>주기찾기</a:t>
            </a:r>
            <a:r>
              <a:rPr lang="ko-KR" altLang="en-US" sz="1500" b="1" dirty="0"/>
              <a:t> 회로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6FEDC-E0B9-4335-BBFC-3653BBC135E0}"/>
              </a:ext>
            </a:extLst>
          </p:cNvPr>
          <p:cNvSpPr txBox="1"/>
          <p:nvPr/>
        </p:nvSpPr>
        <p:spPr>
          <a:xfrm>
            <a:off x="8147511" y="3663319"/>
            <a:ext cx="3200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양자 푸리에 변환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/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b="1" dirty="0"/>
                  <a:t>(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i="1" dirty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i="1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b="1" dirty="0"/>
                  <a:t>)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7F98BE4-933B-4330-AB41-688EFB8EC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388" y="3625491"/>
                <a:ext cx="1906612" cy="369332"/>
              </a:xfrm>
              <a:prstGeom prst="rect">
                <a:avLst/>
              </a:prstGeom>
              <a:blipFill>
                <a:blip r:embed="rId4"/>
                <a:stretch>
                  <a:fillRect l="-2556" t="-10000" r="-223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3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양자 컴퓨터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양자</a:t>
            </a:r>
            <a:r>
              <a:rPr lang="en-US" altLang="ko-KR" dirty="0"/>
              <a:t> </a:t>
            </a:r>
            <a:r>
              <a:rPr lang="ko-KR" altLang="en-US" dirty="0"/>
              <a:t>알고리즘 </a:t>
            </a:r>
            <a:r>
              <a:rPr lang="en-US" altLang="ko-KR" dirty="0"/>
              <a:t>: Shor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양자내성암호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808029" y="4911128"/>
            <a:ext cx="7380427" cy="718952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38A7673-7112-40D8-A213-DC6933789049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NIST</a:t>
            </a:r>
            <a:r>
              <a:rPr lang="ko-KR" altLang="en-US"/>
              <a:t> 양자내성암호 표준화 동향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3BE52-5B31-4AAE-BB44-FB86D57E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 NIST </a:t>
            </a:r>
            <a:r>
              <a:rPr lang="ko-KR" altLang="en-US" sz="3000" dirty="0" err="1"/>
              <a:t>양자내성암호</a:t>
            </a:r>
            <a:r>
              <a:rPr lang="ko-KR" altLang="en-US" sz="3000" dirty="0"/>
              <a:t> 표준화 동향</a:t>
            </a:r>
          </a:p>
        </p:txBody>
      </p:sp>
      <p:pic>
        <p:nvPicPr>
          <p:cNvPr id="4" name="Picture 2" descr="NISTì ëí ì´ë¯¸ì§ ê²ìê²°ê³¼">
            <a:extLst>
              <a:ext uri="{FF2B5EF4-FFF2-40B4-BE49-F238E27FC236}">
                <a16:creationId xmlns:a16="http://schemas.microsoft.com/office/drawing/2014/main" id="{7EF8D820-E8FD-4F7D-BD6C-D8590265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7" y="2120693"/>
            <a:ext cx="2162491" cy="13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3525AB2-50E7-498C-AF48-172D572F5257}"/>
              </a:ext>
            </a:extLst>
          </p:cNvPr>
          <p:cNvSpPr/>
          <p:nvPr/>
        </p:nvSpPr>
        <p:spPr>
          <a:xfrm>
            <a:off x="3453515" y="2033663"/>
            <a:ext cx="80361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양자내성암호</a:t>
            </a:r>
            <a:r>
              <a:rPr lang="en-US" altLang="ko-KR" b="1" dirty="0"/>
              <a:t>(PQC)</a:t>
            </a:r>
            <a:r>
              <a:rPr lang="en-US" altLang="ko-KR" dirty="0"/>
              <a:t> </a:t>
            </a:r>
            <a:r>
              <a:rPr lang="ko-KR" altLang="en-US" dirty="0"/>
              <a:t>의 필요성 대두되는 상황</a:t>
            </a:r>
            <a:r>
              <a:rPr lang="en-US" altLang="ko-KR" dirty="0"/>
              <a:t>, NIST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PQC </a:t>
            </a:r>
            <a:r>
              <a:rPr lang="ko-KR" altLang="en-US" dirty="0"/>
              <a:t>표준화 공모전을 개최</a:t>
            </a:r>
            <a:r>
              <a:rPr lang="en-US" altLang="ko-KR" dirty="0"/>
              <a:t>, </a:t>
            </a:r>
            <a:r>
              <a:rPr lang="ko-KR" altLang="en-US" dirty="0"/>
              <a:t>국제적으로 많은 암호알고리즘이 참가했고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제안된 알고리즘을 검증</a:t>
            </a:r>
            <a:r>
              <a:rPr lang="en-US" altLang="ko-KR" dirty="0"/>
              <a:t> </a:t>
            </a:r>
            <a:r>
              <a:rPr lang="ko-KR" altLang="en-US" dirty="0"/>
              <a:t>및 평가해가며 후보 알고리즘을 점점 추려내고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77C662-4FDF-41D8-9205-77005B2A9E62}"/>
              </a:ext>
            </a:extLst>
          </p:cNvPr>
          <p:cNvSpPr txBox="1"/>
          <p:nvPr/>
        </p:nvSpPr>
        <p:spPr>
          <a:xfrm>
            <a:off x="3453514" y="4610290"/>
            <a:ext cx="7466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1 : </a:t>
            </a:r>
            <a:r>
              <a:rPr lang="ko-KR" altLang="en-US" dirty="0"/>
              <a:t>자신들의 제시한 최소수용조건을 만족하는 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F4A47-A557-48D0-BA81-DB6D3F7EC410}"/>
              </a:ext>
            </a:extLst>
          </p:cNvPr>
          <p:cNvSpPr txBox="1"/>
          <p:nvPr/>
        </p:nvSpPr>
        <p:spPr>
          <a:xfrm>
            <a:off x="3454285" y="5042453"/>
            <a:ext cx="644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Round 2 : </a:t>
            </a:r>
            <a:r>
              <a:rPr lang="ko-KR" altLang="en-US" dirty="0"/>
              <a:t>효율성 및 최적화구현 제시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56289-3AF0-4B0D-A112-568E39EDD1FA}"/>
              </a:ext>
            </a:extLst>
          </p:cNvPr>
          <p:cNvSpPr txBox="1"/>
          <p:nvPr/>
        </p:nvSpPr>
        <p:spPr>
          <a:xfrm>
            <a:off x="3453514" y="417812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진행상황</a:t>
            </a:r>
          </a:p>
        </p:txBody>
      </p:sp>
    </p:spTree>
    <p:extLst>
      <p:ext uri="{BB962C8B-B14F-4D97-AF65-F5344CB8AC3E}">
        <p14:creationId xmlns:p14="http://schemas.microsoft.com/office/powerpoint/2010/main" val="52789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5F6EB0D-DCDC-44C9-9187-C826169D6E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C78D45-9E96-470D-95A3-931C20727FF8}"/>
              </a:ext>
            </a:extLst>
          </p:cNvPr>
          <p:cNvSpPr txBox="1"/>
          <p:nvPr/>
        </p:nvSpPr>
        <p:spPr>
          <a:xfrm>
            <a:off x="1323652" y="441962"/>
            <a:ext cx="53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 NIST </a:t>
            </a:r>
            <a:r>
              <a:rPr lang="ko-KR" altLang="en-US" sz="2800" dirty="0" err="1"/>
              <a:t>양자내성암호</a:t>
            </a:r>
            <a:r>
              <a:rPr lang="ko-KR" altLang="en-US" sz="2800" dirty="0"/>
              <a:t> 표준화 동향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2EF0E01-0207-4D15-B85A-F329C7714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76525"/>
              </p:ext>
            </p:extLst>
          </p:nvPr>
        </p:nvGraphicFramePr>
        <p:xfrm>
          <a:off x="6858863" y="302818"/>
          <a:ext cx="4959429" cy="5923086"/>
        </p:xfrm>
        <a:graphic>
          <a:graphicData uri="http://schemas.openxmlformats.org/drawingml/2006/table">
            <a:tbl>
              <a:tblPr/>
              <a:tblGrid>
                <a:gridCol w="1338749">
                  <a:extLst>
                    <a:ext uri="{9D8B030D-6E8A-4147-A177-3AD203B41FA5}">
                      <a16:colId xmlns:a16="http://schemas.microsoft.com/office/drawing/2014/main" val="2501213558"/>
                    </a:ext>
                  </a:extLst>
                </a:gridCol>
                <a:gridCol w="2222983">
                  <a:extLst>
                    <a:ext uri="{9D8B030D-6E8A-4147-A177-3AD203B41FA5}">
                      <a16:colId xmlns:a16="http://schemas.microsoft.com/office/drawing/2014/main" val="1406176575"/>
                    </a:ext>
                  </a:extLst>
                </a:gridCol>
                <a:gridCol w="1397697">
                  <a:extLst>
                    <a:ext uri="{9D8B030D-6E8A-4147-A177-3AD203B41FA5}">
                      <a16:colId xmlns:a16="http://schemas.microsoft.com/office/drawing/2014/main" val="1004722142"/>
                    </a:ext>
                  </a:extLst>
                </a:gridCol>
              </a:tblGrid>
              <a:tr h="2948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유형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공개키암호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/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키관리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서명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951902"/>
                  </a:ext>
                </a:extLst>
              </a:tr>
              <a:tr h="238796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격자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CRYSTALS-KHYBER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Frondose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LAC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Newcome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NTRU Prime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Round 5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SABER</a:t>
                      </a:r>
                    </a:p>
                    <a:p>
                      <a:pPr marL="0" marR="0" indent="0" algn="l" fontAlgn="base" latinLnBrk="0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Three Bears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CRYSTALS-DILITHIUM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FALCON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qTESLA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13561"/>
                  </a:ext>
                </a:extLst>
              </a:tr>
              <a:tr h="172981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부호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BIKE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Classic </a:t>
                      </a:r>
                      <a:r>
                        <a:rPr lang="en-US" sz="12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McEliece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HQC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LEDAcrypt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NTS-KEM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ROLLO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RQC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568487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해쉬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SPHINCS+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278872"/>
                  </a:ext>
                </a:extLst>
              </a:tr>
              <a:tr h="92015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다변수다항식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GeMSS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LUOV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MQDSS</a:t>
                      </a:r>
                    </a:p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Rainbow</a:t>
                      </a: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555"/>
                  </a:ext>
                </a:extLst>
              </a:tr>
              <a:tr h="29515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한양신명조"/>
                        </a:rPr>
                        <a:t>아이소제니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SIKE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0427" marR="60427" marT="16706" marB="1670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73641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F6A3B-3F0B-45B7-A18F-DEA4D08E0412}"/>
              </a:ext>
            </a:extLst>
          </p:cNvPr>
          <p:cNvSpPr/>
          <p:nvPr/>
        </p:nvSpPr>
        <p:spPr>
          <a:xfrm>
            <a:off x="619432" y="1698230"/>
            <a:ext cx="6096000" cy="26928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Round 1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에서는 </a:t>
            </a:r>
            <a:r>
              <a:rPr lang="en-US" altLang="ko-KR" kern="0" dirty="0">
                <a:solidFill>
                  <a:srgbClr val="000000"/>
                </a:solidFill>
              </a:rPr>
              <a:t>NIST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가 제시한 성능 조건을 만족하는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</a:t>
            </a:r>
            <a:r>
              <a:rPr lang="ko-KR" altLang="en-US" kern="0" dirty="0" err="1">
                <a:solidFill>
                  <a:srgbClr val="000000"/>
                </a:solidFill>
                <a:ea typeface="한양신명조"/>
              </a:rPr>
              <a:t>양자내성암호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알고리즘이 선정</a:t>
            </a:r>
            <a:r>
              <a:rPr lang="en-US" altLang="ko-KR" kern="0" dirty="0">
                <a:solidFill>
                  <a:srgbClr val="000000"/>
                </a:solidFill>
              </a:rPr>
              <a:t> </a:t>
            </a:r>
          </a:p>
          <a:p>
            <a:pPr algn="just" fontAlgn="base">
              <a:lnSpc>
                <a:spcPct val="160000"/>
              </a:lnSpc>
            </a:pPr>
            <a:endParaRPr lang="en-US" altLang="ko-KR" kern="0" dirty="0">
              <a:solidFill>
                <a:srgbClr val="000000"/>
              </a:solidFill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2019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년 </a:t>
            </a:r>
            <a:r>
              <a:rPr lang="en-US" altLang="ko-KR" kern="0" dirty="0">
                <a:solidFill>
                  <a:srgbClr val="000000"/>
                </a:solidFill>
              </a:rPr>
              <a:t>1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</a:rPr>
              <a:t>30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일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 표준화 단계가 </a:t>
            </a:r>
            <a:r>
              <a:rPr lang="en-US" altLang="ko-KR" kern="0" dirty="0">
                <a:solidFill>
                  <a:srgbClr val="000000"/>
                </a:solidFill>
              </a:rPr>
              <a:t>Round 2 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로 진행됨에 </a:t>
            </a:r>
            <a:endParaRPr lang="en-US" altLang="ko-KR" kern="0" dirty="0">
              <a:solidFill>
                <a:srgbClr val="000000"/>
              </a:solidFill>
              <a:ea typeface="한양신명조"/>
            </a:endParaRPr>
          </a:p>
          <a:p>
            <a:pPr algn="just" fontAlgn="base">
              <a:lnSpc>
                <a:spcPct val="160000"/>
              </a:lnSpc>
            </a:pP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따라 암호알고리즘의 안전성과 실용성에 대하여 평가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,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kern="0" dirty="0">
                <a:solidFill>
                  <a:srgbClr val="000000"/>
                </a:solidFill>
              </a:rPr>
              <a:t>69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개에서 </a:t>
            </a:r>
            <a:r>
              <a:rPr lang="en-US" altLang="ko-KR" kern="0" dirty="0">
                <a:solidFill>
                  <a:srgbClr val="000000"/>
                </a:solidFill>
              </a:rPr>
              <a:t>26</a:t>
            </a:r>
            <a:r>
              <a:rPr lang="ko-KR" altLang="en-US" kern="0" dirty="0">
                <a:solidFill>
                  <a:srgbClr val="000000"/>
                </a:solidFill>
                <a:ea typeface="한양신명조"/>
              </a:rPr>
              <a:t>개의 후보자로 좁혀졌다</a:t>
            </a:r>
            <a:r>
              <a:rPr lang="en-US" altLang="ko-KR" kern="0" dirty="0">
                <a:solidFill>
                  <a:srgbClr val="000000"/>
                </a:solidFill>
                <a:ea typeface="한양신명조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BF7417-CB00-41C9-A7BA-284AB3B65CF8}"/>
              </a:ext>
            </a:extLst>
          </p:cNvPr>
          <p:cNvSpPr txBox="1"/>
          <p:nvPr/>
        </p:nvSpPr>
        <p:spPr>
          <a:xfrm>
            <a:off x="2315429" y="5611573"/>
            <a:ext cx="513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Round 2, 26</a:t>
            </a:r>
            <a:r>
              <a:rPr lang="ko-KR" altLang="en-US" b="1" dirty="0"/>
              <a:t>개의 후보 알고리즘 표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28FA9FB-8F98-4B55-A1EE-294DDA1FA5B7}"/>
              </a:ext>
            </a:extLst>
          </p:cNvPr>
          <p:cNvSpPr/>
          <p:nvPr/>
        </p:nvSpPr>
        <p:spPr>
          <a:xfrm>
            <a:off x="6087031" y="5632355"/>
            <a:ext cx="394855" cy="2682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7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09511E-1F0A-4162-AA90-B37E84CB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11" y="3181749"/>
            <a:ext cx="6152309" cy="32350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결 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79C17-6410-4F1A-985B-CE827728AFF3}"/>
              </a:ext>
            </a:extLst>
          </p:cNvPr>
          <p:cNvSpPr txBox="1"/>
          <p:nvPr/>
        </p:nvSpPr>
        <p:spPr>
          <a:xfrm>
            <a:off x="889432" y="1371600"/>
            <a:ext cx="32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양자 컴퓨터의 </a:t>
            </a:r>
            <a:r>
              <a:rPr lang="ko-KR" altLang="en-US" b="1" dirty="0">
                <a:solidFill>
                  <a:schemeClr val="accent1"/>
                </a:solidFill>
              </a:rPr>
              <a:t>영향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533EF4-8322-4270-9F4E-6EBEB45B78FC}"/>
              </a:ext>
            </a:extLst>
          </p:cNvPr>
          <p:cNvSpPr txBox="1"/>
          <p:nvPr/>
        </p:nvSpPr>
        <p:spPr>
          <a:xfrm>
            <a:off x="1045132" y="1868940"/>
            <a:ext cx="101978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양자</a:t>
            </a:r>
            <a:r>
              <a:rPr lang="en-US" altLang="ko-KR" b="1" dirty="0"/>
              <a:t> </a:t>
            </a:r>
            <a:r>
              <a:rPr lang="ko-KR" altLang="en-US" b="1" dirty="0" err="1"/>
              <a:t>터널링</a:t>
            </a:r>
            <a:r>
              <a:rPr lang="ko-KR" altLang="en-US" b="1" dirty="0"/>
              <a:t> 현상</a:t>
            </a:r>
            <a:r>
              <a:rPr lang="ko-KR" altLang="en-US" dirty="0"/>
              <a:t>으로 인한 반도체의 한계            반도체의 눈부신 발전으로 인한 한계 </a:t>
            </a:r>
            <a:r>
              <a:rPr lang="en-US" altLang="ko-KR" dirty="0"/>
              <a:t>(</a:t>
            </a:r>
            <a:r>
              <a:rPr lang="ko-KR" altLang="en-US" dirty="0"/>
              <a:t>미세공정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빠른 시뮬레이션 </a:t>
            </a:r>
            <a:r>
              <a:rPr lang="en-US" altLang="ko-KR" dirty="0"/>
              <a:t>-&gt; </a:t>
            </a:r>
            <a:r>
              <a:rPr lang="ko-KR" altLang="en-US" dirty="0"/>
              <a:t>의학</a:t>
            </a:r>
            <a:r>
              <a:rPr lang="en-US" altLang="ko-KR" dirty="0"/>
              <a:t>, </a:t>
            </a:r>
            <a:r>
              <a:rPr lang="ko-KR" altLang="en-US" dirty="0"/>
              <a:t>딥러닝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16B8EB-9FCA-4313-999D-BB76D68CADA5}"/>
              </a:ext>
            </a:extLst>
          </p:cNvPr>
          <p:cNvSpPr/>
          <p:nvPr/>
        </p:nvSpPr>
        <p:spPr>
          <a:xfrm>
            <a:off x="2524976" y="3053741"/>
            <a:ext cx="332510" cy="1818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4946B-5371-4B36-B2A2-AAB823583813}"/>
              </a:ext>
            </a:extLst>
          </p:cNvPr>
          <p:cNvSpPr txBox="1"/>
          <p:nvPr/>
        </p:nvSpPr>
        <p:spPr>
          <a:xfrm>
            <a:off x="1876831" y="3647544"/>
            <a:ext cx="1620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거시세계</a:t>
            </a:r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endParaRPr lang="en-US" altLang="ko-KR" sz="1500" b="1" dirty="0"/>
          </a:p>
          <a:p>
            <a:r>
              <a:rPr lang="ko-KR" altLang="en-US" sz="1500" b="1" dirty="0"/>
              <a:t>미시세계</a:t>
            </a:r>
          </a:p>
        </p:txBody>
      </p:sp>
      <p:pic>
        <p:nvPicPr>
          <p:cNvPr id="16" name="그래픽 15" descr="무한대">
            <a:extLst>
              <a:ext uri="{FF2B5EF4-FFF2-40B4-BE49-F238E27FC236}">
                <a16:creationId xmlns:a16="http://schemas.microsoft.com/office/drawing/2014/main" id="{26A53EAC-D08F-424C-859B-60AF3841F2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6479" y="1841418"/>
            <a:ext cx="384775" cy="3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결 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79C17-6410-4F1A-985B-CE827728AFF3}"/>
              </a:ext>
            </a:extLst>
          </p:cNvPr>
          <p:cNvSpPr txBox="1"/>
          <p:nvPr/>
        </p:nvSpPr>
        <p:spPr>
          <a:xfrm>
            <a:off x="712787" y="1496291"/>
            <a:ext cx="327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양자 컴퓨터의 </a:t>
            </a:r>
            <a:r>
              <a:rPr lang="ko-KR" altLang="en-US" b="1" dirty="0">
                <a:solidFill>
                  <a:schemeClr val="accent1"/>
                </a:solidFill>
              </a:rPr>
              <a:t>영향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716B8EB-9FCA-4313-999D-BB76D68CADA5}"/>
              </a:ext>
            </a:extLst>
          </p:cNvPr>
          <p:cNvSpPr/>
          <p:nvPr/>
        </p:nvSpPr>
        <p:spPr>
          <a:xfrm>
            <a:off x="2524976" y="3053741"/>
            <a:ext cx="332510" cy="18184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09DC6-0AC7-4815-B997-07DABC4B189A}"/>
              </a:ext>
            </a:extLst>
          </p:cNvPr>
          <p:cNvSpPr txBox="1"/>
          <p:nvPr/>
        </p:nvSpPr>
        <p:spPr>
          <a:xfrm>
            <a:off x="1007918" y="2158028"/>
            <a:ext cx="106370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NIST </a:t>
            </a:r>
            <a:r>
              <a:rPr lang="ko-KR" altLang="en-US" dirty="0"/>
              <a:t>로드맵 </a:t>
            </a:r>
            <a:r>
              <a:rPr lang="en-US" altLang="ko-KR" dirty="0"/>
              <a:t>: 2024</a:t>
            </a:r>
            <a:r>
              <a:rPr lang="ko-KR" altLang="en-US" dirty="0"/>
              <a:t>년 </a:t>
            </a:r>
            <a:r>
              <a:rPr lang="en-US" altLang="ko-KR" dirty="0"/>
              <a:t>PQC</a:t>
            </a:r>
            <a:r>
              <a:rPr lang="ko-KR" altLang="en-US" dirty="0"/>
              <a:t>표준화를 완료하겠다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2020 </a:t>
            </a:r>
            <a:r>
              <a:rPr lang="ko-KR" altLang="en-US" dirty="0"/>
              <a:t>중반에 </a:t>
            </a:r>
            <a:r>
              <a:rPr lang="ko-KR" altLang="en-US" dirty="0" err="1"/>
              <a:t>깨질거라</a:t>
            </a:r>
            <a:r>
              <a:rPr lang="ko-KR" altLang="en-US" dirty="0"/>
              <a:t> 예상 </a:t>
            </a:r>
            <a:r>
              <a:rPr lang="en-US" altLang="ko-KR" dirty="0"/>
              <a:t>-&gt; </a:t>
            </a:r>
            <a:r>
              <a:rPr lang="ko-KR" altLang="en-US" dirty="0"/>
              <a:t>기업들의 불만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난수성을 확보해야 하다 보니 </a:t>
            </a:r>
            <a:r>
              <a:rPr lang="ko-KR" altLang="en-US" dirty="0" err="1"/>
              <a:t>양자내성암호의</a:t>
            </a:r>
            <a:r>
              <a:rPr lang="ko-KR" altLang="en-US" dirty="0"/>
              <a:t> 효율성은 기존 암호 시스템보다 수 십</a:t>
            </a:r>
            <a:r>
              <a:rPr lang="en-US" altLang="ko-KR" dirty="0"/>
              <a:t>, </a:t>
            </a:r>
            <a:r>
              <a:rPr lang="ko-KR" altLang="en-US" dirty="0"/>
              <a:t>수 백 배 떨어짐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/>
              <a:t>새로운 암호체계를 도입하기 위해선 개발</a:t>
            </a:r>
            <a:r>
              <a:rPr lang="en-US" altLang="ko-KR" dirty="0"/>
              <a:t>, </a:t>
            </a:r>
            <a:r>
              <a:rPr lang="ko-KR" altLang="en-US" dirty="0"/>
              <a:t>협의</a:t>
            </a:r>
            <a:r>
              <a:rPr lang="en-US" altLang="ko-KR" dirty="0"/>
              <a:t>, </a:t>
            </a:r>
            <a:r>
              <a:rPr lang="ko-KR" altLang="en-US" dirty="0"/>
              <a:t>표준화</a:t>
            </a:r>
            <a:r>
              <a:rPr lang="en-US" altLang="ko-KR" dirty="0"/>
              <a:t>, </a:t>
            </a:r>
            <a:r>
              <a:rPr lang="ko-KR" altLang="en-US" dirty="0"/>
              <a:t>안전성검증 등의 이유로 오랜 시간이 소요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현재 우리는 양자컴퓨터 시대에서도 견뎌낼 수 있는 견고한 </a:t>
            </a:r>
            <a:r>
              <a:rPr lang="ko-KR" altLang="en-US" dirty="0" err="1"/>
              <a:t>양자내성</a:t>
            </a:r>
            <a:r>
              <a:rPr lang="ko-KR" altLang="en-US" dirty="0"/>
              <a:t> 암호체계 구축이 시급한 상황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542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74FAC7A-19B9-47ED-A9F8-957AAB8E5668}"/>
              </a:ext>
            </a:extLst>
          </p:cNvPr>
          <p:cNvSpPr txBox="1"/>
          <p:nvPr/>
        </p:nvSpPr>
        <p:spPr>
          <a:xfrm>
            <a:off x="4353791" y="4111896"/>
            <a:ext cx="58708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pic>
        <p:nvPicPr>
          <p:cNvPr id="4" name="Picture 2" descr="Quantum computer iconì ëí ì´ë¯¸ì§ ê²ìê²°ê³¼">
            <a:extLst>
              <a:ext uri="{FF2B5EF4-FFF2-40B4-BE49-F238E27FC236}">
                <a16:creationId xmlns:a16="http://schemas.microsoft.com/office/drawing/2014/main" id="{4D6E84C7-9E4E-4DD1-9BEB-32130986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715739"/>
            <a:ext cx="3121011" cy="312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00A3D-7F58-40B9-A094-701F99421F6F}"/>
              </a:ext>
            </a:extLst>
          </p:cNvPr>
          <p:cNvSpPr txBox="1"/>
          <p:nvPr/>
        </p:nvSpPr>
        <p:spPr>
          <a:xfrm>
            <a:off x="3961806" y="2197893"/>
            <a:ext cx="731233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컴퓨터란</a:t>
            </a:r>
            <a:r>
              <a:rPr lang="en-US" altLang="ko-KR" sz="2200" b="1" dirty="0"/>
              <a:t>?</a:t>
            </a:r>
          </a:p>
          <a:p>
            <a:endParaRPr lang="en-US" altLang="ko-KR" sz="2200" dirty="0"/>
          </a:p>
          <a:p>
            <a:r>
              <a:rPr lang="ko-KR" altLang="en-US" sz="2200" dirty="0"/>
              <a:t>기존 컴퓨터가 사용하는 일반적인 비트가 아닌 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양자역학적 원리를 활용한 양자비트라는 개념을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ko-KR" altLang="en-US" sz="2200" dirty="0"/>
              <a:t>사용하는 새로운 개념의 컴퓨터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6CE13-665F-46AF-8516-D572F8163F2F}"/>
              </a:ext>
            </a:extLst>
          </p:cNvPr>
          <p:cNvSpPr txBox="1"/>
          <p:nvPr/>
        </p:nvSpPr>
        <p:spPr>
          <a:xfrm>
            <a:off x="505439" y="1577048"/>
            <a:ext cx="4436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중요한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6961E-333B-4C10-BD4D-F757C438805B}"/>
              </a:ext>
            </a:extLst>
          </p:cNvPr>
          <p:cNvSpPr txBox="1"/>
          <p:nvPr/>
        </p:nvSpPr>
        <p:spPr>
          <a:xfrm>
            <a:off x="770657" y="2148343"/>
            <a:ext cx="10754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기존 컴퓨터에서 연산속도의 한계로 수행 불가능했던 </a:t>
            </a:r>
            <a:endParaRPr lang="en-US" altLang="ko-KR" sz="2000" dirty="0"/>
          </a:p>
          <a:p>
            <a:r>
              <a:rPr lang="ko-KR" altLang="en-US" sz="2000" dirty="0"/>
              <a:t>문제에 대하여</a:t>
            </a:r>
            <a:r>
              <a:rPr lang="en-US" altLang="ko-KR" sz="2000" dirty="0"/>
              <a:t> </a:t>
            </a:r>
            <a:r>
              <a:rPr lang="ko-KR" altLang="en-US" sz="2000" dirty="0"/>
              <a:t>뛰어난 해결능력을 가지고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617F9-D659-416F-AE0D-0A0F99145121}"/>
              </a:ext>
            </a:extLst>
          </p:cNvPr>
          <p:cNvSpPr txBox="1"/>
          <p:nvPr/>
        </p:nvSpPr>
        <p:spPr>
          <a:xfrm>
            <a:off x="578175" y="3314701"/>
            <a:ext cx="6924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b="1" dirty="0"/>
              <a:t>양자 컴퓨터가 끼친 영향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1109B-4132-4087-869D-60E8F9E22AB5}"/>
              </a:ext>
            </a:extLst>
          </p:cNvPr>
          <p:cNvSpPr txBox="1"/>
          <p:nvPr/>
        </p:nvSpPr>
        <p:spPr>
          <a:xfrm>
            <a:off x="801830" y="3850117"/>
            <a:ext cx="1064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현재 사용되는 수학적 난제에 기반한 암호시스템들은 기존 컴퓨터가 풀어내기 매우 어렵다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양자 컴퓨터가 등장한다면  빠른 시간안에 풀어낼 수 있다</a:t>
            </a:r>
            <a:r>
              <a:rPr lang="en-US" altLang="ko-KR" sz="2000" dirty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2EAA98-E4ED-49B3-9192-A3818199B206}"/>
              </a:ext>
            </a:extLst>
          </p:cNvPr>
          <p:cNvGrpSpPr/>
          <p:nvPr/>
        </p:nvGrpSpPr>
        <p:grpSpPr>
          <a:xfrm>
            <a:off x="4208319" y="5045109"/>
            <a:ext cx="3084117" cy="430887"/>
            <a:chOff x="4208319" y="5045109"/>
            <a:chExt cx="3084117" cy="4308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DFE88D-A34D-4F75-8FA9-6082D52F3A7C}"/>
                </a:ext>
              </a:extLst>
            </p:cNvPr>
            <p:cNvSpPr txBox="1"/>
            <p:nvPr/>
          </p:nvSpPr>
          <p:spPr>
            <a:xfrm>
              <a:off x="4656609" y="5045109"/>
              <a:ext cx="25339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200" b="1" dirty="0"/>
                <a:t>암호체계의 붕괴</a:t>
              </a:r>
            </a:p>
          </p:txBody>
        </p:sp>
        <p:sp>
          <p:nvSpPr>
            <p:cNvPr id="12" name="곱하기 기호 11">
              <a:extLst>
                <a:ext uri="{FF2B5EF4-FFF2-40B4-BE49-F238E27FC236}">
                  <a16:creationId xmlns:a16="http://schemas.microsoft.com/office/drawing/2014/main" id="{AAE1D429-029C-4BF2-B088-2B024EC1D472}"/>
                </a:ext>
              </a:extLst>
            </p:cNvPr>
            <p:cNvSpPr/>
            <p:nvPr/>
          </p:nvSpPr>
          <p:spPr>
            <a:xfrm>
              <a:off x="4208319" y="506274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곱하기 기호 12">
              <a:extLst>
                <a:ext uri="{FF2B5EF4-FFF2-40B4-BE49-F238E27FC236}">
                  <a16:creationId xmlns:a16="http://schemas.microsoft.com/office/drawing/2014/main" id="{9C49F47F-756D-4545-834E-D1FC9847609B}"/>
                </a:ext>
              </a:extLst>
            </p:cNvPr>
            <p:cNvSpPr/>
            <p:nvPr/>
          </p:nvSpPr>
          <p:spPr>
            <a:xfrm>
              <a:off x="6740236" y="5052355"/>
              <a:ext cx="552200" cy="369332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068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(Qubit)</a:t>
            </a:r>
            <a:endParaRPr lang="ko-KR" altLang="en-US" sz="3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145F39-A0D9-4AB6-BDD4-D7DEF6051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44" y="2153170"/>
            <a:ext cx="755355" cy="22498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C6BCAC-4A8D-4CE4-B7BD-3953BB8234E4}"/>
              </a:ext>
            </a:extLst>
          </p:cNvPr>
          <p:cNvSpPr txBox="1"/>
          <p:nvPr/>
        </p:nvSpPr>
        <p:spPr>
          <a:xfrm>
            <a:off x="705693" y="4820610"/>
            <a:ext cx="6063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 둘 중 하나를 </a:t>
            </a:r>
            <a:endParaRPr lang="en-US" altLang="ko-KR" sz="2000" dirty="0"/>
          </a:p>
          <a:p>
            <a:r>
              <a:rPr lang="ko-KR" altLang="en-US" sz="2000" dirty="0"/>
              <a:t>결정하여 정보를 표현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732199-55E6-4BB1-8C78-0DB59D4E0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768" y="1859909"/>
            <a:ext cx="1667325" cy="22498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02BD0C-F1C0-4AA0-882C-C9A9F2F76682}"/>
              </a:ext>
            </a:extLst>
          </p:cNvPr>
          <p:cNvSpPr txBox="1"/>
          <p:nvPr/>
        </p:nvSpPr>
        <p:spPr>
          <a:xfrm>
            <a:off x="4613755" y="4820610"/>
            <a:ext cx="6074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0 </a:t>
            </a:r>
            <a:r>
              <a:rPr lang="ko-KR" altLang="en-US" sz="2000" dirty="0"/>
              <a:t>이 표현될 수도 있고</a:t>
            </a:r>
            <a:endParaRPr lang="en-US" altLang="ko-KR" sz="2000" dirty="0"/>
          </a:p>
          <a:p>
            <a:r>
              <a:rPr lang="en-US" altLang="ko-KR" sz="2000" dirty="0"/>
              <a:t>1 </a:t>
            </a:r>
            <a:r>
              <a:rPr lang="ko-KR" altLang="en-US" sz="2000" dirty="0"/>
              <a:t>이 표현될 수도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E4312-6862-466B-84BF-AFFCD876289F}"/>
              </a:ext>
            </a:extLst>
          </p:cNvPr>
          <p:cNvSpPr txBox="1"/>
          <p:nvPr/>
        </p:nvSpPr>
        <p:spPr>
          <a:xfrm>
            <a:off x="7491355" y="3105834"/>
            <a:ext cx="4509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자신의 상태가 </a:t>
            </a:r>
            <a:endParaRPr lang="en-US" altLang="ko-KR" dirty="0"/>
          </a:p>
          <a:p>
            <a:r>
              <a:rPr lang="ko-KR" altLang="en-US" dirty="0"/>
              <a:t>확률로서 존재하는 것이 바로 </a:t>
            </a:r>
            <a:r>
              <a:rPr lang="ko-KR" altLang="en-US" dirty="0" err="1"/>
              <a:t>큐비트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98768-5902-47C7-A3C5-D26BF779B1D3}"/>
              </a:ext>
            </a:extLst>
          </p:cNvPr>
          <p:cNvSpPr txBox="1"/>
          <p:nvPr/>
        </p:nvSpPr>
        <p:spPr>
          <a:xfrm>
            <a:off x="8387999" y="3834712"/>
            <a:ext cx="271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중첩</a:t>
            </a:r>
            <a:r>
              <a:rPr lang="en-US" altLang="ko-KR" dirty="0">
                <a:solidFill>
                  <a:srgbClr val="FF0000"/>
                </a:solidFill>
              </a:rPr>
              <a:t>(Superposition)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C1D8BC-8FF8-4102-85A9-1C37D5C5D808}"/>
              </a:ext>
            </a:extLst>
          </p:cNvPr>
          <p:cNvSpPr/>
          <p:nvPr/>
        </p:nvSpPr>
        <p:spPr>
          <a:xfrm>
            <a:off x="7897835" y="3907296"/>
            <a:ext cx="338965" cy="22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F9939-15C7-4ECE-877F-D1287C43E5D5}"/>
              </a:ext>
            </a:extLst>
          </p:cNvPr>
          <p:cNvSpPr txBox="1"/>
          <p:nvPr/>
        </p:nvSpPr>
        <p:spPr>
          <a:xfrm>
            <a:off x="5138276" y="4126235"/>
            <a:ext cx="1397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큐비트</a:t>
            </a:r>
            <a:r>
              <a:rPr lang="en-US" altLang="ko-KR" sz="1400" dirty="0"/>
              <a:t>(Qubit)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822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 (Qubit)</a:t>
            </a:r>
            <a:endParaRPr lang="ko-KR" altLang="en-US" sz="3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BC1603-3A9D-4402-BF43-57EA9617CC61}"/>
              </a:ext>
            </a:extLst>
          </p:cNvPr>
          <p:cNvGrpSpPr/>
          <p:nvPr/>
        </p:nvGrpSpPr>
        <p:grpSpPr>
          <a:xfrm>
            <a:off x="4565689" y="1783622"/>
            <a:ext cx="5099135" cy="695774"/>
            <a:chOff x="4724472" y="2373467"/>
            <a:chExt cx="5099135" cy="6957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50EC17-5BC0-491C-98AA-3DC6F91F1AB0}"/>
                </a:ext>
              </a:extLst>
            </p:cNvPr>
            <p:cNvSpPr txBox="1"/>
            <p:nvPr/>
          </p:nvSpPr>
          <p:spPr>
            <a:xfrm>
              <a:off x="4724472" y="2638354"/>
              <a:ext cx="2119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/>
                <a:t>0 ? 1?</a:t>
              </a:r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DFE906C-1969-4626-9452-8FB69CEC67FE}"/>
                </a:ext>
              </a:extLst>
            </p:cNvPr>
            <p:cNvSpPr/>
            <p:nvPr/>
          </p:nvSpPr>
          <p:spPr>
            <a:xfrm>
              <a:off x="6235463" y="2687697"/>
              <a:ext cx="1137037" cy="3516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D882FF-82AB-418B-BD11-F0632999F3A8}"/>
                </a:ext>
              </a:extLst>
            </p:cNvPr>
            <p:cNvSpPr txBox="1"/>
            <p:nvPr/>
          </p:nvSpPr>
          <p:spPr>
            <a:xfrm>
              <a:off x="6440087" y="2373467"/>
              <a:ext cx="21192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/>
                <a:t>관측</a:t>
              </a:r>
              <a:endParaRPr lang="en-US" altLang="ko-K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7C9F46-FE2B-4CF0-BE49-27C195EE7924}"/>
                </a:ext>
              </a:extLst>
            </p:cNvPr>
            <p:cNvSpPr txBox="1"/>
            <p:nvPr/>
          </p:nvSpPr>
          <p:spPr>
            <a:xfrm>
              <a:off x="7704343" y="2608421"/>
              <a:ext cx="211926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200" b="1" dirty="0"/>
                <a:t>1!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7FA4CA2-8A75-4D4D-87ED-F35855CBDAD0}"/>
              </a:ext>
            </a:extLst>
          </p:cNvPr>
          <p:cNvSpPr txBox="1"/>
          <p:nvPr/>
        </p:nvSpPr>
        <p:spPr>
          <a:xfrm>
            <a:off x="656948" y="1398711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관측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198CB5-EF75-4801-B969-9ECC2CF27966}"/>
              </a:ext>
            </a:extLst>
          </p:cNvPr>
          <p:cNvSpPr txBox="1"/>
          <p:nvPr/>
        </p:nvSpPr>
        <p:spPr>
          <a:xfrm>
            <a:off x="830943" y="1896611"/>
            <a:ext cx="485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확률상태로 존재하던 큐비트의 </a:t>
            </a:r>
            <a:endParaRPr lang="en-US" altLang="ko-KR" dirty="0"/>
          </a:p>
          <a:p>
            <a:r>
              <a:rPr lang="ko-KR" altLang="en-US" dirty="0"/>
              <a:t>상태를</a:t>
            </a:r>
            <a:r>
              <a:rPr lang="en-US" altLang="ko-KR" dirty="0"/>
              <a:t> </a:t>
            </a:r>
            <a:r>
              <a:rPr lang="ko-KR" altLang="en-US" dirty="0"/>
              <a:t>결정하는 행위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42362-F00E-4FD8-B303-002767546B78}"/>
              </a:ext>
            </a:extLst>
          </p:cNvPr>
          <p:cNvSpPr txBox="1"/>
          <p:nvPr/>
        </p:nvSpPr>
        <p:spPr>
          <a:xfrm>
            <a:off x="656948" y="2874973"/>
            <a:ext cx="2627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얽힘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021C04-712F-48BD-96C8-CF2B292923A1}"/>
              </a:ext>
            </a:extLst>
          </p:cNvPr>
          <p:cNvSpPr txBox="1"/>
          <p:nvPr/>
        </p:nvSpPr>
        <p:spPr>
          <a:xfrm>
            <a:off x="830943" y="3375899"/>
            <a:ext cx="844900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관측으로 인해 큐비트의 상태가 결정 되었을 때</a:t>
            </a:r>
            <a:endParaRPr lang="en-US" altLang="ko-KR" dirty="0"/>
          </a:p>
          <a:p>
            <a:r>
              <a:rPr lang="ko-KR" altLang="en-US" dirty="0"/>
              <a:t>관측된 큐비트와 얽혀 있는 다른 큐비트의 상태까지 결정되는 것</a:t>
            </a:r>
            <a:endParaRPr lang="en-US" altLang="ko-KR" dirty="0"/>
          </a:p>
          <a:p>
            <a:endParaRPr lang="en-US" altLang="ko-KR" sz="500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데이터가 한순간에 다른 곳으로 이동하는 것으로 보임 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0329276-9F4F-470B-B96B-D27CB52C33CF}"/>
              </a:ext>
            </a:extLst>
          </p:cNvPr>
          <p:cNvGrpSpPr/>
          <p:nvPr/>
        </p:nvGrpSpPr>
        <p:grpSpPr>
          <a:xfrm>
            <a:off x="4061887" y="4595359"/>
            <a:ext cx="4891361" cy="1521723"/>
            <a:chOff x="1318670" y="1876349"/>
            <a:chExt cx="5567160" cy="199692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3D63FF4-929F-4739-8736-A56646F4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8670" y="1876349"/>
              <a:ext cx="1075311" cy="1450980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7C53ABE-9F8D-40DA-ACAE-2C236862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0191" y="1876349"/>
              <a:ext cx="1075311" cy="1450980"/>
            </a:xfrm>
            <a:prstGeom prst="rect">
              <a:avLst/>
            </a:prstGeom>
          </p:spPr>
        </p:pic>
        <p:cxnSp>
          <p:nvCxnSpPr>
            <p:cNvPr id="23" name="연결선: 구부러짐 22">
              <a:extLst>
                <a:ext uri="{FF2B5EF4-FFF2-40B4-BE49-F238E27FC236}">
                  <a16:creationId xmlns:a16="http://schemas.microsoft.com/office/drawing/2014/main" id="{A1332609-8075-4286-B35B-03765DD0B422}"/>
                </a:ext>
              </a:extLst>
            </p:cNvPr>
            <p:cNvCxnSpPr/>
            <p:nvPr/>
          </p:nvCxnSpPr>
          <p:spPr>
            <a:xfrm>
              <a:off x="2393981" y="2321781"/>
              <a:ext cx="2536210" cy="548640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814A5956-AC9C-4EAF-87E6-CC10E3FF1AA5}"/>
                </a:ext>
              </a:extLst>
            </p:cNvPr>
            <p:cNvCxnSpPr/>
            <p:nvPr/>
          </p:nvCxnSpPr>
          <p:spPr>
            <a:xfrm flipV="1">
              <a:off x="2401932" y="2369487"/>
              <a:ext cx="2536210" cy="490485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9DF861-AD10-4B5C-BC70-6B20403CBC0E}"/>
                </a:ext>
              </a:extLst>
            </p:cNvPr>
            <p:cNvSpPr txBox="1"/>
            <p:nvPr/>
          </p:nvSpPr>
          <p:spPr>
            <a:xfrm>
              <a:off x="1486894" y="3429000"/>
              <a:ext cx="5398936" cy="444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관측</a:t>
              </a:r>
              <a:r>
                <a:rPr lang="en-US" altLang="ko-KR" sz="1600" dirty="0"/>
                <a:t>!</a:t>
              </a:r>
              <a:r>
                <a:rPr lang="ko-KR" altLang="en-US" sz="1600" dirty="0"/>
                <a:t>                                           영향을 받음</a:t>
              </a:r>
            </a:p>
          </p:txBody>
        </p:sp>
      </p:grp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08205595-27F8-4E15-A0F7-3A7EE8641E9D}"/>
              </a:ext>
            </a:extLst>
          </p:cNvPr>
          <p:cNvSpPr/>
          <p:nvPr/>
        </p:nvSpPr>
        <p:spPr>
          <a:xfrm>
            <a:off x="1473692" y="4028139"/>
            <a:ext cx="426129" cy="2924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 err="1"/>
              <a:t>큐비트</a:t>
            </a:r>
            <a:r>
              <a:rPr lang="en-US" altLang="ko-KR" sz="3000" dirty="0"/>
              <a:t> (Qubit)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F7E7A-2F60-4D2A-8624-5703FA69E898}"/>
              </a:ext>
            </a:extLst>
          </p:cNvPr>
          <p:cNvSpPr txBox="1"/>
          <p:nvPr/>
        </p:nvSpPr>
        <p:spPr>
          <a:xfrm>
            <a:off x="2719829" y="1301255"/>
            <a:ext cx="926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1"/>
                </a:solidFill>
              </a:rPr>
              <a:t>Bit                                         Qubit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760FBD-53DB-4978-AB9C-634342E4CC3C}"/>
              </a:ext>
            </a:extLst>
          </p:cNvPr>
          <p:cNvGrpSpPr/>
          <p:nvPr/>
        </p:nvGrpSpPr>
        <p:grpSpPr>
          <a:xfrm>
            <a:off x="1808851" y="1960730"/>
            <a:ext cx="4455828" cy="2806947"/>
            <a:chOff x="2505216" y="2304067"/>
            <a:chExt cx="4455828" cy="280694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2A77DF-31CE-4C42-B0F5-DFF227267741}"/>
                </a:ext>
              </a:extLst>
            </p:cNvPr>
            <p:cNvGrpSpPr/>
            <p:nvPr/>
          </p:nvGrpSpPr>
          <p:grpSpPr>
            <a:xfrm>
              <a:off x="2505216" y="2304067"/>
              <a:ext cx="4455828" cy="2806947"/>
              <a:chOff x="1430066" y="2612070"/>
              <a:chExt cx="4455828" cy="2806947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BC896A-3614-4932-A575-BF9228528561}"/>
                  </a:ext>
                </a:extLst>
              </p:cNvPr>
              <p:cNvGrpSpPr/>
              <p:nvPr/>
            </p:nvGrpSpPr>
            <p:grpSpPr>
              <a:xfrm>
                <a:off x="1818651" y="2612070"/>
                <a:ext cx="4067243" cy="1569661"/>
                <a:chOff x="1651246" y="5145510"/>
                <a:chExt cx="3721224" cy="156966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66A18D5-AD92-42A5-B4C5-5A61888545C5}"/>
                    </a:ext>
                  </a:extLst>
                </p:cNvPr>
                <p:cNvSpPr txBox="1"/>
                <p:nvPr/>
              </p:nvSpPr>
              <p:spPr>
                <a:xfrm>
                  <a:off x="2629270" y="5145510"/>
                  <a:ext cx="2743200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00 </a:t>
                  </a:r>
                </a:p>
                <a:p>
                  <a:r>
                    <a:rPr lang="en-US" altLang="ko-KR" sz="2400" dirty="0"/>
                    <a:t>01  </a:t>
                  </a:r>
                </a:p>
                <a:p>
                  <a:r>
                    <a:rPr lang="en-US" altLang="ko-KR" sz="2400" dirty="0"/>
                    <a:t>10 </a:t>
                  </a:r>
                </a:p>
                <a:p>
                  <a:r>
                    <a:rPr lang="en-US" altLang="ko-KR" sz="2400" dirty="0"/>
                    <a:t>11</a:t>
                  </a:r>
                  <a:endParaRPr lang="ko-KR" altLang="en-US" sz="24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C978A2-EBF9-4B84-ACCD-C3128FA10A85}"/>
                    </a:ext>
                  </a:extLst>
                </p:cNvPr>
                <p:cNvSpPr txBox="1"/>
                <p:nvPr/>
              </p:nvSpPr>
              <p:spPr>
                <a:xfrm>
                  <a:off x="1651246" y="5145511"/>
                  <a:ext cx="80786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</a:p>
                <a:p>
                  <a:r>
                    <a:rPr lang="en-US" altLang="ko-KR" sz="2400" dirty="0"/>
                    <a:t>2bit</a:t>
                  </a:r>
                  <a:endParaRPr lang="ko-KR" altLang="en-US" sz="2400" dirty="0"/>
                </a:p>
              </p:txBody>
            </p:sp>
          </p:grpSp>
          <p:sp>
            <p:nvSpPr>
              <p:cNvPr id="9" name="화살표: 오른쪽 8">
                <a:extLst>
                  <a:ext uri="{FF2B5EF4-FFF2-40B4-BE49-F238E27FC236}">
                    <a16:creationId xmlns:a16="http://schemas.microsoft.com/office/drawing/2014/main" id="{76643B7F-CDBA-4E81-8231-C0F0900AADA7}"/>
                  </a:ext>
                </a:extLst>
              </p:cNvPr>
              <p:cNvSpPr/>
              <p:nvPr/>
            </p:nvSpPr>
            <p:spPr>
              <a:xfrm>
                <a:off x="2588421" y="27698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화살표: 오른쪽 9">
                <a:extLst>
                  <a:ext uri="{FF2B5EF4-FFF2-40B4-BE49-F238E27FC236}">
                    <a16:creationId xmlns:a16="http://schemas.microsoft.com/office/drawing/2014/main" id="{CC33441A-C9E0-4FD8-9E2D-4406F723CF28}"/>
                  </a:ext>
                </a:extLst>
              </p:cNvPr>
              <p:cNvSpPr/>
              <p:nvPr/>
            </p:nvSpPr>
            <p:spPr>
              <a:xfrm>
                <a:off x="2588421" y="316343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C8870D34-6BDE-45EE-BDFE-4EAD18C3C6A7}"/>
                  </a:ext>
                </a:extLst>
              </p:cNvPr>
              <p:cNvSpPr/>
              <p:nvPr/>
            </p:nvSpPr>
            <p:spPr>
              <a:xfrm>
                <a:off x="2595462" y="3494583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화살표: 오른쪽 11">
                <a:extLst>
                  <a:ext uri="{FF2B5EF4-FFF2-40B4-BE49-F238E27FC236}">
                    <a16:creationId xmlns:a16="http://schemas.microsoft.com/office/drawing/2014/main" id="{2B63794D-1CB8-4FFC-A3B9-80DE9435A86A}"/>
                  </a:ext>
                </a:extLst>
              </p:cNvPr>
              <p:cNvSpPr/>
              <p:nvPr/>
            </p:nvSpPr>
            <p:spPr>
              <a:xfrm>
                <a:off x="2595462" y="3863572"/>
                <a:ext cx="234678" cy="15092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DB4EE7-C1FD-44F7-8ADB-9BF8B7AE4CCB}"/>
                  </a:ext>
                </a:extLst>
              </p:cNvPr>
              <p:cNvSpPr txBox="1"/>
              <p:nvPr/>
            </p:nvSpPr>
            <p:spPr>
              <a:xfrm>
                <a:off x="1430066" y="5049685"/>
                <a:ext cx="3124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직렬처리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DA3D1F3-2368-4F9E-910A-14980C91E752}"/>
                </a:ext>
              </a:extLst>
            </p:cNvPr>
            <p:cNvSpPr txBox="1"/>
            <p:nvPr/>
          </p:nvSpPr>
          <p:spPr>
            <a:xfrm>
              <a:off x="2505216" y="4205455"/>
              <a:ext cx="3124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한번에 한가지 정보 표현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D0F9F1-BD90-4A58-9523-2300795A1E08}"/>
              </a:ext>
            </a:extLst>
          </p:cNvPr>
          <p:cNvGrpSpPr/>
          <p:nvPr/>
        </p:nvGrpSpPr>
        <p:grpSpPr>
          <a:xfrm>
            <a:off x="5994140" y="1986927"/>
            <a:ext cx="6454066" cy="3909693"/>
            <a:chOff x="5739087" y="2612071"/>
            <a:chExt cx="6454066" cy="39096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3DB588C5-826F-4C07-87FA-2F11C0ADDCAA}"/>
                </a:ext>
              </a:extLst>
            </p:cNvPr>
            <p:cNvGrpSpPr/>
            <p:nvPr/>
          </p:nvGrpSpPr>
          <p:grpSpPr>
            <a:xfrm>
              <a:off x="6563116" y="2612071"/>
              <a:ext cx="2784744" cy="1569660"/>
              <a:chOff x="5542185" y="5121210"/>
              <a:chExt cx="2784744" cy="1569660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C573EF-B8B1-4423-9651-97036EACD8B8}"/>
                  </a:ext>
                </a:extLst>
              </p:cNvPr>
              <p:cNvSpPr txBox="1"/>
              <p:nvPr/>
            </p:nvSpPr>
            <p:spPr>
              <a:xfrm>
                <a:off x="5542185" y="5580066"/>
                <a:ext cx="12695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2 Qubit</a:t>
                </a:r>
                <a:endParaRPr lang="ko-KR" altLang="en-US" sz="24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2AFE7-5615-489B-894B-1B7726CACA83}"/>
                  </a:ext>
                </a:extLst>
              </p:cNvPr>
              <p:cNvSpPr txBox="1"/>
              <p:nvPr/>
            </p:nvSpPr>
            <p:spPr>
              <a:xfrm>
                <a:off x="7365182" y="5121210"/>
                <a:ext cx="9617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00</a:t>
                </a:r>
              </a:p>
              <a:p>
                <a:r>
                  <a:rPr lang="en-US" altLang="ko-KR" sz="2400" dirty="0"/>
                  <a:t>01</a:t>
                </a:r>
              </a:p>
              <a:p>
                <a:r>
                  <a:rPr lang="en-US" altLang="ko-KR" sz="2400" dirty="0"/>
                  <a:t>10</a:t>
                </a:r>
              </a:p>
              <a:p>
                <a:r>
                  <a:rPr lang="en-US" altLang="ko-KR" sz="2400" dirty="0"/>
                  <a:t>11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79875A-FEBF-44B3-8D26-F17AEB67B83E}"/>
                </a:ext>
              </a:extLst>
            </p:cNvPr>
            <p:cNvSpPr txBox="1"/>
            <p:nvPr/>
          </p:nvSpPr>
          <p:spPr>
            <a:xfrm>
              <a:off x="5739087" y="5044436"/>
              <a:ext cx="64540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     </a:t>
              </a:r>
              <a:r>
                <a:rPr lang="ko-KR" altLang="en-US" dirty="0"/>
                <a:t>병렬처리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메모리 공간 확보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      지수승으로 증가 </a:t>
              </a:r>
              <a:r>
                <a:rPr lang="en-US" altLang="ko-KR" dirty="0"/>
                <a:t>(</a:t>
              </a:r>
              <a:r>
                <a:rPr lang="ko-KR" altLang="en-US" dirty="0"/>
                <a:t>예</a:t>
              </a:r>
              <a:r>
                <a:rPr lang="en-US" altLang="ko-KR" dirty="0"/>
                <a:t> : 3 </a:t>
              </a:r>
              <a:r>
                <a:rPr lang="ko-KR" altLang="en-US" dirty="0" err="1"/>
                <a:t>큐비트</a:t>
              </a:r>
              <a:r>
                <a:rPr lang="ko-KR" altLang="en-US" dirty="0"/>
                <a:t> </a:t>
              </a:r>
              <a:r>
                <a:rPr lang="en-US" altLang="ko-KR" dirty="0"/>
                <a:t>-&gt; 8</a:t>
              </a:r>
              <a:r>
                <a:rPr lang="ko-KR" altLang="en-US" dirty="0"/>
                <a:t>가지 정보 표현 가능</a:t>
              </a:r>
              <a:r>
                <a:rPr lang="en-US" altLang="ko-KR" dirty="0"/>
                <a:t>)</a:t>
              </a:r>
              <a:r>
                <a:rPr lang="ko-KR" altLang="en-US" dirty="0"/>
                <a:t> </a:t>
              </a:r>
              <a:endParaRPr lang="en-US" altLang="ko-KR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8F10232-A5DD-406F-BA40-2A83A180DA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0825" y="2902511"/>
              <a:ext cx="437798" cy="3868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3B1FF5EF-AAB0-4F97-A890-0A34E3503740}"/>
                </a:ext>
              </a:extLst>
            </p:cNvPr>
            <p:cNvCxnSpPr>
              <a:cxnSpLocks/>
            </p:cNvCxnSpPr>
            <p:nvPr/>
          </p:nvCxnSpPr>
          <p:spPr>
            <a:xfrm>
              <a:off x="7883345" y="3305950"/>
              <a:ext cx="425278" cy="1866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1FB5A8A-086C-4635-ABF7-2C72AAAAC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3345" y="3161403"/>
              <a:ext cx="425278" cy="128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BF6612EE-10B5-424B-9262-7D7C0F6208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70825" y="3296420"/>
              <a:ext cx="437798" cy="4708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405168C-52AC-4F42-9B6C-F4CDE6FF2AC6}"/>
              </a:ext>
            </a:extLst>
          </p:cNvPr>
          <p:cNvSpPr txBox="1"/>
          <p:nvPr/>
        </p:nvSpPr>
        <p:spPr>
          <a:xfrm>
            <a:off x="6355096" y="3875330"/>
            <a:ext cx="312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한번에 여러가지 정보 표현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7BF5B73-AEBF-4622-B2B0-8C183EA0ABDB}"/>
              </a:ext>
            </a:extLst>
          </p:cNvPr>
          <p:cNvGrpSpPr/>
          <p:nvPr/>
        </p:nvGrpSpPr>
        <p:grpSpPr>
          <a:xfrm>
            <a:off x="6051734" y="4020150"/>
            <a:ext cx="141800" cy="1717784"/>
            <a:chOff x="6220061" y="4400090"/>
            <a:chExt cx="141800" cy="171778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BB422DD5-0667-4278-BA8A-C8FC15A7F427}"/>
                </a:ext>
              </a:extLst>
            </p:cNvPr>
            <p:cNvSpPr/>
            <p:nvPr/>
          </p:nvSpPr>
          <p:spPr>
            <a:xfrm>
              <a:off x="6220061" y="4400090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5BEE9B76-C006-4CFE-B8BC-497C2CC6B521}"/>
                </a:ext>
              </a:extLst>
            </p:cNvPr>
            <p:cNvSpPr/>
            <p:nvPr/>
          </p:nvSpPr>
          <p:spPr>
            <a:xfrm>
              <a:off x="6220061" y="4938038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AF043788-E77A-4F07-937C-64FDB2B4FC0B}"/>
                </a:ext>
              </a:extLst>
            </p:cNvPr>
            <p:cNvSpPr/>
            <p:nvPr/>
          </p:nvSpPr>
          <p:spPr>
            <a:xfrm>
              <a:off x="6225281" y="5511636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BBB29F-FE7D-42B2-870E-DF09DE743F98}"/>
                </a:ext>
              </a:extLst>
            </p:cNvPr>
            <p:cNvSpPr/>
            <p:nvPr/>
          </p:nvSpPr>
          <p:spPr>
            <a:xfrm>
              <a:off x="6220061" y="5981294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F34596-4B34-485B-B91A-D7D047BF1606}"/>
              </a:ext>
            </a:extLst>
          </p:cNvPr>
          <p:cNvGrpSpPr/>
          <p:nvPr/>
        </p:nvGrpSpPr>
        <p:grpSpPr>
          <a:xfrm>
            <a:off x="1597758" y="3977050"/>
            <a:ext cx="145014" cy="675972"/>
            <a:chOff x="1943572" y="4370545"/>
            <a:chExt cx="145014" cy="67597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EE147E0-02BA-4577-9AFF-F3BC0A5F9A49}"/>
                </a:ext>
              </a:extLst>
            </p:cNvPr>
            <p:cNvSpPr/>
            <p:nvPr/>
          </p:nvSpPr>
          <p:spPr>
            <a:xfrm>
              <a:off x="1952006" y="4909937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FB868AE-8C2A-4D43-BC4B-CEC470DA27F1}"/>
                </a:ext>
              </a:extLst>
            </p:cNvPr>
            <p:cNvSpPr/>
            <p:nvPr/>
          </p:nvSpPr>
          <p:spPr>
            <a:xfrm>
              <a:off x="1943572" y="4370545"/>
              <a:ext cx="136580" cy="1365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806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양자 컴퓨터 </a:t>
            </a:r>
            <a:r>
              <a:rPr lang="en-US" altLang="ko-KR" sz="3000" dirty="0"/>
              <a:t>: </a:t>
            </a:r>
            <a:r>
              <a:rPr lang="ko-KR" altLang="en-US" sz="3000" dirty="0"/>
              <a:t>기대효과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7DCB1C9-3A62-4F51-84FE-3D67AC0E66FC}"/>
              </a:ext>
            </a:extLst>
          </p:cNvPr>
          <p:cNvGrpSpPr/>
          <p:nvPr/>
        </p:nvGrpSpPr>
        <p:grpSpPr>
          <a:xfrm>
            <a:off x="594750" y="4131499"/>
            <a:ext cx="8892316" cy="1523849"/>
            <a:chOff x="519212" y="1799913"/>
            <a:chExt cx="8892316" cy="1523849"/>
          </a:xfrm>
        </p:grpSpPr>
        <p:pic>
          <p:nvPicPr>
            <p:cNvPr id="6" name="그래픽 5" descr="프로세서">
              <a:extLst>
                <a:ext uri="{FF2B5EF4-FFF2-40B4-BE49-F238E27FC236}">
                  <a16:creationId xmlns:a16="http://schemas.microsoft.com/office/drawing/2014/main" id="{5900910E-999A-479B-8AA7-167A83A79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212" y="1799913"/>
              <a:ext cx="1523849" cy="1523849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31F38C9-1020-441A-8826-584FC784596C}"/>
                </a:ext>
              </a:extLst>
            </p:cNvPr>
            <p:cNvGrpSpPr/>
            <p:nvPr/>
          </p:nvGrpSpPr>
          <p:grpSpPr>
            <a:xfrm>
              <a:off x="2353779" y="2001440"/>
              <a:ext cx="7057749" cy="929730"/>
              <a:chOff x="2840853" y="2162285"/>
              <a:chExt cx="7057749" cy="9297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40DD1E-C5C6-491E-9CD9-06CA0CEB333D}"/>
                  </a:ext>
                </a:extLst>
              </p:cNvPr>
              <p:cNvSpPr txBox="1"/>
              <p:nvPr/>
            </p:nvSpPr>
            <p:spPr>
              <a:xfrm>
                <a:off x="2840853" y="2722683"/>
                <a:ext cx="6507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Key </a:t>
                </a:r>
                <a:r>
                  <a:rPr lang="ko-KR" altLang="en-US" dirty="0"/>
                  <a:t>가 될 수 있는 모든 경우의 수를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시도해보는 공격 방법</a:t>
                </a:r>
                <a:endParaRPr lang="en-US" altLang="ko-KR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84B0BC-7E43-4498-87BD-D7CF4B6DDC8C}"/>
                  </a:ext>
                </a:extLst>
              </p:cNvPr>
              <p:cNvSpPr txBox="1"/>
              <p:nvPr/>
            </p:nvSpPr>
            <p:spPr>
              <a:xfrm>
                <a:off x="2840853" y="2162285"/>
                <a:ext cx="705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전사공격</a:t>
                </a:r>
                <a:r>
                  <a:rPr lang="en-US" altLang="ko-KR" b="1" dirty="0"/>
                  <a:t>(Brute force attack) : </a:t>
                </a:r>
                <a:r>
                  <a:rPr lang="ko-KR" altLang="en-US" dirty="0"/>
                  <a:t>무차별 대입공격</a:t>
                </a: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1236CB-8A0F-40E4-BE4B-BA14CBCE384E}"/>
              </a:ext>
            </a:extLst>
          </p:cNvPr>
          <p:cNvSpPr txBox="1"/>
          <p:nvPr/>
        </p:nvSpPr>
        <p:spPr>
          <a:xfrm>
            <a:off x="3462291" y="32081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322B489-71F2-4F23-997A-7636C4688287}"/>
              </a:ext>
            </a:extLst>
          </p:cNvPr>
          <p:cNvGrpSpPr/>
          <p:nvPr/>
        </p:nvGrpSpPr>
        <p:grpSpPr>
          <a:xfrm>
            <a:off x="671948" y="1937424"/>
            <a:ext cx="10421410" cy="1973001"/>
            <a:chOff x="666800" y="3934679"/>
            <a:chExt cx="10421410" cy="1973001"/>
          </a:xfrm>
        </p:grpSpPr>
        <p:pic>
          <p:nvPicPr>
            <p:cNvPr id="13" name="그래픽 12" descr="머리 안의 뇌">
              <a:extLst>
                <a:ext uri="{FF2B5EF4-FFF2-40B4-BE49-F238E27FC236}">
                  <a16:creationId xmlns:a16="http://schemas.microsoft.com/office/drawing/2014/main" id="{4323E0BC-48BB-45FE-B52C-9F3B13E7D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6800" y="3934679"/>
              <a:ext cx="1415344" cy="1415344"/>
            </a:xfrm>
            <a:prstGeom prst="rect">
              <a:avLst/>
            </a:prstGeom>
          </p:spPr>
        </p:pic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FA430EC-DD8E-4531-8482-D5B1031B78DC}"/>
                </a:ext>
              </a:extLst>
            </p:cNvPr>
            <p:cNvGrpSpPr/>
            <p:nvPr/>
          </p:nvGrpSpPr>
          <p:grpSpPr>
            <a:xfrm>
              <a:off x="2353779" y="4193120"/>
              <a:ext cx="8734431" cy="1714560"/>
              <a:chOff x="2840853" y="2162285"/>
              <a:chExt cx="7500435" cy="171456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0B282-4A1A-477D-9708-CF48E18933F9}"/>
                  </a:ext>
                </a:extLst>
              </p:cNvPr>
              <p:cNvSpPr txBox="1"/>
              <p:nvPr/>
            </p:nvSpPr>
            <p:spPr>
              <a:xfrm>
                <a:off x="2911874" y="2676516"/>
                <a:ext cx="74294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인공신경망을 이용하여 컴퓨터 스스로 더 나은 결과를 도출하며 학습해 나가는 기술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병렬처리에 강한 </a:t>
                </a:r>
                <a:r>
                  <a:rPr lang="en-US" altLang="ko-KR" dirty="0"/>
                  <a:t>GPU</a:t>
                </a:r>
                <a:r>
                  <a:rPr lang="ko-KR" altLang="en-US" dirty="0"/>
                  <a:t>의 눈부신 발전은 딥러닝 기술의 발전 또한 가져왔다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3ECB74-F321-45DD-8247-C2E9C7DFCA11}"/>
                  </a:ext>
                </a:extLst>
              </p:cNvPr>
              <p:cNvSpPr txBox="1"/>
              <p:nvPr/>
            </p:nvSpPr>
            <p:spPr>
              <a:xfrm>
                <a:off x="2840853" y="2162285"/>
                <a:ext cx="70577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b="1" dirty="0"/>
                  <a:t>딥 러닝</a:t>
                </a:r>
                <a:r>
                  <a:rPr lang="en-US" altLang="ko-KR" b="1" dirty="0"/>
                  <a:t>(Deep learning)</a:t>
                </a:r>
                <a:endParaRPr lang="ko-KR" altLang="en-US" dirty="0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CCC84FF-609B-41C4-989C-2C43274EBE5C}"/>
              </a:ext>
            </a:extLst>
          </p:cNvPr>
          <p:cNvSpPr txBox="1"/>
          <p:nvPr/>
        </p:nvSpPr>
        <p:spPr>
          <a:xfrm>
            <a:off x="671948" y="1429020"/>
            <a:ext cx="375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양자컴퓨터의 핵심은 </a:t>
            </a:r>
            <a:r>
              <a:rPr lang="ko-KR" altLang="en-US" b="1" dirty="0" err="1">
                <a:solidFill>
                  <a:srgbClr val="FF0000"/>
                </a:solidFill>
              </a:rPr>
              <a:t>병렬성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17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기존 컴퓨터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B15650-8EAF-4001-8437-900DA33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18" y="1593891"/>
            <a:ext cx="5930763" cy="4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633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1074</Words>
  <Application>Microsoft Office PowerPoint</Application>
  <PresentationFormat>와이드스크린</PresentationFormat>
  <Paragraphs>265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Cambria Math</vt:lpstr>
      <vt:lpstr>CryptoCraft 테마</vt:lpstr>
      <vt:lpstr>제목 테마</vt:lpstr>
      <vt:lpstr>양자컴퓨터와 NIST 양자내성암호 표준화 동향</vt:lpstr>
      <vt:lpstr>PowerPoint 프레젠테이션</vt:lpstr>
      <vt:lpstr> 양자 컴퓨터</vt:lpstr>
      <vt:lpstr> 양자 컴퓨터</vt:lpstr>
      <vt:lpstr> 양자 컴퓨터 : 큐비트(Qubit)</vt:lpstr>
      <vt:lpstr> 양자 컴퓨터 : 큐비트 (Qubit)</vt:lpstr>
      <vt:lpstr> 양자 컴퓨터 : 큐비트 (Qubit)</vt:lpstr>
      <vt:lpstr> 양자 컴퓨터 : 기대효과</vt:lpstr>
      <vt:lpstr> 기존 컴퓨터</vt:lpstr>
      <vt:lpstr> 양자 컴퓨터</vt:lpstr>
      <vt:lpstr> 양자 알고리즘</vt:lpstr>
      <vt:lpstr> 양자 알고리즘 : Shor</vt:lpstr>
      <vt:lpstr> 양자 알고리즘 : Shor</vt:lpstr>
      <vt:lpstr> 양자 알고리즘 : Shor</vt:lpstr>
      <vt:lpstr> 양자 알고리즘</vt:lpstr>
      <vt:lpstr> 양자 컴퓨터와 양자알고리즘의 영향</vt:lpstr>
      <vt:lpstr> 양자 내성암호(Post Quantum Cryptography)</vt:lpstr>
      <vt:lpstr> 양자 내성암호(Post Quantum Cryptography)</vt:lpstr>
      <vt:lpstr> 양자 내성암호(Post Quantum Cryptography)</vt:lpstr>
      <vt:lpstr> NIST 양자내성암호 표준화 동향</vt:lpstr>
      <vt:lpstr>PowerPoint 프레젠테이션</vt:lpstr>
      <vt:lpstr> 결 론</vt:lpstr>
      <vt:lpstr> 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 경배</cp:lastModifiedBy>
  <cp:revision>65</cp:revision>
  <dcterms:created xsi:type="dcterms:W3CDTF">2019-03-05T04:29:07Z</dcterms:created>
  <dcterms:modified xsi:type="dcterms:W3CDTF">2019-05-09T09:57:27Z</dcterms:modified>
</cp:coreProperties>
</file>