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4" r:id="rId7"/>
    <p:sldId id="285" r:id="rId8"/>
    <p:sldId id="286" r:id="rId9"/>
    <p:sldId id="287" r:id="rId10"/>
    <p:sldId id="288" r:id="rId11"/>
    <p:sldId id="289" r:id="rId12"/>
    <p:sldId id="282" r:id="rId13"/>
    <p:sldId id="283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C0FFA6"/>
    <a:srgbClr val="B6E4E4"/>
    <a:srgbClr val="FFBDBD"/>
    <a:srgbClr val="FFFF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125" d="100"/>
          <a:sy n="125" d="100"/>
        </p:scale>
        <p:origin x="2040" y="9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Liberation Serif" panose="02020603050405020304" pitchFamily="18" charset="0"/>
              </a:rPr>
              <a:t>Q &amp; A</a:t>
            </a:r>
            <a:endParaRPr lang="ko-KR" altLang="en-US" sz="8000" dirty="0"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Liberation Serif" panose="02020603050405020304" pitchFamily="18" charset="0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erif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beration Serif" panose="02020603050405020304" pitchFamily="18" charset="0"/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beration Serif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beration Serif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>
                <a:latin typeface="Liberation Serif" panose="02020603050405020304" pitchFamily="18" charset="0"/>
              </a:rPr>
              <a:t>8-bit</a:t>
            </a:r>
            <a:r>
              <a:rPr lang="ko-KR" altLang="en-US" sz="4400" dirty="0">
                <a:latin typeface="Liberation Serif" panose="02020603050405020304" pitchFamily="18" charset="0"/>
              </a:rPr>
              <a:t> </a:t>
            </a:r>
            <a:r>
              <a:rPr lang="en-US" altLang="ko-KR" sz="4400" dirty="0">
                <a:latin typeface="Liberation Serif" panose="02020603050405020304" pitchFamily="18" charset="0"/>
              </a:rPr>
              <a:t>AVR </a:t>
            </a:r>
            <a:r>
              <a:rPr lang="ko-KR" altLang="en-US" sz="4400" dirty="0">
                <a:latin typeface="Liberation Serif" panose="02020603050405020304" pitchFamily="18" charset="0"/>
              </a:rPr>
              <a:t>상에서 경량암호 </a:t>
            </a:r>
            <a:r>
              <a:rPr lang="en-US" altLang="ko-KR" sz="4400" dirty="0">
                <a:latin typeface="Liberation Serif" panose="02020603050405020304" pitchFamily="18" charset="0"/>
              </a:rPr>
              <a:t>Romulus</a:t>
            </a:r>
            <a:r>
              <a:rPr lang="ko-KR" altLang="en-US" sz="4400" dirty="0">
                <a:latin typeface="Liberation Serif" panose="02020603050405020304" pitchFamily="18" charset="0"/>
              </a:rPr>
              <a:t>의</a:t>
            </a:r>
            <a:br>
              <a:rPr lang="en-US" altLang="ko-KR" sz="4400" dirty="0">
                <a:latin typeface="Liberation Serif" panose="02020603050405020304" pitchFamily="18" charset="0"/>
              </a:rPr>
            </a:br>
            <a:r>
              <a:rPr lang="en-US" altLang="ko-KR" sz="4400" dirty="0">
                <a:latin typeface="Liberation Serif" panose="02020603050405020304" pitchFamily="18" charset="0"/>
              </a:rPr>
              <a:t>Linear Feedback Shift Register </a:t>
            </a:r>
            <a:r>
              <a:rPr lang="ko-KR" altLang="en-US" sz="4400" dirty="0">
                <a:latin typeface="Liberation Serif" panose="02020603050405020304" pitchFamily="18" charset="0"/>
              </a:rPr>
              <a:t>최적</a:t>
            </a:r>
            <a:r>
              <a:rPr lang="en-US" altLang="ko-KR" sz="4400" dirty="0">
                <a:latin typeface="Liberation Serif" panose="02020603050405020304" pitchFamily="18" charset="0"/>
              </a:rPr>
              <a:t> </a:t>
            </a:r>
            <a:r>
              <a:rPr lang="ko-KR" altLang="en-US" sz="4400" dirty="0">
                <a:latin typeface="Liberation Serif" panose="02020603050405020304" pitchFamily="18" charset="0"/>
              </a:rPr>
              <a:t>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>
                <a:solidFill>
                  <a:srgbClr val="0070C0"/>
                </a:solidFill>
              </a:rPr>
              <a:t>권혁동</a:t>
            </a:r>
            <a:r>
              <a:rPr lang="en-US" altLang="ko-KR" baseline="30000" dirty="0"/>
              <a:t>1</a:t>
            </a:r>
            <a:r>
              <a:rPr lang="en-US" altLang="ko-KR" dirty="0"/>
              <a:t>, </a:t>
            </a:r>
            <a:r>
              <a:rPr lang="ko-KR" altLang="en-US" dirty="0"/>
              <a:t>엄시우</a:t>
            </a:r>
            <a:r>
              <a:rPr lang="en-US" altLang="ko-KR" baseline="30000" dirty="0"/>
              <a:t>2</a:t>
            </a:r>
            <a:r>
              <a:rPr lang="en-US" altLang="ko-KR" dirty="0"/>
              <a:t>, </a:t>
            </a:r>
            <a:r>
              <a:rPr lang="ko-KR" altLang="en-US" dirty="0" err="1"/>
              <a:t>심민주</a:t>
            </a:r>
            <a:r>
              <a:rPr lang="en-US" altLang="ko-KR" baseline="30000" dirty="0"/>
              <a:t>2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r>
              <a:rPr lang="en-US" altLang="ko-KR" baseline="30000" dirty="0"/>
              <a:t>2</a:t>
            </a:r>
            <a:endParaRPr lang="en-US" altLang="ko-KR" dirty="0"/>
          </a:p>
          <a:p>
            <a:r>
              <a:rPr lang="en-US" altLang="ko-KR" baseline="30000" dirty="0"/>
              <a:t>1</a:t>
            </a:r>
            <a:r>
              <a:rPr lang="ko-KR" altLang="en-US" dirty="0"/>
              <a:t>한성대학교 정보컴퓨터공학과</a:t>
            </a:r>
            <a:endParaRPr lang="en-US" altLang="ko-KR" dirty="0"/>
          </a:p>
          <a:p>
            <a:r>
              <a:rPr lang="en-US" altLang="ko-KR" baseline="30000" dirty="0"/>
              <a:t>2</a:t>
            </a:r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57AF-1C2C-6980-1167-7C6E752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578BF-AC81-D7CE-6AE4-B18DE889E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1" y="1152525"/>
            <a:ext cx="11582718" cy="5057775"/>
          </a:xfrm>
        </p:spPr>
        <p:txBody>
          <a:bodyPr/>
          <a:lstStyle/>
          <a:p>
            <a:r>
              <a:rPr lang="en-US" altLang="ko-KR" dirty="0"/>
              <a:t>Bit store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flag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한 구현</a:t>
            </a:r>
            <a:endParaRPr lang="en-US" altLang="ko-KR" dirty="0"/>
          </a:p>
          <a:p>
            <a:pPr lvl="1"/>
            <a:r>
              <a:rPr lang="ko-KR" altLang="en-US" dirty="0"/>
              <a:t>레지스터 값을 </a:t>
            </a:r>
            <a:r>
              <a:rPr lang="en-US" altLang="ko-KR" dirty="0"/>
              <a:t>shift</a:t>
            </a:r>
            <a:r>
              <a:rPr lang="ko-KR" altLang="en-US" dirty="0"/>
              <a:t>하는 대신</a:t>
            </a:r>
            <a:r>
              <a:rPr lang="en-US" altLang="ko-KR" dirty="0"/>
              <a:t>, flag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비트 이동시키는 방법</a:t>
            </a:r>
            <a:endParaRPr lang="en-US" altLang="ko-KR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752A0379-D623-263A-F6ED-F1AB07F222B8}"/>
              </a:ext>
            </a:extLst>
          </p:cNvPr>
          <p:cNvGrpSpPr/>
          <p:nvPr/>
        </p:nvGrpSpPr>
        <p:grpSpPr>
          <a:xfrm>
            <a:off x="1545877" y="2797359"/>
            <a:ext cx="9100247" cy="3677675"/>
            <a:chOff x="341670" y="2397902"/>
            <a:chExt cx="9100247" cy="3677675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27FBA37-A68C-1D37-E70C-881E40B07434}"/>
                </a:ext>
              </a:extLst>
            </p:cNvPr>
            <p:cNvSpPr txBox="1"/>
            <p:nvPr/>
          </p:nvSpPr>
          <p:spPr>
            <a:xfrm>
              <a:off x="341670" y="2904708"/>
              <a:ext cx="3768213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Fb0 = CNT[6] &gt;&gt; 7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CNT[6] = (CNT[6] &lt;&lt; 1) | (CNT[5]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CNT[5] = (CNT[5] &lt;&lt; 1) | (CNT[4]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CNT[4] = (CNT[4] &lt;&lt; 1) | (CNT[3]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CNT[3] = (CNT[3] &lt;&lt; 1) | (CNT[2]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CNT[2] = (CNT[2] &lt;&lt; 1) | (CNT[1]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CNT[1] = (CNT[1] &lt;&lt; 1) | (CNT[0]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if (fb0 == 1)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 ^ 0x95;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else 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1);</a:t>
              </a:r>
              <a:endParaRPr lang="en-US" altLang="ko-KR" sz="1600" kern="0" spc="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BA48F6D-E5A5-52FC-3BE6-20091E746671}"/>
                </a:ext>
              </a:extLst>
            </p:cNvPr>
            <p:cNvSpPr txBox="1"/>
            <p:nvPr/>
          </p:nvSpPr>
          <p:spPr>
            <a:xfrm>
              <a:off x="5673704" y="2397902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CLR FB0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BST CNT6, 7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BLD FB0, 0</a:t>
              </a:r>
            </a:p>
          </p:txBody>
        </p:sp>
        <p:cxnSp>
          <p:nvCxnSpPr>
            <p:cNvPr id="58" name="연결선: 꺾임 57">
              <a:extLst>
                <a:ext uri="{FF2B5EF4-FFF2-40B4-BE49-F238E27FC236}">
                  <a16:creationId xmlns:a16="http://schemas.microsoft.com/office/drawing/2014/main" id="{29D3B014-A351-D08C-07BE-1E5BCF617C56}"/>
                </a:ext>
              </a:extLst>
            </p:cNvPr>
            <p:cNvCxnSpPr>
              <a:cxnSpLocks/>
              <a:endCxn id="57" idx="1"/>
            </p:cNvCxnSpPr>
            <p:nvPr/>
          </p:nvCxnSpPr>
          <p:spPr>
            <a:xfrm flipV="1">
              <a:off x="2153265" y="2813401"/>
              <a:ext cx="3520439" cy="277861"/>
            </a:xfrm>
            <a:prstGeom prst="bentConnector3">
              <a:avLst>
                <a:gd name="adj1" fmla="val 7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C9100E8-F941-A443-D680-A7ADB5C81A74}"/>
                </a:ext>
              </a:extLst>
            </p:cNvPr>
            <p:cNvSpPr txBox="1"/>
            <p:nvPr/>
          </p:nvSpPr>
          <p:spPr>
            <a:xfrm>
              <a:off x="5673703" y="3404285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BST CNT#, 7  \\ #={0,1,2,3,4,5}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SL</a:t>
              </a:r>
              <a:r>
                <a:rPr lang="ko-KR" altLang="en-US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CNT#+1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BLD CNT6, 0</a:t>
              </a:r>
            </a:p>
          </p:txBody>
        </p:sp>
        <p:cxnSp>
          <p:nvCxnSpPr>
            <p:cNvPr id="62" name="연결선: 꺾임 61">
              <a:extLst>
                <a:ext uri="{FF2B5EF4-FFF2-40B4-BE49-F238E27FC236}">
                  <a16:creationId xmlns:a16="http://schemas.microsoft.com/office/drawing/2014/main" id="{B5CF3076-C5D1-ABE9-FA85-CCE3C6D159A2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793285" y="3362632"/>
              <a:ext cx="1880418" cy="45715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연결선: 꺾임 63">
              <a:extLst>
                <a:ext uri="{FF2B5EF4-FFF2-40B4-BE49-F238E27FC236}">
                  <a16:creationId xmlns:a16="http://schemas.microsoft.com/office/drawing/2014/main" id="{37372090-D548-4AC0-3BC3-A2211832D77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>
              <a:off x="3793285" y="3586808"/>
              <a:ext cx="1880418" cy="23297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연결선: 꺾임 64">
              <a:extLst>
                <a:ext uri="{FF2B5EF4-FFF2-40B4-BE49-F238E27FC236}">
                  <a16:creationId xmlns:a16="http://schemas.microsoft.com/office/drawing/2014/main" id="{69CEFB64-9738-9392-839C-31E4268AE6E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40488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연결선: 꺾임 65">
              <a:extLst>
                <a:ext uri="{FF2B5EF4-FFF2-40B4-BE49-F238E27FC236}">
                  <a16:creationId xmlns:a16="http://schemas.microsoft.com/office/drawing/2014/main" id="{17A99EF3-1D42-68DF-A409-59AD7FC1EE6B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27551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연결선: 꺾임 66">
              <a:extLst>
                <a:ext uri="{FF2B5EF4-FFF2-40B4-BE49-F238E27FC236}">
                  <a16:creationId xmlns:a16="http://schemas.microsoft.com/office/drawing/2014/main" id="{3AB92006-744D-03A0-7881-1075FDD44D2C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51053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연결선: 꺾임 67">
              <a:extLst>
                <a:ext uri="{FF2B5EF4-FFF2-40B4-BE49-F238E27FC236}">
                  <a16:creationId xmlns:a16="http://schemas.microsoft.com/office/drawing/2014/main" id="{10D4AA74-11B9-2A79-FFCC-1DB211E5C349}"/>
                </a:ext>
              </a:extLst>
            </p:cNvPr>
            <p:cNvCxnSpPr>
              <a:cxnSpLocks/>
              <a:endCxn id="61" idx="1"/>
            </p:cNvCxnSpPr>
            <p:nvPr/>
          </p:nvCxnSpPr>
          <p:spPr>
            <a:xfrm flipV="1">
              <a:off x="3793285" y="3819784"/>
              <a:ext cx="1880418" cy="74091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5DE3010-237E-5C58-63AA-9C7835383AF7}"/>
                </a:ext>
              </a:extLst>
            </p:cNvPr>
            <p:cNvSpPr txBox="1"/>
            <p:nvPr/>
          </p:nvSpPr>
          <p:spPr>
            <a:xfrm>
              <a:off x="5673703" y="4752138"/>
              <a:ext cx="376821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LSL CNT0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CPI FB0, 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BRNE SKIP_XOR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LDI TMP, 0x95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EOR CNT0, TMP</a:t>
              </a:r>
            </a:p>
          </p:txBody>
        </p:sp>
        <p:cxnSp>
          <p:nvCxnSpPr>
            <p:cNvPr id="70" name="연결선: 꺾임 69">
              <a:extLst>
                <a:ext uri="{FF2B5EF4-FFF2-40B4-BE49-F238E27FC236}">
                  <a16:creationId xmlns:a16="http://schemas.microsoft.com/office/drawing/2014/main" id="{89E4F2F4-B715-57C5-AD88-D95776C31D3D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1454363" y="4794526"/>
              <a:ext cx="4219340" cy="619332"/>
            </a:xfrm>
            <a:prstGeom prst="bentConnector3">
              <a:avLst>
                <a:gd name="adj1" fmla="val 7768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180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5B353-9D46-031A-FF4D-7ABFE249F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586977-8306-5039-4F26-86FF76989BB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구현 환경</a:t>
            </a:r>
            <a:endParaRPr lang="en-US" altLang="ko-KR" dirty="0"/>
          </a:p>
          <a:p>
            <a:pPr lvl="1"/>
            <a:r>
              <a:rPr lang="en-US" altLang="ko-KR" dirty="0"/>
              <a:t>Microchip Studio Framework</a:t>
            </a:r>
          </a:p>
          <a:p>
            <a:pPr lvl="1"/>
            <a:r>
              <a:rPr lang="en-US" altLang="ko-KR" dirty="0"/>
              <a:t>ATmega128 processor</a:t>
            </a:r>
          </a:p>
          <a:p>
            <a:pPr lvl="1"/>
            <a:r>
              <a:rPr lang="en-US" altLang="ko-KR" dirty="0"/>
              <a:t>-O3(fastest) compile option</a:t>
            </a:r>
          </a:p>
          <a:p>
            <a:pPr lvl="1"/>
            <a:r>
              <a:rPr lang="en-US" altLang="ko-KR" dirty="0"/>
              <a:t>Unit: clock cycles</a:t>
            </a:r>
          </a:p>
          <a:p>
            <a:r>
              <a:rPr lang="ko-KR" altLang="en-US" dirty="0"/>
              <a:t>비교 결과</a:t>
            </a:r>
            <a:endParaRPr lang="en-US" altLang="ko-KR" dirty="0"/>
          </a:p>
          <a:p>
            <a:pPr lvl="1"/>
            <a:r>
              <a:rPr lang="en-US" altLang="ko-KR" dirty="0"/>
              <a:t>Shift version: </a:t>
            </a:r>
            <a:r>
              <a:rPr lang="ko-KR" altLang="en-US" dirty="0"/>
              <a:t>레퍼런스 </a:t>
            </a:r>
            <a:r>
              <a:rPr lang="ko-KR" altLang="en-US" dirty="0" err="1"/>
              <a:t>구현물</a:t>
            </a:r>
            <a:r>
              <a:rPr lang="ko-KR" altLang="en-US" dirty="0"/>
              <a:t> 대비 </a:t>
            </a:r>
            <a:r>
              <a:rPr lang="en-US" altLang="ko-KR" dirty="0"/>
              <a:t>30% </a:t>
            </a:r>
            <a:r>
              <a:rPr lang="ko-KR" altLang="en-US" dirty="0"/>
              <a:t>저조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FF0000"/>
                </a:solidFill>
              </a:rPr>
              <a:t>Bit store version: </a:t>
            </a:r>
            <a:r>
              <a:rPr lang="ko-KR" altLang="en-US" b="1" dirty="0">
                <a:solidFill>
                  <a:srgbClr val="FF0000"/>
                </a:solidFill>
              </a:rPr>
              <a:t>레퍼런스 </a:t>
            </a:r>
            <a:r>
              <a:rPr lang="ko-KR" altLang="en-US" b="1" dirty="0" err="1">
                <a:solidFill>
                  <a:srgbClr val="FF0000"/>
                </a:solidFill>
              </a:rPr>
              <a:t>구현물</a:t>
            </a:r>
            <a:r>
              <a:rPr lang="ko-KR" altLang="en-US" b="1" dirty="0">
                <a:solidFill>
                  <a:srgbClr val="FF0000"/>
                </a:solidFill>
              </a:rPr>
              <a:t> 대비 </a:t>
            </a:r>
            <a:r>
              <a:rPr lang="en-US" altLang="ko-KR" b="1" dirty="0">
                <a:solidFill>
                  <a:srgbClr val="FF0000"/>
                </a:solidFill>
              </a:rPr>
              <a:t>23% </a:t>
            </a:r>
            <a:r>
              <a:rPr lang="ko-KR" altLang="en-US" b="1" dirty="0">
                <a:solidFill>
                  <a:srgbClr val="FF0000"/>
                </a:solidFill>
              </a:rPr>
              <a:t>향상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en-US" altLang="ko-KR" dirty="0"/>
              <a:t>Shift </a:t>
            </a:r>
            <a:r>
              <a:rPr lang="ko-KR" altLang="en-US" dirty="0"/>
              <a:t>구현물은 기존 대비 너무 많은 </a:t>
            </a:r>
            <a:r>
              <a:rPr lang="en-US" altLang="ko-KR" dirty="0"/>
              <a:t>shift </a:t>
            </a:r>
            <a:r>
              <a:rPr lang="ko-KR" altLang="en-US" dirty="0"/>
              <a:t>횟수로 효율이 떨어짐을 확인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9ADE09-B73D-7086-3A87-54D2B656C6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700068"/>
              </p:ext>
            </p:extLst>
          </p:nvPr>
        </p:nvGraphicFramePr>
        <p:xfrm>
          <a:off x="685801" y="5017346"/>
          <a:ext cx="10820397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06799">
                  <a:extLst>
                    <a:ext uri="{9D8B030D-6E8A-4147-A177-3AD203B41FA5}">
                      <a16:colId xmlns:a16="http://schemas.microsoft.com/office/drawing/2014/main" val="3330042248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382874159"/>
                    </a:ext>
                  </a:extLst>
                </a:gridCol>
                <a:gridCol w="3606799">
                  <a:extLst>
                    <a:ext uri="{9D8B030D-6E8A-4147-A177-3AD203B41FA5}">
                      <a16:colId xmlns:a16="http://schemas.microsoft.com/office/drawing/2014/main" val="265725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Reference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 implementation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Shift version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Proposed implementation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Bit store version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1756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79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112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64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9985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27306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E15FE-FD00-4D43-2FAC-4B8DCBC2A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결론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28B46-A96F-B613-7457-1CD0BEDAB57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LFSR</a:t>
            </a:r>
            <a:r>
              <a:rPr lang="ko-KR" altLang="en-US" b="1" dirty="0">
                <a:solidFill>
                  <a:srgbClr val="FF0000"/>
                </a:solidFill>
              </a:rPr>
              <a:t>을 </a:t>
            </a:r>
            <a:r>
              <a:rPr lang="en-US" altLang="ko-KR" b="1" dirty="0">
                <a:solidFill>
                  <a:srgbClr val="FF0000"/>
                </a:solidFill>
              </a:rPr>
              <a:t>AVR </a:t>
            </a:r>
            <a:r>
              <a:rPr lang="ko-KR" altLang="en-US" b="1" dirty="0">
                <a:solidFill>
                  <a:srgbClr val="FF0000"/>
                </a:solidFill>
              </a:rPr>
              <a:t>프로세서 상에서의 최적 구현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구현물은 </a:t>
            </a:r>
            <a:r>
              <a:rPr lang="en-US" altLang="ko-KR" b="1" dirty="0">
                <a:solidFill>
                  <a:srgbClr val="2E75B6"/>
                </a:solidFill>
              </a:rPr>
              <a:t>Shift</a:t>
            </a:r>
            <a:r>
              <a:rPr lang="ko-KR" altLang="en-US" b="1" dirty="0">
                <a:solidFill>
                  <a:srgbClr val="2E75B6"/>
                </a:solidFill>
              </a:rPr>
              <a:t>와 </a:t>
            </a:r>
            <a:r>
              <a:rPr lang="en-US" altLang="ko-KR" b="1" dirty="0">
                <a:solidFill>
                  <a:srgbClr val="2E75B6"/>
                </a:solidFill>
              </a:rPr>
              <a:t>Bit store</a:t>
            </a:r>
            <a:r>
              <a:rPr lang="ko-KR" altLang="en-US" b="1" dirty="0">
                <a:solidFill>
                  <a:srgbClr val="2E75B6"/>
                </a:solidFill>
              </a:rPr>
              <a:t>를 사용한 두 가지</a:t>
            </a:r>
            <a:r>
              <a:rPr lang="ko-KR" altLang="en-US" dirty="0"/>
              <a:t>로 제시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성능 측정 결과</a:t>
            </a:r>
            <a:r>
              <a:rPr lang="en-US" altLang="ko-KR" dirty="0"/>
              <a:t>, </a:t>
            </a:r>
            <a:r>
              <a:rPr lang="ko-KR" altLang="en-US" dirty="0"/>
              <a:t>레퍼런스 구현보다 떨어지는 경우가 존재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구현물의 경우 비효율적인 </a:t>
            </a: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횟수로 성능이 떨어짐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구현 시에 알고리즘의 특성을 활용할 필요함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C</a:t>
            </a:r>
            <a:r>
              <a:rPr lang="ko-KR" altLang="en-US" dirty="0"/>
              <a:t>코드를 </a:t>
            </a:r>
            <a:r>
              <a:rPr lang="en-US" altLang="ko-KR" dirty="0"/>
              <a:t>Assembly</a:t>
            </a:r>
            <a:r>
              <a:rPr lang="ko-KR" altLang="en-US" dirty="0"/>
              <a:t>로 옮기는 것으로 </a:t>
            </a:r>
            <a:r>
              <a:rPr lang="ko-KR" altLang="en-US" b="1" u="sng" dirty="0">
                <a:solidFill>
                  <a:srgbClr val="2E75B6"/>
                </a:solidFill>
              </a:rPr>
              <a:t>무조건적인 성능 향상을 기대할 수 없음</a:t>
            </a:r>
            <a:endParaRPr lang="en-US" altLang="ko-KR" b="1" u="sng" dirty="0">
              <a:solidFill>
                <a:srgbClr val="2E75B6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추가적인 부분을 구현하여 </a:t>
            </a:r>
            <a:r>
              <a:rPr lang="en-US" altLang="ko-KR" dirty="0"/>
              <a:t>Romulus</a:t>
            </a:r>
            <a:r>
              <a:rPr lang="ko-KR" altLang="en-US" dirty="0"/>
              <a:t> 전체를 최적 구현</a:t>
            </a:r>
          </a:p>
        </p:txBody>
      </p:sp>
    </p:spTree>
    <p:extLst>
      <p:ext uri="{BB962C8B-B14F-4D97-AF65-F5344CB8AC3E}">
        <p14:creationId xmlns:p14="http://schemas.microsoft.com/office/powerpoint/2010/main" val="197139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평가 및 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</a:t>
            </a:r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사물인터넷 기술이 발전하면서 </a:t>
            </a:r>
            <a:r>
              <a:rPr lang="ko-KR" altLang="en-US" b="1" dirty="0">
                <a:solidFill>
                  <a:srgbClr val="2E75B6"/>
                </a:solidFill>
              </a:rPr>
              <a:t>무선 보안의 중요성</a:t>
            </a:r>
            <a:r>
              <a:rPr lang="ko-KR" altLang="en-US" dirty="0"/>
              <a:t>이 대두됨</a:t>
            </a:r>
            <a:r>
              <a:rPr lang="en-US" altLang="ko-KR" dirty="0"/>
              <a:t>!</a:t>
            </a:r>
          </a:p>
          <a:p>
            <a:pPr lvl="1"/>
            <a:r>
              <a:rPr lang="ko-KR" altLang="en-US" dirty="0"/>
              <a:t>사물인터넷 장비는 가용 자원이 제한적</a:t>
            </a:r>
            <a:endParaRPr lang="en-US" altLang="ko-KR" dirty="0"/>
          </a:p>
          <a:p>
            <a:pPr lvl="1"/>
            <a:r>
              <a:rPr lang="ko-KR" altLang="en-US" dirty="0"/>
              <a:t>대부분의 암호는 </a:t>
            </a:r>
            <a:r>
              <a:rPr lang="ko-KR" altLang="en-US" dirty="0" err="1"/>
              <a:t>연산량이</a:t>
            </a:r>
            <a:r>
              <a:rPr lang="ko-KR" altLang="en-US" dirty="0"/>
              <a:t> 매우 많음</a:t>
            </a:r>
            <a:endParaRPr lang="en-US" altLang="ko-KR" dirty="0"/>
          </a:p>
          <a:p>
            <a:pPr lvl="1"/>
            <a:r>
              <a:rPr lang="ko-KR" altLang="en-US" dirty="0"/>
              <a:t>사물인터넷 장비 상에서 </a:t>
            </a:r>
            <a:r>
              <a:rPr lang="ko-KR" altLang="en-US" b="1" dirty="0">
                <a:solidFill>
                  <a:srgbClr val="FF0000"/>
                </a:solidFill>
              </a:rPr>
              <a:t>일반적인 암호를 가동하기 곤란함</a:t>
            </a:r>
            <a:endParaRPr lang="en-US" altLang="ko-KR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사물인터넷 환경에 최적화된 </a:t>
            </a:r>
            <a:r>
              <a:rPr lang="ko-KR" altLang="en-US" b="1" dirty="0">
                <a:solidFill>
                  <a:srgbClr val="2E75B6"/>
                </a:solidFill>
              </a:rPr>
              <a:t>경량암호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lvl="1"/>
            <a:r>
              <a:rPr lang="en-US" altLang="ko-KR" dirty="0"/>
              <a:t>NIST</a:t>
            </a:r>
            <a:r>
              <a:rPr lang="ko-KR" altLang="en-US" dirty="0"/>
              <a:t>에서는 경량암호 </a:t>
            </a:r>
            <a:r>
              <a:rPr lang="ko-KR" altLang="en-US" b="1" u="sng" dirty="0"/>
              <a:t>표준화를 위한 공모전</a:t>
            </a:r>
            <a:r>
              <a:rPr lang="ko-KR" altLang="en-US" dirty="0"/>
              <a:t>을 개최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공모전 출품 작품 중 </a:t>
            </a:r>
            <a:r>
              <a:rPr lang="en-US" altLang="ko-KR" b="1" dirty="0">
                <a:solidFill>
                  <a:srgbClr val="FF0000"/>
                </a:solidFill>
              </a:rPr>
              <a:t>Romulus</a:t>
            </a:r>
            <a:r>
              <a:rPr lang="ko-KR" altLang="en-US" b="1" dirty="0">
                <a:solidFill>
                  <a:srgbClr val="FF0000"/>
                </a:solidFill>
              </a:rPr>
              <a:t>의 모듈</a:t>
            </a:r>
            <a:r>
              <a:rPr lang="ko-KR" altLang="en-US" dirty="0"/>
              <a:t>을 최적 구현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Linear Feedback Shift Register</a:t>
            </a:r>
          </a:p>
          <a:p>
            <a:pPr lvl="1"/>
            <a:r>
              <a:rPr lang="en-US" altLang="ko-KR" dirty="0"/>
              <a:t>AVR </a:t>
            </a:r>
            <a:r>
              <a:rPr lang="ko-KR" altLang="en-US" dirty="0"/>
              <a:t>프로세서 상에서 최적 구현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713357-85D1-25A9-FC3D-CD2A331E1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020B29-979C-B4B5-4DB3-9B70D05E8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NIST </a:t>
            </a:r>
            <a:r>
              <a:rPr lang="ko-KR" altLang="en-US" dirty="0"/>
              <a:t>경량암호 공모전을 개최하여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2E75B6"/>
                </a:solidFill>
              </a:rPr>
              <a:t>2022</a:t>
            </a:r>
            <a:r>
              <a:rPr lang="ko-KR" altLang="en-US" b="1" dirty="0">
                <a:solidFill>
                  <a:srgbClr val="2E75B6"/>
                </a:solidFill>
              </a:rPr>
              <a:t>년 최종 라운드</a:t>
            </a:r>
            <a:r>
              <a:rPr lang="ko-KR" altLang="en-US" dirty="0"/>
              <a:t>에 진입</a:t>
            </a:r>
            <a:endParaRPr lang="en-US" altLang="ko-KR" dirty="0"/>
          </a:p>
          <a:p>
            <a:pPr lvl="1"/>
            <a:r>
              <a:rPr lang="en-US" altLang="ko-KR" dirty="0"/>
              <a:t>10</a:t>
            </a:r>
            <a:r>
              <a:rPr lang="ko-KR" altLang="en-US" dirty="0"/>
              <a:t>종의 후보 알고리즘 중 </a:t>
            </a:r>
            <a:r>
              <a:rPr lang="en-US" altLang="ko-KR" dirty="0"/>
              <a:t>Romulus</a:t>
            </a:r>
            <a:r>
              <a:rPr lang="ko-KR" altLang="en-US" dirty="0"/>
              <a:t>는 유일한 </a:t>
            </a:r>
            <a:r>
              <a:rPr lang="en-US" altLang="ko-KR" dirty="0"/>
              <a:t>Tweakable block cipher </a:t>
            </a:r>
            <a:r>
              <a:rPr lang="ko-KR" altLang="en-US" dirty="0"/>
              <a:t>기반의 암호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9867DD55-F03B-DB54-8EDC-017DBD4FA8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388795"/>
              </p:ext>
            </p:extLst>
          </p:nvPr>
        </p:nvGraphicFramePr>
        <p:xfrm>
          <a:off x="795068" y="2169693"/>
          <a:ext cx="10601864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0466">
                  <a:extLst>
                    <a:ext uri="{9D8B030D-6E8A-4147-A177-3AD203B41FA5}">
                      <a16:colId xmlns:a16="http://schemas.microsoft.com/office/drawing/2014/main" val="2256195181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832173591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436968813"/>
                    </a:ext>
                  </a:extLst>
                </a:gridCol>
                <a:gridCol w="2650466">
                  <a:extLst>
                    <a:ext uri="{9D8B030D-6E8A-4147-A177-3AD203B41FA5}">
                      <a16:colId xmlns:a16="http://schemas.microsoft.com/office/drawing/2014/main" val="1388292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기반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알고리즘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해시 지원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Liberation Serif" panose="02020603050405020304" pitchFamily="18" charset="0"/>
                        </a:rPr>
                        <a:t>코어 함수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6042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Stream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Grain-128 AEAD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Grain-128a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6171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Block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GIFT-COFB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GIFT-128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0052670"/>
                  </a:ext>
                </a:extLst>
              </a:tr>
              <a:tr h="1847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Tweakable block cipher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SKINNY-128-256</a:t>
                      </a:r>
                    </a:p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SKINNY-128-384</a:t>
                      </a:r>
                      <a:endParaRPr lang="ko-KR" altLang="en-US" b="1" dirty="0">
                        <a:solidFill>
                          <a:srgbClr val="FF0000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175840"/>
                  </a:ext>
                </a:extLst>
              </a:tr>
              <a:tr h="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Permutation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ASCON-320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9811574"/>
                  </a:ext>
                </a:extLst>
              </a:tr>
              <a:tr h="1847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ISAP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Keccak-400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ASCON-320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5216713"/>
                  </a:ext>
                </a:extLst>
              </a:tr>
              <a:tr h="18471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PHOTON-Beetle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Spongent-160/176</a:t>
                      </a:r>
                    </a:p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Keccak-200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498426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SPARKLE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Sparkle-256/384/512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66913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 err="1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TinyJAMBU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JAMBU-128</a:t>
                      </a:r>
                      <a:endParaRPr lang="ko-KR" altLang="en-US" b="0" dirty="0">
                        <a:solidFill>
                          <a:schemeClr val="tx1"/>
                        </a:solidFill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440330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Xoodyak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O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Xoodoo-384</a:t>
                      </a:r>
                      <a:endParaRPr lang="ko-KR" altLang="en-US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890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923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B7D8FD-7B49-20AC-AA5B-DB3D44EB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F90AE8-6283-F470-1D1E-422A2AB8A9A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1369675" cy="5057775"/>
          </a:xfrm>
        </p:spPr>
        <p:txBody>
          <a:bodyPr anchor="ctr"/>
          <a:lstStyle/>
          <a:p>
            <a:pPr>
              <a:lnSpc>
                <a:spcPct val="120000"/>
              </a:lnSpc>
            </a:pPr>
            <a:r>
              <a:rPr lang="en-US" altLang="ko-KR" dirty="0"/>
              <a:t>Romulus</a:t>
            </a:r>
            <a:r>
              <a:rPr lang="ko-KR" altLang="en-US" dirty="0"/>
              <a:t>는 </a:t>
            </a:r>
            <a:r>
              <a:rPr lang="en-US" altLang="ko-KR" dirty="0"/>
              <a:t>SKINNY </a:t>
            </a:r>
            <a:r>
              <a:rPr lang="ko-KR" altLang="en-US" dirty="0"/>
              <a:t>블록 암호를 사용하는 경량암호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유일한 </a:t>
            </a:r>
            <a:r>
              <a:rPr lang="en-US" altLang="ko-KR" b="1" u="sng" dirty="0"/>
              <a:t>Tweakable block cipher</a:t>
            </a:r>
            <a:r>
              <a:rPr lang="en-US" altLang="ko-KR" dirty="0"/>
              <a:t> </a:t>
            </a:r>
            <a:r>
              <a:rPr lang="ko-KR" altLang="en-US" dirty="0"/>
              <a:t>기반의 후보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Romulus</a:t>
            </a:r>
            <a:r>
              <a:rPr lang="ko-KR" altLang="en-US" dirty="0"/>
              <a:t>의 종류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2E75B6"/>
                </a:solidFill>
              </a:rPr>
              <a:t>Romulus-N</a:t>
            </a:r>
            <a:r>
              <a:rPr lang="en-US" altLang="ko-KR" dirty="0"/>
              <a:t>: </a:t>
            </a:r>
            <a:r>
              <a:rPr lang="ko-KR" altLang="en-US" dirty="0" err="1"/>
              <a:t>논스</a:t>
            </a:r>
            <a:r>
              <a:rPr lang="ko-KR" altLang="en-US" dirty="0"/>
              <a:t> 기반의 </a:t>
            </a:r>
            <a:r>
              <a:rPr lang="en-US" altLang="ko-KR" dirty="0"/>
              <a:t>Authenticated Encryption(AE)</a:t>
            </a:r>
          </a:p>
          <a:p>
            <a:pPr lvl="1">
              <a:lnSpc>
                <a:spcPct val="120000"/>
              </a:lnSpc>
            </a:pPr>
            <a:r>
              <a:rPr lang="en-US" altLang="ko-KR" dirty="0"/>
              <a:t>Romulus-M: Misuse </a:t>
            </a:r>
            <a:r>
              <a:rPr lang="ko-KR" altLang="en-US" dirty="0"/>
              <a:t>공격에 내성을 지니는 변형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Romulus-T: TEDT</a:t>
            </a:r>
            <a:r>
              <a:rPr lang="ko-KR" altLang="en-US" dirty="0"/>
              <a:t>의 개선 알고리즘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b="1" dirty="0">
                <a:solidFill>
                  <a:srgbClr val="2E75B6"/>
                </a:solidFill>
              </a:rPr>
              <a:t>Romulus-H</a:t>
            </a:r>
            <a:r>
              <a:rPr lang="en-US" altLang="ko-KR" dirty="0"/>
              <a:t>: </a:t>
            </a:r>
            <a:r>
              <a:rPr lang="ko-KR" altLang="en-US" dirty="0"/>
              <a:t>제</a:t>
            </a:r>
            <a:r>
              <a:rPr lang="en-US" altLang="ko-KR" dirty="0"/>
              <a:t> 2</a:t>
            </a:r>
            <a:r>
              <a:rPr lang="ko-KR" altLang="en-US" dirty="0"/>
              <a:t>역상 저항성 해시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Romulus</a:t>
            </a:r>
            <a:r>
              <a:rPr lang="ko-KR" altLang="en-US" dirty="0"/>
              <a:t>의 카운터 크기는 </a:t>
            </a:r>
            <a:r>
              <a:rPr lang="en-US" altLang="ko-KR" b="1" dirty="0"/>
              <a:t>56-bit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카운터 생성에 </a:t>
            </a:r>
            <a:r>
              <a:rPr lang="en-US" altLang="ko-KR" b="1" dirty="0">
                <a:solidFill>
                  <a:srgbClr val="FF0000"/>
                </a:solidFill>
              </a:rPr>
              <a:t>Linear Feedback Shift Register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5D3B42D-5328-BC22-C59B-9212689FE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3354930"/>
              </p:ext>
            </p:extLst>
          </p:nvPr>
        </p:nvGraphicFramePr>
        <p:xfrm>
          <a:off x="7043830" y="3506982"/>
          <a:ext cx="507738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605">
                  <a:extLst>
                    <a:ext uri="{9D8B030D-6E8A-4147-A177-3AD203B41FA5}">
                      <a16:colId xmlns:a16="http://schemas.microsoft.com/office/drawing/2014/main" val="1285286614"/>
                    </a:ext>
                  </a:extLst>
                </a:gridCol>
                <a:gridCol w="1856619">
                  <a:extLst>
                    <a:ext uri="{9D8B030D-6E8A-4147-A177-3AD203B41FA5}">
                      <a16:colId xmlns:a16="http://schemas.microsoft.com/office/drawing/2014/main" val="3254564711"/>
                    </a:ext>
                  </a:extLst>
                </a:gridCol>
                <a:gridCol w="1301156">
                  <a:extLst>
                    <a:ext uri="{9D8B030D-6E8A-4147-A177-3AD203B41FA5}">
                      <a16:colId xmlns:a16="http://schemas.microsoft.com/office/drawing/2014/main" val="212770058"/>
                    </a:ext>
                  </a:extLst>
                </a:gridCol>
              </a:tblGrid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Parameter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Romulus-N, M, 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Romulus-H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1372592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Nonce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432975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Block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6217697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Key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28041676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Counter bit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7405804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Tag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128-bit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049772"/>
                  </a:ext>
                </a:extLst>
              </a:tr>
              <a:tr h="2638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Hash length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-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Liberation Serif" panose="02020603050405020304" pitchFamily="18" charset="0"/>
                          <a:ea typeface="Liberation Serif" panose="02020603050405020304" pitchFamily="18" charset="0"/>
                          <a:cs typeface="Liberation Serif" panose="02020603050405020304" pitchFamily="18" charset="0"/>
                        </a:rPr>
                        <a:t>256-bit</a:t>
                      </a:r>
                      <a:endParaRPr lang="ko-KR" altLang="en-US" sz="1400" dirty="0">
                        <a:latin typeface="Liberation Serif" panose="02020603050405020304" pitchFamily="18" charset="0"/>
                        <a:cs typeface="Liberation Serif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23823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1806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35328D-B79A-9E1E-96B1-E07DAA774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경량암호 </a:t>
            </a:r>
            <a:r>
              <a:rPr lang="en-US" altLang="ko-KR" dirty="0"/>
              <a:t>Romulus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1CDB6D4-5E57-6D19-04C4-9D7903A3ED0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543243"/>
              </a:xfrm>
            </p:spPr>
            <p:txBody>
              <a:bodyPr>
                <a:normAutofit/>
              </a:bodyPr>
              <a:lstStyle/>
              <a:p>
                <a:r>
                  <a:rPr lang="en-US" altLang="ko-KR" dirty="0"/>
                  <a:t>Linear Feedback Shift Register(LFSR)</a:t>
                </a:r>
              </a:p>
              <a:p>
                <a:pPr lvl="1"/>
                <a:r>
                  <a:rPr lang="ko-KR" altLang="en-US" dirty="0"/>
                  <a:t>일종의 시프트 레지스터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이전 상태 값의 선형 함수로 출력 값을 계산하는 레지스터</a:t>
                </a:r>
                <a:endParaRPr lang="en-US" altLang="ko-KR" dirty="0"/>
              </a:p>
              <a:p>
                <a:pPr lvl="1"/>
                <a:r>
                  <a:rPr lang="ko-KR" altLang="en-US" b="1" dirty="0">
                    <a:solidFill>
                      <a:srgbClr val="2E75B6"/>
                    </a:solidFill>
                  </a:rPr>
                  <a:t>결정론적 알고리즘</a:t>
                </a:r>
                <a:endParaRPr lang="en-US" altLang="ko-KR" b="1" dirty="0">
                  <a:solidFill>
                    <a:srgbClr val="2E75B6"/>
                  </a:solidFill>
                </a:endParaRPr>
              </a:p>
              <a:p>
                <a:pPr lvl="1"/>
                <a:r>
                  <a:rPr lang="ko-KR" altLang="en-US" b="1" dirty="0">
                    <a:solidFill>
                      <a:srgbClr val="FF0000"/>
                    </a:solidFill>
                  </a:rPr>
                  <a:t>의사 난수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(Pseudo random),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의사 난수 잡음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(PRN)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생성</a:t>
                </a:r>
                <a:r>
                  <a:rPr lang="ko-KR" altLang="en-US" dirty="0"/>
                  <a:t> 등에 사용</a:t>
                </a:r>
                <a:endParaRPr lang="en-US" altLang="ko-KR" dirty="0"/>
              </a:p>
              <a:p>
                <a:r>
                  <a:rPr lang="en-US" altLang="ko-KR" dirty="0"/>
                  <a:t>Romulus</a:t>
                </a:r>
                <a:r>
                  <a:rPr lang="ko-KR" altLang="en-US" dirty="0"/>
                  <a:t>는 카운터 생성을 위해 </a:t>
                </a:r>
                <a:r>
                  <a:rPr lang="en-US" altLang="ko-KR" dirty="0"/>
                  <a:t>56-bit LFSR </a:t>
                </a:r>
                <a:r>
                  <a:rPr lang="ko-KR" altLang="en-US" dirty="0"/>
                  <a:t>사용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lfsr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mod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56</m:t>
                        </m:r>
                      </m:sub>
                    </m:sSub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ko-KR" dirty="0"/>
              </a:p>
              <a:p>
                <a:pPr lvl="1"/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56</m:t>
                                  </m:r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7,4,2,0</m:t>
                          </m:r>
                        </m:e>
                      </m:d>
                    </m:oMath>
                  </m:oMathPara>
                </a14:m>
                <a:endParaRPr lang="en-US" altLang="ko-KR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en-US" altLang="ko-KR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55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  <a:p>
                <a:pPr lvl="1"/>
                <a:endParaRPr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D1CDB6D4-5E57-6D19-04C4-9D7903A3ED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xfrm>
                <a:off x="411163" y="1152524"/>
                <a:ext cx="11369675" cy="5543243"/>
              </a:xfrm>
              <a:blipFill>
                <a:blip r:embed="rId2"/>
                <a:stretch>
                  <a:fillRect l="-965" t="-18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253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31938A-75BB-BEFE-E2BD-02E3C263D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E80302-5143-3D67-A5EF-CCAA760E1AD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96337"/>
          </a:xfrm>
        </p:spPr>
        <p:txBody>
          <a:bodyPr>
            <a:normAutofit/>
          </a:bodyPr>
          <a:lstStyle/>
          <a:p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dirty="0"/>
              <a:t>LFSR</a:t>
            </a:r>
            <a:r>
              <a:rPr lang="ko-KR" altLang="en-US" dirty="0"/>
              <a:t>을 </a:t>
            </a:r>
            <a:r>
              <a:rPr lang="en-US" altLang="ko-KR" dirty="0"/>
              <a:t>8-bit AVR </a:t>
            </a:r>
            <a:r>
              <a:rPr lang="ko-KR" altLang="en-US" dirty="0"/>
              <a:t>프로세서 상에서 최적 구현을 제안</a:t>
            </a:r>
            <a:endParaRPr lang="en-US" altLang="ko-KR" dirty="0"/>
          </a:p>
          <a:p>
            <a:pPr lvl="1"/>
            <a:r>
              <a:rPr lang="ko-KR" altLang="en-US" dirty="0"/>
              <a:t>제안 기법은 </a:t>
            </a:r>
            <a:r>
              <a:rPr lang="en-US" altLang="ko-KR" dirty="0"/>
              <a:t>2</a:t>
            </a:r>
            <a:r>
              <a:rPr lang="ko-KR" altLang="en-US" dirty="0"/>
              <a:t>가지 방식이 존재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Shift</a:t>
            </a:r>
            <a:r>
              <a:rPr lang="ko-KR" altLang="en-US" b="1" dirty="0">
                <a:solidFill>
                  <a:srgbClr val="2E75B6"/>
                </a:solidFill>
              </a:rPr>
              <a:t>를 사용한 구현</a:t>
            </a:r>
            <a:endParaRPr lang="en-US" altLang="ko-KR" b="1" dirty="0">
              <a:solidFill>
                <a:srgbClr val="2E75B6"/>
              </a:solidFill>
            </a:endParaRPr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Bit store</a:t>
            </a:r>
            <a:r>
              <a:rPr lang="ko-KR" altLang="en-US" b="1" dirty="0">
                <a:solidFill>
                  <a:srgbClr val="2E75B6"/>
                </a:solidFill>
              </a:rPr>
              <a:t>를 사용한 구현</a:t>
            </a:r>
            <a:endParaRPr lang="en-US" altLang="ko-KR" b="1" dirty="0">
              <a:solidFill>
                <a:srgbClr val="2E75B6"/>
              </a:solidFill>
            </a:endParaRPr>
          </a:p>
          <a:p>
            <a:r>
              <a:rPr lang="ko-KR" altLang="en-US" dirty="0"/>
              <a:t>기존 </a:t>
            </a:r>
            <a:r>
              <a:rPr lang="en-US" altLang="ko-KR" dirty="0"/>
              <a:t>Romulus</a:t>
            </a:r>
            <a:r>
              <a:rPr lang="ko-KR" altLang="en-US" dirty="0"/>
              <a:t>의 </a:t>
            </a:r>
            <a:r>
              <a:rPr lang="en-US" altLang="ko-KR" dirty="0"/>
              <a:t>LFSR</a:t>
            </a:r>
            <a:r>
              <a:rPr lang="ko-KR" altLang="en-US" dirty="0"/>
              <a:t>은 다음과 같이 구현이 가능</a:t>
            </a:r>
            <a:endParaRPr lang="en-US" altLang="ko-KR" dirty="0"/>
          </a:p>
          <a:p>
            <a:r>
              <a:rPr lang="ko-KR" altLang="en-US" dirty="0"/>
              <a:t>기존 코드를 </a:t>
            </a:r>
            <a:r>
              <a:rPr lang="en-US" altLang="ko-KR" b="1" dirty="0">
                <a:solidFill>
                  <a:srgbClr val="FF0000"/>
                </a:solidFill>
              </a:rPr>
              <a:t>AVR assembly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하여 최적 구현</a:t>
            </a:r>
            <a:endParaRPr lang="en-US" altLang="ko-KR" dirty="0"/>
          </a:p>
          <a:p>
            <a:r>
              <a:rPr lang="ko-KR" altLang="en-US" dirty="0"/>
              <a:t>레지스터 할당</a:t>
            </a:r>
            <a:endParaRPr lang="en-US" altLang="ko-KR" dirty="0"/>
          </a:p>
          <a:p>
            <a:pPr lvl="1"/>
            <a:r>
              <a:rPr lang="en-US" altLang="ko-KR" dirty="0"/>
              <a:t>R0~15: </a:t>
            </a:r>
            <a:r>
              <a:rPr lang="ko-KR" altLang="en-US" dirty="0"/>
              <a:t>사용하지 않음</a:t>
            </a:r>
            <a:endParaRPr lang="en-US" altLang="ko-KR" dirty="0"/>
          </a:p>
          <a:p>
            <a:pPr lvl="1"/>
            <a:r>
              <a:rPr lang="en-US" altLang="ko-KR" dirty="0"/>
              <a:t>R18~24: CNT0~7</a:t>
            </a:r>
          </a:p>
          <a:p>
            <a:pPr lvl="1"/>
            <a:r>
              <a:rPr lang="en-US" altLang="ko-KR" dirty="0"/>
              <a:t>R26, 27: CNT </a:t>
            </a:r>
            <a:r>
              <a:rPr lang="ko-KR" altLang="en-US" dirty="0"/>
              <a:t>배열의 주소</a:t>
            </a:r>
            <a:endParaRPr lang="en-US" altLang="ko-KR" dirty="0"/>
          </a:p>
          <a:p>
            <a:pPr lvl="1"/>
            <a:r>
              <a:rPr lang="en-US" altLang="ko-KR" dirty="0"/>
              <a:t>R30: </a:t>
            </a:r>
            <a:r>
              <a:rPr lang="ko-KR" altLang="en-US" dirty="0"/>
              <a:t>임시 변수</a:t>
            </a:r>
            <a:endParaRPr lang="en-US" altLang="ko-KR" dirty="0"/>
          </a:p>
          <a:p>
            <a:pPr lvl="1"/>
            <a:r>
              <a:rPr lang="en-US" altLang="ko-KR" dirty="0"/>
              <a:t>R31: FB0</a:t>
            </a:r>
          </a:p>
          <a:p>
            <a:pPr lvl="1"/>
            <a:r>
              <a:rPr lang="ko-KR" altLang="en-US" b="1" dirty="0">
                <a:solidFill>
                  <a:srgbClr val="2E75B6"/>
                </a:solidFill>
              </a:rPr>
              <a:t>두 방식 모두 같은 할당 계획</a:t>
            </a:r>
            <a:r>
              <a:rPr lang="ko-KR" altLang="en-US" dirty="0"/>
              <a:t>을 적용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B37A26-0A12-FAD2-33E4-FB3B13EEA46B}"/>
              </a:ext>
            </a:extLst>
          </p:cNvPr>
          <p:cNvSpPr txBox="1"/>
          <p:nvPr/>
        </p:nvSpPr>
        <p:spPr>
          <a:xfrm>
            <a:off x="8423787" y="1934225"/>
            <a:ext cx="3768213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Fb0 = CNT[6] &gt;&gt; 7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CNT[6] = (CNT[6] &lt;&lt; 1) | (CNT[5]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CNT[5] = (CNT[5] &lt;&lt; 1) | (CNT[4]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CNT[4] = (CNT[4] &lt;&lt; 1) | (CNT[3]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CNT[3] = (CNT[3] &lt;&lt; 1) | (CNT[2]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CNT[2] = (CNT[2] &lt;&lt; 1) | (CNT[1]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CNT[1] = (CNT[1] &lt;&lt; 1) | (CNT[0] &gt;&gt; 7);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if (fb0 == 1)</a:t>
            </a:r>
            <a:endParaRPr lang="en-US" altLang="ko-KR" sz="1600" kern="0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sz="1600" kern="0" spc="-3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CNT[0] = (CNT[0] &lt;&lt; 1) ^ 0x95;</a:t>
            </a:r>
            <a:endParaRPr lang="en-US" altLang="ko-KR" sz="1600" kern="0" dirty="0">
              <a:solidFill>
                <a:srgbClr val="000000"/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  <a:p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else </a:t>
            </a:r>
          </a:p>
          <a:p>
            <a:r>
              <a:rPr lang="en-US" altLang="ko-KR" sz="1600" kern="0" spc="-3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	</a:t>
            </a:r>
            <a:r>
              <a:rPr lang="en-US" altLang="ko-KR" sz="1600" kern="0" spc="-3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CNT[0] = (CNT[0] &lt;&lt; 1);</a:t>
            </a:r>
            <a:endParaRPr lang="en-US" altLang="ko-KR" sz="1600" kern="0" spc="0" dirty="0">
              <a:solidFill>
                <a:srgbClr val="000000"/>
              </a:solidFill>
              <a:effectLst/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68863FB3-C6DE-CAC1-B603-DD46DA4EA453}"/>
              </a:ext>
            </a:extLst>
          </p:cNvPr>
          <p:cNvCxnSpPr/>
          <p:nvPr/>
        </p:nvCxnSpPr>
        <p:spPr>
          <a:xfrm flipV="1">
            <a:off x="5964248" y="2294086"/>
            <a:ext cx="2442333" cy="466049"/>
          </a:xfrm>
          <a:prstGeom prst="bentConnector3">
            <a:avLst>
              <a:gd name="adj1" fmla="val 72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C0B1E51-DDBE-665B-B716-F95E9EF8425C}"/>
              </a:ext>
            </a:extLst>
          </p:cNvPr>
          <p:cNvGrpSpPr/>
          <p:nvPr/>
        </p:nvGrpSpPr>
        <p:grpSpPr>
          <a:xfrm>
            <a:off x="5267202" y="5109336"/>
            <a:ext cx="6512878" cy="407356"/>
            <a:chOff x="554538" y="5013940"/>
            <a:chExt cx="6512878" cy="407356"/>
          </a:xfrm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8E68DCD-D339-19A8-1EDB-89A6B451A7C2}"/>
                </a:ext>
              </a:extLst>
            </p:cNvPr>
            <p:cNvSpPr/>
            <p:nvPr/>
          </p:nvSpPr>
          <p:spPr>
            <a:xfrm>
              <a:off x="554538" y="5014241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16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1BF2B53F-874D-160D-AC70-37549E4019EC}"/>
                </a:ext>
              </a:extLst>
            </p:cNvPr>
            <p:cNvSpPr/>
            <p:nvPr/>
          </p:nvSpPr>
          <p:spPr>
            <a:xfrm>
              <a:off x="961592" y="5014235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17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2CECB6DD-DB88-2315-F075-80C822BD3E30}"/>
                </a:ext>
              </a:extLst>
            </p:cNvPr>
            <p:cNvSpPr/>
            <p:nvPr/>
          </p:nvSpPr>
          <p:spPr>
            <a:xfrm>
              <a:off x="1368648" y="5014239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18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F136AAB-0215-B168-8265-D7462E73D2D0}"/>
                </a:ext>
              </a:extLst>
            </p:cNvPr>
            <p:cNvSpPr/>
            <p:nvPr/>
          </p:nvSpPr>
          <p:spPr>
            <a:xfrm>
              <a:off x="1775703" y="5014238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19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E43F489-BB2B-E080-2B25-B3A977194042}"/>
                </a:ext>
              </a:extLst>
            </p:cNvPr>
            <p:cNvSpPr/>
            <p:nvPr/>
          </p:nvSpPr>
          <p:spPr>
            <a:xfrm>
              <a:off x="2182758" y="5014235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20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1FCFBD1-2C08-5794-BD43-2B7DD6E70FF6}"/>
                </a:ext>
              </a:extLst>
            </p:cNvPr>
            <p:cNvSpPr/>
            <p:nvPr/>
          </p:nvSpPr>
          <p:spPr>
            <a:xfrm>
              <a:off x="2589812" y="5014229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21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3F1104A0-AFBF-D8F2-B816-BDE4947E520A}"/>
                </a:ext>
              </a:extLst>
            </p:cNvPr>
            <p:cNvSpPr/>
            <p:nvPr/>
          </p:nvSpPr>
          <p:spPr>
            <a:xfrm>
              <a:off x="2996868" y="5014233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22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AA63A6E5-FCEA-FE1F-DD21-8F6C403F1B4A}"/>
                </a:ext>
              </a:extLst>
            </p:cNvPr>
            <p:cNvSpPr/>
            <p:nvPr/>
          </p:nvSpPr>
          <p:spPr>
            <a:xfrm>
              <a:off x="3403923" y="5014232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23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050CF26B-E20B-72B4-9849-CAB828F58F64}"/>
                </a:ext>
              </a:extLst>
            </p:cNvPr>
            <p:cNvSpPr/>
            <p:nvPr/>
          </p:nvSpPr>
          <p:spPr>
            <a:xfrm>
              <a:off x="3810976" y="5013952"/>
              <a:ext cx="407055" cy="407055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24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67ABB29-4D4D-5893-914E-A43826A23384}"/>
                </a:ext>
              </a:extLst>
            </p:cNvPr>
            <p:cNvSpPr/>
            <p:nvPr/>
          </p:nvSpPr>
          <p:spPr>
            <a:xfrm>
              <a:off x="4218030" y="5013946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25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F0CE19C7-B970-2F3F-9875-D30421182CDA}"/>
                </a:ext>
              </a:extLst>
            </p:cNvPr>
            <p:cNvSpPr/>
            <p:nvPr/>
          </p:nvSpPr>
          <p:spPr>
            <a:xfrm>
              <a:off x="4625086" y="5013950"/>
              <a:ext cx="407055" cy="407055"/>
            </a:xfrm>
            <a:prstGeom prst="rect">
              <a:avLst/>
            </a:prstGeom>
            <a:solidFill>
              <a:srgbClr val="FFBDB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26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07E2A9A5-B8CF-AF1E-7EBD-4CFFD09D5570}"/>
                </a:ext>
              </a:extLst>
            </p:cNvPr>
            <p:cNvSpPr/>
            <p:nvPr/>
          </p:nvSpPr>
          <p:spPr>
            <a:xfrm>
              <a:off x="5032141" y="5013949"/>
              <a:ext cx="407055" cy="407055"/>
            </a:xfrm>
            <a:prstGeom prst="rect">
              <a:avLst/>
            </a:prstGeom>
            <a:solidFill>
              <a:srgbClr val="FFBDBD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27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0A59765-1C66-7684-B47C-AF1FD84D52F2}"/>
                </a:ext>
              </a:extLst>
            </p:cNvPr>
            <p:cNvSpPr/>
            <p:nvPr/>
          </p:nvSpPr>
          <p:spPr>
            <a:xfrm>
              <a:off x="5439196" y="5013946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28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2897A8D-BF12-CF1A-CCE4-62055B73ACBE}"/>
                </a:ext>
              </a:extLst>
            </p:cNvPr>
            <p:cNvSpPr/>
            <p:nvPr/>
          </p:nvSpPr>
          <p:spPr>
            <a:xfrm>
              <a:off x="5846250" y="5013940"/>
              <a:ext cx="407055" cy="407055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29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CF9FF3C0-073D-4F49-C021-E0B85EAA08FA}"/>
                </a:ext>
              </a:extLst>
            </p:cNvPr>
            <p:cNvSpPr/>
            <p:nvPr/>
          </p:nvSpPr>
          <p:spPr>
            <a:xfrm>
              <a:off x="6253306" y="5013944"/>
              <a:ext cx="407055" cy="407055"/>
            </a:xfrm>
            <a:prstGeom prst="rect">
              <a:avLst/>
            </a:prstGeom>
            <a:solidFill>
              <a:srgbClr val="B6E4E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30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0EC58D4-55C9-42F9-E74C-CFDB30428961}"/>
                </a:ext>
              </a:extLst>
            </p:cNvPr>
            <p:cNvSpPr/>
            <p:nvPr/>
          </p:nvSpPr>
          <p:spPr>
            <a:xfrm>
              <a:off x="6660361" y="5013943"/>
              <a:ext cx="407055" cy="407055"/>
            </a:xfrm>
            <a:prstGeom prst="rect">
              <a:avLst/>
            </a:prstGeom>
            <a:solidFill>
              <a:srgbClr val="C0FFA6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31</a:t>
              </a:r>
              <a:endParaRPr lang="ko-KR" altLang="en-US" sz="1400" dirty="0">
                <a:solidFill>
                  <a:sysClr val="windowText" lastClr="000000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74440480-A776-1C19-194A-D21BFA1E3FEA}"/>
              </a:ext>
            </a:extLst>
          </p:cNvPr>
          <p:cNvGrpSpPr/>
          <p:nvPr/>
        </p:nvGrpSpPr>
        <p:grpSpPr>
          <a:xfrm>
            <a:off x="6565857" y="5658447"/>
            <a:ext cx="3915566" cy="948073"/>
            <a:chOff x="4930426" y="5650634"/>
            <a:chExt cx="3915566" cy="948073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389D74D-BA8E-F045-F37B-9A3A14B076E8}"/>
                </a:ext>
              </a:extLst>
            </p:cNvPr>
            <p:cNvGrpSpPr/>
            <p:nvPr/>
          </p:nvGrpSpPr>
          <p:grpSpPr>
            <a:xfrm>
              <a:off x="4935824" y="5651387"/>
              <a:ext cx="2056848" cy="407061"/>
              <a:chOff x="5652683" y="5651387"/>
              <a:chExt cx="2056848" cy="407061"/>
            </a:xfrm>
          </p:grpSpPr>
          <p:sp>
            <p:nvSpPr>
              <p:cNvPr id="49" name="직사각형 48">
                <a:extLst>
                  <a:ext uri="{FF2B5EF4-FFF2-40B4-BE49-F238E27FC236}">
                    <a16:creationId xmlns:a16="http://schemas.microsoft.com/office/drawing/2014/main" id="{FC5DAF1E-259C-E97B-D1CC-AE62A955FA4E}"/>
                  </a:ext>
                </a:extLst>
              </p:cNvPr>
              <p:cNvSpPr/>
              <p:nvPr/>
            </p:nvSpPr>
            <p:spPr>
              <a:xfrm>
                <a:off x="5652683" y="5651393"/>
                <a:ext cx="407055" cy="407055"/>
              </a:xfrm>
              <a:prstGeom prst="rect">
                <a:avLst/>
              </a:prstGeom>
              <a:solidFill>
                <a:srgbClr val="FFFFB3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386FAF4F-8EA5-8AFE-A871-1996BE6B3667}"/>
                  </a:ext>
                </a:extLst>
              </p:cNvPr>
              <p:cNvSpPr/>
              <p:nvPr/>
            </p:nvSpPr>
            <p:spPr>
              <a:xfrm>
                <a:off x="6059738" y="5651387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CNT values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682314BE-225B-CD10-DE0E-5D34A60E2884}"/>
                </a:ext>
              </a:extLst>
            </p:cNvPr>
            <p:cNvGrpSpPr/>
            <p:nvPr/>
          </p:nvGrpSpPr>
          <p:grpSpPr>
            <a:xfrm>
              <a:off x="6789144" y="5650634"/>
              <a:ext cx="2056848" cy="407061"/>
              <a:chOff x="7506003" y="5650634"/>
              <a:chExt cx="2056848" cy="407061"/>
            </a:xfrm>
          </p:grpSpPr>
          <p:sp>
            <p:nvSpPr>
              <p:cNvPr id="51" name="직사각형 50">
                <a:extLst>
                  <a:ext uri="{FF2B5EF4-FFF2-40B4-BE49-F238E27FC236}">
                    <a16:creationId xmlns:a16="http://schemas.microsoft.com/office/drawing/2014/main" id="{05F61176-9058-8028-E0E3-7EA3331236F0}"/>
                  </a:ext>
                </a:extLst>
              </p:cNvPr>
              <p:cNvSpPr/>
              <p:nvPr/>
            </p:nvSpPr>
            <p:spPr>
              <a:xfrm>
                <a:off x="7506003" y="5650640"/>
                <a:ext cx="407055" cy="407055"/>
              </a:xfrm>
              <a:prstGeom prst="rect">
                <a:avLst/>
              </a:prstGeom>
              <a:solidFill>
                <a:srgbClr val="FFBDBD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D897F491-60AA-1EAB-8B38-3475B0621FD7}"/>
                  </a:ext>
                </a:extLst>
              </p:cNvPr>
              <p:cNvSpPr/>
              <p:nvPr/>
            </p:nvSpPr>
            <p:spPr>
              <a:xfrm>
                <a:off x="7913058" y="5650634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Address of CNT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EF97FD0-AD82-57C0-5E29-E36C669BF76F}"/>
                </a:ext>
              </a:extLst>
            </p:cNvPr>
            <p:cNvGrpSpPr/>
            <p:nvPr/>
          </p:nvGrpSpPr>
          <p:grpSpPr>
            <a:xfrm>
              <a:off x="4930426" y="6191646"/>
              <a:ext cx="2056848" cy="407061"/>
              <a:chOff x="9541277" y="5650335"/>
              <a:chExt cx="2056848" cy="407061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24FB5CF4-1CB1-A2FE-9DDB-4F1A52E3C255}"/>
                  </a:ext>
                </a:extLst>
              </p:cNvPr>
              <p:cNvSpPr/>
              <p:nvPr/>
            </p:nvSpPr>
            <p:spPr>
              <a:xfrm>
                <a:off x="9541277" y="5650341"/>
                <a:ext cx="407055" cy="407055"/>
              </a:xfrm>
              <a:prstGeom prst="rect">
                <a:avLst/>
              </a:prstGeom>
              <a:solidFill>
                <a:srgbClr val="B6E4E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74B8D24B-D608-8B6E-2117-C9631ED747A8}"/>
                  </a:ext>
                </a:extLst>
              </p:cNvPr>
              <p:cNvSpPr/>
              <p:nvPr/>
            </p:nvSpPr>
            <p:spPr>
              <a:xfrm>
                <a:off x="9948332" y="5650335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Temporary value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37D1EECD-7E16-89F8-D7D8-148B5D09FDE3}"/>
                </a:ext>
              </a:extLst>
            </p:cNvPr>
            <p:cNvGrpSpPr/>
            <p:nvPr/>
          </p:nvGrpSpPr>
          <p:grpSpPr>
            <a:xfrm>
              <a:off x="6789144" y="6191642"/>
              <a:ext cx="2056848" cy="407061"/>
              <a:chOff x="9541277" y="5650335"/>
              <a:chExt cx="2056848" cy="407061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4B0F7B3E-EEC7-77E6-C576-605E05C87EDF}"/>
                  </a:ext>
                </a:extLst>
              </p:cNvPr>
              <p:cNvSpPr/>
              <p:nvPr/>
            </p:nvSpPr>
            <p:spPr>
              <a:xfrm>
                <a:off x="9541277" y="5650341"/>
                <a:ext cx="407055" cy="407055"/>
              </a:xfrm>
              <a:prstGeom prst="rect">
                <a:avLst/>
              </a:prstGeom>
              <a:solidFill>
                <a:srgbClr val="C0FFA6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1F23FA58-9CB0-516B-86C9-F0E03FA7019B}"/>
                  </a:ext>
                </a:extLst>
              </p:cNvPr>
              <p:cNvSpPr/>
              <p:nvPr/>
            </p:nvSpPr>
            <p:spPr>
              <a:xfrm>
                <a:off x="9948332" y="5650335"/>
                <a:ext cx="1649793" cy="407055"/>
              </a:xfrm>
              <a:prstGeom prst="rect">
                <a:avLst/>
              </a:prstGeom>
              <a:no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400" dirty="0">
                    <a:solidFill>
                      <a:sysClr val="windowText" lastClr="000000"/>
                    </a:solidFill>
                    <a:latin typeface="Liberation Serif" panose="02020603050405020304" pitchFamily="18" charset="0"/>
                    <a:cs typeface="Liberation Serif" panose="02020603050405020304" pitchFamily="18" charset="0"/>
                  </a:rPr>
                  <a:t>: FB0 value</a:t>
                </a:r>
                <a:endParaRPr lang="ko-KR" altLang="en-US" sz="1400" dirty="0">
                  <a:solidFill>
                    <a:sysClr val="windowText" lastClr="000000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227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9749B1-B784-90B1-4970-CCF4BBC00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AC83ED-10E3-7CAA-25B4-E1A3F594D0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Shift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각</a:t>
            </a:r>
            <a:r>
              <a:rPr lang="en-US" altLang="ko-KR" dirty="0"/>
              <a:t> </a:t>
            </a:r>
            <a:r>
              <a:rPr lang="ko-KR" altLang="en-US" dirty="0"/>
              <a:t>단계를 </a:t>
            </a:r>
            <a:r>
              <a:rPr lang="en-US" altLang="ko-KR" dirty="0"/>
              <a:t>AVR assembly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Shift </a:t>
            </a:r>
            <a:r>
              <a:rPr lang="ko-KR" altLang="en-US" b="1" dirty="0">
                <a:solidFill>
                  <a:srgbClr val="FF0000"/>
                </a:solidFill>
              </a:rPr>
              <a:t>명령어를 사용</a:t>
            </a:r>
            <a:r>
              <a:rPr lang="ko-KR" altLang="en-US" dirty="0"/>
              <a:t>하여 구현</a:t>
            </a:r>
            <a:endParaRPr lang="en-US" altLang="ko-KR" dirty="0"/>
          </a:p>
          <a:p>
            <a:pPr lvl="1"/>
            <a:r>
              <a:rPr lang="ko-KR" altLang="en-US" dirty="0"/>
              <a:t>구현의</a:t>
            </a:r>
            <a:r>
              <a:rPr lang="en-US" altLang="ko-KR" dirty="0"/>
              <a:t> </a:t>
            </a:r>
            <a:r>
              <a:rPr lang="ko-KR" altLang="en-US" dirty="0"/>
              <a:t>편의를 위해 매크로를 부분 활용</a:t>
            </a:r>
            <a:endParaRPr lang="en-US" altLang="ko-KR" dirty="0"/>
          </a:p>
          <a:p>
            <a:pPr lvl="1"/>
            <a:r>
              <a:rPr lang="en-US" altLang="ko-KR" b="1" dirty="0">
                <a:solidFill>
                  <a:srgbClr val="2E75B6"/>
                </a:solidFill>
              </a:rPr>
              <a:t>Shift </a:t>
            </a:r>
            <a:r>
              <a:rPr lang="ko-KR" altLang="en-US" b="1" dirty="0">
                <a:solidFill>
                  <a:srgbClr val="2E75B6"/>
                </a:solidFill>
              </a:rPr>
              <a:t>횟수가 많을 수록 사용할 명령어의 수가 늘어남</a:t>
            </a: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898B64D7-316B-8444-5075-1AFA870F51FE}"/>
              </a:ext>
            </a:extLst>
          </p:cNvPr>
          <p:cNvGrpSpPr/>
          <p:nvPr/>
        </p:nvGrpSpPr>
        <p:grpSpPr>
          <a:xfrm>
            <a:off x="419385" y="3239319"/>
            <a:ext cx="11353230" cy="3677675"/>
            <a:chOff x="341670" y="2397902"/>
            <a:chExt cx="11353230" cy="367767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4F1FE8C-27DB-4FFA-05DD-2A24FDA258D1}"/>
                </a:ext>
              </a:extLst>
            </p:cNvPr>
            <p:cNvSpPr txBox="1"/>
            <p:nvPr/>
          </p:nvSpPr>
          <p:spPr>
            <a:xfrm>
              <a:off x="341670" y="2904708"/>
              <a:ext cx="3768213" cy="280076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dirty="0"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Fb0 = CNT[6] &gt;&gt; 7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CNT[6] = (CNT[6] &lt;&lt; 1) | (CNT[5]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CNT[5] = (CNT[5] &lt;&lt; 1) | (CNT[4]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CNT[4] = (CNT[4] &lt;&lt; 1) | (CNT[3]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CNT[3] = (CNT[3] &lt;&lt; 1) | (CNT[2]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CNT[2] = (CNT[2] &lt;&lt; 1) | (CNT[1]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CNT[1] = (CNT[1] &lt;&lt; 1) | (CNT[0] &gt;&gt; 7);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if (fb0 == 1)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 ^ 0x95;</a:t>
              </a:r>
              <a:endParaRPr lang="en-US" altLang="ko-KR" sz="1600" kern="0" dirty="0">
                <a:solidFill>
                  <a:srgbClr val="000000"/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else </a:t>
              </a:r>
            </a:p>
            <a:p>
              <a:r>
                <a:rPr lang="en-US" altLang="ko-KR" sz="1600" kern="0" spc="-3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	</a:t>
              </a:r>
              <a:r>
                <a:rPr lang="en-US" altLang="ko-KR" sz="1600" kern="0" spc="-3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CNT[0] = (CNT[0] &lt;&lt; 1);</a:t>
              </a:r>
              <a:endParaRPr lang="en-US" altLang="ko-KR" sz="1600" kern="0" spc="0" dirty="0">
                <a:solidFill>
                  <a:srgbClr val="000000"/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F8C7AD-5575-2163-3A58-D3EE3F1E9813}"/>
                </a:ext>
              </a:extLst>
            </p:cNvPr>
            <p:cNvSpPr txBox="1"/>
            <p:nvPr/>
          </p:nvSpPr>
          <p:spPr>
            <a:xfrm>
              <a:off x="5673704" y="2397902"/>
              <a:ext cx="3768213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TMP, CNT6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LSR7_TMP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FB0, TMP</a:t>
              </a:r>
            </a:p>
          </p:txBody>
        </p:sp>
        <p:cxnSp>
          <p:nvCxnSpPr>
            <p:cNvPr id="9" name="연결선: 꺾임 8">
              <a:extLst>
                <a:ext uri="{FF2B5EF4-FFF2-40B4-BE49-F238E27FC236}">
                  <a16:creationId xmlns:a16="http://schemas.microsoft.com/office/drawing/2014/main" id="{904DDC50-2166-0BD7-6D1C-9BD0007AA228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2153265" y="2813401"/>
              <a:ext cx="3520439" cy="277861"/>
            </a:xfrm>
            <a:prstGeom prst="bentConnector3">
              <a:avLst>
                <a:gd name="adj1" fmla="val 73293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EE352F-9BDA-A79E-F117-8939EB0FFB3B}"/>
                </a:ext>
              </a:extLst>
            </p:cNvPr>
            <p:cNvSpPr txBox="1"/>
            <p:nvPr/>
          </p:nvSpPr>
          <p:spPr>
            <a:xfrm>
              <a:off x="10316576" y="3162606"/>
              <a:ext cx="1378324" cy="18158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LSR TMP</a:t>
              </a:r>
            </a:p>
          </p:txBody>
        </p:sp>
        <p:cxnSp>
          <p:nvCxnSpPr>
            <p:cNvPr id="19" name="연결선: 꺾임 18">
              <a:extLst>
                <a:ext uri="{FF2B5EF4-FFF2-40B4-BE49-F238E27FC236}">
                  <a16:creationId xmlns:a16="http://schemas.microsoft.com/office/drawing/2014/main" id="{F42D1E1B-E8FE-FAF9-E101-C138C74159AA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07855" y="2813400"/>
              <a:ext cx="3508721" cy="1257147"/>
            </a:xfrm>
            <a:prstGeom prst="bentConnector3">
              <a:avLst>
                <a:gd name="adj1" fmla="val 71689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8976249-3BED-AE49-33E4-B4E47124DB7C}"/>
                </a:ext>
              </a:extLst>
            </p:cNvPr>
            <p:cNvSpPr txBox="1"/>
            <p:nvPr/>
          </p:nvSpPr>
          <p:spPr>
            <a:xfrm>
              <a:off x="5673703" y="3404285"/>
              <a:ext cx="3768213" cy="1077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MOV TMP, CNT#   \\ #={0,1,2,3,4,5}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SL</a:t>
              </a:r>
              <a:r>
                <a:rPr lang="ko-KR" altLang="en-US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 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CNT#+1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</a:t>
              </a:r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R7_TMP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OR CNT#+1, TMP</a:t>
              </a: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1B966874-001B-CED9-FC56-8B1B4B239FB0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362632"/>
              <a:ext cx="1880418" cy="58026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연결선: 꺾임 27">
              <a:extLst>
                <a:ext uri="{FF2B5EF4-FFF2-40B4-BE49-F238E27FC236}">
                  <a16:creationId xmlns:a16="http://schemas.microsoft.com/office/drawing/2014/main" id="{978FB274-481D-FD74-D2D5-42F853740502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6849151" y="4070547"/>
              <a:ext cx="3467425" cy="12700"/>
            </a:xfrm>
            <a:prstGeom prst="bentConnector3">
              <a:avLst>
                <a:gd name="adj1" fmla="val 71371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연결선: 꺾임 30">
              <a:extLst>
                <a:ext uri="{FF2B5EF4-FFF2-40B4-BE49-F238E27FC236}">
                  <a16:creationId xmlns:a16="http://schemas.microsoft.com/office/drawing/2014/main" id="{3B55B3F4-0471-6D42-0893-AB249B6B8856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586808"/>
              <a:ext cx="1880418" cy="356086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연결선: 꺾임 34">
              <a:extLst>
                <a:ext uri="{FF2B5EF4-FFF2-40B4-BE49-F238E27FC236}">
                  <a16:creationId xmlns:a16="http://schemas.microsoft.com/office/drawing/2014/main" id="{8BA254E9-52A4-27A8-3445-94D9C969208E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>
              <a:off x="3793285" y="3860272"/>
              <a:ext cx="1880418" cy="826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연결선: 꺾임 36">
              <a:extLst>
                <a:ext uri="{FF2B5EF4-FFF2-40B4-BE49-F238E27FC236}">
                  <a16:creationId xmlns:a16="http://schemas.microsoft.com/office/drawing/2014/main" id="{BB416040-256A-2A15-2609-A75F9A30F9C9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152400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연결선: 꺾임 38">
              <a:extLst>
                <a:ext uri="{FF2B5EF4-FFF2-40B4-BE49-F238E27FC236}">
                  <a16:creationId xmlns:a16="http://schemas.microsoft.com/office/drawing/2014/main" id="{1F26D02F-C85D-A5DF-DB46-8F37D6D4DDC8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387422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연결선: 꺾임 40">
              <a:extLst>
                <a:ext uri="{FF2B5EF4-FFF2-40B4-BE49-F238E27FC236}">
                  <a16:creationId xmlns:a16="http://schemas.microsoft.com/office/drawing/2014/main" id="{A3ABAB26-2D14-2BF1-D48C-8EBAB25860C1}"/>
                </a:ext>
              </a:extLst>
            </p:cNvPr>
            <p:cNvCxnSpPr>
              <a:cxnSpLocks/>
              <a:endCxn id="23" idx="1"/>
            </p:cNvCxnSpPr>
            <p:nvPr/>
          </p:nvCxnSpPr>
          <p:spPr>
            <a:xfrm flipV="1">
              <a:off x="3793285" y="3942894"/>
              <a:ext cx="1880418" cy="617801"/>
            </a:xfrm>
            <a:prstGeom prst="bentConnector3">
              <a:avLst>
                <a:gd name="adj1" fmla="val 50000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2D04673-4EEA-D02F-5784-914946D69DC3}"/>
                </a:ext>
              </a:extLst>
            </p:cNvPr>
            <p:cNvSpPr txBox="1"/>
            <p:nvPr/>
          </p:nvSpPr>
          <p:spPr>
            <a:xfrm>
              <a:off x="5673703" y="4752138"/>
              <a:ext cx="3768213" cy="13234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LSL CNT0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CPI FB0, 1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BRNE SKIP_XOR</a:t>
              </a:r>
            </a:p>
            <a:p>
              <a:r>
                <a:rPr lang="en-US" altLang="ko-KR" sz="1600" kern="0" dirty="0">
                  <a:solidFill>
                    <a:srgbClr val="000000"/>
                  </a:solidFill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LDI TMP, 0x95</a:t>
              </a:r>
            </a:p>
            <a:p>
              <a:r>
                <a:rPr lang="en-US" altLang="ko-KR" sz="1600" kern="0" spc="0" dirty="0">
                  <a:solidFill>
                    <a:srgbClr val="000000"/>
                  </a:solidFill>
                  <a:effectLst/>
                  <a:latin typeface="Liberation Serif" panose="02020603050405020304" pitchFamily="18" charset="0"/>
                  <a:ea typeface="Liberation Serif" panose="02020603050405020304" pitchFamily="18" charset="0"/>
                  <a:cs typeface="Liberation Serif" panose="02020603050405020304" pitchFamily="18" charset="0"/>
                </a:rPr>
                <a:t>EOR CNT0, TMP</a:t>
              </a: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B9E9370-6B9F-E0BC-486D-9D77BB6E293B}"/>
                </a:ext>
              </a:extLst>
            </p:cNvPr>
            <p:cNvCxnSpPr>
              <a:cxnSpLocks/>
              <a:endCxn id="49" idx="1"/>
            </p:cNvCxnSpPr>
            <p:nvPr/>
          </p:nvCxnSpPr>
          <p:spPr>
            <a:xfrm>
              <a:off x="1454363" y="4794526"/>
              <a:ext cx="4219340" cy="619332"/>
            </a:xfrm>
            <a:prstGeom prst="bentConnector3">
              <a:avLst>
                <a:gd name="adj1" fmla="val 77684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273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357AF-1C2C-6980-1167-7C6E7521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제안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F578BF-AC81-D7CE-6AE4-B18DE889EF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8121" y="1152525"/>
            <a:ext cx="11582718" cy="5057775"/>
          </a:xfrm>
        </p:spPr>
        <p:txBody>
          <a:bodyPr/>
          <a:lstStyle/>
          <a:p>
            <a:r>
              <a:rPr lang="en-US" altLang="ko-KR" dirty="0"/>
              <a:t>Bit store</a:t>
            </a:r>
            <a:r>
              <a:rPr lang="ko-KR" altLang="en-US" dirty="0"/>
              <a:t>를 사용한 구현</a:t>
            </a:r>
            <a:endParaRPr lang="en-US" altLang="ko-KR" dirty="0"/>
          </a:p>
          <a:p>
            <a:pPr lvl="1"/>
            <a:r>
              <a:rPr lang="ko-KR" altLang="en-US" dirty="0"/>
              <a:t> </a:t>
            </a:r>
            <a:r>
              <a:rPr lang="en-US" altLang="ko-KR" dirty="0"/>
              <a:t>AVR</a:t>
            </a:r>
            <a:r>
              <a:rPr lang="ko-KR" altLang="en-US" dirty="0"/>
              <a:t>의 </a:t>
            </a:r>
            <a:r>
              <a:rPr lang="en-US" altLang="ko-KR" b="1" dirty="0">
                <a:solidFill>
                  <a:srgbClr val="FF0000"/>
                </a:solidFill>
              </a:rPr>
              <a:t>flag</a:t>
            </a:r>
            <a:r>
              <a:rPr lang="ko-KR" altLang="en-US" b="1" dirty="0">
                <a:solidFill>
                  <a:srgbClr val="FF0000"/>
                </a:solidFill>
              </a:rPr>
              <a:t>를 사용</a:t>
            </a:r>
            <a:r>
              <a:rPr lang="ko-KR" altLang="en-US" dirty="0"/>
              <a:t>한 구현</a:t>
            </a:r>
            <a:endParaRPr lang="en-US" altLang="ko-KR" dirty="0"/>
          </a:p>
          <a:p>
            <a:pPr lvl="1"/>
            <a:r>
              <a:rPr lang="ko-KR" altLang="en-US" dirty="0"/>
              <a:t>레지스터 값을 </a:t>
            </a:r>
            <a:r>
              <a:rPr lang="en-US" altLang="ko-KR" dirty="0"/>
              <a:t>shift</a:t>
            </a:r>
            <a:r>
              <a:rPr lang="ko-KR" altLang="en-US" dirty="0"/>
              <a:t>하는 대신</a:t>
            </a:r>
            <a:r>
              <a:rPr lang="en-US" altLang="ko-KR" dirty="0"/>
              <a:t>, flag</a:t>
            </a:r>
            <a:r>
              <a:rPr lang="ko-KR" altLang="en-US" dirty="0"/>
              <a:t>를 사용하여 </a:t>
            </a:r>
            <a:r>
              <a:rPr lang="en-US" altLang="ko-KR" dirty="0"/>
              <a:t>1</a:t>
            </a:r>
            <a:r>
              <a:rPr lang="ko-KR" altLang="en-US" dirty="0"/>
              <a:t>비트 이동시키는 방법</a:t>
            </a:r>
            <a:endParaRPr lang="en-US" altLang="ko-KR" dirty="0"/>
          </a:p>
          <a:p>
            <a:r>
              <a:rPr lang="en-US" altLang="ko-KR" dirty="0"/>
              <a:t>Right shift 7</a:t>
            </a:r>
            <a:r>
              <a:rPr lang="ko-KR" altLang="en-US" dirty="0"/>
              <a:t>회를 </a:t>
            </a:r>
            <a:r>
              <a:rPr lang="en-US" altLang="ko-KR" dirty="0"/>
              <a:t>Bit store</a:t>
            </a:r>
            <a:r>
              <a:rPr lang="ko-KR" altLang="en-US" dirty="0"/>
              <a:t>로 대체하여 구현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CNT#</a:t>
            </a:r>
            <a:r>
              <a:rPr lang="ko-KR" altLang="en-US" dirty="0"/>
              <a:t>의 가장 좌측 값을 </a:t>
            </a:r>
            <a:r>
              <a:rPr lang="en-US" altLang="ko-KR" dirty="0"/>
              <a:t>T flag</a:t>
            </a:r>
            <a:r>
              <a:rPr lang="ko-KR" altLang="en-US" dirty="0"/>
              <a:t>에 저장</a:t>
            </a:r>
            <a:endParaRPr lang="en-US" altLang="ko-KR" dirty="0"/>
          </a:p>
          <a:p>
            <a:pPr marL="971550" lvl="1" indent="-514350">
              <a:buAutoNum type="arabicPeriod"/>
            </a:pPr>
            <a:r>
              <a:rPr lang="en-US" altLang="ko-KR" dirty="0"/>
              <a:t>CNT#+1</a:t>
            </a:r>
            <a:r>
              <a:rPr lang="ko-KR" altLang="en-US" dirty="0"/>
              <a:t>을 </a:t>
            </a:r>
            <a:r>
              <a:rPr lang="en-US" altLang="ko-KR" dirty="0"/>
              <a:t>Left shift</a:t>
            </a:r>
          </a:p>
          <a:p>
            <a:pPr marL="971550" lvl="1" indent="-514350">
              <a:buAutoNum type="arabicPeriod"/>
            </a:pPr>
            <a:r>
              <a:rPr lang="en-US" altLang="ko-KR" dirty="0"/>
              <a:t>T flag</a:t>
            </a:r>
            <a:r>
              <a:rPr lang="ko-KR" altLang="en-US" dirty="0"/>
              <a:t>에서 값을 </a:t>
            </a:r>
            <a:r>
              <a:rPr lang="en-US" altLang="ko-KR" dirty="0"/>
              <a:t>CNT#+1</a:t>
            </a:r>
            <a:r>
              <a:rPr lang="ko-KR" altLang="en-US" dirty="0"/>
              <a:t>의 우측에 저장</a:t>
            </a:r>
            <a:endParaRPr lang="en-US" altLang="ko-KR" dirty="0"/>
          </a:p>
          <a:p>
            <a:pPr lvl="1"/>
            <a:r>
              <a:rPr lang="ko-KR" altLang="en-US" sz="1600" b="1" u="sng" dirty="0"/>
              <a:t>그림과는</a:t>
            </a:r>
            <a:r>
              <a:rPr lang="en-US" altLang="ko-KR" sz="1600" b="1" u="sng" dirty="0"/>
              <a:t> </a:t>
            </a:r>
            <a:r>
              <a:rPr lang="ko-KR" altLang="en-US" sz="1600" b="1" u="sng" dirty="0"/>
              <a:t>달리 실제 값은 </a:t>
            </a:r>
            <a:r>
              <a:rPr lang="en-US" altLang="ko-KR" sz="1600" b="1" u="sng" dirty="0"/>
              <a:t>0 </a:t>
            </a:r>
            <a:r>
              <a:rPr lang="ko-KR" altLang="en-US" sz="1600" b="1" u="sng" dirty="0"/>
              <a:t>또는 </a:t>
            </a:r>
            <a:r>
              <a:rPr lang="en-US" altLang="ko-KR" sz="1600" b="1" u="sng" dirty="0"/>
              <a:t>1</a:t>
            </a:r>
          </a:p>
          <a:p>
            <a:pPr marL="0" indent="0">
              <a:buNone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70EE03AE-8C36-23C4-A989-39A8B16DF5E5}"/>
              </a:ext>
            </a:extLst>
          </p:cNvPr>
          <p:cNvGrpSpPr/>
          <p:nvPr/>
        </p:nvGrpSpPr>
        <p:grpSpPr>
          <a:xfrm>
            <a:off x="6483954" y="2678679"/>
            <a:ext cx="5852826" cy="3971574"/>
            <a:chOff x="750344" y="780093"/>
            <a:chExt cx="7063525" cy="4793123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67C5F003-BAAD-CC8F-1A31-B8DCF62D8AF8}"/>
                </a:ext>
              </a:extLst>
            </p:cNvPr>
            <p:cNvSpPr/>
            <p:nvPr/>
          </p:nvSpPr>
          <p:spPr>
            <a:xfrm>
              <a:off x="1445907" y="109825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777DBCC-B008-1694-636A-B939F5BF1B8A}"/>
                </a:ext>
              </a:extLst>
            </p:cNvPr>
            <p:cNvSpPr/>
            <p:nvPr/>
          </p:nvSpPr>
          <p:spPr>
            <a:xfrm>
              <a:off x="2141469" y="109824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0xA2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A92303D-BC7B-DE32-5B00-199F1DE1CEC3}"/>
                </a:ext>
              </a:extLst>
            </p:cNvPr>
            <p:cNvSpPr/>
            <p:nvPr/>
          </p:nvSpPr>
          <p:spPr>
            <a:xfrm>
              <a:off x="750345" y="1098246"/>
              <a:ext cx="695563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1601613-67FB-86F4-3C20-B8597883C41B}"/>
                </a:ext>
              </a:extLst>
            </p:cNvPr>
            <p:cNvSpPr/>
            <p:nvPr/>
          </p:nvSpPr>
          <p:spPr>
            <a:xfrm>
              <a:off x="2837032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0xA3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652A1CA-BC62-A830-3427-01963201568E}"/>
                </a:ext>
              </a:extLst>
            </p:cNvPr>
            <p:cNvSpPr/>
            <p:nvPr/>
          </p:nvSpPr>
          <p:spPr>
            <a:xfrm>
              <a:off x="3532593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0xA4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0AAAF12-FBDE-DB06-4E05-C489D5C1142E}"/>
                </a:ext>
              </a:extLst>
            </p:cNvPr>
            <p:cNvSpPr/>
            <p:nvPr/>
          </p:nvSpPr>
          <p:spPr>
            <a:xfrm>
              <a:off x="4228156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0xA5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12AD092-9033-CCEF-6454-1C55393D7AB8}"/>
                </a:ext>
              </a:extLst>
            </p:cNvPr>
            <p:cNvSpPr/>
            <p:nvPr/>
          </p:nvSpPr>
          <p:spPr>
            <a:xfrm>
              <a:off x="4923717" y="109825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0xA6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7D5093E2-A4E8-B705-ADB2-3F112325F5DE}"/>
                </a:ext>
              </a:extLst>
            </p:cNvPr>
            <p:cNvSpPr/>
            <p:nvPr/>
          </p:nvSpPr>
          <p:spPr>
            <a:xfrm>
              <a:off x="5619279" y="109824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0xA7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EA46144-BBE7-875B-8F85-EA4C7430F134}"/>
                </a:ext>
              </a:extLst>
            </p:cNvPr>
            <p:cNvSpPr/>
            <p:nvPr/>
          </p:nvSpPr>
          <p:spPr>
            <a:xfrm>
              <a:off x="4749347" y="1787459"/>
              <a:ext cx="1565496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7A26219-1F56-5711-6C75-F42BD3A38764}"/>
                </a:ext>
              </a:extLst>
            </p:cNvPr>
            <p:cNvSpPr/>
            <p:nvPr/>
          </p:nvSpPr>
          <p:spPr>
            <a:xfrm>
              <a:off x="6890465" y="1098246"/>
              <a:ext cx="695564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B31B8730-6A9B-0127-4360-7A0E27AB2885}"/>
                </a:ext>
              </a:extLst>
            </p:cNvPr>
            <p:cNvSpPr/>
            <p:nvPr/>
          </p:nvSpPr>
          <p:spPr>
            <a:xfrm>
              <a:off x="1445906" y="27771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2496B13-0A1D-5F7A-3733-2E500F0B36D6}"/>
                </a:ext>
              </a:extLst>
            </p:cNvPr>
            <p:cNvSpPr/>
            <p:nvPr/>
          </p:nvSpPr>
          <p:spPr>
            <a:xfrm>
              <a:off x="2141468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3039A764-0E14-9933-47AB-8208FFCEC162}"/>
                </a:ext>
              </a:extLst>
            </p:cNvPr>
            <p:cNvSpPr/>
            <p:nvPr/>
          </p:nvSpPr>
          <p:spPr>
            <a:xfrm>
              <a:off x="750344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0x08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D14CC62-4524-721C-616B-37C6F431CAB8}"/>
                </a:ext>
              </a:extLst>
            </p:cNvPr>
            <p:cNvSpPr/>
            <p:nvPr/>
          </p:nvSpPr>
          <p:spPr>
            <a:xfrm>
              <a:off x="2837031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5AB24C7-EAD5-EAEA-C78C-0680F16529B1}"/>
                </a:ext>
              </a:extLst>
            </p:cNvPr>
            <p:cNvSpPr/>
            <p:nvPr/>
          </p:nvSpPr>
          <p:spPr>
            <a:xfrm>
              <a:off x="3532593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D8EDEFF-56DC-8B1A-3C01-5DF2340F5550}"/>
                </a:ext>
              </a:extLst>
            </p:cNvPr>
            <p:cNvSpPr/>
            <p:nvPr/>
          </p:nvSpPr>
          <p:spPr>
            <a:xfrm>
              <a:off x="4228155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4F37046D-EAC2-5ED4-0C0A-4F5E7EF0A4FC}"/>
                </a:ext>
              </a:extLst>
            </p:cNvPr>
            <p:cNvSpPr/>
            <p:nvPr/>
          </p:nvSpPr>
          <p:spPr>
            <a:xfrm>
              <a:off x="4923717" y="2777141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433A35-A330-C5FC-9EDC-D61C945047F0}"/>
                </a:ext>
              </a:extLst>
            </p:cNvPr>
            <p:cNvSpPr/>
            <p:nvPr/>
          </p:nvSpPr>
          <p:spPr>
            <a:xfrm>
              <a:off x="5619279" y="2777136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0A51B394-3803-640C-DDC0-49725E39028A}"/>
                </a:ext>
              </a:extLst>
            </p:cNvPr>
            <p:cNvSpPr/>
            <p:nvPr/>
          </p:nvSpPr>
          <p:spPr>
            <a:xfrm>
              <a:off x="4749266" y="2448576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B75B4645-32BE-EF85-0F98-79BE3594C245}"/>
                </a:ext>
              </a:extLst>
            </p:cNvPr>
            <p:cNvSpPr/>
            <p:nvPr/>
          </p:nvSpPr>
          <p:spPr>
            <a:xfrm>
              <a:off x="6777870" y="780093"/>
              <a:ext cx="923404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T Flag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24" name="연결선: 꺾임 23">
              <a:extLst>
                <a:ext uri="{FF2B5EF4-FFF2-40B4-BE49-F238E27FC236}">
                  <a16:creationId xmlns:a16="http://schemas.microsoft.com/office/drawing/2014/main" id="{05701EC8-84D4-1E55-6CBF-C3D8449BC6C2}"/>
                </a:ext>
              </a:extLst>
            </p:cNvPr>
            <p:cNvCxnSpPr>
              <a:cxnSpLocks/>
              <a:stCxn id="6" idx="2"/>
              <a:endCxn id="13" idx="1"/>
            </p:cNvCxnSpPr>
            <p:nvPr/>
          </p:nvCxnSpPr>
          <p:spPr>
            <a:xfrm rot="5400000" flipH="1" flipV="1">
              <a:off x="3820405" y="-1276250"/>
              <a:ext cx="347782" cy="5792338"/>
            </a:xfrm>
            <a:prstGeom prst="bentConnector4">
              <a:avLst>
                <a:gd name="adj1" fmla="val -100788"/>
                <a:gd name="adj2" fmla="val 94798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6A0AE55F-8A38-3BC1-8F55-4D124F04B7B7}"/>
                </a:ext>
              </a:extLst>
            </p:cNvPr>
            <p:cNvSpPr/>
            <p:nvPr/>
          </p:nvSpPr>
          <p:spPr>
            <a:xfrm>
              <a:off x="1445906" y="3827398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DB2F55C3-D0E5-4344-B21F-2AE57E210E90}"/>
                </a:ext>
              </a:extLst>
            </p:cNvPr>
            <p:cNvSpPr/>
            <p:nvPr/>
          </p:nvSpPr>
          <p:spPr>
            <a:xfrm>
              <a:off x="2141468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FF88960-CD85-3466-3EFD-B6D1C5B6F973}"/>
                </a:ext>
              </a:extLst>
            </p:cNvPr>
            <p:cNvSpPr/>
            <p:nvPr/>
          </p:nvSpPr>
          <p:spPr>
            <a:xfrm>
              <a:off x="750344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3EC4BC-3A12-D66A-AE71-1977B009B918}"/>
                </a:ext>
              </a:extLst>
            </p:cNvPr>
            <p:cNvSpPr/>
            <p:nvPr/>
          </p:nvSpPr>
          <p:spPr>
            <a:xfrm>
              <a:off x="2837031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0CD3E563-9691-1A5C-9E1C-9905EDA9AC35}"/>
                </a:ext>
              </a:extLst>
            </p:cNvPr>
            <p:cNvSpPr/>
            <p:nvPr/>
          </p:nvSpPr>
          <p:spPr>
            <a:xfrm>
              <a:off x="3532593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C536E7E4-ED3D-31F0-44DA-D5A712C36147}"/>
                </a:ext>
              </a:extLst>
            </p:cNvPr>
            <p:cNvSpPr/>
            <p:nvPr/>
          </p:nvSpPr>
          <p:spPr>
            <a:xfrm>
              <a:off x="4228155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48746403-0D3E-57F9-282E-5A5898E1781D}"/>
                </a:ext>
              </a:extLst>
            </p:cNvPr>
            <p:cNvSpPr/>
            <p:nvPr/>
          </p:nvSpPr>
          <p:spPr>
            <a:xfrm>
              <a:off x="4923717" y="3827395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4A8FA788-47C7-CE76-63C9-34C39CA2387B}"/>
                </a:ext>
              </a:extLst>
            </p:cNvPr>
            <p:cNvSpPr/>
            <p:nvPr/>
          </p:nvSpPr>
          <p:spPr>
            <a:xfrm>
              <a:off x="5619279" y="3827390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03CEB41-353B-7253-E52E-B266A1FD724B}"/>
                </a:ext>
              </a:extLst>
            </p:cNvPr>
            <p:cNvSpPr/>
            <p:nvPr/>
          </p:nvSpPr>
          <p:spPr>
            <a:xfrm>
              <a:off x="4749265" y="3490848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FDBBBBA1-47B2-95A1-5B46-DCE5813DC05B}"/>
                </a:ext>
              </a:extLst>
            </p:cNvPr>
            <p:cNvCxnSpPr>
              <a:stCxn id="14" idx="2"/>
              <a:endCxn id="27" idx="0"/>
            </p:cNvCxnSpPr>
            <p:nvPr/>
          </p:nvCxnSpPr>
          <p:spPr>
            <a:xfrm flipH="1">
              <a:off x="1098126" y="3472708"/>
              <a:ext cx="695562" cy="3546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3FA61B46-EA4C-0936-320B-53C17CC2186B}"/>
                </a:ext>
              </a:extLst>
            </p:cNvPr>
            <p:cNvCxnSpPr>
              <a:cxnSpLocks/>
              <a:stCxn id="15" idx="2"/>
              <a:endCxn id="25" idx="0"/>
            </p:cNvCxnSpPr>
            <p:nvPr/>
          </p:nvCxnSpPr>
          <p:spPr>
            <a:xfrm flipH="1">
              <a:off x="1793688" y="3472700"/>
              <a:ext cx="695562" cy="35469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FDBE3138-5E87-4FF4-8205-07FF548B4017}"/>
                </a:ext>
              </a:extLst>
            </p:cNvPr>
            <p:cNvCxnSpPr>
              <a:cxnSpLocks/>
              <a:stCxn id="17" idx="2"/>
              <a:endCxn id="26" idx="0"/>
            </p:cNvCxnSpPr>
            <p:nvPr/>
          </p:nvCxnSpPr>
          <p:spPr>
            <a:xfrm flipH="1">
              <a:off x="2489250" y="3472705"/>
              <a:ext cx="695563" cy="3546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17A75A06-D8F8-BA68-2011-A48884BC49F0}"/>
                </a:ext>
              </a:extLst>
            </p:cNvPr>
            <p:cNvCxnSpPr>
              <a:cxnSpLocks/>
              <a:stCxn id="18" idx="2"/>
              <a:endCxn id="28" idx="0"/>
            </p:cNvCxnSpPr>
            <p:nvPr/>
          </p:nvCxnSpPr>
          <p:spPr>
            <a:xfrm flipH="1">
              <a:off x="3184813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DD8F7402-7B01-BDAE-513D-EC2C37654601}"/>
                </a:ext>
              </a:extLst>
            </p:cNvPr>
            <p:cNvCxnSpPr>
              <a:cxnSpLocks/>
              <a:stCxn id="19" idx="2"/>
              <a:endCxn id="29" idx="0"/>
            </p:cNvCxnSpPr>
            <p:nvPr/>
          </p:nvCxnSpPr>
          <p:spPr>
            <a:xfrm flipH="1">
              <a:off x="3880375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D1C3AC0E-202D-429D-F41F-F4467E666351}"/>
                </a:ext>
              </a:extLst>
            </p:cNvPr>
            <p:cNvCxnSpPr>
              <a:cxnSpLocks/>
              <a:stCxn id="20" idx="2"/>
              <a:endCxn id="30" idx="0"/>
            </p:cNvCxnSpPr>
            <p:nvPr/>
          </p:nvCxnSpPr>
          <p:spPr>
            <a:xfrm flipH="1">
              <a:off x="4575937" y="3472705"/>
              <a:ext cx="695562" cy="35469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2CDF714B-C66F-1D59-05D9-E18FECC302BF}"/>
                </a:ext>
              </a:extLst>
            </p:cNvPr>
            <p:cNvCxnSpPr>
              <a:cxnSpLocks/>
              <a:stCxn id="21" idx="2"/>
              <a:endCxn id="31" idx="0"/>
            </p:cNvCxnSpPr>
            <p:nvPr/>
          </p:nvCxnSpPr>
          <p:spPr>
            <a:xfrm flipH="1">
              <a:off x="5271499" y="3472700"/>
              <a:ext cx="695562" cy="354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4430DF2-A9BB-5ADF-112D-13535CB69175}"/>
                </a:ext>
              </a:extLst>
            </p:cNvPr>
            <p:cNvSpPr/>
            <p:nvPr/>
          </p:nvSpPr>
          <p:spPr>
            <a:xfrm>
              <a:off x="1445906" y="4877652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0x0A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85D95A6-2C88-EE8E-63AB-5502D35D81F9}"/>
                </a:ext>
              </a:extLst>
            </p:cNvPr>
            <p:cNvSpPr/>
            <p:nvPr/>
          </p:nvSpPr>
          <p:spPr>
            <a:xfrm>
              <a:off x="2141468" y="48776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0x0B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23CDCBE-9CA3-A0D1-06D6-C56601F79942}"/>
                </a:ext>
              </a:extLst>
            </p:cNvPr>
            <p:cNvSpPr/>
            <p:nvPr/>
          </p:nvSpPr>
          <p:spPr>
            <a:xfrm>
              <a:off x="750344" y="4877644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0x09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3E6D1BF-6C49-95D9-BE42-7B09B71616B8}"/>
                </a:ext>
              </a:extLst>
            </p:cNvPr>
            <p:cNvSpPr/>
            <p:nvPr/>
          </p:nvSpPr>
          <p:spPr>
            <a:xfrm>
              <a:off x="2837031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0x0C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D5AC128D-CD36-56CE-20DC-5B4B5E5EBC07}"/>
                </a:ext>
              </a:extLst>
            </p:cNvPr>
            <p:cNvSpPr/>
            <p:nvPr/>
          </p:nvSpPr>
          <p:spPr>
            <a:xfrm>
              <a:off x="3532593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0x0D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1880A475-93CD-E6BD-362E-622974DF6498}"/>
                </a:ext>
              </a:extLst>
            </p:cNvPr>
            <p:cNvSpPr/>
            <p:nvPr/>
          </p:nvSpPr>
          <p:spPr>
            <a:xfrm>
              <a:off x="4228155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0x0E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4092671-87F5-B3D4-E0C7-59C419853C74}"/>
                </a:ext>
              </a:extLst>
            </p:cNvPr>
            <p:cNvSpPr/>
            <p:nvPr/>
          </p:nvSpPr>
          <p:spPr>
            <a:xfrm>
              <a:off x="4923717" y="4877649"/>
              <a:ext cx="695563" cy="69556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0x0F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5148A331-597D-3D71-1B6F-A547EEDD7576}"/>
                </a:ext>
              </a:extLst>
            </p:cNvPr>
            <p:cNvSpPr/>
            <p:nvPr/>
          </p:nvSpPr>
          <p:spPr>
            <a:xfrm>
              <a:off x="5619279" y="4877644"/>
              <a:ext cx="695563" cy="695564"/>
            </a:xfrm>
            <a:prstGeom prst="rect">
              <a:avLst/>
            </a:prstGeom>
            <a:solidFill>
              <a:srgbClr val="FFFFB3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0xA0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31C21F04-740D-707D-92AB-4E92A5E686D2}"/>
                </a:ext>
              </a:extLst>
            </p:cNvPr>
            <p:cNvSpPr/>
            <p:nvPr/>
          </p:nvSpPr>
          <p:spPr>
            <a:xfrm>
              <a:off x="4749346" y="4541102"/>
              <a:ext cx="1565497" cy="31839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sz="1200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R1</a:t>
              </a:r>
              <a:endParaRPr lang="ko-KR" altLang="en-US" sz="1200" dirty="0">
                <a:solidFill>
                  <a:schemeClr val="tx1"/>
                </a:solidFill>
                <a:latin typeface="Liberation Serif" panose="02020603050405020304" pitchFamily="18" charset="0"/>
                <a:cs typeface="Liberation Serif" panose="02020603050405020304" pitchFamily="18" charset="0"/>
              </a:endParaRPr>
            </a:p>
          </p:txBody>
        </p:sp>
        <p:cxnSp>
          <p:nvCxnSpPr>
            <p:cNvPr id="50" name="연결선: 꺾임 49">
              <a:extLst>
                <a:ext uri="{FF2B5EF4-FFF2-40B4-BE49-F238E27FC236}">
                  <a16:creationId xmlns:a16="http://schemas.microsoft.com/office/drawing/2014/main" id="{E0746CFD-5C9C-9C0F-BFF4-D5B030B7818B}"/>
                </a:ext>
              </a:extLst>
            </p:cNvPr>
            <p:cNvCxnSpPr>
              <a:cxnSpLocks/>
              <a:stCxn id="13" idx="2"/>
              <a:endCxn id="48" idx="3"/>
            </p:cNvCxnSpPr>
            <p:nvPr/>
          </p:nvCxnSpPr>
          <p:spPr>
            <a:xfrm rot="5400000">
              <a:off x="5060737" y="3047916"/>
              <a:ext cx="3431616" cy="923405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9CAB3427-B4AD-8121-F929-F59D912D4BBB}"/>
                </a:ext>
              </a:extLst>
            </p:cNvPr>
            <p:cNvSpPr/>
            <p:nvPr/>
          </p:nvSpPr>
          <p:spPr>
            <a:xfrm>
              <a:off x="3880373" y="2000125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①</a:t>
              </a: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8878AEBC-12F5-A480-93D0-8B57F65C2796}"/>
                </a:ext>
              </a:extLst>
            </p:cNvPr>
            <p:cNvSpPr/>
            <p:nvPr/>
          </p:nvSpPr>
          <p:spPr>
            <a:xfrm>
              <a:off x="6194902" y="3297180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②</a:t>
              </a: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A8C3826-E3FD-8FD2-7A42-7327CE362D95}"/>
                </a:ext>
              </a:extLst>
            </p:cNvPr>
            <p:cNvSpPr/>
            <p:nvPr/>
          </p:nvSpPr>
          <p:spPr>
            <a:xfrm>
              <a:off x="7118306" y="3297180"/>
              <a:ext cx="695563" cy="695564"/>
            </a:xfrm>
            <a:prstGeom prst="rect">
              <a:avLst/>
            </a:prstGeom>
            <a:no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  <a:latin typeface="Liberation Serif" panose="02020603050405020304" pitchFamily="18" charset="0"/>
                  <a:cs typeface="Liberation Serif" panose="02020603050405020304" pitchFamily="18" charset="0"/>
                </a:rPr>
                <a:t>③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0387956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1409</Words>
  <Application>Microsoft Office PowerPoint</Application>
  <PresentationFormat>와이드스크린</PresentationFormat>
  <Paragraphs>289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Arial</vt:lpstr>
      <vt:lpstr>Cambria Math</vt:lpstr>
      <vt:lpstr>Liberation Serif</vt:lpstr>
      <vt:lpstr>CryptoCraft 테마</vt:lpstr>
      <vt:lpstr>제목 테마</vt:lpstr>
      <vt:lpstr>8-bit AVR 상에서 경량암호 Romulus의 Linear Feedback Shift Register 최적 구현</vt:lpstr>
      <vt:lpstr>PowerPoint 프레젠테이션</vt:lpstr>
      <vt:lpstr> 서론</vt:lpstr>
      <vt:lpstr> 경량암호 Romulus</vt:lpstr>
      <vt:lpstr> 경량암호 Romulus</vt:lpstr>
      <vt:lpstr> 경량암호 Romulus</vt:lpstr>
      <vt:lpstr> 제안 기법</vt:lpstr>
      <vt:lpstr> 제안 기법</vt:lpstr>
      <vt:lpstr> 제안 기법</vt:lpstr>
      <vt:lpstr> 제안 기법</vt:lpstr>
      <vt:lpstr> 성능 평가</vt:lpstr>
      <vt:lpstr>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KHD</cp:lastModifiedBy>
  <cp:revision>64</cp:revision>
  <dcterms:created xsi:type="dcterms:W3CDTF">2019-03-05T04:29:07Z</dcterms:created>
  <dcterms:modified xsi:type="dcterms:W3CDTF">2022-11-22T09:07:36Z</dcterms:modified>
</cp:coreProperties>
</file>