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B6D2EC"/>
    <a:srgbClr val="996633"/>
    <a:srgbClr val="663300"/>
    <a:srgbClr val="F6DCAC"/>
    <a:srgbClr val="F8E3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8" d="100"/>
          <a:sy n="18" d="100"/>
        </p:scale>
        <p:origin x="31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ghyun6469@naver.com" userId="7f6870f167d7bb59" providerId="LiveId" clId="{1EAC53E2-5929-499C-961C-C72C1F35705D}"/>
    <pc:docChg chg="modSld">
      <pc:chgData name="donghyun6469@naver.com" userId="7f6870f167d7bb59" providerId="LiveId" clId="{1EAC53E2-5929-499C-961C-C72C1F35705D}" dt="2022-11-24T15:19:18.956" v="0" actId="255"/>
      <pc:docMkLst>
        <pc:docMk/>
      </pc:docMkLst>
      <pc:sldChg chg="modSp mod">
        <pc:chgData name="donghyun6469@naver.com" userId="7f6870f167d7bb59" providerId="LiveId" clId="{1EAC53E2-5929-499C-961C-C72C1F35705D}" dt="2022-11-24T15:19:18.956" v="0" actId="255"/>
        <pc:sldMkLst>
          <pc:docMk/>
          <pc:sldMk cId="2730266641" sldId="257"/>
        </pc:sldMkLst>
        <pc:spChg chg="mod">
          <ac:chgData name="donghyun6469@naver.com" userId="7f6870f167d7bb59" providerId="LiveId" clId="{1EAC53E2-5929-499C-961C-C72C1F35705D}" dt="2022-11-24T15:19:18.956" v="0" actId="255"/>
          <ac:spMkLst>
            <pc:docMk/>
            <pc:sldMk cId="2730266641" sldId="257"/>
            <ac:spMk id="5" creationId="{00000000-0000-0000-0000-000000000000}"/>
          </ac:spMkLst>
        </pc:spChg>
      </pc:sldChg>
    </pc:docChg>
  </pc:docChgLst>
  <pc:docChgLst>
    <pc:chgData name="동현" userId="7f6870f167d7bb59" providerId="LiveId" clId="{D05C0B11-DA2B-4C42-AF39-C96D1F90E2F1}"/>
    <pc:docChg chg="modSld">
      <pc:chgData name="동현" userId="7f6870f167d7bb59" providerId="LiveId" clId="{D05C0B11-DA2B-4C42-AF39-C96D1F90E2F1}" dt="2022-11-23T09:45:06.425" v="5" actId="1076"/>
      <pc:docMkLst>
        <pc:docMk/>
      </pc:docMkLst>
      <pc:sldChg chg="modSp mod">
        <pc:chgData name="동현" userId="7f6870f167d7bb59" providerId="LiveId" clId="{D05C0B11-DA2B-4C42-AF39-C96D1F90E2F1}" dt="2022-11-23T09:45:06.425" v="5" actId="1076"/>
        <pc:sldMkLst>
          <pc:docMk/>
          <pc:sldMk cId="2730266641" sldId="257"/>
        </pc:sldMkLst>
        <pc:spChg chg="mod">
          <ac:chgData name="동현" userId="7f6870f167d7bb59" providerId="LiveId" clId="{D05C0B11-DA2B-4C42-AF39-C96D1F90E2F1}" dt="2022-11-23T09:44:53.866" v="3" actId="1076"/>
          <ac:spMkLst>
            <pc:docMk/>
            <pc:sldMk cId="2730266641" sldId="257"/>
            <ac:spMk id="3" creationId="{E49C539B-5393-FCA9-2EC8-8311B8CAD76E}"/>
          </ac:spMkLst>
        </pc:spChg>
        <pc:spChg chg="mod">
          <ac:chgData name="동현" userId="7f6870f167d7bb59" providerId="LiveId" clId="{D05C0B11-DA2B-4C42-AF39-C96D1F90E2F1}" dt="2022-11-23T09:45:01.502" v="4" actId="1076"/>
          <ac:spMkLst>
            <pc:docMk/>
            <pc:sldMk cId="2730266641" sldId="257"/>
            <ac:spMk id="4" creationId="{EF66A8F4-DAD0-4C2E-B9B9-CD3D78048A58}"/>
          </ac:spMkLst>
        </pc:spChg>
        <pc:spChg chg="mod">
          <ac:chgData name="동현" userId="7f6870f167d7bb59" providerId="LiveId" clId="{D05C0B11-DA2B-4C42-AF39-C96D1F90E2F1}" dt="2022-11-23T09:45:06.425" v="5" actId="1076"/>
          <ac:spMkLst>
            <pc:docMk/>
            <pc:sldMk cId="2730266641" sldId="257"/>
            <ac:spMk id="6" creationId="{209029F2-881D-C30B-C3AD-0A7260AC70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ko-KR" altLang="en-US"/>
              <a:t>마스터 제목 스타일 편집</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16132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82001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30679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pic>
        <p:nvPicPr>
          <p:cNvPr id="7" name="그림 6">
            <a:extLst>
              <a:ext uri="{FF2B5EF4-FFF2-40B4-BE49-F238E27FC236}">
                <a16:creationId xmlns:a16="http://schemas.microsoft.com/office/drawing/2014/main" id="{7790F1F1-0911-4822-B82D-7584D3501E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765168" y="41538186"/>
            <a:ext cx="2460454" cy="1205622"/>
          </a:xfrm>
          <a:prstGeom prst="rect">
            <a:avLst/>
          </a:prstGeom>
        </p:spPr>
      </p:pic>
      <p:pic>
        <p:nvPicPr>
          <p:cNvPr id="8" name="그림 7">
            <a:extLst>
              <a:ext uri="{FF2B5EF4-FFF2-40B4-BE49-F238E27FC236}">
                <a16:creationId xmlns:a16="http://schemas.microsoft.com/office/drawing/2014/main" id="{AFEF1A46-83B6-41CF-A57F-95A50980FA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450" y="42010118"/>
            <a:ext cx="3026852" cy="642781"/>
          </a:xfrm>
          <a:prstGeom prst="rect">
            <a:avLst/>
          </a:prstGeom>
        </p:spPr>
      </p:pic>
    </p:spTree>
    <p:extLst>
      <p:ext uri="{BB962C8B-B14F-4D97-AF65-F5344CB8AC3E}">
        <p14:creationId xmlns:p14="http://schemas.microsoft.com/office/powerpoint/2010/main" val="330782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ko-KR" altLang="en-US"/>
              <a:t>마스터 제목 스타일 편집</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466776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338859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ko-KR" altLang="en-US"/>
              <a:t>마스터 텍스트 스타일 편집</a:t>
            </a:r>
          </a:p>
        </p:txBody>
      </p:sp>
      <p:sp>
        <p:nvSpPr>
          <p:cNvPr id="4" name="Content Placeholder 3"/>
          <p:cNvSpPr>
            <a:spLocks noGrp="1"/>
          </p:cNvSpPr>
          <p:nvPr>
            <p:ph sz="half" idx="2"/>
          </p:nvPr>
        </p:nvSpPr>
        <p:spPr>
          <a:xfrm>
            <a:off x="2085368" y="15635264"/>
            <a:ext cx="12807832" cy="2299711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ko-KR" altLang="en-US"/>
              <a:t>마스터 텍스트 스타일 편집</a:t>
            </a:r>
          </a:p>
        </p:txBody>
      </p:sp>
      <p:sp>
        <p:nvSpPr>
          <p:cNvPr id="6" name="Content Placeholder 5"/>
          <p:cNvSpPr>
            <a:spLocks noGrp="1"/>
          </p:cNvSpPr>
          <p:nvPr>
            <p:ph sz="quarter" idx="4"/>
          </p:nvPr>
        </p:nvSpPr>
        <p:spPr>
          <a:xfrm>
            <a:off x="15326828" y="15635264"/>
            <a:ext cx="12870909" cy="2299711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418449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99128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106081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ko-KR" altLang="en-US"/>
              <a:t>마스터 제목 스타일 편집</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235785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98D99242-00DD-4C54-A747-B139066CE34A}" type="datetimeFigureOut">
              <a:rPr lang="ko-KR" altLang="en-US" smtClean="0"/>
              <a:t>2022-11-25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85925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8D99242-00DD-4C54-A747-B139066CE34A}" type="datetimeFigureOut">
              <a:rPr lang="ko-KR" altLang="en-US" smtClean="0"/>
              <a:t>2022-11-25</a:t>
            </a:fld>
            <a:endParaRPr lang="ko-KR"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1AD1A8A1-A029-4BFA-AAEE-2EAE7C58A3A7}" type="slidenum">
              <a:rPr lang="ko-KR" altLang="en-US" smtClean="0"/>
              <a:t>‹#›</a:t>
            </a:fld>
            <a:endParaRPr lang="ko-KR" altLang="en-US"/>
          </a:p>
        </p:txBody>
      </p:sp>
    </p:spTree>
    <p:extLst>
      <p:ext uri="{BB962C8B-B14F-4D97-AF65-F5344CB8AC3E}">
        <p14:creationId xmlns:p14="http://schemas.microsoft.com/office/powerpoint/2010/main" val="17975679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1"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1"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1"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1"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1" hangingPunct="1">
        <a:defRPr sz="5960" kern="1200">
          <a:solidFill>
            <a:schemeClr val="tx1"/>
          </a:solidFill>
          <a:latin typeface="+mn-lt"/>
          <a:ea typeface="+mn-ea"/>
          <a:cs typeface="+mn-cs"/>
        </a:defRPr>
      </a:lvl1pPr>
      <a:lvl2pPr marL="1513743" algn="l" defTabSz="3027487" rtl="0" eaLnBrk="1" latinLnBrk="1" hangingPunct="1">
        <a:defRPr sz="5960" kern="1200">
          <a:solidFill>
            <a:schemeClr val="tx1"/>
          </a:solidFill>
          <a:latin typeface="+mn-lt"/>
          <a:ea typeface="+mn-ea"/>
          <a:cs typeface="+mn-cs"/>
        </a:defRPr>
      </a:lvl2pPr>
      <a:lvl3pPr marL="3027487" algn="l" defTabSz="3027487" rtl="0" eaLnBrk="1" latinLnBrk="1" hangingPunct="1">
        <a:defRPr sz="5960" kern="1200">
          <a:solidFill>
            <a:schemeClr val="tx1"/>
          </a:solidFill>
          <a:latin typeface="+mn-lt"/>
          <a:ea typeface="+mn-ea"/>
          <a:cs typeface="+mn-cs"/>
        </a:defRPr>
      </a:lvl3pPr>
      <a:lvl4pPr marL="4541230" algn="l" defTabSz="3027487" rtl="0" eaLnBrk="1" latinLnBrk="1" hangingPunct="1">
        <a:defRPr sz="5960" kern="1200">
          <a:solidFill>
            <a:schemeClr val="tx1"/>
          </a:solidFill>
          <a:latin typeface="+mn-lt"/>
          <a:ea typeface="+mn-ea"/>
          <a:cs typeface="+mn-cs"/>
        </a:defRPr>
      </a:lvl4pPr>
      <a:lvl5pPr marL="6054974" algn="l" defTabSz="3027487" rtl="0" eaLnBrk="1" latinLnBrk="1" hangingPunct="1">
        <a:defRPr sz="5960" kern="1200">
          <a:solidFill>
            <a:schemeClr val="tx1"/>
          </a:solidFill>
          <a:latin typeface="+mn-lt"/>
          <a:ea typeface="+mn-ea"/>
          <a:cs typeface="+mn-cs"/>
        </a:defRPr>
      </a:lvl5pPr>
      <a:lvl6pPr marL="7568717" algn="l" defTabSz="3027487" rtl="0" eaLnBrk="1" latinLnBrk="1" hangingPunct="1">
        <a:defRPr sz="5960" kern="1200">
          <a:solidFill>
            <a:schemeClr val="tx1"/>
          </a:solidFill>
          <a:latin typeface="+mn-lt"/>
          <a:ea typeface="+mn-ea"/>
          <a:cs typeface="+mn-cs"/>
        </a:defRPr>
      </a:lvl6pPr>
      <a:lvl7pPr marL="9082461" algn="l" defTabSz="3027487" rtl="0" eaLnBrk="1" latinLnBrk="1" hangingPunct="1">
        <a:defRPr sz="5960" kern="1200">
          <a:solidFill>
            <a:schemeClr val="tx1"/>
          </a:solidFill>
          <a:latin typeface="+mn-lt"/>
          <a:ea typeface="+mn-ea"/>
          <a:cs typeface="+mn-cs"/>
        </a:defRPr>
      </a:lvl7pPr>
      <a:lvl8pPr marL="10596204" algn="l" defTabSz="3027487" rtl="0" eaLnBrk="1" latinLnBrk="1" hangingPunct="1">
        <a:defRPr sz="5960" kern="1200">
          <a:solidFill>
            <a:schemeClr val="tx1"/>
          </a:solidFill>
          <a:latin typeface="+mn-lt"/>
          <a:ea typeface="+mn-ea"/>
          <a:cs typeface="+mn-cs"/>
        </a:defRPr>
      </a:lvl8pPr>
      <a:lvl9pPr marL="12109948" algn="l" defTabSz="3027487" rtl="0" eaLnBrk="1" latinLnBrk="1"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287" y="4008231"/>
            <a:ext cx="30253926" cy="1754326"/>
          </a:xfrm>
          <a:prstGeom prst="rect">
            <a:avLst/>
          </a:prstGeom>
          <a:noFill/>
        </p:spPr>
        <p:txBody>
          <a:bodyPr wrap="square" rtlCol="0">
            <a:spAutoFit/>
          </a:bodyPr>
          <a:lstStyle/>
          <a:p>
            <a:pPr algn="ctr"/>
            <a:r>
              <a:rPr lang="ko-KR" altLang="en-US" sz="5400" baseline="30000" dirty="0"/>
              <a:t>김동현</a:t>
            </a:r>
            <a:r>
              <a:rPr lang="en-US" altLang="ko-KR" sz="5400" baseline="30000" dirty="0"/>
              <a:t> *,</a:t>
            </a:r>
            <a:r>
              <a:rPr lang="ko-KR" altLang="en-US" sz="5400" baseline="30000" dirty="0"/>
              <a:t> 김원웅</a:t>
            </a:r>
            <a:r>
              <a:rPr lang="en-US" altLang="ko-KR" sz="5400" baseline="30000" dirty="0"/>
              <a:t>*,</a:t>
            </a:r>
            <a:r>
              <a:rPr lang="ko-KR" altLang="en-US" sz="5400" dirty="0"/>
              <a:t> </a:t>
            </a:r>
            <a:r>
              <a:rPr lang="ko-KR" altLang="en-US" sz="5400" dirty="0" err="1"/>
              <a:t>서화정</a:t>
            </a:r>
            <a:r>
              <a:rPr lang="ko-KR" altLang="en-US" sz="5400" dirty="0"/>
              <a:t> </a:t>
            </a:r>
            <a:r>
              <a:rPr lang="en-US" altLang="ko-KR" sz="5400" baseline="30000" dirty="0"/>
              <a:t> *†</a:t>
            </a:r>
            <a:endParaRPr lang="en-US" altLang="ko-KR" sz="5400" dirty="0"/>
          </a:p>
          <a:p>
            <a:pPr algn="ctr"/>
            <a:r>
              <a:rPr lang="en-US" altLang="ko-KR" sz="5400" baseline="30000" dirty="0"/>
              <a:t>* </a:t>
            </a:r>
            <a:r>
              <a:rPr lang="ko-KR" altLang="en-US" sz="5400" dirty="0"/>
              <a:t>한성대학교 학부생 </a:t>
            </a:r>
            <a:r>
              <a:rPr lang="en-US" altLang="ko-KR" sz="5400" dirty="0"/>
              <a:t>IT</a:t>
            </a:r>
            <a:r>
              <a:rPr lang="ko-KR" altLang="en-US" sz="5400" dirty="0" err="1"/>
              <a:t>융합공학부</a:t>
            </a:r>
            <a:endParaRPr lang="ko-KR" altLang="en-US" sz="5400" dirty="0"/>
          </a:p>
        </p:txBody>
      </p:sp>
      <p:sp>
        <p:nvSpPr>
          <p:cNvPr id="17" name="Rectangle 2"/>
          <p:cNvSpPr>
            <a:spLocks noChangeArrowheads="1"/>
          </p:cNvSpPr>
          <p:nvPr/>
        </p:nvSpPr>
        <p:spPr bwMode="auto">
          <a:xfrm>
            <a:off x="21287" y="-493207"/>
            <a:ext cx="261150" cy="163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9280" tIns="64640" rIns="129280" bIns="64640" numCol="1" anchor="ctr" anchorCtr="0" compatLnSpc="1">
            <a:prstTxWarp prst="textNoShape">
              <a:avLst/>
            </a:prstTxWarp>
            <a:spAutoFit/>
          </a:bodyPr>
          <a:lstStyle/>
          <a:p>
            <a:endParaRPr lang="ko-KR" altLang="en-US" sz="9762"/>
          </a:p>
        </p:txBody>
      </p:sp>
      <p:sp>
        <p:nvSpPr>
          <p:cNvPr id="18" name="Rectangle 4"/>
          <p:cNvSpPr>
            <a:spLocks noChangeArrowheads="1"/>
          </p:cNvSpPr>
          <p:nvPr/>
        </p:nvSpPr>
        <p:spPr bwMode="auto">
          <a:xfrm>
            <a:off x="21287" y="-493207"/>
            <a:ext cx="261150" cy="163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9280" tIns="64640" rIns="129280" bIns="64640" numCol="1" anchor="ctr" anchorCtr="0" compatLnSpc="1">
            <a:prstTxWarp prst="textNoShape">
              <a:avLst/>
            </a:prstTxWarp>
            <a:spAutoFit/>
          </a:bodyPr>
          <a:lstStyle/>
          <a:p>
            <a:endParaRPr lang="ko-KR" altLang="en-US" sz="9762"/>
          </a:p>
        </p:txBody>
      </p:sp>
      <p:sp>
        <p:nvSpPr>
          <p:cNvPr id="19" name="Rectangle 6"/>
          <p:cNvSpPr>
            <a:spLocks noChangeArrowheads="1"/>
          </p:cNvSpPr>
          <p:nvPr/>
        </p:nvSpPr>
        <p:spPr bwMode="auto">
          <a:xfrm>
            <a:off x="21287" y="-493207"/>
            <a:ext cx="261150" cy="163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9280" tIns="64640" rIns="129280" bIns="64640" numCol="1" anchor="ctr" anchorCtr="0" compatLnSpc="1">
            <a:prstTxWarp prst="textNoShape">
              <a:avLst/>
            </a:prstTxWarp>
            <a:spAutoFit/>
          </a:bodyPr>
          <a:lstStyle/>
          <a:p>
            <a:endParaRPr lang="ko-KR" altLang="en-US" sz="9762"/>
          </a:p>
        </p:txBody>
      </p:sp>
      <p:sp>
        <p:nvSpPr>
          <p:cNvPr id="8" name="TextBox 7"/>
          <p:cNvSpPr txBox="1"/>
          <p:nvPr/>
        </p:nvSpPr>
        <p:spPr>
          <a:xfrm>
            <a:off x="21287" y="6447313"/>
            <a:ext cx="30253926" cy="923330"/>
          </a:xfrm>
          <a:prstGeom prst="rect">
            <a:avLst/>
          </a:prstGeom>
          <a:noFill/>
        </p:spPr>
        <p:txBody>
          <a:bodyPr wrap="square" rtlCol="0" anchor="ctr">
            <a:spAutoFit/>
          </a:bodyPr>
          <a:lstStyle/>
          <a:p>
            <a:pPr algn="ctr"/>
            <a:r>
              <a:rPr lang="en-US" altLang="ko-KR" sz="5400" b="1" dirty="0"/>
              <a:t>ABSTRACT</a:t>
            </a:r>
          </a:p>
        </p:txBody>
      </p:sp>
      <p:sp>
        <p:nvSpPr>
          <p:cNvPr id="24" name="TextBox 23">
            <a:extLst>
              <a:ext uri="{FF2B5EF4-FFF2-40B4-BE49-F238E27FC236}">
                <a16:creationId xmlns:a16="http://schemas.microsoft.com/office/drawing/2014/main" id="{E5787DC2-92BD-4A58-8849-50C00D842B44}"/>
              </a:ext>
            </a:extLst>
          </p:cNvPr>
          <p:cNvSpPr txBox="1"/>
          <p:nvPr/>
        </p:nvSpPr>
        <p:spPr>
          <a:xfrm>
            <a:off x="681154" y="10378580"/>
            <a:ext cx="28885975" cy="4370427"/>
          </a:xfrm>
          <a:prstGeom prst="rect">
            <a:avLst/>
          </a:prstGeom>
          <a:noFill/>
        </p:spPr>
        <p:txBody>
          <a:bodyPr wrap="square" rtlCol="0" anchor="ctr">
            <a:spAutoFit/>
          </a:bodyPr>
          <a:lstStyle/>
          <a:p>
            <a:r>
              <a:rPr lang="ko-KR" altLang="en-US" sz="5400" b="1" dirty="0"/>
              <a:t>서론</a:t>
            </a:r>
            <a:endParaRPr lang="en-US" altLang="ko-KR" sz="5400" dirty="0"/>
          </a:p>
          <a:p>
            <a:pPr marL="685800" indent="-685800">
              <a:buFont typeface="Arial" panose="020B0604020202020204" pitchFamily="34" charset="0"/>
              <a:buChar char="•"/>
            </a:pPr>
            <a:r>
              <a:rPr lang="ko-KR" altLang="en-US" sz="3200" dirty="0"/>
              <a:t>매년 총기 사고가 끊이지 않고 발생하고 있다</a:t>
            </a:r>
            <a:endParaRPr lang="en-US" altLang="ko-KR" sz="3200" dirty="0"/>
          </a:p>
          <a:p>
            <a:pPr marL="685800" indent="-685800">
              <a:buFont typeface="Arial" panose="020B0604020202020204" pitchFamily="34" charset="0"/>
              <a:buChar char="•"/>
            </a:pPr>
            <a:endParaRPr lang="en-US" altLang="ko-KR" sz="3200" dirty="0"/>
          </a:p>
          <a:p>
            <a:pPr marL="685800" indent="-685800">
              <a:buFont typeface="Arial" panose="020B0604020202020204" pitchFamily="34" charset="0"/>
              <a:buChar char="•"/>
            </a:pPr>
            <a:r>
              <a:rPr lang="ko-KR" altLang="en-US" sz="3200" dirty="0"/>
              <a:t>총기번호의 훼손으로 추적이 불가능</a:t>
            </a:r>
            <a:endParaRPr lang="en-US" altLang="ko-KR" sz="3200" dirty="0"/>
          </a:p>
          <a:p>
            <a:pPr marL="685800" indent="-685800">
              <a:buFont typeface="Arial" panose="020B0604020202020204" pitchFamily="34" charset="0"/>
              <a:buChar char="•"/>
            </a:pPr>
            <a:endParaRPr lang="en-US" altLang="ko-KR" sz="3200" dirty="0"/>
          </a:p>
          <a:p>
            <a:pPr marL="685800" indent="-685800">
              <a:buFont typeface="Arial" panose="020B0604020202020204" pitchFamily="34" charset="0"/>
              <a:buChar char="•"/>
            </a:pPr>
            <a:r>
              <a:rPr lang="en-US" altLang="ko-KR" sz="3200" dirty="0"/>
              <a:t>QR </a:t>
            </a:r>
            <a:r>
              <a:rPr lang="ko-KR" altLang="en-US" sz="3200" dirty="0"/>
              <a:t>코드로 총기번호를 대체하고 등록된 스마트 글라스를 이용해  </a:t>
            </a:r>
            <a:r>
              <a:rPr lang="en-US" altLang="ko-KR" sz="3200" dirty="0"/>
              <a:t>QR</a:t>
            </a:r>
            <a:r>
              <a:rPr lang="ko-KR" altLang="en-US" sz="3200" dirty="0"/>
              <a:t>에 접근하게 한다</a:t>
            </a:r>
            <a:r>
              <a:rPr lang="en-US" altLang="ko-KR" sz="3200" dirty="0"/>
              <a:t>.</a:t>
            </a:r>
          </a:p>
          <a:p>
            <a:pPr marL="685800" indent="-685800">
              <a:buFont typeface="Arial" panose="020B0604020202020204" pitchFamily="34" charset="0"/>
              <a:buChar char="•"/>
            </a:pPr>
            <a:endParaRPr lang="en-US" altLang="ko-KR" sz="3200" dirty="0"/>
          </a:p>
          <a:p>
            <a:pPr marL="685800" indent="-685800">
              <a:buFont typeface="Arial" panose="020B0604020202020204" pitchFamily="34" charset="0"/>
              <a:buChar char="•"/>
            </a:pPr>
            <a:r>
              <a:rPr lang="en-US" altLang="ko-KR" sz="3200" dirty="0"/>
              <a:t>QR</a:t>
            </a:r>
            <a:r>
              <a:rPr lang="ko-KR" altLang="en-US" sz="3200" dirty="0"/>
              <a:t> 코드 정보와 접근 관련 연산을 블록체인 스마트 </a:t>
            </a:r>
            <a:r>
              <a:rPr lang="ko-KR" altLang="en-US" sz="3200" dirty="0" err="1"/>
              <a:t>컨트랙트를</a:t>
            </a:r>
            <a:r>
              <a:rPr lang="ko-KR" altLang="en-US" sz="3200" dirty="0"/>
              <a:t> 통해 처리하여 모든 접근 기록을 남긴다</a:t>
            </a:r>
            <a:r>
              <a:rPr lang="en-US" altLang="ko-KR" sz="3200" dirty="0"/>
              <a:t>.</a:t>
            </a:r>
          </a:p>
        </p:txBody>
      </p:sp>
      <p:sp>
        <p:nvSpPr>
          <p:cNvPr id="11" name="모서리가 둥근 직사각형 19">
            <a:extLst>
              <a:ext uri="{FF2B5EF4-FFF2-40B4-BE49-F238E27FC236}">
                <a16:creationId xmlns:a16="http://schemas.microsoft.com/office/drawing/2014/main" id="{2F2BCEA1-8B9C-430F-8DA4-AD59F0A4C427}"/>
              </a:ext>
            </a:extLst>
          </p:cNvPr>
          <p:cNvSpPr/>
          <p:nvPr/>
        </p:nvSpPr>
        <p:spPr>
          <a:xfrm>
            <a:off x="708083" y="6264393"/>
            <a:ext cx="28885975" cy="35241415"/>
          </a:xfrm>
          <a:prstGeom prst="roundRect">
            <a:avLst>
              <a:gd name="adj" fmla="val 4418"/>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800" dirty="0">
              <a:solidFill>
                <a:schemeClr val="tx1"/>
              </a:solidFill>
            </a:endParaRPr>
          </a:p>
        </p:txBody>
      </p:sp>
      <p:sp>
        <p:nvSpPr>
          <p:cNvPr id="2" name="TextBox 1">
            <a:extLst>
              <a:ext uri="{FF2B5EF4-FFF2-40B4-BE49-F238E27FC236}">
                <a16:creationId xmlns:a16="http://schemas.microsoft.com/office/drawing/2014/main" id="{2D2F6291-F600-4F27-8E11-B69099165547}"/>
              </a:ext>
            </a:extLst>
          </p:cNvPr>
          <p:cNvSpPr txBox="1"/>
          <p:nvPr/>
        </p:nvSpPr>
        <p:spPr>
          <a:xfrm>
            <a:off x="681155" y="7597339"/>
            <a:ext cx="28885975" cy="2554545"/>
          </a:xfrm>
          <a:prstGeom prst="rect">
            <a:avLst/>
          </a:prstGeom>
          <a:noFill/>
        </p:spPr>
        <p:txBody>
          <a:bodyPr wrap="square" rtlCol="0">
            <a:spAutoFit/>
          </a:bodyPr>
          <a:lstStyle/>
          <a:p>
            <a:r>
              <a:rPr lang="ko-KR" altLang="en-US" sz="3200" dirty="0"/>
              <a:t>매년 끊이지 않고 총기와 관련된 사망사건이 늘어나고 있다</a:t>
            </a:r>
            <a:r>
              <a:rPr lang="en-US" altLang="ko-KR" sz="3200" dirty="0"/>
              <a:t>. </a:t>
            </a:r>
            <a:r>
              <a:rPr lang="ko-KR" altLang="en-US" sz="3200" dirty="0"/>
              <a:t>사고와 관련된 총기 중 대다수의 총기가 불법적인 방법으로 소유되고 있고 총기 번호를 훼손해 사용자가 누 군지 추적이 어렵게 만들고 있다</a:t>
            </a:r>
            <a:r>
              <a:rPr lang="en-US" altLang="ko-KR" sz="3200" dirty="0"/>
              <a:t>. </a:t>
            </a:r>
            <a:r>
              <a:rPr lang="ko-KR" altLang="en-US" sz="3200" dirty="0"/>
              <a:t>이러한 문제점을 개선하기 위해 본 논문에서 총기 번호를 일반 사람이 눈으로 식별하기 어렵게 숫자가 아닌 </a:t>
            </a:r>
            <a:r>
              <a:rPr lang="en-US" altLang="ko-KR" sz="3200" dirty="0"/>
              <a:t>QR </a:t>
            </a:r>
            <a:r>
              <a:rPr lang="ko-KR" altLang="en-US" sz="3200" dirty="0"/>
              <a:t>코드로 대처할 것을 제안한다</a:t>
            </a:r>
            <a:r>
              <a:rPr lang="en-US" altLang="ko-KR" sz="3200" dirty="0"/>
              <a:t>. </a:t>
            </a:r>
            <a:r>
              <a:rPr lang="ko-KR" altLang="en-US" sz="3200" dirty="0"/>
              <a:t>또한 해당 </a:t>
            </a:r>
            <a:r>
              <a:rPr lang="en-US" altLang="ko-KR" sz="3200" dirty="0"/>
              <a:t>QR</a:t>
            </a:r>
            <a:r>
              <a:rPr lang="ko-KR" altLang="en-US" sz="3200" dirty="0"/>
              <a:t>의 내용에 대한 무분별한 접근을 방지하기 위해 해당 내용에 대 한 접근은 총기 관리 블록체인 네트워크에 등록된 스마트 글라스만을 사용하여 접근 할 수 있게 한다</a:t>
            </a:r>
            <a:r>
              <a:rPr lang="en-US" altLang="ko-KR" sz="3200" dirty="0"/>
              <a:t>. </a:t>
            </a:r>
            <a:r>
              <a:rPr lang="ko-KR" altLang="en-US" sz="3200" dirty="0"/>
              <a:t>마지막으로 접근할 수 있는 스마트 글라스를 보유한 사람으로부터 해당 총기와 관련된 내용이 유출되는 것을 막기 위해 접근 기록을 블록체인에 기록할 것을 제안한다</a:t>
            </a:r>
            <a:r>
              <a:rPr lang="en-US" altLang="ko-KR" sz="3200" dirty="0"/>
              <a:t>.</a:t>
            </a:r>
            <a:endParaRPr lang="ko-KR" altLang="en-US" sz="3200" dirty="0">
              <a:latin typeface="+mn-ea"/>
            </a:endParaRPr>
          </a:p>
        </p:txBody>
      </p:sp>
      <p:sp>
        <p:nvSpPr>
          <p:cNvPr id="12" name="모서리가 둥근 직사각형 19">
            <a:extLst>
              <a:ext uri="{FF2B5EF4-FFF2-40B4-BE49-F238E27FC236}">
                <a16:creationId xmlns:a16="http://schemas.microsoft.com/office/drawing/2014/main" id="{165F70D6-EB33-4E0F-85BF-71F54892C94A}"/>
              </a:ext>
            </a:extLst>
          </p:cNvPr>
          <p:cNvSpPr/>
          <p:nvPr/>
        </p:nvSpPr>
        <p:spPr>
          <a:xfrm>
            <a:off x="708083" y="304953"/>
            <a:ext cx="28885975" cy="3102282"/>
          </a:xfrm>
          <a:prstGeom prst="roundRect">
            <a:avLst>
              <a:gd name="adj" fmla="val 43579"/>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600" dirty="0">
                <a:solidFill>
                  <a:schemeClr val="tx1"/>
                </a:solidFill>
              </a:rPr>
              <a:t>블록체인 총기 관리 시스템</a:t>
            </a:r>
          </a:p>
        </p:txBody>
      </p:sp>
      <p:sp>
        <p:nvSpPr>
          <p:cNvPr id="3" name="TextBox 2">
            <a:extLst>
              <a:ext uri="{FF2B5EF4-FFF2-40B4-BE49-F238E27FC236}">
                <a16:creationId xmlns:a16="http://schemas.microsoft.com/office/drawing/2014/main" id="{E49C539B-5393-FCA9-2EC8-8311B8CAD76E}"/>
              </a:ext>
            </a:extLst>
          </p:cNvPr>
          <p:cNvSpPr txBox="1"/>
          <p:nvPr/>
        </p:nvSpPr>
        <p:spPr>
          <a:xfrm>
            <a:off x="708083" y="14975703"/>
            <a:ext cx="28859046" cy="14465498"/>
          </a:xfrm>
          <a:prstGeom prst="rect">
            <a:avLst/>
          </a:prstGeom>
          <a:noFill/>
        </p:spPr>
        <p:txBody>
          <a:bodyPr wrap="square" rtlCol="0" anchor="ctr">
            <a:spAutoFit/>
          </a:bodyPr>
          <a:lstStyle/>
          <a:p>
            <a:r>
              <a:rPr lang="ko-KR" altLang="en-US" sz="5400" b="1" dirty="0"/>
              <a:t>관련연구</a:t>
            </a:r>
            <a:endParaRPr lang="en-US" altLang="ko-KR" sz="5400" b="1" dirty="0"/>
          </a:p>
          <a:p>
            <a:r>
              <a:rPr lang="ko-KR" altLang="en-US" sz="4400" b="1" dirty="0"/>
              <a:t>블록체인</a:t>
            </a:r>
            <a:endParaRPr lang="en-US" altLang="ko-KR" sz="5400" dirty="0"/>
          </a:p>
          <a:p>
            <a:pPr marL="685800" indent="-685800">
              <a:buFont typeface="Arial" panose="020B0604020202020204" pitchFamily="34" charset="0"/>
              <a:buChar char="•"/>
            </a:pPr>
            <a:r>
              <a:rPr lang="ko-KR" altLang="en-US" sz="3200" dirty="0" err="1"/>
              <a:t>블록체인이란</a:t>
            </a:r>
            <a:r>
              <a:rPr lang="ko-KR" altLang="en-US" sz="3200" dirty="0"/>
              <a:t> </a:t>
            </a:r>
            <a:r>
              <a:rPr lang="en-US" altLang="ko-KR" sz="3200" dirty="0"/>
              <a:t>P2P(Peer-to-Peer) </a:t>
            </a:r>
            <a:r>
              <a:rPr lang="ko-KR" altLang="en-US" sz="3200" dirty="0"/>
              <a:t>네트워크에서 동일한 전자 장부에 대한 데이터를 네트워크에 참여하 고 있는 노드들이 공유하고 관리하는 네트워크이다</a:t>
            </a:r>
            <a:r>
              <a:rPr lang="en-US" altLang="ko-KR" sz="3200" dirty="0"/>
              <a:t>. </a:t>
            </a:r>
            <a:r>
              <a:rPr lang="ko-KR" altLang="en-US" sz="3200" dirty="0"/>
              <a:t>블록체인 네트워크에서 발생된 모든 트랜잭션은 블록이라는 구조에 시간</a:t>
            </a:r>
            <a:r>
              <a:rPr lang="en-US" altLang="ko-KR" sz="3200" dirty="0"/>
              <a:t>, </a:t>
            </a:r>
            <a:r>
              <a:rPr lang="ko-KR" altLang="en-US" sz="3200" dirty="0" err="1"/>
              <a:t>논스</a:t>
            </a:r>
            <a:r>
              <a:rPr lang="ko-KR" altLang="en-US" sz="3200" dirty="0"/>
              <a:t> 값 그리고 이전 블록 의 해시 값 등이 저장이 된다</a:t>
            </a:r>
            <a:r>
              <a:rPr lang="en-US" altLang="ko-KR" sz="3200" dirty="0"/>
              <a:t>. </a:t>
            </a:r>
            <a:r>
              <a:rPr lang="ko-KR" altLang="en-US" sz="3200" dirty="0"/>
              <a:t>최초의 블록체인은 </a:t>
            </a:r>
            <a:r>
              <a:rPr lang="ko-KR" altLang="en-US" sz="3200" dirty="0" err="1"/>
              <a:t>비트코인</a:t>
            </a:r>
            <a:r>
              <a:rPr lang="en-US" altLang="ko-KR" sz="3200" dirty="0"/>
              <a:t>[4]</a:t>
            </a:r>
            <a:r>
              <a:rPr lang="ko-KR" altLang="en-US" sz="3200" dirty="0"/>
              <a:t>으로 퍼블릭 블록체인 형태를 띠고 있다</a:t>
            </a:r>
            <a:r>
              <a:rPr lang="en-US" altLang="ko-KR" sz="3200" dirty="0"/>
              <a:t>. </a:t>
            </a:r>
            <a:r>
              <a:rPr lang="ko-KR" altLang="en-US" sz="3200" dirty="0"/>
              <a:t>이는 블록체인 네트워크에 누 구나 참여할 수 있으며 누구나 블록체인에 블록을 형성하는 </a:t>
            </a:r>
            <a:r>
              <a:rPr lang="ko-KR" altLang="en-US" sz="3200" dirty="0" err="1"/>
              <a:t>체굴자가</a:t>
            </a:r>
            <a:r>
              <a:rPr lang="ko-KR" altLang="en-US" sz="3200" dirty="0"/>
              <a:t> 될 수 있음을 뜻한다</a:t>
            </a:r>
            <a:r>
              <a:rPr lang="en-US" altLang="ko-KR" sz="3200" dirty="0"/>
              <a:t>. </a:t>
            </a:r>
            <a:r>
              <a:rPr lang="ko-KR" altLang="en-US" sz="3200" dirty="0"/>
              <a:t>그러나 최근에는 퍼블릭 블록체인의 현실적인 한계점</a:t>
            </a:r>
            <a:r>
              <a:rPr lang="en-US" altLang="ko-KR" sz="3200" dirty="0"/>
              <a:t>[5]</a:t>
            </a:r>
            <a:r>
              <a:rPr lang="ko-KR" altLang="en-US" sz="3200" dirty="0"/>
              <a:t>을 고려하여 </a:t>
            </a:r>
            <a:r>
              <a:rPr lang="ko-KR" altLang="en-US" sz="3200" dirty="0" err="1"/>
              <a:t>프라이빗</a:t>
            </a:r>
            <a:r>
              <a:rPr lang="ko-KR" altLang="en-US" sz="3200" dirty="0"/>
              <a:t> 블록체인 형태도 출시되고 있다</a:t>
            </a:r>
            <a:r>
              <a:rPr lang="en-US" altLang="ko-KR" sz="3200" dirty="0"/>
              <a:t>. </a:t>
            </a:r>
            <a:r>
              <a:rPr lang="ko-KR" altLang="en-US" sz="3200" dirty="0"/>
              <a:t>이러한 </a:t>
            </a:r>
            <a:r>
              <a:rPr lang="ko-KR" altLang="en-US" sz="3200" dirty="0" err="1"/>
              <a:t>프라이빗</a:t>
            </a:r>
            <a:r>
              <a:rPr lang="ko-KR" altLang="en-US" sz="3200" dirty="0"/>
              <a:t> 블록체인의 특징은 블록체인 네트워크에 참여할 수 있는 대상이 해당 네트워크를 운영 하고 있는 기업 혹은 개인의 허락을 받아야 참여할 수 있는 점이다</a:t>
            </a:r>
            <a:r>
              <a:rPr lang="en-US" altLang="ko-KR" sz="3200" dirty="0"/>
              <a:t>.</a:t>
            </a:r>
          </a:p>
          <a:p>
            <a:pPr marL="685800" indent="-685800">
              <a:buFont typeface="Arial" panose="020B0604020202020204" pitchFamily="34" charset="0"/>
              <a:buChar char="•"/>
            </a:pPr>
            <a:endParaRPr lang="en-US" altLang="ko-KR" sz="3200" dirty="0"/>
          </a:p>
          <a:p>
            <a:r>
              <a:rPr lang="ko-KR" altLang="en-US" sz="4400" b="1" dirty="0"/>
              <a:t>스마트 </a:t>
            </a:r>
            <a:r>
              <a:rPr lang="ko-KR" altLang="en-US" sz="4400" b="1" dirty="0" err="1"/>
              <a:t>컨트랙트</a:t>
            </a:r>
            <a:endParaRPr lang="en-US" altLang="ko-KR" sz="3200" dirty="0"/>
          </a:p>
          <a:p>
            <a:pPr marL="685800" indent="-685800">
              <a:buFont typeface="Arial" panose="020B0604020202020204" pitchFamily="34" charset="0"/>
              <a:buChar char="•"/>
            </a:pPr>
            <a:r>
              <a:rPr lang="ko-KR" altLang="en-US" sz="3200" dirty="0"/>
              <a:t>스마트 </a:t>
            </a:r>
            <a:r>
              <a:rPr lang="ko-KR" altLang="en-US" sz="3200" dirty="0" err="1"/>
              <a:t>컨트랙트는</a:t>
            </a:r>
            <a:r>
              <a:rPr lang="ko-KR" altLang="en-US" sz="3200" dirty="0"/>
              <a:t> </a:t>
            </a:r>
            <a:r>
              <a:rPr lang="en-US" altLang="ko-KR" sz="3200" dirty="0"/>
              <a:t>1994</a:t>
            </a:r>
            <a:r>
              <a:rPr lang="ko-KR" altLang="en-US" sz="3200" dirty="0"/>
              <a:t>년 최초로 제안된 </a:t>
            </a:r>
            <a:r>
              <a:rPr lang="ko-KR" altLang="en-US" sz="3200" dirty="0" err="1"/>
              <a:t>개념으</a:t>
            </a:r>
            <a:r>
              <a:rPr lang="ko-KR" altLang="en-US" sz="3200" dirty="0"/>
              <a:t> 로 조건에 따른 계약 결과가 명확하고 계약 내용을 조건이 충당되면 즉각 이행할 수 있다</a:t>
            </a:r>
            <a:r>
              <a:rPr lang="en-US" altLang="ko-KR" sz="3200" dirty="0"/>
              <a:t>. </a:t>
            </a:r>
            <a:r>
              <a:rPr lang="ko-KR" altLang="en-US" sz="3200" dirty="0"/>
              <a:t>스마트 </a:t>
            </a:r>
            <a:r>
              <a:rPr lang="ko-KR" altLang="en-US" sz="3200" dirty="0" err="1"/>
              <a:t>컨트</a:t>
            </a:r>
            <a:r>
              <a:rPr lang="ko-KR" altLang="en-US" sz="3200" dirty="0"/>
              <a:t> </a:t>
            </a:r>
            <a:r>
              <a:rPr lang="ko-KR" altLang="en-US" sz="3200" dirty="0" err="1"/>
              <a:t>랙트는</a:t>
            </a:r>
            <a:r>
              <a:rPr lang="ko-KR" altLang="en-US" sz="3200" dirty="0"/>
              <a:t> 자동 실행을 통해 변조 방지되고 일반적으로 자체 시행되는 분산형 합의 디지털 계약서를 의미한 다</a:t>
            </a:r>
            <a:r>
              <a:rPr lang="en-US" altLang="ko-KR" sz="3200" dirty="0"/>
              <a:t>. </a:t>
            </a:r>
            <a:r>
              <a:rPr lang="ko-KR" altLang="en-US" sz="3200" dirty="0"/>
              <a:t>이러한 특징을 활용하여 </a:t>
            </a:r>
            <a:r>
              <a:rPr lang="en-US" altLang="ko-KR" sz="3200" dirty="0"/>
              <a:t>2</a:t>
            </a:r>
            <a:r>
              <a:rPr lang="ko-KR" altLang="en-US" sz="3200" dirty="0"/>
              <a:t>세대 블록체인이라고 불리는 </a:t>
            </a:r>
            <a:r>
              <a:rPr lang="ko-KR" altLang="en-US" sz="3200" dirty="0" err="1"/>
              <a:t>이더리움에서</a:t>
            </a:r>
            <a:r>
              <a:rPr lang="ko-KR" altLang="en-US" sz="3200" dirty="0"/>
              <a:t> 처음으로 블록체인에 스마트 </a:t>
            </a:r>
            <a:r>
              <a:rPr lang="ko-KR" altLang="en-US" sz="3200" dirty="0" err="1"/>
              <a:t>컨트랙트를</a:t>
            </a:r>
            <a:r>
              <a:rPr lang="ko-KR" altLang="en-US" sz="3200" dirty="0"/>
              <a:t> 적용하였다</a:t>
            </a:r>
            <a:r>
              <a:rPr lang="en-US" altLang="ko-KR" sz="3200" dirty="0"/>
              <a:t>.</a:t>
            </a:r>
          </a:p>
          <a:p>
            <a:pPr marL="685800" indent="-685800">
              <a:buFont typeface="Arial" panose="020B0604020202020204" pitchFamily="34" charset="0"/>
              <a:buChar char="•"/>
            </a:pPr>
            <a:endParaRPr lang="en-US" altLang="ko-KR" sz="3200" dirty="0"/>
          </a:p>
          <a:p>
            <a:r>
              <a:rPr lang="en-US" altLang="ko-KR" sz="4400" b="1" dirty="0"/>
              <a:t>QR </a:t>
            </a:r>
            <a:r>
              <a:rPr lang="ko-KR" altLang="en-US" sz="4400" b="1" dirty="0"/>
              <a:t>코드</a:t>
            </a:r>
            <a:endParaRPr lang="en-US" altLang="ko-KR" sz="3200" dirty="0"/>
          </a:p>
          <a:p>
            <a:pPr marL="685800" indent="-685800">
              <a:buFont typeface="Arial" panose="020B0604020202020204" pitchFamily="34" charset="0"/>
              <a:buChar char="•"/>
            </a:pPr>
            <a:r>
              <a:rPr lang="en-US" altLang="ko-KR" sz="3200" dirty="0"/>
              <a:t>QR </a:t>
            </a:r>
            <a:r>
              <a:rPr lang="ko-KR" altLang="en-US" sz="3200" dirty="0"/>
              <a:t>코드의 </a:t>
            </a:r>
            <a:r>
              <a:rPr lang="en-US" altLang="ko-KR" sz="3200" dirty="0"/>
              <a:t>QR</a:t>
            </a:r>
            <a:r>
              <a:rPr lang="ko-KR" altLang="en-US" sz="3200" dirty="0"/>
              <a:t>은 ‘</a:t>
            </a:r>
            <a:r>
              <a:rPr lang="en-US" altLang="ko-KR" sz="3200" dirty="0"/>
              <a:t>Quick Response’</a:t>
            </a:r>
            <a:r>
              <a:rPr lang="ko-KR" altLang="en-US" sz="3200" dirty="0"/>
              <a:t>의 약자로 빠른 응답을 얻을 수 있다는 의미를 뜻한다</a:t>
            </a:r>
            <a:r>
              <a:rPr lang="en-US" altLang="ko-KR" sz="3200" dirty="0"/>
              <a:t>. </a:t>
            </a:r>
            <a:r>
              <a:rPr lang="ko-KR" altLang="en-US" sz="3200" dirty="0"/>
              <a:t>이러한 </a:t>
            </a:r>
            <a:r>
              <a:rPr lang="en-US" altLang="ko-KR" sz="3200" dirty="0"/>
              <a:t>QR </a:t>
            </a:r>
            <a:r>
              <a:rPr lang="ko-KR" altLang="en-US" sz="3200" dirty="0"/>
              <a:t>코드의 특징으로는 여러 가지가 있는데 먼저 종래에 많이 사용하던 </a:t>
            </a:r>
            <a:r>
              <a:rPr lang="en-US" altLang="ko-KR" sz="3200" dirty="0"/>
              <a:t>1</a:t>
            </a:r>
            <a:r>
              <a:rPr lang="ko-KR" altLang="en-US" sz="3200" dirty="0"/>
              <a:t>차원 형태의 바코드의 용량을 확장 하고 보다 많은 양의 정보를 담을 수 있는 반면에 </a:t>
            </a:r>
            <a:r>
              <a:rPr lang="en-US" altLang="ko-KR" sz="3200" dirty="0"/>
              <a:t>QR </a:t>
            </a:r>
            <a:r>
              <a:rPr lang="ko-KR" altLang="en-US" sz="3200" dirty="0"/>
              <a:t>코드는 </a:t>
            </a:r>
            <a:r>
              <a:rPr lang="en-US" altLang="ko-KR" sz="3200" dirty="0"/>
              <a:t>2</a:t>
            </a:r>
            <a:r>
              <a:rPr lang="ko-KR" altLang="en-US" sz="3200" dirty="0"/>
              <a:t>차원적으로 데이터를 담을 수 있다</a:t>
            </a:r>
            <a:r>
              <a:rPr lang="en-US" altLang="ko-KR" sz="3200" dirty="0"/>
              <a:t>. </a:t>
            </a:r>
            <a:r>
              <a:rPr lang="ko-KR" altLang="en-US" sz="3200" dirty="0"/>
              <a:t>이 와 같은 구조를 가진 바코드는 특정 상품명이나 제 조사 등의 정보만 기록할 수 있지만 </a:t>
            </a:r>
            <a:r>
              <a:rPr lang="en-US" altLang="ko-KR" sz="3200" dirty="0"/>
              <a:t>QR </a:t>
            </a:r>
            <a:r>
              <a:rPr lang="ko-KR" altLang="en-US" sz="3200" dirty="0"/>
              <a:t>코드는 </a:t>
            </a:r>
            <a:r>
              <a:rPr lang="en-US" altLang="ko-KR" sz="3200" dirty="0"/>
              <a:t>URL, </a:t>
            </a:r>
            <a:r>
              <a:rPr lang="ko-KR" altLang="en-US" sz="3200" dirty="0"/>
              <a:t>사진</a:t>
            </a:r>
            <a:r>
              <a:rPr lang="en-US" altLang="ko-KR" sz="3200" dirty="0"/>
              <a:t>, </a:t>
            </a:r>
            <a:r>
              <a:rPr lang="ko-KR" altLang="en-US" sz="3200" dirty="0"/>
              <a:t>위치 정보 정도만 등 다양한 정보를 담 을 수 있으며 숫자는 최대 </a:t>
            </a:r>
            <a:r>
              <a:rPr lang="en-US" altLang="ko-KR" sz="3200" dirty="0"/>
              <a:t>7089</a:t>
            </a:r>
            <a:r>
              <a:rPr lang="ko-KR" altLang="en-US" sz="3200" dirty="0"/>
              <a:t>자</a:t>
            </a:r>
            <a:r>
              <a:rPr lang="en-US" altLang="ko-KR" sz="3200" dirty="0"/>
              <a:t>, </a:t>
            </a:r>
            <a:r>
              <a:rPr lang="ko-KR" altLang="en-US" sz="3200" dirty="0"/>
              <a:t>영문자와 숫자 최 대 </a:t>
            </a:r>
            <a:r>
              <a:rPr lang="en-US" altLang="ko-KR" sz="3200" dirty="0"/>
              <a:t>4296</a:t>
            </a:r>
            <a:r>
              <a:rPr lang="ko-KR" altLang="en-US" sz="3200" dirty="0"/>
              <a:t>자 등 많은 정보를 담을 수 있다</a:t>
            </a:r>
            <a:r>
              <a:rPr lang="en-US" altLang="ko-KR" sz="3200" dirty="0"/>
              <a:t>. QR </a:t>
            </a:r>
            <a:r>
              <a:rPr lang="ko-KR" altLang="en-US" sz="3200" dirty="0"/>
              <a:t>코드의 또 다른 특징으로는 오류복원 기능이 있어 코드의 일부분이 오염되거나 손상돼도 데이터 정보를 복원 할 수 있으며 기존의 바코드보다 인식률이 우수하다 는 점이다</a:t>
            </a:r>
            <a:r>
              <a:rPr lang="en-US" altLang="ko-KR" sz="3200" dirty="0"/>
              <a:t>. QR </a:t>
            </a:r>
            <a:r>
              <a:rPr lang="ko-KR" altLang="en-US" sz="3200" dirty="0"/>
              <a:t>코드의 형태는 정사각형 을 취하고 있어 </a:t>
            </a:r>
            <a:r>
              <a:rPr lang="en-US" altLang="ko-KR" sz="3200" dirty="0"/>
              <a:t>360</a:t>
            </a:r>
            <a:r>
              <a:rPr lang="ko-KR" altLang="en-US" sz="3200" dirty="0"/>
              <a:t>도 어느 </a:t>
            </a:r>
            <a:r>
              <a:rPr lang="ko-KR" altLang="en-US" sz="3200" dirty="0" err="1"/>
              <a:t>방향에서든</a:t>
            </a:r>
            <a:r>
              <a:rPr lang="ko-KR" altLang="en-US" sz="3200" dirty="0"/>
              <a:t> 코드를 스캔 하여도 정확하게 인식이 된다는 점이 있다</a:t>
            </a:r>
            <a:r>
              <a:rPr lang="en-US" altLang="ko-KR" sz="3200" dirty="0"/>
              <a:t>. QR </a:t>
            </a:r>
            <a:r>
              <a:rPr lang="ko-KR" altLang="en-US" sz="3200" dirty="0"/>
              <a:t>코드에 관한 다양한 연구가 </a:t>
            </a:r>
            <a:r>
              <a:rPr lang="ko-KR" altLang="en-US" sz="3200" dirty="0" err="1"/>
              <a:t>이루어고</a:t>
            </a:r>
            <a:r>
              <a:rPr lang="ko-KR" altLang="en-US" sz="3200" dirty="0"/>
              <a:t> 있는데 그 중에 </a:t>
            </a:r>
            <a:r>
              <a:rPr lang="en-US" altLang="ko-KR" sz="3200" dirty="0"/>
              <a:t>“The Invisible QR Code”</a:t>
            </a:r>
            <a:r>
              <a:rPr lang="ko-KR" altLang="en-US" sz="3200" dirty="0"/>
              <a:t>라는 논문에서 인간의 눈에는 보이지 않지만 시</a:t>
            </a:r>
            <a:r>
              <a:rPr lang="ko-KR" altLang="en-US" sz="3200" b="0" i="0" dirty="0">
                <a:solidFill>
                  <a:srgbClr val="000000"/>
                </a:solidFill>
                <a:effectLst/>
                <a:latin typeface="noto"/>
              </a:rPr>
              <a:t>간적 심리 시각 변조</a:t>
            </a:r>
            <a:r>
              <a:rPr lang="en-US" altLang="ko-KR" sz="3200" b="0" i="0" dirty="0">
                <a:solidFill>
                  <a:srgbClr val="000000"/>
                </a:solidFill>
                <a:effectLst/>
                <a:latin typeface="noto"/>
              </a:rPr>
              <a:t>(TPVM)</a:t>
            </a:r>
            <a:r>
              <a:rPr lang="ko-KR" altLang="en-US" sz="3200" b="0" i="0" dirty="0">
                <a:solidFill>
                  <a:srgbClr val="000000"/>
                </a:solidFill>
                <a:effectLst/>
                <a:latin typeface="noto"/>
              </a:rPr>
              <a:t>를 통해 모바일 장치에서는 감지할 수 있도록 하는 방법이 제안되었다</a:t>
            </a:r>
            <a:r>
              <a:rPr lang="en-US" altLang="ko-KR" sz="3200" b="0" i="0" dirty="0">
                <a:solidFill>
                  <a:srgbClr val="000000"/>
                </a:solidFill>
                <a:effectLst/>
                <a:latin typeface="noto"/>
              </a:rPr>
              <a:t>.</a:t>
            </a:r>
          </a:p>
          <a:p>
            <a:pPr marL="685800" indent="-685800">
              <a:buFont typeface="Arial" panose="020B0604020202020204" pitchFamily="34" charset="0"/>
              <a:buChar char="•"/>
            </a:pPr>
            <a:endParaRPr lang="en-US" altLang="ko-KR" sz="3200" dirty="0"/>
          </a:p>
          <a:p>
            <a:r>
              <a:rPr lang="ko-KR" altLang="en-US" sz="4400" b="1" dirty="0"/>
              <a:t>스마트 글라스</a:t>
            </a:r>
            <a:endParaRPr lang="en-US" altLang="ko-KR" sz="3200" dirty="0"/>
          </a:p>
          <a:p>
            <a:pPr marL="685800" indent="-685800">
              <a:buFont typeface="Arial" panose="020B0604020202020204" pitchFamily="34" charset="0"/>
              <a:buChar char="•"/>
            </a:pPr>
            <a:r>
              <a:rPr lang="ko-KR" altLang="en-US" sz="3200" dirty="0"/>
              <a:t>스마트 글라스는 헤드 </a:t>
            </a:r>
            <a:r>
              <a:rPr lang="ko-KR" altLang="en-US" sz="3200" dirty="0" err="1"/>
              <a:t>마운</a:t>
            </a:r>
            <a:r>
              <a:rPr lang="ko-KR" altLang="en-US" sz="3200" dirty="0"/>
              <a:t> </a:t>
            </a:r>
            <a:r>
              <a:rPr lang="ko-KR" altLang="en-US" sz="3200" dirty="0" err="1"/>
              <a:t>티드</a:t>
            </a:r>
            <a:r>
              <a:rPr lang="ko-KR" altLang="en-US" sz="3200" dirty="0"/>
              <a:t> 디스플레이가 장착된 착용 컴퓨터이다</a:t>
            </a:r>
            <a:r>
              <a:rPr lang="en-US" altLang="ko-KR" sz="3200" dirty="0"/>
              <a:t>[10]. </a:t>
            </a:r>
            <a:r>
              <a:rPr lang="ko-KR" altLang="en-US" sz="3200" dirty="0" err="1"/>
              <a:t>특</a:t>
            </a:r>
            <a:r>
              <a:rPr lang="ko-KR" altLang="en-US" sz="3200" dirty="0"/>
              <a:t> 정 정보를 확인하기 위해서는 </a:t>
            </a:r>
            <a:r>
              <a:rPr lang="ko-KR" altLang="en-US" sz="3200" dirty="0" err="1"/>
              <a:t>테블릿</a:t>
            </a:r>
            <a:r>
              <a:rPr lang="en-US" altLang="ko-KR" sz="3200" dirty="0"/>
              <a:t>, </a:t>
            </a:r>
            <a:r>
              <a:rPr lang="ko-KR" altLang="en-US" sz="3200" dirty="0"/>
              <a:t>스마트 폰 등 의 디바이스를 손에 들고 이용하여 확인해야하는 반 면 스마트 글라스는 사용자가 보고자 하는 정보를 바로 시야에 보여줄 수 있다는 장점을 갖고 있다</a:t>
            </a:r>
            <a:r>
              <a:rPr lang="en-US" altLang="ko-KR" sz="3200" dirty="0"/>
              <a:t>. </a:t>
            </a:r>
            <a:r>
              <a:rPr lang="ko-KR" altLang="en-US" sz="3200" dirty="0"/>
              <a:t>최근에는 이러한 스마트 글라스를 활용하여 </a:t>
            </a:r>
            <a:r>
              <a:rPr lang="en-US" altLang="ko-KR" sz="3200" dirty="0"/>
              <a:t>QR </a:t>
            </a:r>
            <a:r>
              <a:rPr lang="ko-KR" altLang="en-US" sz="3200" dirty="0"/>
              <a:t>코드를 읽는 것도 가능하게 됐다</a:t>
            </a:r>
            <a:r>
              <a:rPr lang="en-US" altLang="ko-KR" sz="3200" dirty="0"/>
              <a:t>. </a:t>
            </a:r>
            <a:r>
              <a:rPr lang="ko-KR" altLang="en-US" sz="3200" dirty="0"/>
              <a:t>책</a:t>
            </a:r>
            <a:r>
              <a:rPr lang="en-US" altLang="ko-KR" sz="3200" dirty="0"/>
              <a:t>, </a:t>
            </a:r>
            <a:r>
              <a:rPr lang="ko-KR" altLang="en-US" sz="3200" dirty="0"/>
              <a:t>소파</a:t>
            </a:r>
            <a:r>
              <a:rPr lang="en-US" altLang="ko-KR" sz="3200" dirty="0"/>
              <a:t>, </a:t>
            </a:r>
            <a:r>
              <a:rPr lang="ko-KR" altLang="en-US" sz="3200" dirty="0"/>
              <a:t>테이블 등 사물에 바코드 또는 </a:t>
            </a:r>
            <a:r>
              <a:rPr lang="en-US" altLang="ko-KR" sz="3200" dirty="0"/>
              <a:t>QR </a:t>
            </a:r>
            <a:r>
              <a:rPr lang="ko-KR" altLang="en-US" sz="3200" dirty="0"/>
              <a:t>코드를 실시간으로 캡처해서 바코드나 </a:t>
            </a:r>
            <a:r>
              <a:rPr lang="en-US" altLang="ko-KR" sz="3200" dirty="0"/>
              <a:t>QR </a:t>
            </a:r>
            <a:r>
              <a:rPr lang="ko-KR" altLang="en-US" sz="3200" dirty="0"/>
              <a:t>코드에 저장된 데이터를 데이터베이스에서 조회해 해당 글라스에 결과를 바로 보여준다</a:t>
            </a:r>
            <a:r>
              <a:rPr lang="en-US" altLang="ko-KR" sz="3200" dirty="0"/>
              <a:t>.</a:t>
            </a:r>
          </a:p>
        </p:txBody>
      </p:sp>
      <p:sp>
        <p:nvSpPr>
          <p:cNvPr id="4" name="TextBox 3">
            <a:extLst>
              <a:ext uri="{FF2B5EF4-FFF2-40B4-BE49-F238E27FC236}">
                <a16:creationId xmlns:a16="http://schemas.microsoft.com/office/drawing/2014/main" id="{EF66A8F4-DAD0-4C2E-B9B9-CD3D78048A58}"/>
              </a:ext>
            </a:extLst>
          </p:cNvPr>
          <p:cNvSpPr txBox="1"/>
          <p:nvPr/>
        </p:nvSpPr>
        <p:spPr>
          <a:xfrm>
            <a:off x="735011" y="29667897"/>
            <a:ext cx="28885975" cy="7325082"/>
          </a:xfrm>
          <a:prstGeom prst="rect">
            <a:avLst/>
          </a:prstGeom>
          <a:noFill/>
        </p:spPr>
        <p:txBody>
          <a:bodyPr wrap="square" rtlCol="0" anchor="ctr">
            <a:spAutoFit/>
          </a:bodyPr>
          <a:lstStyle/>
          <a:p>
            <a:r>
              <a:rPr lang="ko-KR" altLang="en-US" sz="5400" b="1" dirty="0"/>
              <a:t>시스템 설계</a:t>
            </a:r>
            <a:endParaRPr lang="en-US" altLang="ko-KR" sz="5400" dirty="0"/>
          </a:p>
          <a:p>
            <a:pPr marL="685800" indent="-685800">
              <a:buFont typeface="Arial" panose="020B0604020202020204" pitchFamily="34" charset="0"/>
              <a:buChar char="•"/>
            </a:pPr>
            <a:r>
              <a:rPr lang="ko-KR" altLang="en-US" sz="3200" dirty="0"/>
              <a:t>앞에서 언급한 총기 번호의 훼손을 막기 위해서는 먼저 기존에 총기 번호를 식별하지 못하게 해야 한다</a:t>
            </a:r>
            <a:r>
              <a:rPr lang="en-US" altLang="ko-KR" sz="3200" dirty="0"/>
              <a:t>. </a:t>
            </a:r>
            <a:r>
              <a:rPr lang="ko-KR" altLang="en-US" sz="3200" dirty="0"/>
              <a:t>이를 위해 총기 번호를 숫자 형식이 아닌 </a:t>
            </a:r>
            <a:r>
              <a:rPr lang="en-US" altLang="ko-KR" sz="3200" dirty="0"/>
              <a:t>QR </a:t>
            </a:r>
            <a:r>
              <a:rPr lang="ko-KR" altLang="en-US" sz="3200" dirty="0"/>
              <a:t>코드 형식으로 새긴다</a:t>
            </a:r>
            <a:r>
              <a:rPr lang="en-US" altLang="ko-KR" sz="3200" dirty="0"/>
              <a:t>. </a:t>
            </a:r>
            <a:r>
              <a:rPr lang="ko-KR" altLang="en-US" sz="3200" dirty="0"/>
              <a:t>시</a:t>
            </a:r>
            <a:r>
              <a:rPr lang="ko-KR" altLang="en-US" sz="3200" b="0" i="0" dirty="0">
                <a:solidFill>
                  <a:srgbClr val="000000"/>
                </a:solidFill>
                <a:effectLst/>
                <a:latin typeface="noto"/>
              </a:rPr>
              <a:t>간적 심리 시각 변조</a:t>
            </a:r>
            <a:r>
              <a:rPr lang="en-US" altLang="ko-KR" sz="3200" b="0" i="0" dirty="0">
                <a:solidFill>
                  <a:srgbClr val="000000"/>
                </a:solidFill>
                <a:effectLst/>
                <a:latin typeface="noto"/>
              </a:rPr>
              <a:t>(TPVM)</a:t>
            </a:r>
            <a:r>
              <a:rPr lang="ko-KR" altLang="en-US" sz="3200" b="0" i="0" dirty="0">
                <a:solidFill>
                  <a:srgbClr val="000000"/>
                </a:solidFill>
                <a:effectLst/>
                <a:latin typeface="noto"/>
              </a:rPr>
              <a:t>를 통해 모바일 장치에서는 감지할 수 있도록 해</a:t>
            </a:r>
            <a:r>
              <a:rPr lang="ko-KR" altLang="en-US" sz="3200" dirty="0"/>
              <a:t> 육안으로 식별하기 어렵게 만들어 훼손을 방지한다</a:t>
            </a:r>
            <a:r>
              <a:rPr lang="en-US" altLang="ko-KR" sz="3200" dirty="0"/>
              <a:t>.  </a:t>
            </a:r>
            <a:r>
              <a:rPr lang="ko-KR" altLang="en-US" sz="3200" dirty="0"/>
              <a:t>해당 </a:t>
            </a:r>
            <a:r>
              <a:rPr lang="en-US" altLang="ko-KR" sz="3200" dirty="0"/>
              <a:t>QR </a:t>
            </a:r>
            <a:r>
              <a:rPr lang="ko-KR" altLang="en-US" sz="3200" dirty="0"/>
              <a:t>코드는 총 기를 관리하는 직원이 착용하고 있는 스마트 글라스 를 통해서만 정보를 인식하여 해당 총기의 모든 정 보를 파악할 수 있다</a:t>
            </a:r>
            <a:r>
              <a:rPr lang="en-US" altLang="ko-KR" sz="3200" dirty="0"/>
              <a:t>. </a:t>
            </a:r>
            <a:r>
              <a:rPr lang="ko-KR" altLang="en-US" sz="3200" dirty="0"/>
              <a:t>해당 방식을 사용할 때 고려해 야할 점은 다음과 같다</a:t>
            </a:r>
            <a:r>
              <a:rPr lang="en-US" altLang="ko-KR" sz="3200" dirty="0"/>
              <a:t>. </a:t>
            </a:r>
            <a:r>
              <a:rPr lang="ko-KR" altLang="en-US" sz="3200" dirty="0"/>
              <a:t>먼저 </a:t>
            </a:r>
            <a:r>
              <a:rPr lang="en-US" altLang="ko-KR" sz="3200" dirty="0"/>
              <a:t>QR </a:t>
            </a:r>
            <a:r>
              <a:rPr lang="ko-KR" altLang="en-US" sz="3200" dirty="0"/>
              <a:t>코드는 스마트폰을 갖고 있는 사람이라 면 누구든지 스캔하여 해당 정보를 볼 수 있다는 </a:t>
            </a:r>
            <a:r>
              <a:rPr lang="ko-KR" altLang="en-US" sz="3200" dirty="0" err="1"/>
              <a:t>특</a:t>
            </a:r>
            <a:r>
              <a:rPr lang="ko-KR" altLang="en-US" sz="3200" dirty="0"/>
              <a:t> 징을 갖고 있다</a:t>
            </a:r>
            <a:r>
              <a:rPr lang="en-US" altLang="ko-KR" sz="3200" dirty="0"/>
              <a:t>. </a:t>
            </a:r>
            <a:r>
              <a:rPr lang="ko-KR" altLang="en-US" sz="3200" dirty="0"/>
              <a:t>하여 총기에 있는 </a:t>
            </a:r>
            <a:r>
              <a:rPr lang="en-US" altLang="ko-KR" sz="3200" dirty="0"/>
              <a:t>QR </a:t>
            </a:r>
            <a:r>
              <a:rPr lang="ko-KR" altLang="en-US" sz="3200" dirty="0"/>
              <a:t>코드는 </a:t>
            </a:r>
            <a:r>
              <a:rPr lang="ko-KR" altLang="en-US" sz="3200" dirty="0" err="1"/>
              <a:t>눈으</a:t>
            </a:r>
            <a:r>
              <a:rPr lang="ko-KR" altLang="en-US" sz="3200" dirty="0"/>
              <a:t> 로는 식별이 어렵다는 것으로 제한한다</a:t>
            </a:r>
            <a:r>
              <a:rPr lang="en-US" altLang="ko-KR" sz="3200" dirty="0"/>
              <a:t>. QR </a:t>
            </a:r>
            <a:r>
              <a:rPr lang="ko-KR" altLang="en-US" sz="3200" dirty="0"/>
              <a:t>코드의 정보는 총기 관리 서버에서 관리를 하고 등록되어 있는 스마트 글라스로의 요청이 아닌 경우 접근을 거부한다</a:t>
            </a:r>
            <a:r>
              <a:rPr lang="en-US" altLang="ko-KR" sz="3200" dirty="0"/>
              <a:t>. </a:t>
            </a:r>
            <a:r>
              <a:rPr lang="ko-KR" altLang="en-US" sz="3200" dirty="0"/>
              <a:t>다음은 </a:t>
            </a:r>
            <a:r>
              <a:rPr lang="en-US" altLang="ko-KR" sz="3200" dirty="0"/>
              <a:t>QR </a:t>
            </a:r>
            <a:r>
              <a:rPr lang="ko-KR" altLang="en-US" sz="3200" dirty="0"/>
              <a:t>코드에 대한 정보 및 접근 관련 연산 을 블록체인 스마트 </a:t>
            </a:r>
            <a:r>
              <a:rPr lang="ko-KR" altLang="en-US" sz="3200" dirty="0" err="1"/>
              <a:t>컨트랙트를</a:t>
            </a:r>
            <a:r>
              <a:rPr lang="ko-KR" altLang="en-US" sz="3200" dirty="0"/>
              <a:t> 통해 처리한다</a:t>
            </a:r>
            <a:r>
              <a:rPr lang="en-US" altLang="ko-KR" sz="3200" dirty="0"/>
              <a:t>. </a:t>
            </a:r>
            <a:r>
              <a:rPr lang="ko-KR" altLang="en-US" sz="3200" dirty="0"/>
              <a:t>이를 통해 해당 총기에 대한 정보의 무결성과 해당 정보 에 대한 접근 과정을 기록하여 남겨둘 수 있다</a:t>
            </a:r>
            <a:r>
              <a:rPr lang="en-US" altLang="ko-KR" sz="3200" dirty="0"/>
              <a:t>. </a:t>
            </a:r>
            <a:r>
              <a:rPr lang="ko-KR" altLang="en-US" sz="3200" dirty="0"/>
              <a:t>이는 추후 내부의 소행으로 해당 총기의 정보 훼손이 발생한 경우 해당 글라스의 사용자에 대한 무결성이 보장된 기록을 얻을 수 있다</a:t>
            </a:r>
            <a:r>
              <a:rPr lang="en-US" altLang="ko-KR" sz="3200" dirty="0"/>
              <a:t>.</a:t>
            </a:r>
          </a:p>
          <a:p>
            <a:pPr marL="685800" indent="-685800">
              <a:buFont typeface="Arial" panose="020B0604020202020204" pitchFamily="34" charset="0"/>
              <a:buChar char="•"/>
            </a:pPr>
            <a:endParaRPr lang="en-US" altLang="ko-KR" sz="3200" dirty="0"/>
          </a:p>
          <a:p>
            <a:pPr marL="685800" indent="-685800">
              <a:buFont typeface="Arial" panose="020B0604020202020204" pitchFamily="34" charset="0"/>
              <a:buChar char="•"/>
            </a:pPr>
            <a:r>
              <a:rPr lang="ko-KR" altLang="en-US" sz="3200" dirty="0"/>
              <a:t>스마트 글라스를 이용 하여 총기를 관리하는 직원이 해당 </a:t>
            </a:r>
            <a:r>
              <a:rPr lang="en-US" altLang="ko-KR" sz="3200" dirty="0"/>
              <a:t>QR </a:t>
            </a:r>
            <a:r>
              <a:rPr lang="ko-KR" altLang="en-US" sz="3200" dirty="0"/>
              <a:t>코드를 스캔 한다</a:t>
            </a:r>
            <a:r>
              <a:rPr lang="en-US" altLang="ko-KR" sz="3200" dirty="0"/>
              <a:t>. </a:t>
            </a:r>
            <a:r>
              <a:rPr lang="ko-KR" altLang="en-US" sz="3200" dirty="0"/>
              <a:t>이때 네트워크에서는 해당 요청이 스마트 </a:t>
            </a:r>
            <a:r>
              <a:rPr lang="ko-KR" altLang="en-US" sz="3200" dirty="0" err="1"/>
              <a:t>컨트랙트에</a:t>
            </a:r>
            <a:r>
              <a:rPr lang="ko-KR" altLang="en-US" sz="3200" dirty="0"/>
              <a:t> 등록이 되어있는 스마트 글라스로부터 온 요청인지 확인을 한다</a:t>
            </a:r>
            <a:r>
              <a:rPr lang="en-US" altLang="ko-KR" sz="3200" dirty="0"/>
              <a:t>. </a:t>
            </a:r>
            <a:r>
              <a:rPr lang="ko-KR" altLang="en-US" sz="3200" dirty="0"/>
              <a:t>정보 요청을 한 스마트 글라스 가 스마트 </a:t>
            </a:r>
            <a:r>
              <a:rPr lang="ko-KR" altLang="en-US" sz="3200" dirty="0" err="1"/>
              <a:t>컨트랙트에</a:t>
            </a:r>
            <a:r>
              <a:rPr lang="ko-KR" altLang="en-US" sz="3200" dirty="0"/>
              <a:t> 등록되어 있는 기기라면 해당 </a:t>
            </a:r>
            <a:r>
              <a:rPr lang="en-US" altLang="ko-KR" sz="3200" dirty="0"/>
              <a:t>QR </a:t>
            </a:r>
            <a:r>
              <a:rPr lang="ko-KR" altLang="en-US" sz="3200" dirty="0"/>
              <a:t>코드에 등록되어 있는 정보들을 글라스를 통해 전송하고 만약 등록되지 않은 기기나 스마트 글라스 로부터 요청이라면 거절한다</a:t>
            </a:r>
            <a:r>
              <a:rPr lang="en-US" altLang="ko-KR" sz="3200" dirty="0"/>
              <a:t>. </a:t>
            </a:r>
            <a:r>
              <a:rPr lang="ko-KR" altLang="en-US" sz="3200" dirty="0"/>
              <a:t>그리고 이때 요청을 보 낸 스마트 글라스의 정보를 블록체인에 저장해 추후 정보에 대한 내부 유출이 발생 했을 시 사용할 수 있게 한다</a:t>
            </a:r>
            <a:r>
              <a:rPr lang="en-US" altLang="ko-KR" sz="3200" dirty="0"/>
              <a:t>. </a:t>
            </a:r>
          </a:p>
        </p:txBody>
      </p:sp>
      <p:sp>
        <p:nvSpPr>
          <p:cNvPr id="6" name="TextBox 5">
            <a:extLst>
              <a:ext uri="{FF2B5EF4-FFF2-40B4-BE49-F238E27FC236}">
                <a16:creationId xmlns:a16="http://schemas.microsoft.com/office/drawing/2014/main" id="{209029F2-881D-C30B-C3AD-0A7260AC70DD}"/>
              </a:ext>
            </a:extLst>
          </p:cNvPr>
          <p:cNvSpPr txBox="1"/>
          <p:nvPr/>
        </p:nvSpPr>
        <p:spPr>
          <a:xfrm>
            <a:off x="735011" y="37219675"/>
            <a:ext cx="28885975" cy="3385542"/>
          </a:xfrm>
          <a:prstGeom prst="rect">
            <a:avLst/>
          </a:prstGeom>
          <a:noFill/>
        </p:spPr>
        <p:txBody>
          <a:bodyPr wrap="square" rtlCol="0" anchor="ctr">
            <a:spAutoFit/>
          </a:bodyPr>
          <a:lstStyle/>
          <a:p>
            <a:r>
              <a:rPr lang="ko-KR" altLang="en-US" sz="5400" b="1" dirty="0"/>
              <a:t>결론</a:t>
            </a:r>
            <a:endParaRPr lang="en-US" altLang="ko-KR" sz="5400" dirty="0"/>
          </a:p>
          <a:p>
            <a:pPr marL="685800" indent="-685800">
              <a:buFont typeface="Arial" panose="020B0604020202020204" pitchFamily="34" charset="0"/>
              <a:buChar char="•"/>
            </a:pPr>
            <a:r>
              <a:rPr lang="ko-KR" altLang="en-US" sz="3200" dirty="0"/>
              <a:t>총기 사고가 해가 거듭할수록 증가함에 따라 그에 따른 규제가 절실한 상황이다</a:t>
            </a:r>
            <a:r>
              <a:rPr lang="en-US" altLang="ko-KR" sz="3200" dirty="0"/>
              <a:t>. </a:t>
            </a:r>
            <a:r>
              <a:rPr lang="ko-KR" altLang="en-US" sz="3200" dirty="0"/>
              <a:t>많은 규제와 법이 있지만 아직 효과를 보지 못하고 있는게 현실이다</a:t>
            </a:r>
            <a:r>
              <a:rPr lang="en-US" altLang="ko-KR" sz="3200" dirty="0"/>
              <a:t>. </a:t>
            </a:r>
            <a:r>
              <a:rPr lang="ko-KR" altLang="en-US" sz="3200" dirty="0"/>
              <a:t>이 에 본 논문에서는 </a:t>
            </a:r>
            <a:r>
              <a:rPr lang="en-US" altLang="ko-KR" sz="3200" dirty="0"/>
              <a:t>QR </a:t>
            </a:r>
            <a:r>
              <a:rPr lang="ko-KR" altLang="en-US" sz="3200" dirty="0"/>
              <a:t>코드를 이용해 정보를 저장하는 기법을 제안하였다</a:t>
            </a:r>
            <a:r>
              <a:rPr lang="en-US" altLang="ko-KR" sz="3200" dirty="0"/>
              <a:t>. </a:t>
            </a:r>
            <a:r>
              <a:rPr lang="ko-KR" altLang="en-US" sz="3200" dirty="0"/>
              <a:t>이를 통해 손쉽게 훼손할 수 있던 정보를 보호할 수 있게 유도하였고 해당 </a:t>
            </a:r>
            <a:r>
              <a:rPr lang="en-US" altLang="ko-KR" sz="3200" dirty="0"/>
              <a:t>QR </a:t>
            </a:r>
            <a:r>
              <a:rPr lang="ko-KR" altLang="en-US" sz="3200" dirty="0"/>
              <a:t>코드에 대한 무분별한 접근을 방지하기 위해 블록체인 네트워크 상에 미리 등록되어 있는 스마트 글라스만으로 접근할 것을 제안하였고 해당 정보에 대한 접근 기록을 남겨 추후 내부에서 유출이 발생할 경우 역으로 추적이 가능할 수 있도록 하였다</a:t>
            </a:r>
            <a:r>
              <a:rPr lang="en-US" altLang="ko-KR" sz="3200" dirty="0"/>
              <a:t>. </a:t>
            </a:r>
            <a:r>
              <a:rPr lang="ko-KR" altLang="en-US" sz="3200" dirty="0"/>
              <a:t>하지만 현재까지는 </a:t>
            </a:r>
            <a:r>
              <a:rPr lang="en-US" altLang="ko-KR" sz="3200" dirty="0"/>
              <a:t>“The Invisible QR Code” </a:t>
            </a:r>
            <a:r>
              <a:rPr lang="ko-KR" altLang="en-US" sz="3200" dirty="0"/>
              <a:t>라는 논문에 제안한 보이지 않은 </a:t>
            </a:r>
            <a:r>
              <a:rPr lang="en-US" altLang="ko-KR" sz="3200" dirty="0"/>
              <a:t>QR </a:t>
            </a:r>
            <a:r>
              <a:rPr lang="ko-KR" altLang="en-US" sz="3200" dirty="0"/>
              <a:t>코드는 개념 증명 역할을 할 뿐 아직까지 실제로 실험한 경우는 없어 한계점이 존재한다</a:t>
            </a:r>
            <a:r>
              <a:rPr lang="en-US" altLang="ko-KR" sz="3200" dirty="0"/>
              <a:t>.</a:t>
            </a:r>
          </a:p>
        </p:txBody>
      </p:sp>
    </p:spTree>
    <p:extLst>
      <p:ext uri="{BB962C8B-B14F-4D97-AF65-F5344CB8AC3E}">
        <p14:creationId xmlns:p14="http://schemas.microsoft.com/office/powerpoint/2010/main" val="273026664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TotalTime>
  <Words>989</Words>
  <Application>Microsoft Office PowerPoint</Application>
  <PresentationFormat>사용자 지정</PresentationFormat>
  <Paragraphs>31</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noto</vt:lpstr>
      <vt:lpstr>맑은 고딕</vt:lpstr>
      <vt:lpstr>Arial</vt:lpstr>
      <vt:lpstr>Calibri</vt:lpstr>
      <vt:lpstr>Calibri Light</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donghyun6469@naver.com</cp:lastModifiedBy>
  <cp:revision>56</cp:revision>
  <dcterms:created xsi:type="dcterms:W3CDTF">2017-09-25T14:51:22Z</dcterms:created>
  <dcterms:modified xsi:type="dcterms:W3CDTF">2022-11-24T15:19:25Z</dcterms:modified>
</cp:coreProperties>
</file>