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4"/>
  </p:notesMasterIdLst>
  <p:handoutMasterIdLst>
    <p:handoutMasterId r:id="rId15"/>
  </p:handoutMasterIdLst>
  <p:sldIdLst>
    <p:sldId id="269" r:id="rId3"/>
    <p:sldId id="275" r:id="rId4"/>
    <p:sldId id="280" r:id="rId5"/>
    <p:sldId id="281" r:id="rId6"/>
    <p:sldId id="282" r:id="rId7"/>
    <p:sldId id="290" r:id="rId8"/>
    <p:sldId id="283" r:id="rId9"/>
    <p:sldId id="287" r:id="rId10"/>
    <p:sldId id="289" r:id="rId11"/>
    <p:sldId id="284" r:id="rId12"/>
    <p:sldId id="274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72" autoAdjust="0"/>
    <p:restoredTop sz="94660"/>
  </p:normalViewPr>
  <p:slideViewPr>
    <p:cSldViewPr snapToGrid="0">
      <p:cViewPr varScale="1">
        <p:scale>
          <a:sx n="60" d="100"/>
          <a:sy n="60" d="100"/>
        </p:scale>
        <p:origin x="108" y="7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2022-11-26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2022-11-26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5400" dirty="0"/>
              <a:t>양자컴퓨터를 이용한 </a:t>
            </a:r>
            <a:r>
              <a:rPr lang="en-US" altLang="ko-KR" sz="5400" dirty="0"/>
              <a:t>LED </a:t>
            </a:r>
            <a:r>
              <a:rPr lang="ko-KR" altLang="en-US" sz="5400" dirty="0"/>
              <a:t>암호 구현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한성대학교</a:t>
            </a:r>
            <a:endParaRPr lang="en-US" altLang="ko-KR" dirty="0"/>
          </a:p>
          <a:p>
            <a:r>
              <a:rPr lang="ko-KR" altLang="en-US" b="1" dirty="0">
                <a:solidFill>
                  <a:srgbClr val="2E75B6"/>
                </a:solidFill>
              </a:rPr>
              <a:t>송민호</a:t>
            </a:r>
            <a:r>
              <a:rPr lang="en-US" altLang="ko-KR" dirty="0"/>
              <a:t>, </a:t>
            </a:r>
            <a:r>
              <a:rPr lang="ko-KR" altLang="en-US" dirty="0" err="1"/>
              <a:t>장경배</a:t>
            </a:r>
            <a:r>
              <a:rPr lang="en-US" altLang="ko-KR" dirty="0"/>
              <a:t>, </a:t>
            </a:r>
            <a:r>
              <a:rPr lang="ko-KR" altLang="en-US" dirty="0" err="1"/>
              <a:t>송경주</a:t>
            </a:r>
            <a:r>
              <a:rPr lang="en-US" altLang="ko-KR" dirty="0"/>
              <a:t>, </a:t>
            </a:r>
            <a:r>
              <a:rPr lang="ko-KR" altLang="en-US" dirty="0"/>
              <a:t>김원웅</a:t>
            </a:r>
            <a:r>
              <a:rPr lang="en-US" altLang="ko-KR" dirty="0"/>
              <a:t>, </a:t>
            </a:r>
            <a:r>
              <a:rPr lang="ko-KR" altLang="en-US" dirty="0" err="1"/>
              <a:t>서화정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비교분석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&lt;</a:t>
            </a:r>
            <a:r>
              <a:rPr lang="ko-KR" altLang="en-US" dirty="0"/>
              <a:t>표 </a:t>
            </a:r>
            <a:r>
              <a:rPr lang="en-US" altLang="ko-KR" dirty="0"/>
              <a:t>1&gt;</a:t>
            </a:r>
            <a:r>
              <a:rPr lang="ko-KR" altLang="en-US" dirty="0"/>
              <a:t>은 다른 경량 암호들과 양자 자원 사용량을 비교함</a:t>
            </a:r>
            <a:endParaRPr lang="en-US" altLang="ko-KR" dirty="0"/>
          </a:p>
          <a:p>
            <a:r>
              <a:rPr lang="ko-KR" altLang="en-US" dirty="0"/>
              <a:t>표의 결과는 암호화가 한 번 진행할 때 필요한 양자자원을 나타냄</a:t>
            </a: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72792A71-0319-F09F-5525-7C9B47D024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7934892"/>
              </p:ext>
            </p:extLst>
          </p:nvPr>
        </p:nvGraphicFramePr>
        <p:xfrm>
          <a:off x="1471713" y="3429000"/>
          <a:ext cx="9248569" cy="20327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4201">
                  <a:extLst>
                    <a:ext uri="{9D8B030D-6E8A-4147-A177-3AD203B41FA5}">
                      <a16:colId xmlns:a16="http://schemas.microsoft.com/office/drawing/2014/main" val="3303730513"/>
                    </a:ext>
                  </a:extLst>
                </a:gridCol>
                <a:gridCol w="1378656">
                  <a:extLst>
                    <a:ext uri="{9D8B030D-6E8A-4147-A177-3AD203B41FA5}">
                      <a16:colId xmlns:a16="http://schemas.microsoft.com/office/drawing/2014/main" val="1904305249"/>
                    </a:ext>
                  </a:extLst>
                </a:gridCol>
                <a:gridCol w="1541428">
                  <a:extLst>
                    <a:ext uri="{9D8B030D-6E8A-4147-A177-3AD203B41FA5}">
                      <a16:colId xmlns:a16="http://schemas.microsoft.com/office/drawing/2014/main" val="4122600145"/>
                    </a:ext>
                  </a:extLst>
                </a:gridCol>
                <a:gridCol w="1541428">
                  <a:extLst>
                    <a:ext uri="{9D8B030D-6E8A-4147-A177-3AD203B41FA5}">
                      <a16:colId xmlns:a16="http://schemas.microsoft.com/office/drawing/2014/main" val="3137034268"/>
                    </a:ext>
                  </a:extLst>
                </a:gridCol>
                <a:gridCol w="1541428">
                  <a:extLst>
                    <a:ext uri="{9D8B030D-6E8A-4147-A177-3AD203B41FA5}">
                      <a16:colId xmlns:a16="http://schemas.microsoft.com/office/drawing/2014/main" val="3830900498"/>
                    </a:ext>
                  </a:extLst>
                </a:gridCol>
                <a:gridCol w="1541428">
                  <a:extLst>
                    <a:ext uri="{9D8B030D-6E8A-4147-A177-3AD203B41FA5}">
                      <a16:colId xmlns:a16="http://schemas.microsoft.com/office/drawing/2014/main" val="1832179769"/>
                    </a:ext>
                  </a:extLst>
                </a:gridCol>
              </a:tblGrid>
              <a:tr h="471479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#X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#CNOT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#Toffoli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qubit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Depth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722858"/>
                  </a:ext>
                </a:extLst>
              </a:tr>
              <a:tr h="47147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LED 64/64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1,438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19,008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2,048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142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810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139402"/>
                  </a:ext>
                </a:extLst>
              </a:tr>
              <a:tr h="544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PIPO 64/128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1,477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2,248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1,248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192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248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0337717"/>
                  </a:ext>
                </a:extLst>
              </a:tr>
              <a:tr h="544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LEA 128/128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11,152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32,616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10,248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388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6,505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976501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597E558-CF58-6071-9C1A-01365270D26A}"/>
              </a:ext>
            </a:extLst>
          </p:cNvPr>
          <p:cNvSpPr txBox="1"/>
          <p:nvPr/>
        </p:nvSpPr>
        <p:spPr>
          <a:xfrm>
            <a:off x="1921236" y="5651348"/>
            <a:ext cx="8349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&lt;</a:t>
            </a:r>
            <a:r>
              <a:rPr lang="ko-KR" altLang="en-US" b="1" dirty="0"/>
              <a:t>표 </a:t>
            </a:r>
            <a:r>
              <a:rPr lang="en-US" altLang="ko-KR" b="1" dirty="0"/>
              <a:t>1&gt; </a:t>
            </a:r>
            <a:r>
              <a:rPr lang="ko-KR" altLang="en-US" b="1" dirty="0"/>
              <a:t>양자 자원 사용량 비교 결과</a:t>
            </a:r>
          </a:p>
        </p:txBody>
      </p:sp>
    </p:spTree>
    <p:extLst>
      <p:ext uri="{BB962C8B-B14F-4D97-AF65-F5344CB8AC3E}">
        <p14:creationId xmlns:p14="http://schemas.microsoft.com/office/powerpoint/2010/main" val="570556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서론</a:t>
            </a:r>
            <a:endParaRPr lang="en-US" alt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ko-KR" altLang="en-US" dirty="0"/>
              <a:t>관련 연구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ko-KR" altLang="en-US" dirty="0"/>
              <a:t>구현 기법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ko-KR" altLang="en-US" dirty="0"/>
              <a:t>비교 분석</a:t>
            </a:r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서론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2" y="1152525"/>
            <a:ext cx="11369675" cy="5057775"/>
          </a:xfrm>
        </p:spPr>
        <p:txBody>
          <a:bodyPr/>
          <a:lstStyle/>
          <a:p>
            <a:r>
              <a:rPr lang="ko-KR" altLang="en-US" dirty="0"/>
              <a:t>양자컴퓨터는 </a:t>
            </a:r>
            <a:r>
              <a:rPr lang="ko-KR" altLang="en-US" b="1" dirty="0">
                <a:solidFill>
                  <a:srgbClr val="0070C0"/>
                </a:solidFill>
              </a:rPr>
              <a:t>양자 역학적인 현상</a:t>
            </a:r>
            <a:r>
              <a:rPr lang="ko-KR" altLang="en-US" dirty="0"/>
              <a:t>을 이용하여 데이터를 처리하는 컴퓨터를 의미</a:t>
            </a:r>
            <a:endParaRPr lang="en-US" altLang="ko-KR" dirty="0"/>
          </a:p>
          <a:p>
            <a:pPr lvl="1"/>
            <a:r>
              <a:rPr lang="ko-KR" altLang="en-US" dirty="0"/>
              <a:t>기존의 슈퍼컴퓨터보다 빠른 속도로 연산이 가능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여러 기업들이 양자컴퓨터에 대한 개발에 꾸준히 투자 중</a:t>
            </a:r>
            <a:endParaRPr lang="en-US" altLang="ko-KR" dirty="0"/>
          </a:p>
          <a:p>
            <a:pPr lvl="1"/>
            <a:r>
              <a:rPr lang="en-US" altLang="ko-KR" dirty="0"/>
              <a:t>IBM</a:t>
            </a:r>
            <a:r>
              <a:rPr lang="ko-KR" altLang="en-US" dirty="0"/>
              <a:t>은 </a:t>
            </a:r>
            <a:r>
              <a:rPr lang="en-US" altLang="ko-KR" dirty="0"/>
              <a:t>2022</a:t>
            </a:r>
            <a:r>
              <a:rPr lang="ko-KR" altLang="en-US" dirty="0"/>
              <a:t>년 </a:t>
            </a:r>
            <a:r>
              <a:rPr lang="en-US" altLang="ko-KR" dirty="0"/>
              <a:t>11</a:t>
            </a:r>
            <a:r>
              <a:rPr lang="ko-KR" altLang="en-US" dirty="0"/>
              <a:t>월 </a:t>
            </a:r>
            <a:r>
              <a:rPr lang="en-US" altLang="ko-KR" dirty="0"/>
              <a:t>10</a:t>
            </a:r>
            <a:r>
              <a:rPr lang="ko-KR" altLang="en-US" dirty="0"/>
              <a:t>일 </a:t>
            </a:r>
            <a:r>
              <a:rPr lang="en-US" altLang="ko-KR" dirty="0"/>
              <a:t>433-</a:t>
            </a:r>
            <a:r>
              <a:rPr lang="ko-KR" altLang="en-US" dirty="0" err="1"/>
              <a:t>큐비트</a:t>
            </a:r>
            <a:r>
              <a:rPr lang="ko-KR" altLang="en-US" dirty="0"/>
              <a:t> 양자 프로세서 </a:t>
            </a:r>
            <a:r>
              <a:rPr lang="en-US" altLang="ko-KR" dirty="0"/>
              <a:t>Osprey </a:t>
            </a:r>
            <a:r>
              <a:rPr lang="ko-KR" altLang="en-US" dirty="0"/>
              <a:t>출시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양자컴퓨터의 발달에 따라 암호에 대한 </a:t>
            </a:r>
            <a:r>
              <a:rPr lang="ko-KR" altLang="en-US" b="1" dirty="0">
                <a:solidFill>
                  <a:srgbClr val="FF0000"/>
                </a:solidFill>
              </a:rPr>
              <a:t>안전성이 위협받음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1"/>
            <a:r>
              <a:rPr lang="ko-KR" altLang="en-US" dirty="0"/>
              <a:t>양자 컴퓨터의 가용 자원이 암호 공격에 필요한 자원에 도달할 때가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   </a:t>
            </a:r>
            <a:r>
              <a:rPr lang="ko-KR" altLang="en-US" dirty="0"/>
              <a:t>암호가 깨질 수 있는 시점으로 보고 있음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관련 연구 </a:t>
            </a:r>
            <a:r>
              <a:rPr lang="en-US" altLang="ko-KR" dirty="0"/>
              <a:t>– </a:t>
            </a:r>
            <a:r>
              <a:rPr lang="ko-KR" altLang="en-US" dirty="0"/>
              <a:t>양자컴퓨터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39739" y="1152525"/>
            <a:ext cx="11369675" cy="5057775"/>
          </a:xfrm>
        </p:spPr>
        <p:txBody>
          <a:bodyPr/>
          <a:lstStyle/>
          <a:p>
            <a:r>
              <a:rPr lang="ko-KR" altLang="en-US" dirty="0"/>
              <a:t>양자컴퓨터는 큐비트의 </a:t>
            </a:r>
            <a:r>
              <a:rPr lang="ko-KR" altLang="en-US" b="1" dirty="0">
                <a:solidFill>
                  <a:srgbClr val="0070C0"/>
                </a:solidFill>
              </a:rPr>
              <a:t>중첩 및 얽힘</a:t>
            </a:r>
            <a:r>
              <a:rPr lang="ko-KR" altLang="en-US" dirty="0"/>
              <a:t>의 양자 상태를 활용하여 계산을 수행</a:t>
            </a:r>
            <a:endParaRPr lang="en-US" altLang="ko-KR" dirty="0"/>
          </a:p>
          <a:p>
            <a:pPr lvl="1"/>
            <a:r>
              <a:rPr lang="ko-KR" altLang="en-US" dirty="0"/>
              <a:t>중첩 </a:t>
            </a:r>
            <a:r>
              <a:rPr lang="en-US" altLang="ko-KR" dirty="0"/>
              <a:t>– </a:t>
            </a:r>
            <a:r>
              <a:rPr lang="ko-KR" altLang="en-US" dirty="0"/>
              <a:t>비트와 다르게 큐비트는 </a:t>
            </a:r>
            <a:r>
              <a:rPr lang="en-US" altLang="ko-KR" dirty="0"/>
              <a:t>0</a:t>
            </a:r>
            <a:r>
              <a:rPr lang="ko-KR" altLang="en-US" dirty="0"/>
              <a:t>과 </a:t>
            </a:r>
            <a:r>
              <a:rPr lang="en-US" altLang="ko-KR" dirty="0"/>
              <a:t>1</a:t>
            </a:r>
            <a:r>
              <a:rPr lang="ko-KR" altLang="en-US" dirty="0"/>
              <a:t>의 상태를 동시에 가짐</a:t>
            </a:r>
            <a:endParaRPr lang="en-US" altLang="ko-KR" dirty="0"/>
          </a:p>
          <a:p>
            <a:pPr lvl="1"/>
            <a:r>
              <a:rPr lang="ko-KR" altLang="en-US" dirty="0"/>
              <a:t>얽힘 </a:t>
            </a:r>
            <a:r>
              <a:rPr lang="en-US" altLang="ko-KR" dirty="0"/>
              <a:t>– </a:t>
            </a:r>
            <a:r>
              <a:rPr lang="ko-KR" altLang="en-US" dirty="0"/>
              <a:t>하나의 큐비트가 관측되었을 때</a:t>
            </a:r>
            <a:r>
              <a:rPr lang="en-US" altLang="ko-KR" dirty="0"/>
              <a:t>, </a:t>
            </a:r>
            <a:r>
              <a:rPr lang="ko-KR" altLang="en-US" dirty="0"/>
              <a:t>관측된 큐비트와 얽혀 있는 다른 </a:t>
            </a:r>
            <a:r>
              <a:rPr lang="ko-KR" altLang="en-US" dirty="0" err="1"/>
              <a:t>큐비</a:t>
            </a:r>
            <a:r>
              <a:rPr lang="en-US" altLang="ko-KR" dirty="0"/>
              <a:t>	         </a:t>
            </a:r>
            <a:r>
              <a:rPr lang="ko-KR" altLang="en-US" dirty="0" err="1"/>
              <a:t>트의</a:t>
            </a:r>
            <a:r>
              <a:rPr lang="ko-KR" altLang="en-US" dirty="0"/>
              <a:t> 상태가 결정됨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b="1" dirty="0"/>
              <a:t>- </a:t>
            </a:r>
            <a:r>
              <a:rPr lang="ko-KR" altLang="en-US" b="1" dirty="0"/>
              <a:t>양자 게이트</a:t>
            </a:r>
            <a:endParaRPr lang="en-US" altLang="ko-KR" b="1" dirty="0"/>
          </a:p>
          <a:p>
            <a:r>
              <a:rPr lang="ko-KR" altLang="en-US" dirty="0"/>
              <a:t>대표적으로 </a:t>
            </a:r>
            <a:r>
              <a:rPr lang="en-US" altLang="ko-KR" b="1" dirty="0">
                <a:solidFill>
                  <a:srgbClr val="0070C0"/>
                </a:solidFill>
              </a:rPr>
              <a:t>X gate</a:t>
            </a:r>
            <a:r>
              <a:rPr lang="en-US" altLang="ko-KR" dirty="0"/>
              <a:t>, </a:t>
            </a:r>
            <a:r>
              <a:rPr lang="en-US" altLang="ko-KR" b="1" dirty="0">
                <a:solidFill>
                  <a:srgbClr val="0070C0"/>
                </a:solidFill>
              </a:rPr>
              <a:t>CNOT gate</a:t>
            </a:r>
            <a:r>
              <a:rPr lang="en-US" altLang="ko-KR" dirty="0"/>
              <a:t>, </a:t>
            </a:r>
            <a:r>
              <a:rPr lang="en-US" altLang="ko-KR" b="1" dirty="0">
                <a:solidFill>
                  <a:srgbClr val="0070C0"/>
                </a:solidFill>
              </a:rPr>
              <a:t>Toffoli gate</a:t>
            </a:r>
            <a:r>
              <a:rPr lang="ko-KR" altLang="en-US" dirty="0"/>
              <a:t>가 존재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79D1735-F5A4-B731-2FE3-4770D2AD3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059" y="4626102"/>
            <a:ext cx="9289882" cy="2158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307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관련 연구 </a:t>
            </a:r>
            <a:r>
              <a:rPr lang="en-US" altLang="ko-KR" dirty="0"/>
              <a:t>- LED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LED</a:t>
            </a:r>
          </a:p>
          <a:p>
            <a:pPr lvl="1"/>
            <a:r>
              <a:rPr lang="en-US" altLang="ko-KR" dirty="0"/>
              <a:t>2011</a:t>
            </a:r>
            <a:r>
              <a:rPr lang="ko-KR" altLang="en-US" dirty="0"/>
              <a:t>년 </a:t>
            </a:r>
            <a:r>
              <a:rPr lang="en-US" altLang="ko-KR" dirty="0"/>
              <a:t>CHES</a:t>
            </a:r>
            <a:r>
              <a:rPr lang="ko-KR" altLang="en-US" dirty="0"/>
              <a:t>에서 발표한 경량 암호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블록 길이는 </a:t>
            </a:r>
            <a:r>
              <a:rPr lang="en-US" altLang="ko-KR" dirty="0"/>
              <a:t>64-bit, </a:t>
            </a:r>
            <a:r>
              <a:rPr lang="ko-KR" altLang="en-US" dirty="0"/>
              <a:t>키 길이는 </a:t>
            </a:r>
            <a:r>
              <a:rPr lang="en-US" altLang="ko-KR" dirty="0"/>
              <a:t>64-bit, 80-bit, 96-bit, 128-bit</a:t>
            </a:r>
            <a:r>
              <a:rPr lang="ko-KR" altLang="en-US" dirty="0"/>
              <a:t>를 지원함</a:t>
            </a:r>
            <a:endParaRPr lang="en-US" altLang="ko-KR" dirty="0"/>
          </a:p>
          <a:p>
            <a:pPr lvl="1"/>
            <a:r>
              <a:rPr lang="ko-KR" altLang="en-US" dirty="0"/>
              <a:t>블록 길이가 </a:t>
            </a:r>
            <a:r>
              <a:rPr lang="en-US" altLang="ko-KR" dirty="0"/>
              <a:t>64-bit</a:t>
            </a:r>
            <a:r>
              <a:rPr lang="ko-KR" altLang="en-US" dirty="0"/>
              <a:t>인 경우 </a:t>
            </a:r>
            <a:r>
              <a:rPr lang="en-US" altLang="ko-KR" dirty="0"/>
              <a:t>8</a:t>
            </a:r>
            <a:r>
              <a:rPr lang="ko-KR" altLang="en-US" dirty="0"/>
              <a:t>라운드</a:t>
            </a:r>
            <a:r>
              <a:rPr lang="en-US" altLang="ko-KR" dirty="0"/>
              <a:t>, </a:t>
            </a:r>
            <a:r>
              <a:rPr lang="ko-KR" altLang="en-US" dirty="0"/>
              <a:t>그 외에는 </a:t>
            </a:r>
            <a:r>
              <a:rPr lang="en-US" altLang="ko-KR" dirty="0"/>
              <a:t>12</a:t>
            </a:r>
            <a:r>
              <a:rPr lang="ko-KR" altLang="en-US" dirty="0"/>
              <a:t>라운드 연산 수행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b="1" dirty="0">
                <a:solidFill>
                  <a:srgbClr val="0070C0"/>
                </a:solidFill>
              </a:rPr>
              <a:t>키 스케줄</a:t>
            </a:r>
            <a:r>
              <a:rPr lang="ko-KR" altLang="en-US" dirty="0"/>
              <a:t>이 존재하지 않음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9D3189-0BEE-36A4-ECDF-29436500D1E6}"/>
              </a:ext>
            </a:extLst>
          </p:cNvPr>
          <p:cNvSpPr txBox="1"/>
          <p:nvPr/>
        </p:nvSpPr>
        <p:spPr>
          <a:xfrm>
            <a:off x="3311236" y="6208249"/>
            <a:ext cx="5569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LED </a:t>
            </a:r>
            <a:r>
              <a:rPr lang="ko-KR" altLang="en-US" b="1" dirty="0"/>
              <a:t>경량 암호의 구조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1F1412D-2FCD-CE29-DBA7-6AB551F9F0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561" y="4476366"/>
            <a:ext cx="11174878" cy="1804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493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관련 연구 </a:t>
            </a:r>
            <a:r>
              <a:rPr lang="en-US" altLang="ko-KR" dirty="0"/>
              <a:t>- LED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4-bit</a:t>
            </a:r>
            <a:r>
              <a:rPr lang="ko-KR" altLang="en-US" dirty="0"/>
              <a:t>를 이용한 </a:t>
            </a:r>
            <a:r>
              <a:rPr lang="en-US" altLang="ko-KR" dirty="0"/>
              <a:t>4x4 </a:t>
            </a:r>
            <a:r>
              <a:rPr lang="ko-KR" altLang="en-US" dirty="0"/>
              <a:t>배열을 </a:t>
            </a:r>
            <a:r>
              <a:rPr lang="en-US" altLang="ko-KR" dirty="0"/>
              <a:t>4-bit </a:t>
            </a:r>
            <a:r>
              <a:rPr lang="ko-KR" altLang="en-US" dirty="0"/>
              <a:t>단위로 연산을 수행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One step</a:t>
            </a:r>
            <a:r>
              <a:rPr lang="ko-KR" altLang="en-US" dirty="0"/>
              <a:t>은 </a:t>
            </a:r>
            <a:r>
              <a:rPr lang="en-US" altLang="ko-KR" dirty="0"/>
              <a:t>4</a:t>
            </a:r>
            <a:r>
              <a:rPr lang="ko-KR" altLang="en-US" dirty="0"/>
              <a:t>개의 함수로 이루어져 있음</a:t>
            </a:r>
            <a:endParaRPr lang="en-US" altLang="ko-KR" dirty="0"/>
          </a:p>
          <a:p>
            <a:pPr lvl="1"/>
            <a:r>
              <a:rPr lang="en-US" altLang="ko-KR" dirty="0"/>
              <a:t>4</a:t>
            </a:r>
            <a:r>
              <a:rPr lang="ko-KR" altLang="en-US" dirty="0"/>
              <a:t>개의 함수들이 </a:t>
            </a:r>
            <a:r>
              <a:rPr lang="en-US" altLang="ko-KR" dirty="0"/>
              <a:t>4</a:t>
            </a:r>
            <a:r>
              <a:rPr lang="ko-KR" altLang="en-US" dirty="0"/>
              <a:t>번 반복</a:t>
            </a:r>
            <a:endParaRPr lang="en-US" altLang="ko-KR" dirty="0"/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4576C9-1780-A0A5-1C32-1E4E7172EE49}"/>
              </a:ext>
            </a:extLst>
          </p:cNvPr>
          <p:cNvSpPr txBox="1"/>
          <p:nvPr/>
        </p:nvSpPr>
        <p:spPr>
          <a:xfrm>
            <a:off x="3818312" y="6210300"/>
            <a:ext cx="4555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one step</a:t>
            </a:r>
            <a:r>
              <a:rPr lang="ko-KR" altLang="en-US" b="1" dirty="0"/>
              <a:t>의 내부구조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441EDDC-B2E1-469C-1DFC-4FD307D84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963" y="3793770"/>
            <a:ext cx="9846074" cy="2416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7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기법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addRoundKey</a:t>
            </a:r>
            <a:endParaRPr lang="en-US" altLang="ko-KR" dirty="0"/>
          </a:p>
          <a:p>
            <a:pPr lvl="1"/>
            <a:r>
              <a:rPr lang="ko-KR" altLang="en-US" dirty="0"/>
              <a:t>키 스케줄이 존재하지 않아 단순 </a:t>
            </a:r>
            <a:r>
              <a:rPr lang="en-US" altLang="ko-KR" dirty="0"/>
              <a:t>XOR </a:t>
            </a:r>
            <a:r>
              <a:rPr lang="ko-KR" altLang="en-US" dirty="0"/>
              <a:t>연산</a:t>
            </a:r>
            <a:endParaRPr lang="en-US" altLang="ko-KR" dirty="0"/>
          </a:p>
          <a:p>
            <a:pPr lvl="1"/>
            <a:r>
              <a:rPr lang="en-US" altLang="ko-KR" dirty="0"/>
              <a:t>CNOT gate</a:t>
            </a:r>
            <a:r>
              <a:rPr lang="ko-KR" altLang="en-US" dirty="0"/>
              <a:t>를 이용해 쉽게 연산 가능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AddConstants</a:t>
            </a:r>
            <a:endParaRPr lang="en-US" altLang="ko-KR" dirty="0"/>
          </a:p>
          <a:p>
            <a:pPr lvl="1"/>
            <a:r>
              <a:rPr lang="ko-KR" altLang="en-US" dirty="0"/>
              <a:t>주어진 </a:t>
            </a:r>
            <a:r>
              <a:rPr lang="en-US" altLang="ko-KR" dirty="0"/>
              <a:t>Round Constants</a:t>
            </a:r>
            <a:r>
              <a:rPr lang="ko-KR" altLang="en-US" dirty="0"/>
              <a:t>와 </a:t>
            </a:r>
            <a:r>
              <a:rPr lang="ko-KR" altLang="en-US" dirty="0" err="1"/>
              <a:t>평문에</a:t>
            </a:r>
            <a:r>
              <a:rPr lang="ko-KR" altLang="en-US" dirty="0"/>
              <a:t> </a:t>
            </a:r>
            <a:r>
              <a:rPr lang="en-US" altLang="ko-KR" dirty="0"/>
              <a:t>XOR </a:t>
            </a:r>
            <a:r>
              <a:rPr lang="ko-KR" altLang="en-US" dirty="0"/>
              <a:t>연산</a:t>
            </a:r>
            <a:endParaRPr lang="en-US" altLang="ko-KR" dirty="0"/>
          </a:p>
          <a:p>
            <a:pPr lvl="1"/>
            <a:r>
              <a:rPr lang="en-US" altLang="ko-KR" dirty="0"/>
              <a:t>X gate</a:t>
            </a:r>
            <a:r>
              <a:rPr lang="ko-KR" altLang="en-US" dirty="0"/>
              <a:t>를 이용해 연산</a:t>
            </a:r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15F43F-F85A-8857-8D46-F35B02F006EF}"/>
              </a:ext>
            </a:extLst>
          </p:cNvPr>
          <p:cNvSpPr txBox="1"/>
          <p:nvPr/>
        </p:nvSpPr>
        <p:spPr>
          <a:xfrm>
            <a:off x="2629592" y="5625525"/>
            <a:ext cx="69328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rgbClr val="0070C0"/>
                </a:solidFill>
              </a:rPr>
              <a:t>양자 자원</a:t>
            </a:r>
            <a:r>
              <a:rPr lang="ko-KR" altLang="en-US" sz="3200" dirty="0"/>
              <a:t>이 적게 드는 방법을 선택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BBDFE51-1035-3F4B-9FF2-18FAB9DDA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5729" y="1617202"/>
            <a:ext cx="3968741" cy="2301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730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기법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SubCells</a:t>
            </a:r>
            <a:endParaRPr lang="en-US" altLang="ko-KR" dirty="0"/>
          </a:p>
          <a:p>
            <a:pPr lvl="1"/>
            <a:r>
              <a:rPr lang="en-US" altLang="ko-KR" dirty="0"/>
              <a:t>LIGHTER-R </a:t>
            </a:r>
            <a:r>
              <a:rPr lang="ko-KR" altLang="en-US" dirty="0"/>
              <a:t>사용</a:t>
            </a:r>
            <a:endParaRPr lang="en-US" altLang="ko-KR" dirty="0"/>
          </a:p>
          <a:p>
            <a:pPr lvl="1"/>
            <a:r>
              <a:rPr lang="en-US" altLang="ko-KR" dirty="0"/>
              <a:t>4-bit </a:t>
            </a:r>
            <a:r>
              <a:rPr lang="ko-KR" altLang="en-US" dirty="0"/>
              <a:t>입력에 대한 </a:t>
            </a:r>
            <a:r>
              <a:rPr lang="en-US" altLang="ko-KR" dirty="0" err="1"/>
              <a:t>Sbox</a:t>
            </a:r>
            <a:r>
              <a:rPr lang="ko-KR" altLang="en-US" dirty="0"/>
              <a:t>에서</a:t>
            </a:r>
            <a:r>
              <a:rPr lang="en-US" altLang="ko-KR" dirty="0"/>
              <a:t> </a:t>
            </a:r>
            <a:r>
              <a:rPr lang="ko-KR" altLang="en-US" dirty="0"/>
              <a:t>효율적인</a:t>
            </a: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/>
              <a:t>   양자 회로를 생성하는 프로그램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 err="1"/>
              <a:t>ShiftRows</a:t>
            </a:r>
            <a:endParaRPr lang="en-US" altLang="ko-KR" dirty="0"/>
          </a:p>
          <a:p>
            <a:pPr lvl="1"/>
            <a:r>
              <a:rPr lang="ko-KR" altLang="en-US" dirty="0"/>
              <a:t>각 행에 대한 </a:t>
            </a:r>
            <a:r>
              <a:rPr lang="en-US" altLang="ko-KR" dirty="0"/>
              <a:t>Shift </a:t>
            </a:r>
            <a:r>
              <a:rPr lang="ko-KR" altLang="en-US" dirty="0"/>
              <a:t>연산</a:t>
            </a:r>
            <a:endParaRPr lang="en-US" altLang="ko-KR" dirty="0"/>
          </a:p>
          <a:p>
            <a:pPr lvl="1"/>
            <a:r>
              <a:rPr lang="en-US" altLang="ko-KR" dirty="0"/>
              <a:t>Swap gate </a:t>
            </a:r>
            <a:r>
              <a:rPr lang="ko-KR" altLang="en-US" dirty="0"/>
              <a:t>대신 </a:t>
            </a:r>
            <a:r>
              <a:rPr lang="en-US" altLang="ko-KR" dirty="0"/>
              <a:t>Logical Swap </a:t>
            </a:r>
            <a:r>
              <a:rPr lang="ko-KR" altLang="en-US" dirty="0"/>
              <a:t>사용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-&gt; </a:t>
            </a:r>
            <a:r>
              <a:rPr lang="ko-KR" altLang="en-US" dirty="0"/>
              <a:t>양자 자원을 사용하지 않음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CCCF423-B474-7771-AE2C-B641D2D32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1566" y="1571330"/>
            <a:ext cx="4658375" cy="422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351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기법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/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r>
                  <a:rPr lang="en-US" altLang="ko-KR" dirty="0"/>
                  <a:t>MixColumnsSerial</a:t>
                </a:r>
              </a:p>
              <a:p>
                <a:pPr lvl="1"/>
                <a:r>
                  <a:rPr lang="ko-KR" altLang="en-US" dirty="0"/>
                  <a:t>주어진 </a:t>
                </a:r>
                <a:r>
                  <a:rPr lang="en-US" altLang="ko-KR" dirty="0"/>
                  <a:t>matrix M</a:t>
                </a:r>
                <a:r>
                  <a:rPr lang="ko-KR" altLang="en-US" dirty="0"/>
                  <a:t>을 이용하여 </a:t>
                </a:r>
                <a:r>
                  <a:rPr lang="ko-KR" altLang="en-US" dirty="0" err="1"/>
                  <a:t>행렬곱</a:t>
                </a:r>
                <a:r>
                  <a:rPr lang="ko-KR" altLang="en-US" dirty="0"/>
                  <a:t> 연산</a:t>
                </a:r>
                <a:endParaRPr lang="en-US" altLang="ko-KR" dirty="0"/>
              </a:p>
              <a:p>
                <a:endParaRPr lang="en-US" altLang="ko-KR" dirty="0"/>
              </a:p>
              <a:p>
                <a:r>
                  <a:rPr lang="ko-KR" altLang="en-US" dirty="0" err="1"/>
                  <a:t>행렬곱</a:t>
                </a:r>
                <a:r>
                  <a:rPr lang="ko-KR" altLang="en-US" dirty="0"/>
                  <a:t> 결과가 </a:t>
                </a:r>
                <a:r>
                  <a:rPr lang="en-US" altLang="ko-KR" dirty="0"/>
                  <a:t>4-bit </a:t>
                </a:r>
                <a:r>
                  <a:rPr lang="ko-KR" altLang="en-US" dirty="0"/>
                  <a:t>형태를 넘어가는 경우가 생김</a:t>
                </a:r>
                <a:endParaRPr lang="en-US" altLang="ko-KR" i="1" dirty="0">
                  <a:latin typeface="Cambria Math" panose="02040503050406030204" pitchFamily="18" charset="0"/>
                </a:endParaRPr>
              </a:p>
              <a:p>
                <a:pPr lvl="1"/>
                <a:r>
                  <a:rPr lang="ko-KR" altLang="en-US" dirty="0" err="1"/>
                  <a:t>유한체</a:t>
                </a:r>
                <a:r>
                  <a:rPr lang="ko-KR" altLang="en-US" dirty="0"/>
                  <a:t> 상에서의 연산이므로 </a:t>
                </a:r>
                <a:r>
                  <a:rPr lang="en-US" altLang="ko-KR" b="1" dirty="0">
                    <a:solidFill>
                      <a:srgbClr val="2E75B6"/>
                    </a:solidFill>
                  </a:rPr>
                  <a:t>Reduction</a:t>
                </a:r>
                <a:r>
                  <a:rPr lang="ko-KR" altLang="en-US" dirty="0"/>
                  <a:t> 진행</a:t>
                </a:r>
                <a:endParaRPr lang="en-US" altLang="ko-KR" dirty="0"/>
              </a:p>
              <a:p>
                <a:pPr lvl="1"/>
                <a:r>
                  <a:rPr lang="ko-KR" altLang="en-US" dirty="0"/>
                  <a:t>기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약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다</m:t>
                    </m:r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항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식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: </m:t>
                    </m:r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ko-KR" dirty="0"/>
                  <a:t> </a:t>
                </a:r>
              </a:p>
              <a:p>
                <a:endParaRPr lang="en-US" altLang="ko-KR" dirty="0"/>
              </a:p>
              <a:p>
                <a:r>
                  <a:rPr lang="ko-KR" altLang="en-US" dirty="0"/>
                  <a:t>사전연산을 통해 양자 자원 감소</a:t>
                </a:r>
                <a:endParaRPr lang="en-US" altLang="ko-KR" dirty="0"/>
              </a:p>
              <a:p>
                <a:pPr lvl="1"/>
                <a:r>
                  <a:rPr lang="en-US" altLang="ko-KR" dirty="0"/>
                  <a:t>CNOT gate</a:t>
                </a:r>
                <a:r>
                  <a:rPr lang="ko-KR" altLang="en-US" dirty="0"/>
                  <a:t>를 이용해 연산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3" name="텍스트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965" t="-20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CD24B5F8-5085-9E05-0263-7E121FD7E0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2020" y="3429000"/>
            <a:ext cx="5268060" cy="21529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D312062-6238-A125-E3F4-6EC48198D174}"/>
              </a:ext>
            </a:extLst>
          </p:cNvPr>
          <p:cNvSpPr txBox="1"/>
          <p:nvPr/>
        </p:nvSpPr>
        <p:spPr>
          <a:xfrm>
            <a:off x="6868362" y="5600456"/>
            <a:ext cx="4555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matrix</a:t>
            </a:r>
            <a:r>
              <a:rPr lang="ko-KR" altLang="en-US" b="1" dirty="0"/>
              <a:t> </a:t>
            </a:r>
            <a:r>
              <a:rPr lang="en-US" altLang="ko-KR" b="1" dirty="0"/>
              <a:t>M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529643951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</TotalTime>
  <Words>395</Words>
  <Application>Microsoft Office PowerPoint</Application>
  <PresentationFormat>와이드스크린</PresentationFormat>
  <Paragraphs>98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맑은 고딕</vt:lpstr>
      <vt:lpstr>Arial</vt:lpstr>
      <vt:lpstr>Cambria Math</vt:lpstr>
      <vt:lpstr>CryptoCraft 테마</vt:lpstr>
      <vt:lpstr>제목 테마</vt:lpstr>
      <vt:lpstr>양자컴퓨터를 이용한 LED 암호 구현</vt:lpstr>
      <vt:lpstr>PowerPoint 프레젠테이션</vt:lpstr>
      <vt:lpstr>서론</vt:lpstr>
      <vt:lpstr>관련 연구 – 양자컴퓨터</vt:lpstr>
      <vt:lpstr>관련 연구 - LED</vt:lpstr>
      <vt:lpstr>관련 연구 - LED</vt:lpstr>
      <vt:lpstr>구현 기법</vt:lpstr>
      <vt:lpstr>구현 기법</vt:lpstr>
      <vt:lpstr>구현 기법</vt:lpstr>
      <vt:lpstr>비교분석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송민호</cp:lastModifiedBy>
  <cp:revision>183</cp:revision>
  <dcterms:created xsi:type="dcterms:W3CDTF">2019-03-05T04:29:07Z</dcterms:created>
  <dcterms:modified xsi:type="dcterms:W3CDTF">2022-11-26T05:12:21Z</dcterms:modified>
</cp:coreProperties>
</file>