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75" r:id="rId4"/>
    <p:sldId id="282" r:id="rId5"/>
    <p:sldId id="284" r:id="rId6"/>
    <p:sldId id="290" r:id="rId7"/>
    <p:sldId id="281" r:id="rId8"/>
    <p:sldId id="287" r:id="rId9"/>
    <p:sldId id="288" r:id="rId10"/>
    <p:sldId id="289" r:id="rId11"/>
    <p:sldId id="285" r:id="rId12"/>
    <p:sldId id="286" r:id="rId13"/>
    <p:sldId id="283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100CD-8AE5-BB45-963C-CCDEBC43B79B}" v="221" dt="2022-11-26T01:55:48.4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0" autoAdjust="0"/>
    <p:restoredTop sz="96296"/>
  </p:normalViewPr>
  <p:slideViewPr>
    <p:cSldViewPr snapToGrid="0">
      <p:cViewPr varScale="1">
        <p:scale>
          <a:sx n="124" d="100"/>
          <a:sy n="124" d="100"/>
        </p:scale>
        <p:origin x="78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2022. 11. 28.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2022. 11. 28.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경량 블록암호 </a:t>
            </a:r>
            <a:r>
              <a:rPr lang="en-US" altLang="ko-KR" sz="4800" dirty="0"/>
              <a:t>SIMON</a:t>
            </a:r>
            <a:r>
              <a:rPr lang="ko-KR" altLang="en-US" sz="4800" dirty="0"/>
              <a:t> 최적 구현 연구 동향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한성대학교</a:t>
            </a:r>
            <a:endParaRPr lang="en-US" altLang="ko-KR" dirty="0"/>
          </a:p>
          <a:p>
            <a:r>
              <a:rPr lang="ko-KR" altLang="en-US" b="1" dirty="0">
                <a:solidFill>
                  <a:schemeClr val="accent1"/>
                </a:solidFill>
              </a:rPr>
              <a:t>심민주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권혁동</a:t>
            </a:r>
            <a:r>
              <a:rPr lang="en-US" altLang="ko-KR" dirty="0"/>
              <a:t>,</a:t>
            </a:r>
            <a:r>
              <a:rPr lang="ko-KR" altLang="en-US" dirty="0"/>
              <a:t> 송민호</a:t>
            </a:r>
            <a:r>
              <a:rPr lang="en-US" altLang="ko-KR" dirty="0"/>
              <a:t>,</a:t>
            </a:r>
            <a:r>
              <a:rPr lang="ko-KR" altLang="en-US" dirty="0"/>
              <a:t> 김동현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서화정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SIMON</a:t>
            </a:r>
            <a:r>
              <a:rPr lang="ko-KR" altLang="en-US" dirty="0"/>
              <a:t> 최적 구현 연구 동향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1" dirty="0"/>
              <a:t>CUDA PTX</a:t>
            </a:r>
            <a:r>
              <a:rPr lang="ko-KR" altLang="en-US" b="1" dirty="0" err="1"/>
              <a:t>를</a:t>
            </a:r>
            <a:r>
              <a:rPr lang="ko-KR" altLang="en-US" b="1" dirty="0"/>
              <a:t> 활용한 병렬 구현</a:t>
            </a:r>
            <a:endParaRPr lang="en-US" altLang="ko-KR" b="1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따라서</a:t>
            </a:r>
            <a:r>
              <a:rPr lang="en-US" altLang="ko-KR" dirty="0"/>
              <a:t>,</a:t>
            </a:r>
            <a:r>
              <a:rPr lang="ko-KR" altLang="en-US" dirty="0"/>
              <a:t> 사전에 모든 라운드키를 생성하고</a:t>
            </a:r>
            <a:r>
              <a:rPr lang="en-US" altLang="ko-KR" dirty="0"/>
              <a:t>,</a:t>
            </a:r>
            <a:r>
              <a:rPr lang="ko-KR" altLang="en-US" dirty="0"/>
              <a:t> 참조하는 기법 대신 </a:t>
            </a:r>
            <a:r>
              <a:rPr lang="en-US" altLang="ko-KR" dirty="0"/>
              <a:t>GPU</a:t>
            </a:r>
            <a:r>
              <a:rPr lang="ko-KR" altLang="en-US" dirty="0"/>
              <a:t>에서 라운드키를 생성하고</a:t>
            </a:r>
            <a:r>
              <a:rPr lang="en-US" altLang="ko-KR" dirty="0"/>
              <a:t>,</a:t>
            </a:r>
            <a:r>
              <a:rPr lang="ko-KR" altLang="en-US" dirty="0"/>
              <a:t> 사용하는 기법 사용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CUDA</a:t>
            </a:r>
            <a:r>
              <a:rPr lang="ko-KR" altLang="en-US" dirty="0" err="1"/>
              <a:t>를</a:t>
            </a:r>
            <a:r>
              <a:rPr lang="ko-KR" altLang="en-US" dirty="0"/>
              <a:t> 활용하여 </a:t>
            </a:r>
            <a:r>
              <a:rPr lang="en-US" altLang="ko-KR" dirty="0"/>
              <a:t>GPU</a:t>
            </a:r>
            <a:r>
              <a:rPr lang="ko-KR" altLang="en-US" dirty="0"/>
              <a:t> 상에서 </a:t>
            </a:r>
            <a:r>
              <a:rPr lang="en-US" altLang="ko-KR" dirty="0"/>
              <a:t>1024x15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1024x35</a:t>
            </a:r>
            <a:r>
              <a:rPr lang="ko-KR" altLang="en-US" dirty="0"/>
              <a:t>개의 메시지를 병렬 구현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15</a:t>
            </a:r>
            <a:r>
              <a:rPr lang="ko-KR" altLang="en-US" dirty="0"/>
              <a:t>개와 </a:t>
            </a:r>
            <a:r>
              <a:rPr lang="en-US" altLang="ko-KR" dirty="0"/>
              <a:t>35</a:t>
            </a:r>
            <a:r>
              <a:rPr lang="ko-KR" altLang="en-US" dirty="0"/>
              <a:t>개의 블록 사용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하나의 블록 당 </a:t>
            </a:r>
            <a:r>
              <a:rPr lang="en-US" altLang="ko-KR" dirty="0"/>
              <a:t>1024</a:t>
            </a:r>
            <a:r>
              <a:rPr lang="ko-KR" altLang="en-US" dirty="0"/>
              <a:t>개의 스레드 사용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각 스레드에 </a:t>
            </a:r>
            <a:r>
              <a:rPr lang="ko-KR" altLang="en-US" dirty="0" err="1"/>
              <a:t>평문과</a:t>
            </a:r>
            <a:r>
              <a:rPr lang="ko-KR" altLang="en-US" dirty="0"/>
              <a:t> 키 값을 할당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SIMON</a:t>
            </a:r>
            <a:r>
              <a:rPr lang="ko-KR" altLang="en-US" dirty="0"/>
              <a:t>은 하나의 라운드가  종료될 때</a:t>
            </a:r>
            <a:r>
              <a:rPr lang="en-US" altLang="ko-KR" dirty="0"/>
              <a:t>,</a:t>
            </a:r>
            <a:r>
              <a:rPr lang="ko-KR" altLang="en-US" dirty="0"/>
              <a:t> 두개의 블록 이동하는데 이를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PTX</a:t>
            </a:r>
            <a:r>
              <a:rPr lang="ko-KR" altLang="en-US" dirty="0"/>
              <a:t>로 구현한 구현물은 </a:t>
            </a:r>
            <a:r>
              <a:rPr lang="en-US" altLang="ko-KR" dirty="0"/>
              <a:t>GPU</a:t>
            </a:r>
            <a:r>
              <a:rPr lang="ko-KR" altLang="en-US" dirty="0"/>
              <a:t>에서 </a:t>
            </a:r>
            <a:r>
              <a:rPr lang="en-US" altLang="ko-KR" dirty="0"/>
              <a:t>C</a:t>
            </a:r>
            <a:r>
              <a:rPr lang="ko-KR" altLang="en-US" dirty="0"/>
              <a:t>언어로 구현한 </a:t>
            </a:r>
            <a:r>
              <a:rPr lang="ko-KR" altLang="en-US" dirty="0" err="1"/>
              <a:t>구현물</a:t>
            </a:r>
            <a:r>
              <a:rPr lang="ko-KR" altLang="en-US" dirty="0"/>
              <a:t> 대비 </a:t>
            </a:r>
            <a:r>
              <a:rPr lang="en-US" altLang="ko-KR" b="1" dirty="0"/>
              <a:t>12.5%</a:t>
            </a:r>
            <a:r>
              <a:rPr lang="ko-KR" altLang="en-US" b="1" dirty="0"/>
              <a:t> 성능 향상 확인</a:t>
            </a:r>
            <a:endParaRPr lang="en-US" altLang="ko-KR" b="1" dirty="0"/>
          </a:p>
          <a:p>
            <a:pPr lvl="1"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50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SIMON</a:t>
            </a:r>
            <a:r>
              <a:rPr lang="ko-KR" altLang="en-US" dirty="0"/>
              <a:t> 최적 구현 연구 동향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/>
              <a:t>32-bit RISC-V </a:t>
            </a:r>
            <a:r>
              <a:rPr lang="ko-KR" altLang="en-US" b="1" dirty="0"/>
              <a:t>상에서의 최적 구현</a:t>
            </a:r>
            <a:endParaRPr lang="en-US" altLang="ko-KR" b="1" dirty="0"/>
          </a:p>
          <a:p>
            <a:pPr lvl="1">
              <a:lnSpc>
                <a:spcPct val="100000"/>
              </a:lnSpc>
            </a:pPr>
            <a:r>
              <a:rPr lang="ko-KR" altLang="en-US" b="1" dirty="0"/>
              <a:t>로테이션 연산 </a:t>
            </a:r>
            <a:r>
              <a:rPr lang="ko-KR" altLang="en-US" dirty="0"/>
              <a:t>최적 구현과 </a:t>
            </a:r>
            <a:r>
              <a:rPr lang="ko-KR" altLang="en-US" b="1" dirty="0"/>
              <a:t>레지스터 간의 복사를 최소화 </a:t>
            </a:r>
            <a:r>
              <a:rPr lang="ko-KR" altLang="en-US" dirty="0"/>
              <a:t>하여 구현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RISC-V</a:t>
            </a:r>
            <a:r>
              <a:rPr lang="ko-KR" altLang="en-US" dirty="0"/>
              <a:t>는 로테이션 연산을 따로 제공하지 않기 때문에 </a:t>
            </a:r>
            <a:r>
              <a:rPr lang="ko-KR" altLang="en-US" dirty="0" err="1"/>
              <a:t>쉬프트</a:t>
            </a:r>
            <a:r>
              <a:rPr lang="ko-KR" altLang="en-US" dirty="0"/>
              <a:t> 연산과 </a:t>
            </a:r>
            <a:r>
              <a:rPr lang="en-US" altLang="ko-KR" dirty="0"/>
              <a:t>OR </a:t>
            </a:r>
            <a:r>
              <a:rPr lang="ko-KR" altLang="en-US" dirty="0"/>
              <a:t>연산을 활용하여 로테이션 연산 구현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b="1" dirty="0"/>
              <a:t>레퍼런스 코드 대비 </a:t>
            </a:r>
            <a:r>
              <a:rPr lang="en-US" altLang="ko-KR" b="1" dirty="0"/>
              <a:t>3~5</a:t>
            </a:r>
            <a:r>
              <a:rPr lang="ko-KR" altLang="en-US" b="1" dirty="0"/>
              <a:t>배 성능 향상 확인</a:t>
            </a:r>
            <a:endParaRPr lang="en-US" altLang="ko-KR" b="1" dirty="0"/>
          </a:p>
          <a:p>
            <a:pPr lvl="1"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45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본 논문에서는 다양한 환경에서의 경량 블록 암호</a:t>
            </a:r>
            <a:r>
              <a:rPr lang="en-US" altLang="ko-KR" dirty="0"/>
              <a:t> SIMON </a:t>
            </a:r>
            <a:r>
              <a:rPr lang="ko-KR" altLang="en-US" dirty="0"/>
              <a:t>최적 구현 연구 동향에 대해서 살펴봄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다양한 환경에서 </a:t>
            </a:r>
            <a:r>
              <a:rPr lang="en-US" altLang="ko-KR" dirty="0"/>
              <a:t>SIMON</a:t>
            </a:r>
            <a:r>
              <a:rPr lang="ko-KR" altLang="en-US" dirty="0"/>
              <a:t>에 대한 최적화 연구가 활발한 것을 확인</a:t>
            </a:r>
            <a:endParaRPr lang="en-US" altLang="ko-KR" dirty="0"/>
          </a:p>
          <a:p>
            <a:pPr lvl="1"/>
            <a:r>
              <a:rPr lang="en-US" altLang="ko-KR" dirty="0"/>
              <a:t>AVR, Cortex-A53</a:t>
            </a:r>
            <a:r>
              <a:rPr lang="ko-KR" altLang="en-US" dirty="0"/>
              <a:t> 등의 </a:t>
            </a:r>
            <a:r>
              <a:rPr lang="ko-KR" altLang="en-US" dirty="0" err="1"/>
              <a:t>저사양</a:t>
            </a:r>
            <a:r>
              <a:rPr lang="ko-KR" altLang="en-US" dirty="0"/>
              <a:t> 프로세서</a:t>
            </a:r>
            <a:endParaRPr lang="en-US" altLang="ko-KR" dirty="0"/>
          </a:p>
          <a:p>
            <a:pPr lvl="1"/>
            <a:r>
              <a:rPr lang="ko-KR" altLang="en-US" dirty="0"/>
              <a:t>대용량 암호화 구현 가능한 </a:t>
            </a:r>
            <a:r>
              <a:rPr lang="en-US" altLang="ko-KR" dirty="0"/>
              <a:t>GPU</a:t>
            </a:r>
            <a:r>
              <a:rPr lang="ko-KR" altLang="en-US" dirty="0"/>
              <a:t> 상에서 </a:t>
            </a:r>
            <a:r>
              <a:rPr lang="en-US" altLang="ko-KR" dirty="0"/>
              <a:t>CUDA</a:t>
            </a:r>
            <a:r>
              <a:rPr lang="ko-KR" altLang="en-US" dirty="0"/>
              <a:t> </a:t>
            </a:r>
            <a:r>
              <a:rPr lang="en-US" altLang="ko-KR" dirty="0"/>
              <a:t>PTX</a:t>
            </a:r>
            <a:r>
              <a:rPr lang="ko-KR" altLang="en-US" dirty="0" err="1"/>
              <a:t>를</a:t>
            </a:r>
            <a:r>
              <a:rPr lang="ko-KR" altLang="en-US" dirty="0"/>
              <a:t> 활용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SIMON </a:t>
            </a:r>
            <a:r>
              <a:rPr lang="ko-KR" altLang="en-US" dirty="0"/>
              <a:t>카운터 운용 모드 최적 구현 연구는 많이 이뤄지지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향후 연구 과제로 </a:t>
            </a:r>
            <a:r>
              <a:rPr lang="en-US" altLang="ko-KR" dirty="0"/>
              <a:t>Cortex-M4, RISC-V</a:t>
            </a:r>
            <a:r>
              <a:rPr lang="ko-KR" altLang="en-US" dirty="0"/>
              <a:t> 등에서 </a:t>
            </a:r>
            <a:r>
              <a:rPr lang="en-US" altLang="ko-KR" dirty="0"/>
              <a:t>SIMON</a:t>
            </a:r>
            <a:r>
              <a:rPr lang="ko-KR" altLang="en-US" dirty="0"/>
              <a:t> 카운터 운용 모드에 대한 최적화 제안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232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SIMON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SIMON</a:t>
            </a:r>
            <a:r>
              <a:rPr lang="ko-KR" altLang="en-US" dirty="0"/>
              <a:t> 최적 구현 연구 동향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960699" y="4363656"/>
            <a:ext cx="10255169" cy="879676"/>
          </a:xfrm>
          <a:solidFill>
            <a:schemeClr val="bg1"/>
          </a:solidFill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SIMON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2013</a:t>
            </a:r>
            <a:r>
              <a:rPr lang="ko-KR" altLang="en-US" dirty="0"/>
              <a:t>년 미국 국가안보국에서 개발한 </a:t>
            </a:r>
            <a:r>
              <a:rPr lang="en-US" altLang="ko-KR" dirty="0"/>
              <a:t>Feistel</a:t>
            </a:r>
            <a:r>
              <a:rPr lang="ko-KR" altLang="en-US" dirty="0"/>
              <a:t> 구조의 경량블록 암호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ARX(AND, Rotation, XOR) </a:t>
            </a:r>
            <a:r>
              <a:rPr lang="ko-KR" altLang="en-US" dirty="0"/>
              <a:t>구조 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3C1AA6D-06EA-6D3E-6A6D-732405112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490" y="2626893"/>
            <a:ext cx="4515510" cy="3436863"/>
          </a:xfrm>
          <a:prstGeom prst="rect">
            <a:avLst/>
          </a:prstGeom>
        </p:spPr>
      </p:pic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9F3FBE9E-9BF9-FC0C-A0BC-BF1E99F99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668356"/>
              </p:ext>
            </p:extLst>
          </p:nvPr>
        </p:nvGraphicFramePr>
        <p:xfrm>
          <a:off x="411162" y="2626893"/>
          <a:ext cx="6452624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156">
                  <a:extLst>
                    <a:ext uri="{9D8B030D-6E8A-4147-A177-3AD203B41FA5}">
                      <a16:colId xmlns:a16="http://schemas.microsoft.com/office/drawing/2014/main" val="3133267215"/>
                    </a:ext>
                  </a:extLst>
                </a:gridCol>
                <a:gridCol w="1613156">
                  <a:extLst>
                    <a:ext uri="{9D8B030D-6E8A-4147-A177-3AD203B41FA5}">
                      <a16:colId xmlns:a16="http://schemas.microsoft.com/office/drawing/2014/main" val="3272800125"/>
                    </a:ext>
                  </a:extLst>
                </a:gridCol>
                <a:gridCol w="1613156">
                  <a:extLst>
                    <a:ext uri="{9D8B030D-6E8A-4147-A177-3AD203B41FA5}">
                      <a16:colId xmlns:a16="http://schemas.microsoft.com/office/drawing/2014/main" val="1369468837"/>
                    </a:ext>
                  </a:extLst>
                </a:gridCol>
                <a:gridCol w="1613156">
                  <a:extLst>
                    <a:ext uri="{9D8B030D-6E8A-4147-A177-3AD203B41FA5}">
                      <a16:colId xmlns:a16="http://schemas.microsoft.com/office/drawing/2014/main" val="2353878427"/>
                    </a:ext>
                  </a:extLst>
                </a:gridCol>
              </a:tblGrid>
              <a:tr h="3536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Block Size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Key Size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Rounds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Word Size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428878"/>
                  </a:ext>
                </a:extLst>
              </a:tr>
              <a:tr h="3536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195717"/>
                  </a:ext>
                </a:extLst>
              </a:tr>
              <a:tr h="35360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72</a:t>
                      </a:r>
                      <a:endParaRPr lang="ko-Kore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36</a:t>
                      </a:r>
                      <a:endParaRPr lang="ko-Kore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696031"/>
                  </a:ext>
                </a:extLst>
              </a:tr>
              <a:tr h="353605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96</a:t>
                      </a:r>
                      <a:endParaRPr lang="ko-Kore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83670"/>
                  </a:ext>
                </a:extLst>
              </a:tr>
              <a:tr h="35360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42</a:t>
                      </a:r>
                      <a:endParaRPr lang="ko-Kore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32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5238946"/>
                  </a:ext>
                </a:extLst>
              </a:tr>
              <a:tr h="353605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44</a:t>
                      </a:r>
                      <a:endParaRPr lang="ko-Kore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465571"/>
                  </a:ext>
                </a:extLst>
              </a:tr>
              <a:tr h="35360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52</a:t>
                      </a:r>
                      <a:endParaRPr lang="ko-Kore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48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069784"/>
                  </a:ext>
                </a:extLst>
              </a:tr>
              <a:tr h="353605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144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54</a:t>
                      </a:r>
                      <a:endParaRPr lang="ko-Kore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477634"/>
                  </a:ext>
                </a:extLst>
              </a:tr>
              <a:tr h="35360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68</a:t>
                      </a:r>
                      <a:endParaRPr lang="ko-Kore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547104"/>
                  </a:ext>
                </a:extLst>
              </a:tr>
              <a:tr h="353605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192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69</a:t>
                      </a:r>
                      <a:endParaRPr lang="ko-Kore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189707"/>
                  </a:ext>
                </a:extLst>
              </a:tr>
              <a:tr h="353605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256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72</a:t>
                      </a:r>
                      <a:endParaRPr lang="ko-Kore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395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6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SIMON</a:t>
            </a:r>
            <a:r>
              <a:rPr lang="ko-KR" altLang="en-US" dirty="0"/>
              <a:t> 최적 구현 연구 동향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ARM NEON</a:t>
            </a:r>
            <a:r>
              <a:rPr lang="ko-KR" altLang="en-US" b="1" dirty="0"/>
              <a:t>을 활용한 병렬 구현</a:t>
            </a:r>
            <a:endParaRPr lang="en-US" altLang="ko-KR" b="1" dirty="0"/>
          </a:p>
          <a:p>
            <a:pPr lvl="1"/>
            <a:r>
              <a:rPr lang="en-US" altLang="ko-KR" dirty="0"/>
              <a:t>ARM SIMD(Single Instruction Multiple Data)</a:t>
            </a:r>
            <a:r>
              <a:rPr lang="ko-KR" altLang="en-US" dirty="0"/>
              <a:t>인 </a:t>
            </a:r>
            <a:r>
              <a:rPr lang="en-US" altLang="ko-KR" dirty="0"/>
              <a:t>NEON</a:t>
            </a:r>
            <a:r>
              <a:rPr lang="ko-KR" altLang="en-US" dirty="0"/>
              <a:t>을 사용한 병렬 구현과</a:t>
            </a:r>
            <a:r>
              <a:rPr lang="en-US" altLang="ko-KR" dirty="0"/>
              <a:t>OpenMP SIMT(Single Instruction Multiple Thread)</a:t>
            </a:r>
            <a:r>
              <a:rPr lang="ko-KR" altLang="en-US" dirty="0" err="1"/>
              <a:t>를</a:t>
            </a:r>
            <a:r>
              <a:rPr lang="ko-KR" altLang="en-US" dirty="0"/>
              <a:t> 사용하여 최적 구현</a:t>
            </a:r>
            <a:endParaRPr lang="en-US" altLang="ko-KR" dirty="0"/>
          </a:p>
          <a:p>
            <a:pPr lvl="2"/>
            <a:r>
              <a:rPr lang="en-US" altLang="ko-KR" dirty="0"/>
              <a:t>Cortex-A53</a:t>
            </a:r>
            <a:r>
              <a:rPr lang="ko-KR" altLang="en-US" dirty="0"/>
              <a:t>은 </a:t>
            </a:r>
            <a:r>
              <a:rPr lang="en-US" altLang="ko-KR" b="1" dirty="0"/>
              <a:t>16</a:t>
            </a:r>
            <a:r>
              <a:rPr lang="ko-KR" altLang="en-US" b="1" dirty="0"/>
              <a:t>개의 </a:t>
            </a:r>
            <a:r>
              <a:rPr lang="en-US" altLang="ko-KR" b="1" dirty="0"/>
              <a:t>128</a:t>
            </a:r>
            <a:r>
              <a:rPr lang="ko-KR" altLang="en-US" b="1" dirty="0"/>
              <a:t>비트 </a:t>
            </a:r>
            <a:r>
              <a:rPr lang="en-US" altLang="ko-KR" b="1" dirty="0"/>
              <a:t>Q</a:t>
            </a:r>
            <a:r>
              <a:rPr lang="ko-KR" altLang="en-US" b="1" dirty="0"/>
              <a:t> 레지스터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b="1" dirty="0"/>
              <a:t>32</a:t>
            </a:r>
            <a:r>
              <a:rPr lang="ko-KR" altLang="en-US" b="1" dirty="0"/>
              <a:t>개의 </a:t>
            </a:r>
            <a:r>
              <a:rPr lang="en-US" altLang="ko-KR" b="1" dirty="0"/>
              <a:t>64</a:t>
            </a:r>
            <a:r>
              <a:rPr lang="ko-KR" altLang="en-US" b="1" dirty="0"/>
              <a:t>비트 </a:t>
            </a:r>
            <a:r>
              <a:rPr lang="en-US" altLang="ko-KR" b="1" dirty="0"/>
              <a:t>D</a:t>
            </a:r>
            <a:r>
              <a:rPr lang="ko-KR" altLang="en-US" b="1" dirty="0"/>
              <a:t>레지스터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NEON</a:t>
            </a:r>
            <a:r>
              <a:rPr lang="ko-KR" altLang="en-US" dirty="0"/>
              <a:t> 레지스터를 효율적으로 구현하기 위해 </a:t>
            </a:r>
            <a:r>
              <a:rPr lang="en-US" altLang="ko-KR" dirty="0"/>
              <a:t>D</a:t>
            </a:r>
            <a:r>
              <a:rPr lang="ko-KR" altLang="en-US" dirty="0"/>
              <a:t>레지스터와 </a:t>
            </a:r>
            <a:r>
              <a:rPr lang="en-US" altLang="ko-KR" dirty="0"/>
              <a:t>Q</a:t>
            </a:r>
            <a:r>
              <a:rPr lang="ko-KR" altLang="en-US" dirty="0"/>
              <a:t>레지스터의 용도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3B95A4C-928D-E885-34BC-55F09115E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753891"/>
              </p:ext>
            </p:extLst>
          </p:nvPr>
        </p:nvGraphicFramePr>
        <p:xfrm>
          <a:off x="2032000" y="4167875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414206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353284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73505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SIMON-32, SIMON-64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SIMON-128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61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평문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D0~D11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Q0~Q5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60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1-bit</a:t>
                      </a:r>
                      <a:r>
                        <a:rPr lang="ko-KR" altLang="en-US" dirty="0"/>
                        <a:t> 왼쪽 로테이션 결과 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D12~D17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Q6~Q8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45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8-bit </a:t>
                      </a:r>
                      <a:r>
                        <a:rPr lang="ko-KR" altLang="en-US" dirty="0"/>
                        <a:t>왼쪽 로테이션 결과 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D18~D23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Q9~Q11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930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2-bit</a:t>
                      </a:r>
                      <a:r>
                        <a:rPr lang="ko-KR" altLang="en-US" dirty="0"/>
                        <a:t> 왼쪽 로테이션 결과 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D24~D29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Q12~Q14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11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라운드</a:t>
                      </a:r>
                      <a:r>
                        <a:rPr lang="ko-KR" altLang="en-US" dirty="0"/>
                        <a:t> 키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D30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Q15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41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3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A6EBB-4544-057C-DACF-64C57AA8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SIMON</a:t>
            </a:r>
            <a:r>
              <a:rPr lang="ko-KR" altLang="en-US" dirty="0"/>
              <a:t> 최적 구현 연구 동향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C8CECCA-7502-B1C4-A21C-AF18C89485C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ARM NEON</a:t>
                </a:r>
                <a:r>
                  <a:rPr lang="ko-KR" altLang="en-US" b="1" dirty="0"/>
                  <a:t>을 활용한 병렬 구현</a:t>
                </a:r>
                <a:endParaRPr lang="en-US" altLang="ko-KR" b="1" dirty="0"/>
              </a:p>
              <a:p>
                <a:pPr lvl="1"/>
                <a:r>
                  <a:rPr lang="en-US" altLang="ko-KR" dirty="0"/>
                  <a:t>SIMT</a:t>
                </a:r>
                <a:r>
                  <a:rPr lang="ko-KR" altLang="en-US" dirty="0"/>
                  <a:t> 프로그래밍</a:t>
                </a:r>
                <a:r>
                  <a:rPr lang="en-US" altLang="ko-KR" dirty="0"/>
                  <a:t>?</a:t>
                </a:r>
              </a:p>
              <a:p>
                <a:pPr lvl="2"/>
                <a:r>
                  <a:rPr lang="en-US" altLang="ko-KR" dirty="0"/>
                  <a:t>ARM-NEON</a:t>
                </a:r>
                <a:r>
                  <a:rPr lang="ko-KR" altLang="en-US" dirty="0"/>
                  <a:t>은 각각의 다른 코어에서 다중 코어 그리고 다중 스레드 작업 지원</a:t>
                </a:r>
                <a:endParaRPr lang="en-US" altLang="ko-KR" dirty="0"/>
              </a:p>
              <a:p>
                <a:pPr lvl="2"/>
                <a:r>
                  <a:rPr kumimoji="1" lang="ko-KR" altLang="en-US" dirty="0"/>
                  <a:t>타겟 장치의 각 코어가 소스 코드를 작동할 수 있도록 함</a:t>
                </a:r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SIMT</a:t>
                </a:r>
                <a:r>
                  <a:rPr kumimoji="1" lang="ko-KR" altLang="en-US" dirty="0"/>
                  <a:t> 프로그래밍을 위해 </a:t>
                </a:r>
                <a:r>
                  <a:rPr kumimoji="1" lang="en-US" altLang="ko-KR" dirty="0"/>
                  <a:t>OpenMP</a:t>
                </a:r>
                <a:r>
                  <a:rPr kumimoji="1" lang="ko-KR" altLang="en-US" dirty="0"/>
                  <a:t> 라이브러리 사용</a:t>
                </a:r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이전 연구 결과와 비교</a:t>
                </a:r>
                <a:endParaRPr kumimoji="1" lang="en-US" altLang="ko-KR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b="1" dirty="0"/>
                  <a:t>NEON</a:t>
                </a:r>
                <a:r>
                  <a:rPr kumimoji="1" lang="ko-KR" altLang="en-US" b="1" dirty="0"/>
                  <a:t> 최적 구현은 평균 </a:t>
                </a:r>
                <a:r>
                  <a:rPr kumimoji="1" lang="en-US" altLang="ko-KR" b="1" dirty="0"/>
                  <a:t>44.3% </a:t>
                </a:r>
                <a:r>
                  <a:rPr kumimoji="1" lang="ko-KR" altLang="en-US" b="1" dirty="0"/>
                  <a:t>성능 향상 확인</a:t>
                </a:r>
                <a:endParaRPr kumimoji="1" lang="en-US" altLang="ko-KR" b="1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kumimoji="1" lang="en-US" altLang="ko-KR" b="1" dirty="0"/>
                  <a:t>SIMT </a:t>
                </a:r>
                <a:r>
                  <a:rPr kumimoji="1" lang="ko-KR" altLang="en-US" b="1" dirty="0"/>
                  <a:t>기법이 적용된 경우</a:t>
                </a:r>
                <a:r>
                  <a:rPr kumimoji="1" lang="en-US" altLang="ko-KR" b="1" dirty="0"/>
                  <a:t>,</a:t>
                </a:r>
                <a:r>
                  <a:rPr kumimoji="1" lang="ko-KR" altLang="en-US" b="1" dirty="0"/>
                  <a:t> </a:t>
                </a:r>
                <a:r>
                  <a:rPr kumimoji="1" lang="en-US" altLang="ko-KR" b="1" dirty="0"/>
                  <a:t>69.8%</a:t>
                </a:r>
                <a:r>
                  <a:rPr kumimoji="1" lang="ko-KR" altLang="en-US" b="1" dirty="0"/>
                  <a:t> 성능 향상 확인</a:t>
                </a:r>
                <a:endParaRPr kumimoji="1" lang="en-US" altLang="ko-KR" b="1" dirty="0"/>
              </a:p>
              <a:p>
                <a:pPr lvl="1"/>
                <a:endParaRPr kumimoji="1" lang="en-US" altLang="ko-KR" dirty="0"/>
              </a:p>
              <a:p>
                <a:pPr lvl="1"/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C8CECCA-7502-B1C4-A21C-AF18C8948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13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SIMON</a:t>
            </a:r>
            <a:r>
              <a:rPr lang="ko-KR" altLang="en-US" dirty="0"/>
              <a:t> 최적 구현 연구 동향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b="1" dirty="0"/>
                  <a:t>8-bit AVR </a:t>
                </a:r>
                <a:r>
                  <a:rPr lang="ko-KR" altLang="en-US" b="1" dirty="0"/>
                  <a:t>상에서의 카운터 모드 고속 구현</a:t>
                </a:r>
                <a:endParaRPr lang="en-US" altLang="ko-KR" b="1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카운터 운용모드의 특징을 활용하여 라운드 함수의 일부분을 사전 연산하여 생략하는 기법 적용</a:t>
                </a:r>
                <a:endParaRPr lang="en-US" altLang="ko-KR" dirty="0"/>
              </a:p>
              <a:p>
                <a:pPr lvl="2">
                  <a:lnSpc>
                    <a:spcPct val="100000"/>
                  </a:lnSpc>
                </a:pPr>
                <a:r>
                  <a:rPr lang="ko-KR" altLang="en-US" dirty="0"/>
                  <a:t>카운터 운용 모드의 입력 값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고정 값인 </a:t>
                </a:r>
                <a:r>
                  <a:rPr lang="ko-KR" altLang="en-US" dirty="0" err="1"/>
                  <a:t>논스</a:t>
                </a:r>
                <a:r>
                  <a:rPr lang="ko-KR" altLang="en-US" dirty="0"/>
                  <a:t> 값과 블록의 번호인 카운터 사용</a:t>
                </a:r>
                <a:r>
                  <a:rPr lang="en-US" altLang="ko-KR" dirty="0"/>
                  <a:t>	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dirty="0"/>
                  <a:t>1</a:t>
                </a:r>
                <a:r>
                  <a:rPr lang="ko-KR" altLang="en-US" dirty="0"/>
                  <a:t>라운드 일부의 연산에 대해 사전 연산 수행</a:t>
                </a:r>
                <a:endParaRPr lang="en-US" altLang="ko-KR" dirty="0"/>
              </a:p>
              <a:p>
                <a:pPr lvl="2">
                  <a:lnSpc>
                    <a:spcPct val="100000"/>
                  </a:lnSpc>
                </a:pPr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/>
                  <a:t>SIMON-32/m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ko-KR" altLang="en-US" dirty="0"/>
                  <a:t>하나의 블록 크기가 </a:t>
                </a:r>
                <a:r>
                  <a:rPr lang="en-US" altLang="ko-KR" dirty="0"/>
                  <a:t>16</a:t>
                </a:r>
                <a:r>
                  <a:rPr lang="ko-KR" altLang="en-US" dirty="0"/>
                  <a:t>비트이기 때문에 </a:t>
                </a:r>
                <a:r>
                  <a:rPr lang="en-US" altLang="ko-KR" dirty="0"/>
                  <a:t>16</a:t>
                </a:r>
                <a:r>
                  <a:rPr lang="ko-KR" altLang="en-US" dirty="0"/>
                  <a:t>비트 카운터 값 사용 </a:t>
                </a:r>
                <a:endParaRPr lang="en-US" altLang="ko-KR" dirty="0"/>
              </a:p>
              <a:p>
                <a:pPr marL="914400" lvl="2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일반적으로 카운터 값은 </a:t>
                </a:r>
                <a:r>
                  <a:rPr lang="en-US" altLang="ko-KR" dirty="0"/>
                  <a:t>32</a:t>
                </a:r>
                <a:r>
                  <a:rPr lang="ko-KR" altLang="en-US" dirty="0"/>
                  <a:t>비트 값을 사용 </a:t>
                </a:r>
                <a:endParaRPr lang="en-US" altLang="ko-KR" dirty="0"/>
              </a:p>
              <a:p>
                <a:pPr lvl="2">
                  <a:lnSpc>
                    <a:spcPct val="100000"/>
                  </a:lnSpc>
                </a:pPr>
                <a:r>
                  <a:rPr lang="ko-KR" altLang="en-US" dirty="0" err="1"/>
                  <a:t>논스</a:t>
                </a:r>
                <a:r>
                  <a:rPr lang="ko-KR" altLang="en-US" dirty="0"/>
                  <a:t> 블록이 수행하는 </a:t>
                </a:r>
                <a:r>
                  <a:rPr lang="en-US" altLang="ko-KR" dirty="0"/>
                  <a:t>AND, Rotation, XOR</a:t>
                </a:r>
                <a:r>
                  <a:rPr lang="ko-KR" altLang="en-US" dirty="0"/>
                  <a:t> 연산에 대한 사전 연산 수행</a:t>
                </a:r>
                <a:endParaRPr lang="en-US" altLang="ko-KR" dirty="0"/>
              </a:p>
              <a:p>
                <a:pPr lvl="3">
                  <a:lnSpc>
                    <a:spcPct val="100000"/>
                  </a:lnSpc>
                </a:pPr>
                <a:r>
                  <a:rPr lang="ko-KR" altLang="en-US" sz="2000" dirty="0"/>
                  <a:t>총 </a:t>
                </a:r>
                <a:r>
                  <a:rPr lang="en-US" altLang="ko-KR" sz="2000" dirty="0"/>
                  <a:t>6</a:t>
                </a:r>
                <a:r>
                  <a:rPr lang="ko-KR" altLang="en-US" sz="2000" dirty="0"/>
                  <a:t>개의 명령어 생략</a:t>
                </a:r>
                <a:endParaRPr lang="en-US" altLang="ko-KR" sz="2000" dirty="0"/>
              </a:p>
              <a:p>
                <a:pPr lvl="2">
                  <a:lnSpc>
                    <a:spcPct val="10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12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97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SIMON</a:t>
            </a:r>
            <a:r>
              <a:rPr lang="ko-KR" altLang="en-US" dirty="0"/>
              <a:t> 최적 구현 연구 동향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/>
              <a:t>8-bit AVR </a:t>
            </a:r>
            <a:r>
              <a:rPr lang="ko-KR" altLang="en-US" b="1" dirty="0"/>
              <a:t>상에서의 카운터 모드 고속 구현</a:t>
            </a:r>
            <a:endParaRPr lang="en-US" altLang="ko-KR" b="1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SIMON-48/m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32</a:t>
            </a:r>
            <a:r>
              <a:rPr lang="ko-KR" altLang="en-US" dirty="0"/>
              <a:t>비트 카운터 값을 사용하여 두개의 블록 모두 카운터 영향을 받음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b="1" dirty="0"/>
              <a:t>하지만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8</a:t>
            </a:r>
            <a:r>
              <a:rPr lang="ko-KR" altLang="en-US" b="1" dirty="0"/>
              <a:t>비트 단위로 연산 카운터에 영향을 받지 않는 </a:t>
            </a:r>
            <a:r>
              <a:rPr lang="ko-KR" altLang="en-US" b="1" dirty="0" err="1"/>
              <a:t>논스</a:t>
            </a:r>
            <a:r>
              <a:rPr lang="ko-KR" altLang="en-US" b="1" dirty="0"/>
              <a:t> 값에 대해 사전 연산 수행</a:t>
            </a:r>
            <a:endParaRPr lang="en-US" altLang="ko-KR" b="1" dirty="0"/>
          </a:p>
          <a:p>
            <a:pPr lvl="3">
              <a:lnSpc>
                <a:spcPct val="100000"/>
              </a:lnSpc>
            </a:pPr>
            <a:r>
              <a:rPr lang="ko-KR" altLang="en-US" sz="2000" dirty="0"/>
              <a:t>총 </a:t>
            </a:r>
            <a:r>
              <a:rPr lang="en-US" altLang="ko-KR" sz="2000" dirty="0"/>
              <a:t>2</a:t>
            </a:r>
            <a:r>
              <a:rPr lang="ko-KR" altLang="en-US" sz="2000" dirty="0"/>
              <a:t>개의 명령어 생략</a:t>
            </a:r>
            <a:endParaRPr lang="en-US" altLang="ko-KR" sz="2000" dirty="0"/>
          </a:p>
          <a:p>
            <a:pPr lvl="3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SIMON-64/m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하나의 블록 전체가 카운터 블록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SIMON-32/m</a:t>
            </a:r>
            <a:r>
              <a:rPr lang="ko-KR" altLang="en-US" dirty="0"/>
              <a:t>과 동일한 부분의 연산 생략 가능</a:t>
            </a:r>
            <a:endParaRPr lang="en-US" altLang="ko-KR" dirty="0"/>
          </a:p>
          <a:p>
            <a:pPr lvl="3">
              <a:lnSpc>
                <a:spcPct val="100000"/>
              </a:lnSpc>
            </a:pPr>
            <a:r>
              <a:rPr lang="ko-KR" altLang="en-US" sz="2000" dirty="0"/>
              <a:t>총 </a:t>
            </a:r>
            <a:r>
              <a:rPr lang="en-US" altLang="ko-KR" sz="2000" dirty="0"/>
              <a:t>22</a:t>
            </a:r>
            <a:r>
              <a:rPr lang="ko-KR" altLang="en-US" sz="2000" dirty="0"/>
              <a:t>개의 명령어 생략</a:t>
            </a:r>
            <a:endParaRPr lang="en-US" altLang="ko-KR" sz="2000" dirty="0"/>
          </a:p>
          <a:p>
            <a:pPr lvl="2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393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SIMON</a:t>
            </a:r>
            <a:r>
              <a:rPr lang="ko-KR" altLang="en-US" dirty="0"/>
              <a:t> 최적 구현 연구 동향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b="1" dirty="0"/>
              <a:t>8-bit AVR </a:t>
            </a:r>
            <a:r>
              <a:rPr lang="ko-KR" altLang="en-US" b="1" dirty="0"/>
              <a:t>상에서의 카운터 모드 고속 구현</a:t>
            </a:r>
            <a:endParaRPr lang="en-US" altLang="ko-KR" b="1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SIMON-96/m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하나의 블록은 </a:t>
            </a:r>
            <a:r>
              <a:rPr lang="ko-KR" altLang="en-US" dirty="0" err="1"/>
              <a:t>논스</a:t>
            </a:r>
            <a:r>
              <a:rPr lang="ko-KR" altLang="en-US" dirty="0"/>
              <a:t> 값만 갖고</a:t>
            </a:r>
            <a:r>
              <a:rPr lang="en-US" altLang="ko-KR" dirty="0"/>
              <a:t>,</a:t>
            </a:r>
            <a:r>
              <a:rPr lang="ko-KR" altLang="en-US" dirty="0"/>
              <a:t> 다른 하나의 블록은 </a:t>
            </a:r>
            <a:r>
              <a:rPr lang="en-US" altLang="ko-KR" dirty="0"/>
              <a:t>16</a:t>
            </a:r>
            <a:r>
              <a:rPr lang="ko-KR" altLang="en-US" dirty="0"/>
              <a:t>비트 </a:t>
            </a:r>
            <a:r>
              <a:rPr lang="ko-KR" altLang="en-US" dirty="0" err="1"/>
              <a:t>논스값과</a:t>
            </a:r>
            <a:r>
              <a:rPr lang="ko-KR" altLang="en-US" dirty="0"/>
              <a:t> </a:t>
            </a:r>
            <a:r>
              <a:rPr lang="en-US" altLang="ko-KR" dirty="0"/>
              <a:t>16</a:t>
            </a:r>
            <a:r>
              <a:rPr lang="ko-KR" altLang="en-US" dirty="0"/>
              <a:t>비트 카운터 값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다른 알고리즘과 달리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16</a:t>
            </a:r>
            <a:r>
              <a:rPr lang="ko-KR" altLang="en-US" dirty="0"/>
              <a:t>비트 </a:t>
            </a:r>
            <a:r>
              <a:rPr lang="ko-KR" altLang="en-US" dirty="0" err="1"/>
              <a:t>논스가</a:t>
            </a:r>
            <a:r>
              <a:rPr lang="ko-KR" altLang="en-US" dirty="0"/>
              <a:t> 존재하여 라운드키와 </a:t>
            </a:r>
            <a:r>
              <a:rPr lang="en-US" altLang="ko-KR" dirty="0"/>
              <a:t>XOR</a:t>
            </a:r>
            <a:r>
              <a:rPr lang="ko-KR" altLang="en-US" dirty="0"/>
              <a:t> 연산하는 부분의 일부도 사전연산 가능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38</a:t>
            </a:r>
            <a:r>
              <a:rPr lang="ko-KR" altLang="en-US" dirty="0"/>
              <a:t>개의 명령어 생략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SIMON-128/m</a:t>
            </a:r>
          </a:p>
          <a:p>
            <a:pPr lvl="2">
              <a:lnSpc>
                <a:spcPct val="100000"/>
              </a:lnSpc>
            </a:pPr>
            <a:r>
              <a:rPr lang="en-US" altLang="ko-KR" sz="2000" dirty="0"/>
              <a:t>64</a:t>
            </a:r>
            <a:r>
              <a:rPr lang="ko-KR" altLang="en-US" sz="2000" dirty="0"/>
              <a:t>비트 하나의 블록 안에 </a:t>
            </a:r>
            <a:r>
              <a:rPr lang="en-US" altLang="ko-KR" sz="2000" dirty="0"/>
              <a:t>32</a:t>
            </a:r>
            <a:r>
              <a:rPr lang="ko-KR" altLang="en-US" sz="2000" dirty="0"/>
              <a:t>비트 카운터 값과 </a:t>
            </a:r>
            <a:r>
              <a:rPr lang="en-US" altLang="ko-KR" sz="2000" dirty="0"/>
              <a:t>32</a:t>
            </a:r>
            <a:r>
              <a:rPr lang="ko-KR" altLang="en-US" sz="2000" dirty="0"/>
              <a:t>비트 </a:t>
            </a:r>
            <a:r>
              <a:rPr lang="ko-KR" altLang="en-US" sz="2000" dirty="0" err="1"/>
              <a:t>논스</a:t>
            </a:r>
            <a:r>
              <a:rPr lang="ko-KR" altLang="en-US" sz="2000" dirty="0"/>
              <a:t> 값이 함께 위치</a:t>
            </a:r>
            <a:endParaRPr lang="en-US" altLang="ko-KR" sz="2000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동일하게 두 블록 간에 </a:t>
            </a:r>
            <a:r>
              <a:rPr lang="en-US" altLang="ko-KR" dirty="0"/>
              <a:t>XOR</a:t>
            </a:r>
            <a:r>
              <a:rPr lang="ko-KR" altLang="en-US" dirty="0"/>
              <a:t>연산하는 단계와 라운드키를 추가하는 부분에서 일부 </a:t>
            </a:r>
            <a:r>
              <a:rPr lang="ko-KR" altLang="en-US" dirty="0" err="1"/>
              <a:t>논스</a:t>
            </a:r>
            <a:r>
              <a:rPr lang="ko-KR" altLang="en-US" dirty="0"/>
              <a:t> 값에 대해 사전 연산 가능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2</a:t>
            </a:r>
            <a:r>
              <a:rPr lang="ko-KR" altLang="en-US" dirty="0"/>
              <a:t>라운드 일부에 대해서도 사전 연산 가능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sz="2000" dirty="0"/>
              <a:t>70</a:t>
            </a:r>
            <a:r>
              <a:rPr lang="ko-KR" altLang="en-US" sz="2000" dirty="0"/>
              <a:t>개의 명령어 생략</a:t>
            </a:r>
            <a:endParaRPr lang="en-US" altLang="ko-KR" sz="2000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b="1" dirty="0"/>
              <a:t>레퍼런스 대비 </a:t>
            </a:r>
            <a:r>
              <a:rPr lang="en-US" altLang="ko-KR" b="1" dirty="0"/>
              <a:t>1.5~5.3%</a:t>
            </a:r>
            <a:r>
              <a:rPr lang="ko-KR" altLang="en-US" b="1" dirty="0"/>
              <a:t> 성능 향상 확인</a:t>
            </a:r>
            <a:endParaRPr lang="en-US" altLang="ko-KR" b="1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317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SIMON</a:t>
            </a:r>
            <a:r>
              <a:rPr lang="ko-KR" altLang="en-US" dirty="0"/>
              <a:t> 최적 구현 연구 동향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1" dirty="0"/>
              <a:t>CUDA PTX</a:t>
            </a:r>
            <a:r>
              <a:rPr lang="ko-KR" altLang="en-US" b="1" dirty="0" err="1"/>
              <a:t>를</a:t>
            </a:r>
            <a:r>
              <a:rPr lang="ko-KR" altLang="en-US" b="1" dirty="0"/>
              <a:t> 활용한 병렬 구현</a:t>
            </a:r>
            <a:endParaRPr lang="en-US" altLang="ko-KR" b="1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CUDA?</a:t>
            </a:r>
            <a:r>
              <a:rPr lang="ko-KR" altLang="en-US" dirty="0"/>
              <a:t> </a:t>
            </a:r>
            <a:r>
              <a:rPr lang="en-US" altLang="ko-KR" dirty="0"/>
              <a:t>GPU</a:t>
            </a:r>
            <a:r>
              <a:rPr lang="ko-KR" altLang="en-US" dirty="0"/>
              <a:t>의 프로그래밍을 위해</a:t>
            </a:r>
            <a:r>
              <a:rPr lang="en-US" altLang="ko-KR" dirty="0"/>
              <a:t> NVDIA</a:t>
            </a:r>
            <a:r>
              <a:rPr lang="ko-KR" altLang="en-US" dirty="0"/>
              <a:t>에서 개발한 병렬 컴퓨팅 라이브러리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PTX?</a:t>
            </a:r>
            <a:r>
              <a:rPr lang="ko-KR" altLang="en-US" dirty="0"/>
              <a:t> </a:t>
            </a:r>
            <a:r>
              <a:rPr lang="en-US" altLang="ko-KR" dirty="0"/>
              <a:t>CUDA</a:t>
            </a:r>
            <a:r>
              <a:rPr lang="ko-KR" altLang="en-US" dirty="0"/>
              <a:t> 병렬 프로그래밍을 위한 명령어들의 집합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CUDA</a:t>
            </a:r>
            <a:r>
              <a:rPr lang="ko-KR" altLang="en-US" dirty="0"/>
              <a:t>에서 </a:t>
            </a:r>
            <a:r>
              <a:rPr lang="en-US" altLang="ko-KR" dirty="0"/>
              <a:t>C</a:t>
            </a:r>
            <a:r>
              <a:rPr lang="ko-KR" altLang="en-US" dirty="0"/>
              <a:t>언어로 작성된 코드는 컴파일 되어 </a:t>
            </a:r>
            <a:r>
              <a:rPr lang="en-US" altLang="ko-KR" dirty="0"/>
              <a:t>PTX</a:t>
            </a:r>
            <a:r>
              <a:rPr lang="ko-KR" altLang="en-US" dirty="0"/>
              <a:t> 명령어를 생성하는데 이 과정에서 연산에 불필요한 명령어들이 생성 가능 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CUDA</a:t>
            </a:r>
            <a:r>
              <a:rPr lang="ko-KR" altLang="en-US" dirty="0" err="1"/>
              <a:t>를</a:t>
            </a:r>
            <a:r>
              <a:rPr lang="ko-KR" altLang="en-US" dirty="0"/>
              <a:t> 활용하여 구현할 때</a:t>
            </a:r>
            <a:r>
              <a:rPr lang="en-US" altLang="ko-KR" dirty="0"/>
              <a:t>,</a:t>
            </a:r>
            <a:r>
              <a:rPr lang="ko-KR" altLang="en-US" dirty="0"/>
              <a:t> 메모리에 잦은 접근을 하는 것은 성능 감소 원인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62456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_[CLEAN]_CryptoCraft Lab PPT 양식" id="{09A33BEC-F2C0-8440-8BF1-8BC1B1CFC326}" vid="{BC2DA77E-B28D-A04B-84C6-48AD32C930C2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_[CLEAN]_CryptoCraft Lab PPT 양식" id="{09A33BEC-F2C0-8440-8BF1-8BC1B1CFC326}" vid="{4D071530-5781-4F4B-B5A5-A9D775074695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CryptoCraft 테마</Template>
  <TotalTime>291</TotalTime>
  <Words>774</Words>
  <Application>Microsoft Macintosh PowerPoint</Application>
  <PresentationFormat>와이드스크린</PresentationFormat>
  <Paragraphs>143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Cambria Math</vt:lpstr>
      <vt:lpstr>CryptoCraft 테마</vt:lpstr>
      <vt:lpstr>제목 테마</vt:lpstr>
      <vt:lpstr>경량 블록암호 SIMON 최적 구현 연구 동향</vt:lpstr>
      <vt:lpstr>PowerPoint 프레젠테이션</vt:lpstr>
      <vt:lpstr>SIMON</vt:lpstr>
      <vt:lpstr>SIMON 최적 구현 연구 동향</vt:lpstr>
      <vt:lpstr>SIMON 최적 구현 연구 동향</vt:lpstr>
      <vt:lpstr>SIMON 최적 구현 연구 동향</vt:lpstr>
      <vt:lpstr>SIMON 최적 구현 연구 동향</vt:lpstr>
      <vt:lpstr>SIMON 최적 구현 연구 동향</vt:lpstr>
      <vt:lpstr>SIMON 최적 구현 연구 동향</vt:lpstr>
      <vt:lpstr>SIMON 최적 구현 연구 동향</vt:lpstr>
      <vt:lpstr>SIMON 최적 구현 연구 동향</vt:lpstr>
      <vt:lpstr>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경량 블록암호 SIMON 최적 구현 연구 동향</dc:title>
  <dc:creator>심민주</dc:creator>
  <cp:lastModifiedBy>심민주</cp:lastModifiedBy>
  <cp:revision>2</cp:revision>
  <dcterms:created xsi:type="dcterms:W3CDTF">2022-11-25T02:53:14Z</dcterms:created>
  <dcterms:modified xsi:type="dcterms:W3CDTF">2022-11-28T01:26:08Z</dcterms:modified>
</cp:coreProperties>
</file>