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2" r:id="rId4"/>
    <p:sldId id="286" r:id="rId5"/>
    <p:sldId id="296" r:id="rId6"/>
    <p:sldId id="284" r:id="rId7"/>
    <p:sldId id="288" r:id="rId8"/>
    <p:sldId id="297" r:id="rId9"/>
    <p:sldId id="289" r:id="rId10"/>
    <p:sldId id="290" r:id="rId11"/>
    <p:sldId id="298" r:id="rId12"/>
    <p:sldId id="285" r:id="rId13"/>
    <p:sldId id="299" r:id="rId14"/>
    <p:sldId id="293" r:id="rId15"/>
    <p:sldId id="294" r:id="rId16"/>
    <p:sldId id="300" r:id="rId17"/>
    <p:sldId id="29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gpucpu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type</a:t>
            </a:r>
            <a:r>
              <a:rPr lang="ko-KR" altLang="en-US" baseline="0"/>
              <a:t> </a:t>
            </a:r>
            <a:r>
              <a:rPr lang="en-US" altLang="ko-KR" baseline="0"/>
              <a:t>16-byte</a:t>
            </a:r>
            <a:r>
              <a:rPr lang="ko-KR" altLang="en-US" baseline="0"/>
              <a:t> </a:t>
            </a:r>
            <a:r>
              <a:rPr lang="en-US" altLang="ko-KR" baseline="0"/>
              <a:t>md5</a:t>
            </a:r>
            <a:r>
              <a:rPr lang="ko-KR" altLang="en-US" baseline="0"/>
              <a:t> 성능 결과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Sheet3!$D$10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Sheet3!$E$9:$G$9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Sheet3!$E$10:$G$10</c:f>
              <c:numCache>
                <c:formatCode>0.0_);[Red]\(0.0\)</c:formatCode>
                <c:ptCount val="3"/>
                <c:pt idx="0">
                  <c:v>154099.09</c:v>
                </c:pt>
                <c:pt idx="1">
                  <c:v>154099.09</c:v>
                </c:pt>
                <c:pt idx="2">
                  <c:v>154099.09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CD-844A-B5BD-FFA5B78E9531}"/>
            </c:ext>
          </c:extLst>
        </c:ser>
        <c:ser>
          <c:idx val="1"/>
          <c:order val="1"/>
          <c:tx>
            <c:strRef>
              <c:f>Sheet3!$D$11</c:f>
              <c:strCache>
                <c:ptCount val="1"/>
                <c:pt idx="0">
                  <c:v>Nayuki-C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Sheet3!$E$9:$G$9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Sheet3!$E$11:$G$11</c:f>
              <c:numCache>
                <c:formatCode>0.0_);[Red]\(0.0\)</c:formatCode>
                <c:ptCount val="3"/>
                <c:pt idx="0">
                  <c:v>133440.79999999999</c:v>
                </c:pt>
                <c:pt idx="1">
                  <c:v>121414.5</c:v>
                </c:pt>
                <c:pt idx="2">
                  <c:v>125247.9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CD-844A-B5BD-FFA5B78E9531}"/>
            </c:ext>
          </c:extLst>
        </c:ser>
        <c:ser>
          <c:idx val="2"/>
          <c:order val="2"/>
          <c:tx>
            <c:strRef>
              <c:f>Sheet3!$D$12</c:f>
              <c:strCache>
                <c:ptCount val="1"/>
                <c:pt idx="0">
                  <c:v>Nayuki-Assembly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Sheet3!$E$9:$G$9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Sheet3!$E$12:$G$12</c:f>
              <c:numCache>
                <c:formatCode>0.0_);[Red]\(0.0\)</c:formatCode>
                <c:ptCount val="3"/>
                <c:pt idx="0">
                  <c:v>110826.3</c:v>
                </c:pt>
                <c:pt idx="1">
                  <c:v>113047.6</c:v>
                </c:pt>
                <c:pt idx="2">
                  <c:v>114274.8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CD-844A-B5BD-FFA5B78E9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545615"/>
        <c:axId val="1435547263"/>
      </c:lineChart>
      <c:catAx>
        <c:axId val="143554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35547263"/>
        <c:crosses val="autoZero"/>
        <c:auto val="1"/>
        <c:lblAlgn val="ctr"/>
        <c:lblOffset val="100"/>
        <c:noMultiLvlLbl val="0"/>
      </c:catAx>
      <c:valAx>
        <c:axId val="1435547263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3554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type</a:t>
            </a:r>
            <a:r>
              <a:rPr lang="en-US" altLang="ko-KR" baseline="0"/>
              <a:t> 64-byte md5 </a:t>
            </a:r>
            <a:r>
              <a:rPr lang="ko-KR" altLang="en-US" baseline="0"/>
              <a:t> 성능 결과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Sheet3!$D$18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Sheet3!$E$17:$G$17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Sheet3!$E$18:$G$18</c:f>
              <c:numCache>
                <c:formatCode>0.0_);[Red]\(0.0\)</c:formatCode>
                <c:ptCount val="3"/>
                <c:pt idx="0">
                  <c:v>356607.02</c:v>
                </c:pt>
                <c:pt idx="1">
                  <c:v>356607.02</c:v>
                </c:pt>
                <c:pt idx="2">
                  <c:v>356607.02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FB-B24E-8A53-705E6309B6DB}"/>
            </c:ext>
          </c:extLst>
        </c:ser>
        <c:ser>
          <c:idx val="1"/>
          <c:order val="1"/>
          <c:tx>
            <c:strRef>
              <c:f>Sheet3!$D$19</c:f>
              <c:strCache>
                <c:ptCount val="1"/>
                <c:pt idx="0">
                  <c:v>Nayuki-C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Sheet3!$E$17:$G$17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Sheet3!$E$19:$G$19</c:f>
              <c:numCache>
                <c:formatCode>0.0_);[Red]\(0.0\)</c:formatCode>
                <c:ptCount val="3"/>
                <c:pt idx="0">
                  <c:v>257901.6</c:v>
                </c:pt>
                <c:pt idx="1">
                  <c:v>303030.3</c:v>
                </c:pt>
                <c:pt idx="2">
                  <c:v>323537.3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FB-B24E-8A53-705E6309B6DB}"/>
            </c:ext>
          </c:extLst>
        </c:ser>
        <c:ser>
          <c:idx val="2"/>
          <c:order val="2"/>
          <c:tx>
            <c:strRef>
              <c:f>Sheet3!$D$20</c:f>
              <c:strCache>
                <c:ptCount val="1"/>
                <c:pt idx="0">
                  <c:v>Nayuki-Assembly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Sheet3!$E$17:$G$17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Sheet3!$E$20:$G$20</c:f>
              <c:numCache>
                <c:formatCode>0.0_);[Red]\(0.0\)</c:formatCode>
                <c:ptCount val="3"/>
                <c:pt idx="0">
                  <c:v>289850.7</c:v>
                </c:pt>
                <c:pt idx="1">
                  <c:v>290750.5</c:v>
                </c:pt>
                <c:pt idx="2">
                  <c:v>287339.09999999998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FB-B24E-8A53-705E6309B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0380927"/>
        <c:axId val="1338608255"/>
      </c:lineChart>
      <c:catAx>
        <c:axId val="670380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338608255"/>
        <c:crosses val="autoZero"/>
        <c:auto val="1"/>
        <c:lblAlgn val="ctr"/>
        <c:lblOffset val="100"/>
        <c:noMultiLvlLbl val="0"/>
      </c:catAx>
      <c:valAx>
        <c:axId val="1338608255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038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type</a:t>
            </a:r>
            <a:r>
              <a:rPr lang="en-US" altLang="ko-KR" baseline="0"/>
              <a:t> 1024-byte md5 </a:t>
            </a:r>
            <a:r>
              <a:rPr lang="ko-KR" altLang="en-US" baseline="0"/>
              <a:t>성능 결과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Sheet3!$D$25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Sheet3!$E$24:$G$24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Sheet3!$E$25:$G$25</c:f>
              <c:numCache>
                <c:formatCode>0.0_);[Red]\(0.0\)</c:formatCode>
                <c:ptCount val="3"/>
                <c:pt idx="0">
                  <c:v>766903.74</c:v>
                </c:pt>
                <c:pt idx="1">
                  <c:v>766903.74</c:v>
                </c:pt>
                <c:pt idx="2">
                  <c:v>766903.74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5-DB43-8566-454418BEE96E}"/>
            </c:ext>
          </c:extLst>
        </c:ser>
        <c:ser>
          <c:idx val="1"/>
          <c:order val="1"/>
          <c:tx>
            <c:strRef>
              <c:f>Sheet3!$D$26</c:f>
              <c:strCache>
                <c:ptCount val="1"/>
                <c:pt idx="0">
                  <c:v>Nayuki-C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Sheet3!$E$24:$G$24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Sheet3!$E$26:$G$26</c:f>
              <c:numCache>
                <c:formatCode>0.0_);[Red]\(0.0\)</c:formatCode>
                <c:ptCount val="3"/>
                <c:pt idx="0">
                  <c:v>523397.9</c:v>
                </c:pt>
                <c:pt idx="1">
                  <c:v>594456</c:v>
                </c:pt>
                <c:pt idx="2">
                  <c:v>587903.19999999995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15-DB43-8566-454418BEE96E}"/>
            </c:ext>
          </c:extLst>
        </c:ser>
        <c:ser>
          <c:idx val="2"/>
          <c:order val="2"/>
          <c:tx>
            <c:strRef>
              <c:f>Sheet3!$D$27</c:f>
              <c:strCache>
                <c:ptCount val="1"/>
                <c:pt idx="0">
                  <c:v>Nayuki-Assembly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Sheet3!$E$24:$G$24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Sheet3!$E$27:$G$27</c:f>
              <c:numCache>
                <c:formatCode>0.0_);[Red]\(0.0\)</c:formatCode>
                <c:ptCount val="3"/>
                <c:pt idx="0">
                  <c:v>522205.6</c:v>
                </c:pt>
                <c:pt idx="1">
                  <c:v>533755.9</c:v>
                </c:pt>
                <c:pt idx="2">
                  <c:v>516536.9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15-DB43-8566-454418BEE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348911"/>
        <c:axId val="1466182799"/>
      </c:lineChart>
      <c:catAx>
        <c:axId val="68134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66182799"/>
        <c:crosses val="autoZero"/>
        <c:auto val="1"/>
        <c:lblAlgn val="ctr"/>
        <c:lblOffset val="100"/>
        <c:noMultiLvlLbl val="0"/>
      </c:catAx>
      <c:valAx>
        <c:axId val="1466182799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8134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type 8192-byte md5</a:t>
            </a:r>
            <a:r>
              <a:rPr lang="en-US" altLang="ko-KR" baseline="0"/>
              <a:t> </a:t>
            </a:r>
            <a:r>
              <a:rPr lang="ko-KR" altLang="en-US" baseline="0"/>
              <a:t>성능 결과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Sheet3!$D$32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Sheet3!$E$31:$G$31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Sheet3!$E$32:$G$32</c:f>
              <c:numCache>
                <c:formatCode>0.0_);[Red]\(0.0\)</c:formatCode>
                <c:ptCount val="3"/>
                <c:pt idx="0">
                  <c:v>831193.09</c:v>
                </c:pt>
                <c:pt idx="1">
                  <c:v>831193.09</c:v>
                </c:pt>
                <c:pt idx="2">
                  <c:v>831193.09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B-014A-80C9-D8C935484F92}"/>
            </c:ext>
          </c:extLst>
        </c:ser>
        <c:ser>
          <c:idx val="1"/>
          <c:order val="1"/>
          <c:tx>
            <c:strRef>
              <c:f>Sheet3!$D$33</c:f>
              <c:strCache>
                <c:ptCount val="1"/>
                <c:pt idx="0">
                  <c:v>Nayuki-C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Sheet3!$E$31:$G$31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Sheet3!$E$33:$G$33</c:f>
              <c:numCache>
                <c:formatCode>0.0_);[Red]\(0.0\)</c:formatCode>
                <c:ptCount val="3"/>
                <c:pt idx="0">
                  <c:v>633652.9</c:v>
                </c:pt>
                <c:pt idx="1">
                  <c:v>632160.19999999995</c:v>
                </c:pt>
                <c:pt idx="2">
                  <c:v>633340.69999999995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B-014A-80C9-D8C935484F92}"/>
            </c:ext>
          </c:extLst>
        </c:ser>
        <c:ser>
          <c:idx val="2"/>
          <c:order val="2"/>
          <c:tx>
            <c:strRef>
              <c:f>Sheet3!$D$34</c:f>
              <c:strCache>
                <c:ptCount val="1"/>
                <c:pt idx="0">
                  <c:v>Nayuki-Assembly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Sheet3!$E$31:$G$31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Sheet3!$E$34:$G$34</c:f>
              <c:numCache>
                <c:formatCode>0.0_);[Red]\(0.0\)</c:formatCode>
                <c:ptCount val="3"/>
                <c:pt idx="0">
                  <c:v>556468.6</c:v>
                </c:pt>
                <c:pt idx="1">
                  <c:v>569442.19999999995</c:v>
                </c:pt>
                <c:pt idx="2">
                  <c:v>552809.9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B-014A-80C9-D8C935484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7672335"/>
        <c:axId val="676107135"/>
      </c:lineChart>
      <c:catAx>
        <c:axId val="1427672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6107135"/>
        <c:crosses val="autoZero"/>
        <c:auto val="1"/>
        <c:lblAlgn val="ctr"/>
        <c:lblOffset val="100"/>
        <c:noMultiLvlLbl val="0"/>
      </c:catAx>
      <c:valAx>
        <c:axId val="676107135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2767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/>
              <a:t>Type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8192-byte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blowfish</a:t>
            </a:r>
            <a:r>
              <a:rPr lang="ko-KR" altLang="en-US" sz="1200" baseline="0" dirty="0"/>
              <a:t> 성능 결과</a:t>
            </a:r>
            <a:endParaRPr 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Sheet2!$B$19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Sheet2!$C$18:$E$18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Sheet2!$C$19:$E$19</c:f>
              <c:numCache>
                <c:formatCode>0.0_);[Red]\(0.0\)</c:formatCode>
                <c:ptCount val="3"/>
                <c:pt idx="0">
                  <c:v>154009.60000000001</c:v>
                </c:pt>
                <c:pt idx="1">
                  <c:v>154009.60000000001</c:v>
                </c:pt>
                <c:pt idx="2">
                  <c:v>154009.60000000001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6-5649-A1ED-8D8E51A7E610}"/>
            </c:ext>
          </c:extLst>
        </c:ser>
        <c:ser>
          <c:idx val="1"/>
          <c:order val="1"/>
          <c:tx>
            <c:strRef>
              <c:f>Sheet2!$B$20</c:f>
              <c:strCache>
                <c:ptCount val="1"/>
                <c:pt idx="0">
                  <c:v>OpenSSL_S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Sheet2!$C$18:$E$18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Sheet2!$C$20:$E$20</c:f>
              <c:numCache>
                <c:formatCode>0.0_);[Red]\(0.0\)</c:formatCode>
                <c:ptCount val="3"/>
                <c:pt idx="0">
                  <c:v>151385.4</c:v>
                </c:pt>
                <c:pt idx="1">
                  <c:v>159283.6</c:v>
                </c:pt>
                <c:pt idx="2">
                  <c:v>145235.6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6-5649-A1ED-8D8E51A7E610}"/>
            </c:ext>
          </c:extLst>
        </c:ser>
        <c:ser>
          <c:idx val="2"/>
          <c:order val="2"/>
          <c:tx>
            <c:strRef>
              <c:f>Sheet2!$B$21</c:f>
              <c:strCache>
                <c:ptCount val="1"/>
                <c:pt idx="0">
                  <c:v>omp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Sheet2!$C$18:$E$18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Sheet2!$C$21:$E$21</c:f>
              <c:numCache>
                <c:formatCode>0.0_);[Red]\(0.0\)</c:formatCode>
                <c:ptCount val="3"/>
                <c:pt idx="0">
                  <c:v>956993.98867300001</c:v>
                </c:pt>
                <c:pt idx="1">
                  <c:v>1089498.6959200001</c:v>
                </c:pt>
                <c:pt idx="2">
                  <c:v>968321.70666699996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6-5649-A1ED-8D8E51A7E610}"/>
            </c:ext>
          </c:extLst>
        </c:ser>
        <c:ser>
          <c:idx val="3"/>
          <c:order val="3"/>
          <c:tx>
            <c:strRef>
              <c:f>Sheet2!$B$22</c:f>
              <c:strCache>
                <c:ptCount val="1"/>
                <c:pt idx="0">
                  <c:v>omp_no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Sheet2!$C$18:$E$18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Sheet2!$C$22:$E$22</c:f>
              <c:numCache>
                <c:formatCode>0.0_);[Red]\(0.0\)</c:formatCode>
                <c:ptCount val="3"/>
                <c:pt idx="0">
                  <c:v>177780.94726099999</c:v>
                </c:pt>
                <c:pt idx="1">
                  <c:v>174948.35200000001</c:v>
                </c:pt>
                <c:pt idx="2">
                  <c:v>122576.369959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36-5649-A1ED-8D8E51A7E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633823"/>
        <c:axId val="683949359"/>
      </c:lineChart>
      <c:catAx>
        <c:axId val="68463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83949359"/>
        <c:crosses val="autoZero"/>
        <c:auto val="1"/>
        <c:lblAlgn val="ctr"/>
        <c:lblOffset val="100"/>
        <c:noMultiLvlLbl val="0"/>
      </c:catAx>
      <c:valAx>
        <c:axId val="683949359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8463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/>
              <a:t>type 64-byte blowfish</a:t>
            </a:r>
            <a:r>
              <a:rPr lang="en-US" altLang="ko-KR" sz="1200" baseline="0" dirty="0"/>
              <a:t> </a:t>
            </a:r>
            <a:r>
              <a:rPr lang="ko-KR" altLang="en-US" sz="1200" baseline="0" dirty="0"/>
              <a:t>성능 결과</a:t>
            </a:r>
            <a:endParaRPr 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Sheet2!$C$4:$E$4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Sheet2!$C$5:$E$5</c:f>
              <c:numCache>
                <c:formatCode>0.0_);[Red]\(0.0\)</c:formatCode>
                <c:ptCount val="3"/>
                <c:pt idx="0">
                  <c:v>142276.35999999999</c:v>
                </c:pt>
                <c:pt idx="1">
                  <c:v>142276.35999999999</c:v>
                </c:pt>
                <c:pt idx="2">
                  <c:v>142276.35999999999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A-4C4F-9ECC-D2C3F4530F8E}"/>
            </c:ext>
          </c:extLst>
        </c:ser>
        <c:ser>
          <c:idx val="1"/>
          <c:order val="1"/>
          <c:tx>
            <c:strRef>
              <c:f>Sheet2!$B$6</c:f>
              <c:strCache>
                <c:ptCount val="1"/>
                <c:pt idx="0">
                  <c:v>OpenSSL_S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Sheet2!$C$4:$E$4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Sheet2!$C$6:$E$6</c:f>
              <c:numCache>
                <c:formatCode>0.0_);[Red]\(0.0\)</c:formatCode>
                <c:ptCount val="3"/>
                <c:pt idx="0">
                  <c:v>152364</c:v>
                </c:pt>
                <c:pt idx="1">
                  <c:v>151577.4</c:v>
                </c:pt>
                <c:pt idx="2">
                  <c:v>138785.5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EA-4C4F-9ECC-D2C3F4530F8E}"/>
            </c:ext>
          </c:extLst>
        </c:ser>
        <c:ser>
          <c:idx val="2"/>
          <c:order val="2"/>
          <c:tx>
            <c:strRef>
              <c:f>Sheet2!$B$7</c:f>
              <c:strCache>
                <c:ptCount val="1"/>
                <c:pt idx="0">
                  <c:v>omp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Sheet2!$C$4:$E$4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Sheet2!$C$7:$E$7</c:f>
              <c:numCache>
                <c:formatCode>0.0_);[Red]\(0.0\)</c:formatCode>
                <c:ptCount val="3"/>
                <c:pt idx="0">
                  <c:v>47454.400000000001</c:v>
                </c:pt>
                <c:pt idx="1">
                  <c:v>51353.856</c:v>
                </c:pt>
                <c:pt idx="2">
                  <c:v>30767.637332999999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EA-4C4F-9ECC-D2C3F4530F8E}"/>
            </c:ext>
          </c:extLst>
        </c:ser>
        <c:ser>
          <c:idx val="3"/>
          <c:order val="3"/>
          <c:tx>
            <c:strRef>
              <c:f>Sheet2!$B$8</c:f>
              <c:strCache>
                <c:ptCount val="1"/>
                <c:pt idx="0">
                  <c:v>omp_no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Sheet2!$C$4:$E$4</c:f>
              <c:strCache>
                <c:ptCount val="3"/>
                <c:pt idx="0">
                  <c:v>O2</c:v>
                </c:pt>
                <c:pt idx="1">
                  <c:v>O3</c:v>
                </c:pt>
                <c:pt idx="2">
                  <c:v>Os</c:v>
                </c:pt>
              </c:strCache>
            </c:strRef>
          </c:cat>
          <c:val>
            <c:numRef>
              <c:f>Sheet2!$C$8:$E$8</c:f>
              <c:numCache>
                <c:formatCode>0.0_);[Red]\(0.0\)</c:formatCode>
                <c:ptCount val="3"/>
                <c:pt idx="0">
                  <c:v>159121.770667</c:v>
                </c:pt>
                <c:pt idx="1">
                  <c:v>156416.52350899999</c:v>
                </c:pt>
                <c:pt idx="2">
                  <c:v>118958.058667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EA-4C4F-9ECC-D2C3F4530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523823"/>
        <c:axId val="684655551"/>
      </c:lineChart>
      <c:catAx>
        <c:axId val="68452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84655551"/>
        <c:crosses val="autoZero"/>
        <c:auto val="1"/>
        <c:lblAlgn val="ctr"/>
        <c:lblOffset val="100"/>
        <c:noMultiLvlLbl val="0"/>
      </c:catAx>
      <c:valAx>
        <c:axId val="684655551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845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ore-KR" sz="1800" b="1" i="0" cap="all" baseline="0">
                <a:effectLst/>
              </a:rPr>
              <a:t>type </a:t>
            </a:r>
            <a:r>
              <a:rPr lang="en-US" altLang="ko-KR" sz="1800" b="1" i="0" cap="all" baseline="0">
                <a:effectLst/>
              </a:rPr>
              <a:t>8192</a:t>
            </a:r>
            <a:r>
              <a:rPr lang="en-US" altLang="ko-Kore-KR" sz="1800" b="1" i="0" cap="all" baseline="0">
                <a:effectLst/>
              </a:rPr>
              <a:t>-byte </a:t>
            </a:r>
            <a:r>
              <a:rPr lang="ko-KR" altLang="ko-Kore-KR" sz="1800" b="1" i="0" cap="all" baseline="0">
                <a:effectLst/>
              </a:rPr>
              <a:t>성능 측정 결과</a:t>
            </a:r>
            <a:endParaRPr lang="ko-Kore-KR" altLang="ko-Kore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Sheet1!$D$35:$H$35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Sheet1!$D$36:$H$36</c:f>
              <c:numCache>
                <c:formatCode>General</c:formatCode>
                <c:ptCount val="5"/>
                <c:pt idx="0">
                  <c:v>616726.09</c:v>
                </c:pt>
                <c:pt idx="1">
                  <c:v>616726.09</c:v>
                </c:pt>
                <c:pt idx="2">
                  <c:v>616726.09</c:v>
                </c:pt>
                <c:pt idx="3">
                  <c:v>616726.09</c:v>
                </c:pt>
                <c:pt idx="4">
                  <c:v>616726.09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B3-B946-890B-3199782D79AF}"/>
            </c:ext>
          </c:extLst>
        </c:ser>
        <c:ser>
          <c:idx val="1"/>
          <c:order val="1"/>
          <c:tx>
            <c:strRef>
              <c:f>Sheet1!$C$37</c:f>
              <c:strCache>
                <c:ptCount val="1"/>
                <c:pt idx="0">
                  <c:v>OpenSSL_S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Sheet1!$D$35:$H$35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Sheet1!$D$37:$H$37</c:f>
              <c:numCache>
                <c:formatCode>General</c:formatCode>
                <c:ptCount val="5"/>
                <c:pt idx="0">
                  <c:v>233041.3</c:v>
                </c:pt>
                <c:pt idx="1">
                  <c:v>945568.3</c:v>
                </c:pt>
                <c:pt idx="2">
                  <c:v>946179.9</c:v>
                </c:pt>
                <c:pt idx="3">
                  <c:v>811322.6</c:v>
                </c:pt>
                <c:pt idx="4">
                  <c:v>876042.3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B3-B946-890B-3199782D79AF}"/>
            </c:ext>
          </c:extLst>
        </c:ser>
        <c:ser>
          <c:idx val="2"/>
          <c:order val="2"/>
          <c:tx>
            <c:strRef>
              <c:f>Sheet1!$C$38</c:f>
              <c:strCache>
                <c:ptCount val="1"/>
                <c:pt idx="0">
                  <c:v>Apple Source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Sheet1!$D$35:$H$35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Sheet1!$D$38:$H$38</c:f>
              <c:numCache>
                <c:formatCode>General</c:formatCode>
                <c:ptCount val="5"/>
                <c:pt idx="0">
                  <c:v>123174.6</c:v>
                </c:pt>
                <c:pt idx="1">
                  <c:v>385612.3</c:v>
                </c:pt>
                <c:pt idx="2">
                  <c:v>497311.9</c:v>
                </c:pt>
                <c:pt idx="3">
                  <c:v>500192.9</c:v>
                </c:pt>
                <c:pt idx="4">
                  <c:v>144085.70000000001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B3-B946-890B-3199782D79AF}"/>
            </c:ext>
          </c:extLst>
        </c:ser>
        <c:ser>
          <c:idx val="3"/>
          <c:order val="3"/>
          <c:tx>
            <c:strRef>
              <c:f>Sheet1!$C$39</c:f>
              <c:strCache>
                <c:ptCount val="1"/>
                <c:pt idx="0">
                  <c:v>Nayuki_C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Sheet1!$D$35:$H$35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Sheet1!$D$39:$H$39</c:f>
              <c:numCache>
                <c:formatCode>General</c:formatCode>
                <c:ptCount val="5"/>
                <c:pt idx="0">
                  <c:v>190484.9</c:v>
                </c:pt>
                <c:pt idx="1">
                  <c:v>607970.1</c:v>
                </c:pt>
                <c:pt idx="2">
                  <c:v>760175.9</c:v>
                </c:pt>
                <c:pt idx="3">
                  <c:v>747054.5</c:v>
                </c:pt>
                <c:pt idx="4">
                  <c:v>789151.2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B3-B946-890B-3199782D79AF}"/>
            </c:ext>
          </c:extLst>
        </c:ser>
        <c:ser>
          <c:idx val="4"/>
          <c:order val="4"/>
          <c:tx>
            <c:strRef>
              <c:f>Sheet1!$C$40</c:f>
              <c:strCache>
                <c:ptCount val="1"/>
                <c:pt idx="0">
                  <c:v>Nayuki_x86_64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Sheet1!$D$35:$H$35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Sheet1!$D$40:$H$40</c:f>
              <c:numCache>
                <c:formatCode>General</c:formatCode>
                <c:ptCount val="5"/>
                <c:pt idx="0">
                  <c:v>592364.1</c:v>
                </c:pt>
                <c:pt idx="1">
                  <c:v>653166.80000000005</c:v>
                </c:pt>
                <c:pt idx="2">
                  <c:v>757929</c:v>
                </c:pt>
                <c:pt idx="3">
                  <c:v>741015.9</c:v>
                </c:pt>
                <c:pt idx="4">
                  <c:v>842978.7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0B3-B946-890B-3199782D7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920847"/>
        <c:axId val="1435645407"/>
      </c:lineChart>
      <c:catAx>
        <c:axId val="145992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35645407"/>
        <c:crosses val="autoZero"/>
        <c:auto val="1"/>
        <c:lblAlgn val="ctr"/>
        <c:lblOffset val="100"/>
        <c:noMultiLvlLbl val="0"/>
      </c:catAx>
      <c:valAx>
        <c:axId val="1435645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5992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Type 64-byte </a:t>
            </a:r>
            <a:r>
              <a:rPr lang="ko-KR" altLang="en-US"/>
              <a:t>성능 측정 결과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OpenSSL Speed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Sheet1!$D$6:$H$6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Sheet1!$D$7:$H$7</c:f>
              <c:numCache>
                <c:formatCode>General</c:formatCode>
                <c:ptCount val="5"/>
                <c:pt idx="0">
                  <c:v>658357.66</c:v>
                </c:pt>
                <c:pt idx="1">
                  <c:v>658357.66</c:v>
                </c:pt>
                <c:pt idx="2">
                  <c:v>658357.66</c:v>
                </c:pt>
                <c:pt idx="3">
                  <c:v>658357.66</c:v>
                </c:pt>
                <c:pt idx="4">
                  <c:v>658357.66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7B-964A-8297-32F9B7E5D6B6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OpenSSL_S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Sheet1!$D$6:$H$6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Sheet1!$D$8:$H$8</c:f>
              <c:numCache>
                <c:formatCode>General</c:formatCode>
                <c:ptCount val="5"/>
                <c:pt idx="0">
                  <c:v>193149.2</c:v>
                </c:pt>
                <c:pt idx="1">
                  <c:v>659635.1</c:v>
                </c:pt>
                <c:pt idx="2">
                  <c:v>692640.7</c:v>
                </c:pt>
                <c:pt idx="3">
                  <c:v>595238.1</c:v>
                </c:pt>
                <c:pt idx="4">
                  <c:v>653617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7B-964A-8297-32F9B7E5D6B6}"/>
            </c:ext>
          </c:extLst>
        </c:ser>
        <c:ser>
          <c:idx val="2"/>
          <c:order val="2"/>
          <c:tx>
            <c:strRef>
              <c:f>Sheet1!$C$9</c:f>
              <c:strCache>
                <c:ptCount val="1"/>
                <c:pt idx="0">
                  <c:v>Apple Source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Sheet1!$D$6:$H$6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Sheet1!$D$9:$H$9</c:f>
              <c:numCache>
                <c:formatCode>General</c:formatCode>
                <c:ptCount val="5"/>
                <c:pt idx="0">
                  <c:v>111604.5</c:v>
                </c:pt>
                <c:pt idx="1">
                  <c:v>0</c:v>
                </c:pt>
                <c:pt idx="2">
                  <c:v>389966.5</c:v>
                </c:pt>
                <c:pt idx="3">
                  <c:v>378974.8</c:v>
                </c:pt>
                <c:pt idx="4">
                  <c:v>122939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7B-964A-8297-32F9B7E5D6B6}"/>
            </c:ext>
          </c:extLst>
        </c:ser>
        <c:ser>
          <c:idx val="3"/>
          <c:order val="3"/>
          <c:tx>
            <c:strRef>
              <c:f>Sheet1!$C$10</c:f>
              <c:strCache>
                <c:ptCount val="1"/>
                <c:pt idx="0">
                  <c:v>Nayuki_C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Sheet1!$D$6:$H$6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Sheet1!$D$10:$H$10</c:f>
              <c:numCache>
                <c:formatCode>General</c:formatCode>
                <c:ptCount val="5"/>
                <c:pt idx="0">
                  <c:v>179330.3</c:v>
                </c:pt>
                <c:pt idx="1">
                  <c:v>583657.6</c:v>
                </c:pt>
                <c:pt idx="2">
                  <c:v>647860.69999999995</c:v>
                </c:pt>
                <c:pt idx="3">
                  <c:v>644165.6</c:v>
                </c:pt>
                <c:pt idx="4">
                  <c:v>638658.80000000005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7B-964A-8297-32F9B7E5D6B6}"/>
            </c:ext>
          </c:extLst>
        </c:ser>
        <c:ser>
          <c:idx val="4"/>
          <c:order val="4"/>
          <c:tx>
            <c:strRef>
              <c:f>Sheet1!$C$11</c:f>
              <c:strCache>
                <c:ptCount val="1"/>
                <c:pt idx="0">
                  <c:v>Nayuki_x86_64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Sheet1!$D$6:$H$6</c:f>
              <c:strCache>
                <c:ptCount val="5"/>
                <c:pt idx="0">
                  <c:v>O0</c:v>
                </c:pt>
                <c:pt idx="1">
                  <c:v>O1</c:v>
                </c:pt>
                <c:pt idx="2">
                  <c:v>O2</c:v>
                </c:pt>
                <c:pt idx="3">
                  <c:v>O3</c:v>
                </c:pt>
                <c:pt idx="4">
                  <c:v>Os</c:v>
                </c:pt>
              </c:strCache>
            </c:strRef>
          </c:cat>
          <c:val>
            <c:numRef>
              <c:f>Sheet1!$D$11:$H$11</c:f>
              <c:numCache>
                <c:formatCode>General</c:formatCode>
                <c:ptCount val="5"/>
                <c:pt idx="0">
                  <c:v>723327.3</c:v>
                </c:pt>
                <c:pt idx="1">
                  <c:v>669759.69999999995</c:v>
                </c:pt>
                <c:pt idx="2">
                  <c:v>658956</c:v>
                </c:pt>
                <c:pt idx="3">
                  <c:v>678085.8</c:v>
                </c:pt>
                <c:pt idx="4">
                  <c:v>791361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7B-964A-8297-32F9B7E5D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7318895"/>
        <c:axId val="1437151823"/>
      </c:lineChart>
      <c:catAx>
        <c:axId val="1437318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37151823"/>
        <c:crosses val="autoZero"/>
        <c:auto val="1"/>
        <c:lblAlgn val="ctr"/>
        <c:lblOffset val="100"/>
        <c:noMultiLvlLbl val="0"/>
      </c:catAx>
      <c:valAx>
        <c:axId val="143715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3731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github.com/tuan2195/blowfis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CPU</a:t>
            </a:r>
            <a:r>
              <a:rPr lang="ko-KR" altLang="en-US" sz="4800" dirty="0"/>
              <a:t>기반 </a:t>
            </a:r>
            <a:r>
              <a:rPr lang="en-US" altLang="ko-KR" sz="4800" dirty="0"/>
              <a:t>DES, RC4, Blowfish </a:t>
            </a:r>
            <a:r>
              <a:rPr lang="ko-KR" altLang="en-US" sz="4800" dirty="0"/>
              <a:t>그리고 </a:t>
            </a:r>
            <a:r>
              <a:rPr lang="en-US" altLang="ko-KR" sz="4800" dirty="0"/>
              <a:t>MD5 </a:t>
            </a:r>
            <a:r>
              <a:rPr lang="ko-KR" altLang="en-US" sz="4800" dirty="0"/>
              <a:t>암호 알고리즘 최적화 벤치마크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RC4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558FCC2-5CDF-1F6A-E072-889E4BE86744}"/>
              </a:ext>
            </a:extLst>
          </p:cNvPr>
          <p:cNvSpPr txBox="1">
            <a:spLocks/>
          </p:cNvSpPr>
          <p:nvPr/>
        </p:nvSpPr>
        <p:spPr>
          <a:xfrm>
            <a:off x="411163" y="4638505"/>
            <a:ext cx="11369675" cy="21178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/>
              <a:t>공통적으로 </a:t>
            </a:r>
            <a:r>
              <a:rPr kumimoji="1" lang="en-US" altLang="ko-KR" sz="2000">
                <a:solidFill>
                  <a:srgbClr val="2E75B6"/>
                </a:solidFill>
              </a:rPr>
              <a:t>Unsigned char</a:t>
            </a:r>
            <a:r>
              <a:rPr kumimoji="1" lang="ko-KR" altLang="en-US" sz="2000"/>
              <a:t>를 사용하여 </a:t>
            </a:r>
            <a:r>
              <a:rPr kumimoji="1" lang="en-US" altLang="ko-KR" sz="2000">
                <a:solidFill>
                  <a:srgbClr val="2E75B6"/>
                </a:solidFill>
              </a:rPr>
              <a:t>(mod</a:t>
            </a:r>
            <a:r>
              <a:rPr kumimoji="1" lang="ko-KR" altLang="en-US" sz="2000">
                <a:solidFill>
                  <a:srgbClr val="2E75B6"/>
                </a:solidFill>
              </a:rPr>
              <a:t> </a:t>
            </a:r>
            <a:r>
              <a:rPr kumimoji="1" lang="en-US" altLang="ko-KR" sz="2000">
                <a:solidFill>
                  <a:srgbClr val="2E75B6"/>
                </a:solidFill>
              </a:rPr>
              <a:t>256)</a:t>
            </a:r>
            <a:r>
              <a:rPr kumimoji="1" lang="ko-KR" altLang="en-US" sz="2000">
                <a:solidFill>
                  <a:srgbClr val="2E75B6"/>
                </a:solidFill>
              </a:rPr>
              <a:t>연산을 생략</a:t>
            </a:r>
            <a:endParaRPr kumimoji="1" lang="en-US" altLang="ko-KR" sz="2000">
              <a:solidFill>
                <a:srgbClr val="2E75B6"/>
              </a:solidFill>
            </a:endParaRPr>
          </a:p>
          <a:p>
            <a:r>
              <a:rPr kumimoji="1" lang="en-US" altLang="ko-KR" sz="2000"/>
              <a:t>OAS</a:t>
            </a:r>
            <a:r>
              <a:rPr kumimoji="1" lang="ko-KR" altLang="en-US" sz="2000"/>
              <a:t>와 </a:t>
            </a:r>
            <a:r>
              <a:rPr kumimoji="1" lang="en-US" altLang="ko-KR" sz="2000"/>
              <a:t>N</a:t>
            </a:r>
            <a:r>
              <a:rPr kumimoji="1" lang="ko-KR" altLang="en-US" sz="2000"/>
              <a:t>의 차이는 </a:t>
            </a:r>
            <a:r>
              <a:rPr kumimoji="1" lang="en-US" altLang="ko-KR" sz="2000"/>
              <a:t>Swap</a:t>
            </a:r>
            <a:r>
              <a:rPr kumimoji="1" lang="ko-KR" altLang="en-US" sz="2000"/>
              <a:t> 동작의 </a:t>
            </a:r>
            <a:r>
              <a:rPr kumimoji="1" lang="ko-KR" altLang="en-US" sz="2000">
                <a:solidFill>
                  <a:srgbClr val="2E75B6"/>
                </a:solidFill>
              </a:rPr>
              <a:t>함수 구현 차이</a:t>
            </a:r>
            <a:endParaRPr kumimoji="1" lang="en-US" altLang="ko-KR" sz="2000">
              <a:solidFill>
                <a:srgbClr val="2E75B6"/>
              </a:solidFill>
            </a:endParaRPr>
          </a:p>
          <a:p>
            <a:r>
              <a:rPr kumimoji="1" lang="en-US" altLang="ko-KR" sz="2000"/>
              <a:t>OS </a:t>
            </a:r>
            <a:r>
              <a:rPr kumimoji="1" lang="ko-KR" altLang="en-US" sz="2000"/>
              <a:t>구현은 전체 연산을 매크로로 구현하였으며</a:t>
            </a:r>
            <a:r>
              <a:rPr kumimoji="1" lang="en-US" altLang="ko-KR" sz="2000"/>
              <a:t>,</a:t>
            </a:r>
            <a:r>
              <a:rPr kumimoji="1" lang="ko-KR" altLang="en-US" sz="2000"/>
              <a:t> 앞의 두 구현은 </a:t>
            </a:r>
            <a:r>
              <a:rPr kumimoji="1" lang="en-US" altLang="ko-KR" sz="2000">
                <a:solidFill>
                  <a:srgbClr val="2E75B6"/>
                </a:solidFill>
              </a:rPr>
              <a:t>1byte</a:t>
            </a:r>
            <a:r>
              <a:rPr kumimoji="1" lang="ko-KR" altLang="en-US" sz="2000">
                <a:solidFill>
                  <a:srgbClr val="2E75B6"/>
                </a:solidFill>
              </a:rPr>
              <a:t> 단위의 반복</a:t>
            </a:r>
            <a:r>
              <a:rPr kumimoji="1" lang="ko-KR" altLang="en-US" sz="2000"/>
              <a:t>으로 구현되었으나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</a:t>
            </a:r>
            <a:r>
              <a:rPr kumimoji="1" lang="en-US" altLang="ko-KR" sz="2000"/>
              <a:t>OS </a:t>
            </a:r>
            <a:r>
              <a:rPr kumimoji="1" lang="ko-KR" altLang="en-US" sz="2000"/>
              <a:t>구현은 </a:t>
            </a:r>
            <a:r>
              <a:rPr kumimoji="1" lang="en-US" altLang="ko-KR" sz="2000">
                <a:solidFill>
                  <a:srgbClr val="2E75B6"/>
                </a:solidFill>
              </a:rPr>
              <a:t>8byte</a:t>
            </a:r>
            <a:r>
              <a:rPr kumimoji="1" lang="ko-KR" altLang="en-US" sz="2000">
                <a:solidFill>
                  <a:srgbClr val="2E75B6"/>
                </a:solidFill>
              </a:rPr>
              <a:t> 단위의 반복</a:t>
            </a:r>
            <a:r>
              <a:rPr kumimoji="1" lang="ko-KR" altLang="en-US" sz="2000"/>
              <a:t>으로 구현</a:t>
            </a:r>
            <a:endParaRPr kumimoji="1" lang="en-US" altLang="ko-KR" sz="2000"/>
          </a:p>
          <a:p>
            <a:pPr lvl="1"/>
            <a:r>
              <a:rPr kumimoji="1" lang="en-US" altLang="ko-KR" sz="1600"/>
              <a:t>8</a:t>
            </a:r>
            <a:r>
              <a:rPr kumimoji="1" lang="ko-KR" altLang="en-US" sz="1600"/>
              <a:t>로 나눠지지 않는 경우 </a:t>
            </a:r>
            <a:r>
              <a:rPr kumimoji="1" lang="en-US" altLang="ko-KR" sz="1600"/>
              <a:t>1byte</a:t>
            </a:r>
            <a:r>
              <a:rPr kumimoji="1" lang="ko-KR" altLang="en-US" sz="1600"/>
              <a:t> 단위로 </a:t>
            </a:r>
            <a:r>
              <a:rPr kumimoji="1" lang="en-US" altLang="ko-KR" sz="1600"/>
              <a:t>Unrolling </a:t>
            </a:r>
            <a:r>
              <a:rPr kumimoji="1" lang="ko-KR" altLang="en-US" sz="1600"/>
              <a:t>구현</a:t>
            </a:r>
            <a:endParaRPr kumimoji="1"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E1318-DCC3-EDAA-CDAA-18733F5B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089573"/>
            <a:ext cx="3197105" cy="2884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44FB3-B6D8-6B13-886B-2B45A44FE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08" y="1089573"/>
            <a:ext cx="3521437" cy="261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0634B-B317-15B9-0D00-660D970A64D2}"/>
              </a:ext>
            </a:extLst>
          </p:cNvPr>
          <p:cNvSpPr txBox="1"/>
          <p:nvPr/>
        </p:nvSpPr>
        <p:spPr>
          <a:xfrm>
            <a:off x="596475" y="3937717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Open Apple Source(OAS)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574FE-0AC9-96B9-4459-AE0C58FDFEE1}"/>
              </a:ext>
            </a:extLst>
          </p:cNvPr>
          <p:cNvSpPr txBox="1"/>
          <p:nvPr/>
        </p:nvSpPr>
        <p:spPr>
          <a:xfrm>
            <a:off x="5663416" y="36758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Nayuki</a:t>
            </a:r>
            <a:r>
              <a:rPr kumimoji="1" lang="en-US" altLang="ko-Kore-KR" dirty="0"/>
              <a:t> C(N)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5374DD-25B1-028E-6B29-8777DC78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386" y="1089573"/>
            <a:ext cx="2901134" cy="3204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B8617-D06A-381F-6307-187DCCBD5585}"/>
              </a:ext>
            </a:extLst>
          </p:cNvPr>
          <p:cNvSpPr txBox="1"/>
          <p:nvPr/>
        </p:nvSpPr>
        <p:spPr>
          <a:xfrm>
            <a:off x="9697483" y="42691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OpenSSL(OS)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27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 </a:t>
            </a:r>
            <a:r>
              <a:rPr lang="en-US" altLang="ko-KR" dirty="0"/>
              <a:t>– MD5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5AA6CCA-65AF-0D69-5C2A-462D4E9C2970}"/>
              </a:ext>
            </a:extLst>
          </p:cNvPr>
          <p:cNvSpPr txBox="1">
            <a:spLocks/>
          </p:cNvSpPr>
          <p:nvPr/>
        </p:nvSpPr>
        <p:spPr>
          <a:xfrm>
            <a:off x="411163" y="969911"/>
            <a:ext cx="11369675" cy="5786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/>
              <a:t>성능 비교</a:t>
            </a:r>
            <a:endParaRPr kumimoji="1" lang="en-US" altLang="ko-KR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1CD0B9E-A5C2-B5C3-6EBE-41D35C05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756178"/>
              </p:ext>
            </p:extLst>
          </p:nvPr>
        </p:nvGraphicFramePr>
        <p:xfrm>
          <a:off x="498799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5EA70FB-4F57-89A0-7957-4052E2F45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40791"/>
              </p:ext>
            </p:extLst>
          </p:nvPr>
        </p:nvGraphicFramePr>
        <p:xfrm>
          <a:off x="649605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6568C35-DABC-1FCE-2E5B-45023FB48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672579"/>
              </p:ext>
            </p:extLst>
          </p:nvPr>
        </p:nvGraphicFramePr>
        <p:xfrm>
          <a:off x="4987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9C80289-821E-9670-73B8-0E320A909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483958"/>
              </p:ext>
            </p:extLst>
          </p:nvPr>
        </p:nvGraphicFramePr>
        <p:xfrm>
          <a:off x="6496050" y="40132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 </a:t>
            </a:r>
            <a:r>
              <a:rPr lang="en-US" altLang="ko-KR" dirty="0"/>
              <a:t>– MD5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FD7F0-C1DD-44A7-9EF1-31DF15732053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구현의 차이가 크지 않지만 성능에서 </a:t>
            </a:r>
            <a:r>
              <a:rPr kumimoji="1" lang="en-US" altLang="ko-KR" sz="2000" dirty="0" err="1">
                <a:solidFill>
                  <a:srgbClr val="2E75B6"/>
                </a:solidFill>
              </a:rPr>
              <a:t>Openssl</a:t>
            </a:r>
            <a:r>
              <a:rPr kumimoji="1" lang="ko-KR" altLang="en-US" sz="2000" dirty="0"/>
              <a:t>의 성능이 더 높으며 </a:t>
            </a:r>
            <a:r>
              <a:rPr kumimoji="1" lang="ko-KR" altLang="en-US" sz="2000" dirty="0">
                <a:solidFill>
                  <a:srgbClr val="2E75B6"/>
                </a:solidFill>
              </a:rPr>
              <a:t>약 </a:t>
            </a:r>
            <a:r>
              <a:rPr kumimoji="1" lang="en-US" altLang="ko-KR" sz="2000" dirty="0">
                <a:solidFill>
                  <a:srgbClr val="2E75B6"/>
                </a:solidFill>
              </a:rPr>
              <a:t>1.3</a:t>
            </a:r>
            <a:r>
              <a:rPr kumimoji="1" lang="ko-KR" altLang="en-US" sz="2000" dirty="0">
                <a:solidFill>
                  <a:srgbClr val="2E75B6"/>
                </a:solidFill>
              </a:rPr>
              <a:t>배의 성능 차이</a:t>
            </a:r>
            <a:r>
              <a:rPr kumimoji="1" lang="ko-KR" altLang="en-US" sz="2000" dirty="0"/>
              <a:t>가 발생</a:t>
            </a:r>
            <a:endParaRPr kumimoji="1" lang="en-US" altLang="ko-KR" sz="2000" dirty="0"/>
          </a:p>
          <a:p>
            <a:pPr lvl="1"/>
            <a:r>
              <a:rPr kumimoji="1" lang="en-US" altLang="ko-KR" sz="1600" dirty="0" err="1"/>
              <a:t>Nayuki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Assembly </a:t>
            </a:r>
            <a:r>
              <a:rPr kumimoji="1" lang="ko-KR" altLang="en-US" sz="1600" dirty="0"/>
              <a:t>구현의 경우 </a:t>
            </a:r>
            <a:r>
              <a:rPr kumimoji="1" lang="en-US" altLang="ko-KR" sz="1600" dirty="0"/>
              <a:t>C</a:t>
            </a:r>
            <a:r>
              <a:rPr kumimoji="1" lang="ko-KR" altLang="en-US" sz="1600" dirty="0"/>
              <a:t> 구현보다 성능 낮음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r>
              <a:rPr kumimoji="1" lang="en-US" altLang="ko-KR" sz="2000" dirty="0"/>
              <a:t>OpenSSL</a:t>
            </a:r>
            <a:r>
              <a:rPr kumimoji="1" lang="ko-KR" altLang="en-US" sz="2000" dirty="0"/>
              <a:t>에서는 </a:t>
            </a:r>
            <a:r>
              <a:rPr kumimoji="1" lang="en-US" altLang="ko-KR" sz="2000" dirty="0">
                <a:solidFill>
                  <a:srgbClr val="2E75B6"/>
                </a:solidFill>
              </a:rPr>
              <a:t>x86-64</a:t>
            </a:r>
            <a:r>
              <a:rPr kumimoji="1" lang="ko-KR" altLang="en-US" sz="2000" dirty="0">
                <a:solidFill>
                  <a:srgbClr val="2E75B6"/>
                </a:solidFill>
              </a:rPr>
              <a:t> 환경에서는 </a:t>
            </a:r>
            <a:r>
              <a:rPr kumimoji="1" lang="en-US" altLang="ko-KR" sz="2000" dirty="0">
                <a:solidFill>
                  <a:srgbClr val="2E75B6"/>
                </a:solidFill>
              </a:rPr>
              <a:t>Assembly</a:t>
            </a:r>
            <a:r>
              <a:rPr kumimoji="1" lang="ko-KR" altLang="en-US" sz="2000" dirty="0"/>
              <a:t>로 구현된 </a:t>
            </a:r>
            <a:r>
              <a:rPr kumimoji="1" lang="en-US" altLang="ko-KR" sz="2000" dirty="0"/>
              <a:t>MD5</a:t>
            </a:r>
            <a:r>
              <a:rPr kumimoji="1" lang="ko-KR" altLang="en-US" sz="2000" dirty="0"/>
              <a:t>로 동작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확인을 위해서 </a:t>
            </a:r>
            <a:r>
              <a:rPr kumimoji="1" lang="en-US" altLang="ko-KR" sz="1600" dirty="0"/>
              <a:t>ARM</a:t>
            </a:r>
            <a:r>
              <a:rPr kumimoji="1" lang="ko-KR" altLang="en-US" sz="1600" dirty="0"/>
              <a:t> 아키텍처를 사용하는 다른 환경에서 </a:t>
            </a:r>
            <a:r>
              <a:rPr kumimoji="1" lang="en-US" altLang="ko-KR" sz="1600" dirty="0"/>
              <a:t>Speed </a:t>
            </a:r>
            <a:r>
              <a:rPr kumimoji="1" lang="ko-KR" altLang="en-US" sz="1600" dirty="0"/>
              <a:t>측정</a:t>
            </a:r>
            <a:endParaRPr kumimoji="1" lang="en-US" altLang="ko-KR" sz="1600" dirty="0"/>
          </a:p>
          <a:p>
            <a:pPr lvl="2"/>
            <a:r>
              <a:rPr kumimoji="1" lang="en-US" altLang="ko-KR" sz="1200" dirty="0"/>
              <a:t>Apple MacBook Pro (13-inch, M1, 2020)</a:t>
            </a:r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더 높은 성능의 칩을 사용하는 </a:t>
            </a:r>
            <a:r>
              <a:rPr kumimoji="1" lang="en-US" altLang="ko-KR" sz="2400" dirty="0"/>
              <a:t>ARM </a:t>
            </a:r>
            <a:r>
              <a:rPr kumimoji="1" lang="ko-KR" altLang="en-US" sz="2400" dirty="0"/>
              <a:t>환경에서 오히려 성능이 낮음</a:t>
            </a:r>
            <a:endParaRPr kumimoji="1" lang="en-US" altLang="ko-KR" sz="2400" dirty="0"/>
          </a:p>
          <a:p>
            <a:r>
              <a:rPr kumimoji="1" lang="ko-KR" altLang="en-US" sz="2400" dirty="0"/>
              <a:t>또한 </a:t>
            </a:r>
            <a:r>
              <a:rPr kumimoji="1" lang="en-US" altLang="ko-KR" sz="2400" dirty="0"/>
              <a:t>ARM </a:t>
            </a:r>
            <a:r>
              <a:rPr kumimoji="1" lang="ko-KR" altLang="en-US" sz="2400" dirty="0"/>
              <a:t>환경에서의 성능은 </a:t>
            </a:r>
            <a:r>
              <a:rPr kumimoji="1" lang="en-US" altLang="ko-KR" sz="2400" dirty="0"/>
              <a:t>16-byte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제외하고 나머지 크기에서 </a:t>
            </a:r>
            <a:r>
              <a:rPr kumimoji="1" lang="en-US" altLang="ko-KR" sz="2400" dirty="0" err="1"/>
              <a:t>Nayuki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C,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Assembly</a:t>
            </a:r>
            <a:r>
              <a:rPr kumimoji="1" lang="ko-KR" altLang="en-US" sz="2400" dirty="0"/>
              <a:t> 구현의 성능이 더 높음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x86-64 assembly</a:t>
            </a:r>
            <a:r>
              <a:rPr kumimoji="1" lang="ko-KR" altLang="en-US" sz="2000" dirty="0"/>
              <a:t>로 구현된 </a:t>
            </a:r>
            <a:r>
              <a:rPr kumimoji="1" lang="en-US" altLang="ko-KR" sz="2000" dirty="0" err="1">
                <a:solidFill>
                  <a:srgbClr val="C00000"/>
                </a:solidFill>
              </a:rPr>
              <a:t>Openssl</a:t>
            </a:r>
            <a:r>
              <a:rPr kumimoji="1" lang="en-US" altLang="ko-KR" sz="2000" dirty="0">
                <a:solidFill>
                  <a:srgbClr val="C00000"/>
                </a:solidFill>
              </a:rPr>
              <a:t> </a:t>
            </a:r>
            <a:r>
              <a:rPr kumimoji="1" lang="ko-KR" altLang="en-US" sz="2000" dirty="0">
                <a:solidFill>
                  <a:srgbClr val="C00000"/>
                </a:solidFill>
              </a:rPr>
              <a:t>코드 분석 필요</a:t>
            </a:r>
            <a:endParaRPr kumimoji="1" lang="en-US" altLang="ko-KR" sz="2000" dirty="0">
              <a:solidFill>
                <a:srgbClr val="C00000"/>
              </a:solidFill>
            </a:endParaRPr>
          </a:p>
          <a:p>
            <a:pPr lvl="1"/>
            <a:endParaRPr kumimoji="1" lang="en-US" altLang="ko-KR" sz="1600" dirty="0"/>
          </a:p>
          <a:p>
            <a:endParaRPr kumimoji="1" lang="en-US" altLang="ko-KR" sz="2000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3E8D8A6-C9A1-1502-3B4A-4B81FCA5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76016"/>
              </p:ext>
            </p:extLst>
          </p:nvPr>
        </p:nvGraphicFramePr>
        <p:xfrm>
          <a:off x="604934" y="3429000"/>
          <a:ext cx="10982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76">
                  <a:extLst>
                    <a:ext uri="{9D8B030D-6E8A-4147-A177-3AD203B41FA5}">
                      <a16:colId xmlns:a16="http://schemas.microsoft.com/office/drawing/2014/main" val="2148072837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2432845050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1376024160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2948062509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1398854395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3499829852"/>
                    </a:ext>
                  </a:extLst>
                </a:gridCol>
                <a:gridCol w="1568876">
                  <a:extLst>
                    <a:ext uri="{9D8B030D-6E8A-4147-A177-3AD203B41FA5}">
                      <a16:colId xmlns:a16="http://schemas.microsoft.com/office/drawing/2014/main" val="80339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Type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 bytes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64 bytes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256 bytes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1024 bytes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8192 bytes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16384 bytes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x86-64 </a:t>
                      </a:r>
                      <a:r>
                        <a:rPr lang="ko-Kore-KR" altLang="en-US" dirty="0"/>
                        <a:t>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154099.09k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356607.02k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608336.75k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766903.74k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831193.09k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818937.86k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ARM </a:t>
                      </a:r>
                      <a:r>
                        <a:rPr lang="ko-Kore-KR" altLang="en-US" dirty="0"/>
                        <a:t>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143628.29k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269693.91k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436422.74k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517139.80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546065.07k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548448.94k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9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1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 </a:t>
            </a:r>
            <a:r>
              <a:rPr lang="en-US" altLang="ko-KR" dirty="0"/>
              <a:t>– DES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E749F8D-A848-59D2-8E0A-7086A26A23F9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sz="2000"/>
          </a:p>
          <a:p>
            <a:endParaRPr kumimoji="1" lang="en-US" altLang="ko-KR" sz="2000"/>
          </a:p>
          <a:p>
            <a:r>
              <a:rPr kumimoji="1" lang="en-US" altLang="ko-KR" sz="2000"/>
              <a:t>OpenSSL / Bitslice DES / Bitslice DES(openMP) </a:t>
            </a:r>
            <a:r>
              <a:rPr kumimoji="1" lang="ko-KR" altLang="en-US" sz="2000"/>
              <a:t>의 성능 비교</a:t>
            </a:r>
            <a:endParaRPr kumimoji="1" lang="en-US" altLang="ko-KR" sz="2000"/>
          </a:p>
          <a:p>
            <a:endParaRPr kumimoji="1" lang="en-US" altLang="ko-KR" sz="2000"/>
          </a:p>
          <a:p>
            <a:endParaRPr kumimoji="1" lang="en-US" altLang="ko-KR" sz="2000"/>
          </a:p>
          <a:p>
            <a:endParaRPr kumimoji="1" lang="en-US" altLang="ko-KR" sz="2000"/>
          </a:p>
          <a:p>
            <a:r>
              <a:rPr kumimoji="1" lang="en-US" altLang="ko-KR" sz="2000"/>
              <a:t>OpenSSL</a:t>
            </a:r>
            <a:r>
              <a:rPr kumimoji="1" lang="ko-KR" altLang="en-US" sz="2000"/>
              <a:t>의 성능은 </a:t>
            </a:r>
            <a:r>
              <a:rPr kumimoji="1" lang="en-US" altLang="ko-KR" sz="2000"/>
              <a:t>CBC</a:t>
            </a:r>
            <a:r>
              <a:rPr kumimoji="1" lang="ko-KR" altLang="en-US" sz="2000"/>
              <a:t> 모드이기 때문에 차이가 있을 수 있으나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그럼에도 </a:t>
            </a:r>
            <a:r>
              <a:rPr kumimoji="1" lang="en-US" altLang="ko-KR" sz="2000">
                <a:solidFill>
                  <a:srgbClr val="2E75B6"/>
                </a:solidFill>
              </a:rPr>
              <a:t>Bitslice DES</a:t>
            </a:r>
            <a:r>
              <a:rPr kumimoji="1" lang="ko-KR" altLang="en-US" sz="2000"/>
              <a:t>의 구현이 </a:t>
            </a:r>
            <a:r>
              <a:rPr kumimoji="1" lang="en-US" altLang="ko-KR" sz="2000">
                <a:solidFill>
                  <a:srgbClr val="2E75B6"/>
                </a:solidFill>
              </a:rPr>
              <a:t>2</a:t>
            </a:r>
            <a:r>
              <a:rPr kumimoji="1" lang="ko-KR" altLang="en-US" sz="2000">
                <a:solidFill>
                  <a:srgbClr val="2E75B6"/>
                </a:solidFill>
              </a:rPr>
              <a:t>배</a:t>
            </a:r>
            <a:r>
              <a:rPr kumimoji="1" lang="ko-KR" altLang="en-US" sz="2000"/>
              <a:t> 정도 높은 성능을 보여줌</a:t>
            </a:r>
            <a:endParaRPr kumimoji="1" lang="en-US" altLang="ko-KR" sz="2000"/>
          </a:p>
          <a:p>
            <a:endParaRPr kumimoji="1" lang="en-US" altLang="ko-KR" sz="2000"/>
          </a:p>
          <a:p>
            <a:r>
              <a:rPr kumimoji="1" lang="ko-KR" altLang="en-US" sz="2000"/>
              <a:t>또한 </a:t>
            </a:r>
            <a:r>
              <a:rPr kumimoji="1" lang="en-US" altLang="ko-KR" sz="2000">
                <a:solidFill>
                  <a:srgbClr val="2E75B6"/>
                </a:solidFill>
              </a:rPr>
              <a:t>OpenMP</a:t>
            </a:r>
            <a:r>
              <a:rPr kumimoji="1" lang="ko-KR" altLang="en-US" sz="2000">
                <a:solidFill>
                  <a:srgbClr val="2E75B6"/>
                </a:solidFill>
              </a:rPr>
              <a:t>를 활용한 구현</a:t>
            </a:r>
            <a:r>
              <a:rPr kumimoji="1" lang="ko-KR" altLang="en-US" sz="2000"/>
              <a:t>의 경우 </a:t>
            </a:r>
            <a:r>
              <a:rPr kumimoji="1" lang="en-US" altLang="ko-KR" sz="2000"/>
              <a:t>OpenMP</a:t>
            </a:r>
            <a:r>
              <a:rPr kumimoji="1" lang="ko-KR" altLang="en-US" sz="2000"/>
              <a:t>를 사용하지 않았을 때보다 약 </a:t>
            </a:r>
            <a:r>
              <a:rPr kumimoji="1" lang="en-US" altLang="ko-KR" sz="2000">
                <a:solidFill>
                  <a:srgbClr val="2E75B6"/>
                </a:solidFill>
              </a:rPr>
              <a:t>3.8</a:t>
            </a:r>
            <a:r>
              <a:rPr kumimoji="1" lang="ko-KR" altLang="en-US" sz="2000">
                <a:solidFill>
                  <a:srgbClr val="2E75B6"/>
                </a:solidFill>
              </a:rPr>
              <a:t>배 </a:t>
            </a:r>
            <a:r>
              <a:rPr kumimoji="1" lang="ko-KR" altLang="en-US" sz="2000"/>
              <a:t>높은 성능을 보여줌</a:t>
            </a:r>
            <a:endParaRPr kumimoji="1" lang="en-US" altLang="ko-KR" sz="2000"/>
          </a:p>
          <a:p>
            <a:pPr lvl="1"/>
            <a:endParaRPr kumimoji="1" lang="en-US" altLang="ko-KR" sz="1600"/>
          </a:p>
          <a:p>
            <a:endParaRPr kumimoji="1"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6C6B1-8914-1625-A87C-E98E0429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6889"/>
              </p:ext>
            </p:extLst>
          </p:nvPr>
        </p:nvGraphicFramePr>
        <p:xfrm>
          <a:off x="2245645" y="26873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817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8407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207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OpenSSL DES-</a:t>
                      </a:r>
                      <a:r>
                        <a:rPr lang="en-US" altLang="ko-Kore-KR" dirty="0" err="1"/>
                        <a:t>cbc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Bitslice</a:t>
                      </a:r>
                      <a:r>
                        <a:rPr lang="en-US" altLang="ko-Kore-KR" dirty="0"/>
                        <a:t> DES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Bitslice</a:t>
                      </a:r>
                      <a:r>
                        <a:rPr lang="en-US" altLang="ko-Kore-KR" dirty="0"/>
                        <a:t> DES(</a:t>
                      </a:r>
                      <a:r>
                        <a:rPr lang="en-US" altLang="ko-Kore-KR" dirty="0" err="1"/>
                        <a:t>openMP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101,863.51 kb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en" altLang="ko-Kore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202,822.6 kb/s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786,764.3 kb/s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0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 </a:t>
            </a:r>
            <a:r>
              <a:rPr lang="en-US" altLang="ko-KR" dirty="0"/>
              <a:t>– Blowfish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94ED12-DF91-DC86-A2AF-6B45F0FFA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36962"/>
              </p:ext>
            </p:extLst>
          </p:nvPr>
        </p:nvGraphicFramePr>
        <p:xfrm>
          <a:off x="7135330" y="176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97C0865-F64F-5A0E-F7B4-97D16CB77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106725"/>
              </p:ext>
            </p:extLst>
          </p:nvPr>
        </p:nvGraphicFramePr>
        <p:xfrm>
          <a:off x="834013" y="176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0AD4FED-F88E-AC20-8650-54E7371F51AC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성능 비교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>
                <a:solidFill>
                  <a:srgbClr val="2E75B6"/>
                </a:solidFill>
              </a:rPr>
              <a:t>낮은 데이터</a:t>
            </a:r>
            <a:r>
              <a:rPr kumimoji="1" lang="en-US" altLang="ko-KR" sz="2000" dirty="0"/>
              <a:t>(64-byte, 256-byte)</a:t>
            </a:r>
            <a:r>
              <a:rPr kumimoji="1" lang="ko-KR" altLang="en-US" sz="2000" dirty="0"/>
              <a:t>에서는 </a:t>
            </a:r>
            <a:r>
              <a:rPr kumimoji="1" lang="en-US" altLang="ko-KR" sz="2000" dirty="0"/>
              <a:t>OpenMP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사용하는 것이 오히려 </a:t>
            </a:r>
            <a:r>
              <a:rPr kumimoji="1" lang="ko-KR" altLang="en-US" sz="2000" dirty="0">
                <a:solidFill>
                  <a:srgbClr val="2E75B6"/>
                </a:solidFill>
              </a:rPr>
              <a:t>성능이 낮음</a:t>
            </a:r>
            <a:endParaRPr kumimoji="1" lang="en-US" altLang="ko-KR" sz="2000" dirty="0">
              <a:solidFill>
                <a:srgbClr val="2E75B6"/>
              </a:solidFill>
            </a:endParaRPr>
          </a:p>
          <a:p>
            <a:r>
              <a:rPr kumimoji="1" lang="ko-KR" altLang="en-US" sz="2000" dirty="0">
                <a:solidFill>
                  <a:srgbClr val="2E75B6"/>
                </a:solidFill>
              </a:rPr>
              <a:t>데이터가 커질 수록 </a:t>
            </a:r>
            <a:r>
              <a:rPr kumimoji="1" lang="en-US" altLang="ko-KR" sz="2000" dirty="0"/>
              <a:t>OpenMP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사용한 구현의 성능 차이가 크게 발생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-O3</a:t>
            </a:r>
            <a:r>
              <a:rPr kumimoji="1" lang="ko-KR" altLang="en-US" sz="1600" dirty="0"/>
              <a:t> 옵션에서 </a:t>
            </a:r>
            <a:r>
              <a:rPr kumimoji="1" lang="en-US" altLang="ko-KR" sz="1600" dirty="0"/>
              <a:t>8192-byte</a:t>
            </a:r>
            <a:r>
              <a:rPr kumimoji="1" lang="ko-KR" altLang="en-US" sz="1600" dirty="0"/>
              <a:t>는 </a:t>
            </a:r>
            <a:r>
              <a:rPr kumimoji="1" lang="en-US" altLang="ko-KR" sz="1600" dirty="0" err="1"/>
              <a:t>Openssl</a:t>
            </a:r>
            <a:r>
              <a:rPr kumimoji="1" lang="ko-KR" altLang="en-US" sz="1600" dirty="0"/>
              <a:t>과 </a:t>
            </a:r>
            <a:r>
              <a:rPr kumimoji="1" lang="en-US" altLang="ko-KR" sz="1600" dirty="0">
                <a:solidFill>
                  <a:srgbClr val="2E75B6"/>
                </a:solidFill>
              </a:rPr>
              <a:t>7</a:t>
            </a:r>
            <a:r>
              <a:rPr kumimoji="1" lang="ko-KR" altLang="en-US" sz="1600" dirty="0">
                <a:solidFill>
                  <a:srgbClr val="2E75B6"/>
                </a:solidFill>
              </a:rPr>
              <a:t>배 성능 차이 발생</a:t>
            </a:r>
            <a:endParaRPr kumimoji="1" lang="en-US" altLang="ko-KR" sz="1600" dirty="0">
              <a:solidFill>
                <a:srgbClr val="2E75B6"/>
              </a:solidFill>
            </a:endParaRPr>
          </a:p>
          <a:p>
            <a:pPr lvl="1"/>
            <a:endParaRPr kumimoji="1" lang="en-US" altLang="ko-KR" sz="1600" dirty="0"/>
          </a:p>
          <a:p>
            <a:r>
              <a:rPr kumimoji="1" lang="en-US" altLang="ko-KR" sz="2000" dirty="0"/>
              <a:t>Blowfish</a:t>
            </a:r>
            <a:r>
              <a:rPr kumimoji="1" lang="ko-KR" altLang="en-US" sz="2000" dirty="0"/>
              <a:t> 최적화 구현에서는 </a:t>
            </a:r>
            <a:r>
              <a:rPr kumimoji="1" lang="en-US" altLang="ko-KR" sz="2000" dirty="0">
                <a:solidFill>
                  <a:srgbClr val="2E75B6"/>
                </a:solidFill>
              </a:rPr>
              <a:t>OpenMP</a:t>
            </a:r>
            <a:r>
              <a:rPr kumimoji="1" lang="ko-KR" altLang="en-US" sz="2000" dirty="0"/>
              <a:t>의 사용만으로도 </a:t>
            </a:r>
            <a:r>
              <a:rPr kumimoji="1" lang="ko-KR" altLang="en-US" sz="2000" dirty="0">
                <a:solidFill>
                  <a:srgbClr val="2E75B6"/>
                </a:solidFill>
              </a:rPr>
              <a:t>큰 성능 향상이 가능</a:t>
            </a:r>
            <a:endParaRPr kumimoji="1" lang="en-US" altLang="ko-KR" sz="20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평가 </a:t>
            </a:r>
            <a:r>
              <a:rPr lang="en-US" altLang="ko-KR" dirty="0"/>
              <a:t>– RC4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BC6BB-CE01-4745-FD63-C7FD58A9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5591"/>
            <a:ext cx="7772400" cy="491602"/>
          </a:xfrm>
          <a:prstGeom prst="rect">
            <a:avLst/>
          </a:prstGeom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D050393-4A77-EF00-4915-0D46E270C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712753"/>
              </p:ext>
            </p:extLst>
          </p:nvPr>
        </p:nvGraphicFramePr>
        <p:xfrm>
          <a:off x="6096000" y="2477193"/>
          <a:ext cx="5943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AB8A9ED3-F249-2B17-05A8-CEC1CD6D1C91}"/>
              </a:ext>
            </a:extLst>
          </p:cNvPr>
          <p:cNvSpPr txBox="1">
            <a:spLocks/>
          </p:cNvSpPr>
          <p:nvPr/>
        </p:nvSpPr>
        <p:spPr>
          <a:xfrm>
            <a:off x="411163" y="5677593"/>
            <a:ext cx="11369675" cy="107880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/>
              <a:t>64-byte</a:t>
            </a:r>
            <a:r>
              <a:rPr kumimoji="1" lang="ko-KR" altLang="en-US" sz="2000" dirty="0"/>
              <a:t>이상 </a:t>
            </a:r>
            <a:r>
              <a:rPr kumimoji="1" lang="ko-KR" altLang="en-US" sz="2000" dirty="0" err="1"/>
              <a:t>부터는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>
                <a:solidFill>
                  <a:srgbClr val="2E75B6"/>
                </a:solidFill>
              </a:rPr>
              <a:t>Openssl</a:t>
            </a:r>
            <a:r>
              <a:rPr kumimoji="1" lang="ko-KR" altLang="en-US" sz="2000" dirty="0">
                <a:solidFill>
                  <a:srgbClr val="2E75B6"/>
                </a:solidFill>
              </a:rPr>
              <a:t>에서 분리해온 </a:t>
            </a:r>
            <a:r>
              <a:rPr kumimoji="1" lang="en-US" altLang="ko-KR" sz="2000" dirty="0">
                <a:solidFill>
                  <a:srgbClr val="2E75B6"/>
                </a:solidFill>
              </a:rPr>
              <a:t>RC4</a:t>
            </a:r>
            <a:r>
              <a:rPr kumimoji="1" lang="ko-KR" altLang="en-US" sz="2000" dirty="0">
                <a:solidFill>
                  <a:srgbClr val="2E75B6"/>
                </a:solidFill>
              </a:rPr>
              <a:t> 구현 코드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O1, O2</a:t>
            </a:r>
            <a:r>
              <a:rPr kumimoji="1" lang="ko-KR" altLang="en-US" sz="2000" dirty="0"/>
              <a:t> 옵션에서 가장 높은 성능을 보여주고 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/>
              <a:t>결과적으로 </a:t>
            </a:r>
            <a:r>
              <a:rPr kumimoji="1" lang="en-US" altLang="ko-KR" sz="2000" dirty="0"/>
              <a:t>64-byte</a:t>
            </a:r>
            <a:r>
              <a:rPr kumimoji="1" lang="ko-KR" altLang="en-US" sz="2000" dirty="0"/>
              <a:t>까지는 </a:t>
            </a:r>
            <a:r>
              <a:rPr kumimoji="1" lang="en-US" altLang="ko-KR" sz="2000" dirty="0" err="1"/>
              <a:t>Nayuki</a:t>
            </a:r>
            <a:r>
              <a:rPr kumimoji="1" lang="ko-KR" altLang="en-US" sz="2000" dirty="0"/>
              <a:t> 구현 코드의 성능이 높았으나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그 이상의 크기에서는 </a:t>
            </a:r>
            <a:r>
              <a:rPr kumimoji="1" lang="en-US" altLang="ko-KR" sz="2000" dirty="0" err="1"/>
              <a:t>Openssl</a:t>
            </a:r>
            <a:r>
              <a:rPr kumimoji="1" lang="ko-KR" altLang="en-US" sz="2000" dirty="0"/>
              <a:t>의 성능이 높다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/>
              <a:t>OpenSSL</a:t>
            </a:r>
            <a:r>
              <a:rPr kumimoji="1" lang="ko-KR" altLang="en-US" sz="2000" dirty="0"/>
              <a:t> 구현에서 </a:t>
            </a:r>
            <a:r>
              <a:rPr kumimoji="1" lang="en-US" altLang="ko-KR" sz="2000" dirty="0"/>
              <a:t>8-byte</a:t>
            </a:r>
            <a:r>
              <a:rPr kumimoji="1" lang="ko-KR" altLang="en-US" sz="2000" dirty="0"/>
              <a:t> 단위의 반복으로 반복수가 다른 두개의 구현 보다 적기 때문에 높은 크기의 데이터에서 눈에 띄는 차이를 보여주는 것으로 판단</a:t>
            </a:r>
            <a:endParaRPr kumimoji="1" lang="en-US" altLang="ko-KR" sz="2000" dirty="0"/>
          </a:p>
          <a:p>
            <a:endParaRPr kumimoji="1" lang="en-US" altLang="ko-KR" sz="2000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F079E4C2-B244-6366-C4F4-72238FD8E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7363"/>
              </p:ext>
            </p:extLst>
          </p:nvPr>
        </p:nvGraphicFramePr>
        <p:xfrm>
          <a:off x="152400" y="2477193"/>
          <a:ext cx="5943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7152E68-9DA4-09AF-B53A-F71B40643B2B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 err="1"/>
              <a:t>Openssl</a:t>
            </a:r>
            <a:r>
              <a:rPr kumimoji="1" lang="ko-KR" altLang="en-US" sz="2000" dirty="0"/>
              <a:t>에서의 </a:t>
            </a:r>
            <a:r>
              <a:rPr kumimoji="1" lang="en-US" altLang="ko-KR" sz="2000" dirty="0"/>
              <a:t>RC4 </a:t>
            </a:r>
            <a:r>
              <a:rPr kumimoji="1" lang="ko-KR" altLang="en-US" sz="2000" dirty="0"/>
              <a:t>스트림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암호의 성능 비교</a:t>
            </a:r>
            <a:endParaRPr kumimoji="1" lang="en-US" altLang="ko-KR" sz="2000" dirty="0"/>
          </a:p>
          <a:p>
            <a:pPr lvl="1"/>
            <a:r>
              <a:rPr kumimoji="1" lang="en-US" altLang="ko-KR" sz="1600" dirty="0" err="1"/>
              <a:t>Openssl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Speed </a:t>
            </a:r>
            <a:r>
              <a:rPr kumimoji="1" lang="ko-KR" altLang="en-US" sz="1600" dirty="0"/>
              <a:t>명령어를 통한 성능 측정 결과와 </a:t>
            </a:r>
            <a:r>
              <a:rPr kumimoji="1" lang="en-US" altLang="ko-KR" sz="1600" dirty="0" err="1"/>
              <a:t>Openssl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RC4 </a:t>
            </a:r>
            <a:r>
              <a:rPr kumimoji="1" lang="ko-KR" altLang="en-US" sz="1600" dirty="0"/>
              <a:t>구현 코드만 따로 분리하여 </a:t>
            </a:r>
            <a:r>
              <a:rPr kumimoji="1" lang="en-US" altLang="ko-KR" sz="1600" dirty="0">
                <a:solidFill>
                  <a:srgbClr val="2E75B6"/>
                </a:solidFill>
              </a:rPr>
              <a:t>Standalone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동작한 결과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264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 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DES, MD5, RC4 </a:t>
            </a:r>
            <a:r>
              <a:rPr lang="ko-KR" altLang="en-US" dirty="0"/>
              <a:t>그리고 </a:t>
            </a:r>
            <a:r>
              <a:rPr lang="en-US" altLang="ko-KR" dirty="0"/>
              <a:t>Blowfish </a:t>
            </a:r>
            <a:r>
              <a:rPr lang="ko-KR" altLang="en-US" dirty="0"/>
              <a:t>암호 알고리즘에 대해 공개된 오픈 소스 코드를 조사하고 성능 측정을 통한 최적화 구현 분석을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구현된 코드에서는 큰 차이가 보이지 않지만 약간의 차이가 큰 성능 향상으로 이어지는 것을 알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08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요 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DES, MD5, RC4, Blowfish </a:t>
            </a:r>
            <a:r>
              <a:rPr lang="ko-KR" altLang="en-US" dirty="0"/>
              <a:t>암호 알고리즘은 오래된 암호로 많은 연구를 통해 최적화가 이미 완성되어 있는 암호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4</a:t>
            </a:r>
            <a:r>
              <a:rPr lang="ko-KR" altLang="en-US" dirty="0"/>
              <a:t>개의 암호 알고리즘에 대해서 인터넷에 공개되어 있는 최적화된 오픈 소스를 조사하고 성능 평가를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비교를 위해서 널리 사용되고 있는 </a:t>
            </a:r>
            <a:r>
              <a:rPr lang="en-US" altLang="ko-KR" dirty="0" err="1"/>
              <a:t>Openssl</a:t>
            </a:r>
            <a:r>
              <a:rPr lang="ko-KR" altLang="en-US" dirty="0"/>
              <a:t>의 구현 성능과 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관련 연구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OpenSSL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OpenSSL</a:t>
            </a:r>
            <a:r>
              <a:rPr lang="ko-KR" altLang="en-US" dirty="0"/>
              <a:t>은 </a:t>
            </a:r>
            <a:r>
              <a:rPr lang="en-US" altLang="ko-KR" dirty="0"/>
              <a:t>TLS,</a:t>
            </a:r>
            <a:r>
              <a:rPr lang="ko-KR" altLang="en-US" dirty="0"/>
              <a:t> </a:t>
            </a:r>
            <a:r>
              <a:rPr lang="en-US" altLang="ko-KR" dirty="0"/>
              <a:t>SSL,</a:t>
            </a:r>
            <a:r>
              <a:rPr lang="ko-KR" altLang="en-US" dirty="0"/>
              <a:t> </a:t>
            </a:r>
            <a:r>
              <a:rPr lang="en-US" altLang="ko-KR" dirty="0"/>
              <a:t>DTLS</a:t>
            </a:r>
            <a:r>
              <a:rPr lang="ko-KR" altLang="en-US" dirty="0"/>
              <a:t> 프로토콜을 </a:t>
            </a:r>
            <a:r>
              <a:rPr lang="en-US" altLang="ko-KR" dirty="0"/>
              <a:t>C</a:t>
            </a:r>
            <a:r>
              <a:rPr lang="ko-KR" altLang="en-US" dirty="0"/>
              <a:t>언어로 구현한 오픈 소스 통신 라이브러리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</a:t>
            </a:r>
            <a:r>
              <a:rPr lang="ko-KR" altLang="en-US" dirty="0"/>
              <a:t> 리눅스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MacOS</a:t>
            </a:r>
            <a:r>
              <a:rPr lang="ko-KR" altLang="en-US" dirty="0"/>
              <a:t> 등 여러 운영체제를 지원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OpenSSL</a:t>
            </a:r>
            <a:r>
              <a:rPr lang="ko-KR" altLang="en-US" dirty="0"/>
              <a:t>에서 제공하는 </a:t>
            </a:r>
            <a:r>
              <a:rPr lang="en-US" altLang="ko-KR" dirty="0"/>
              <a:t>speed</a:t>
            </a:r>
            <a:r>
              <a:rPr lang="ko-KR" altLang="en-US" dirty="0"/>
              <a:t> 명령어는 </a:t>
            </a:r>
            <a:r>
              <a:rPr lang="en-US" altLang="ko-KR" dirty="0"/>
              <a:t>OpenSSL</a:t>
            </a:r>
            <a:r>
              <a:rPr lang="ko-KR" altLang="en-US" dirty="0"/>
              <a:t>에서 구현된 암호 알고리즘의 성능을 보여줌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해당 명령어를 사용해 측정된 성능과 성능 비교 진행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922A9-6DC7-81A1-2BA7-66BE4654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83200"/>
            <a:ext cx="3810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8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r>
              <a:rPr lang="ko-KR" altLang="en-US" dirty="0"/>
              <a:t>는 해시 함수 알고리즘으로 </a:t>
            </a:r>
            <a:r>
              <a:rPr lang="en-US" altLang="ko-KR" dirty="0"/>
              <a:t>128-bit</a:t>
            </a:r>
            <a:r>
              <a:rPr lang="ko-KR" altLang="en-US" dirty="0"/>
              <a:t> 해시 값을 생성</a:t>
            </a:r>
            <a:endParaRPr lang="en-US" altLang="ko-KR" dirty="0"/>
          </a:p>
          <a:p>
            <a:pPr lvl="1"/>
            <a:r>
              <a:rPr lang="ko-KR" altLang="en-US" dirty="0"/>
              <a:t>임의의 길이를 입력 받아 </a:t>
            </a:r>
            <a:r>
              <a:rPr lang="en-US" altLang="ko-KR" dirty="0"/>
              <a:t>512-bit</a:t>
            </a:r>
            <a:r>
              <a:rPr lang="ko-KR" altLang="en-US" dirty="0"/>
              <a:t>로 나뉠 수 있도록 패딩</a:t>
            </a:r>
            <a:endParaRPr lang="en-US" altLang="ko-KR" dirty="0"/>
          </a:p>
          <a:p>
            <a:r>
              <a:rPr lang="en-US" altLang="ko-KR" dirty="0" err="1"/>
              <a:t>Nayuki</a:t>
            </a:r>
            <a:r>
              <a:rPr lang="ko-KR" altLang="en-US" dirty="0"/>
              <a:t> 오픈 소스 구현 코드</a:t>
            </a:r>
            <a:r>
              <a:rPr lang="en-US" altLang="ko-KR" dirty="0"/>
              <a:t>(C, x86-64)</a:t>
            </a:r>
            <a:r>
              <a:rPr lang="ko-KR" altLang="en-US" dirty="0" err="1"/>
              <a:t>를</a:t>
            </a:r>
            <a:r>
              <a:rPr lang="ko-KR" altLang="en-US" dirty="0"/>
              <a:t> 코드 조사</a:t>
            </a:r>
            <a:endParaRPr lang="en-US" altLang="ko-KR" dirty="0"/>
          </a:p>
          <a:p>
            <a:pPr lvl="1"/>
            <a:r>
              <a:rPr lang="ko-KR" altLang="en-US" dirty="0"/>
              <a:t>두 구현 모두 함수 대신 매크로로 </a:t>
            </a:r>
            <a:r>
              <a:rPr lang="en-US" altLang="ko-KR" dirty="0"/>
              <a:t>F </a:t>
            </a:r>
            <a:r>
              <a:rPr lang="ko-KR" altLang="en-US" dirty="0"/>
              <a:t>함수 구현 </a:t>
            </a:r>
            <a:r>
              <a:rPr lang="en-US" altLang="ko-KR" dirty="0"/>
              <a:t>–</a:t>
            </a:r>
            <a:r>
              <a:rPr lang="ko-KR" altLang="en-US" dirty="0"/>
              <a:t> 구현 차이가 크지 않음</a:t>
            </a:r>
          </a:p>
        </p:txBody>
      </p:sp>
      <p:pic>
        <p:nvPicPr>
          <p:cNvPr id="2050" name="Picture 2" descr="MD5 - 위키백과, 우리 모두의 백과사전">
            <a:extLst>
              <a:ext uri="{FF2B5EF4-FFF2-40B4-BE49-F238E27FC236}">
                <a16:creationId xmlns:a16="http://schemas.microsoft.com/office/drawing/2014/main" id="{B81617B7-E108-E9B0-3215-8433B668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3488288"/>
            <a:ext cx="2641921" cy="290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6EA114-9B3D-3EAB-C65A-12F35378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79" y="3429000"/>
            <a:ext cx="2849052" cy="3056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9F39FE-2ECF-DBED-CB39-A5AD3B85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87" y="4482056"/>
            <a:ext cx="5891268" cy="950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F1A2A-A2B3-5415-A256-3BAB18138748}"/>
              </a:ext>
            </a:extLst>
          </p:cNvPr>
          <p:cNvSpPr txBox="1"/>
          <p:nvPr/>
        </p:nvSpPr>
        <p:spPr>
          <a:xfrm>
            <a:off x="4092635" y="64479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OpenSSL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AE191-73CF-B4C3-E652-5E5E4A8B0CB0}"/>
              </a:ext>
            </a:extLst>
          </p:cNvPr>
          <p:cNvSpPr txBox="1"/>
          <p:nvPr/>
        </p:nvSpPr>
        <p:spPr>
          <a:xfrm>
            <a:off x="8699827" y="54985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Nayuki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524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는 </a:t>
            </a:r>
            <a:r>
              <a:rPr lang="en-US" altLang="ko-KR" dirty="0"/>
              <a:t>64-bit</a:t>
            </a:r>
            <a:r>
              <a:rPr lang="ko-KR" altLang="en-US" dirty="0"/>
              <a:t>의 블록</a:t>
            </a:r>
            <a:r>
              <a:rPr lang="en-US" altLang="ko-KR" dirty="0"/>
              <a:t>,</a:t>
            </a:r>
            <a:r>
              <a:rPr lang="ko-KR" altLang="en-US" dirty="0"/>
              <a:t> 키 길이를 지원</a:t>
            </a:r>
            <a:endParaRPr lang="en-US" altLang="ko-KR" dirty="0"/>
          </a:p>
          <a:p>
            <a:r>
              <a:rPr lang="en-US" altLang="ko-KR" dirty="0"/>
              <a:t>Feistel </a:t>
            </a:r>
            <a:r>
              <a:rPr lang="ko-KR" altLang="en-US" dirty="0"/>
              <a:t>구조로 </a:t>
            </a:r>
            <a:r>
              <a:rPr lang="en-US" altLang="ko-KR" dirty="0"/>
              <a:t>16</a:t>
            </a:r>
            <a:r>
              <a:rPr lang="ko-KR" altLang="en-US" dirty="0"/>
              <a:t> 라운드를 반복하며 암호화 진행</a:t>
            </a:r>
            <a:endParaRPr lang="en-US" altLang="ko-KR" dirty="0"/>
          </a:p>
          <a:p>
            <a:r>
              <a:rPr lang="ko-KR" altLang="en-US" dirty="0"/>
              <a:t>핵심 연산은 </a:t>
            </a:r>
            <a:r>
              <a:rPr lang="en-US" altLang="ko-KR" dirty="0"/>
              <a:t>IP,</a:t>
            </a:r>
            <a:r>
              <a:rPr lang="ko-KR" altLang="en-US" dirty="0"/>
              <a:t> </a:t>
            </a:r>
            <a:r>
              <a:rPr lang="en-US" altLang="ko-KR" dirty="0"/>
              <a:t>FP,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</a:p>
          <a:p>
            <a:pPr lvl="1"/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IP, FP</a:t>
            </a:r>
            <a:r>
              <a:rPr lang="ko-KR" altLang="en-US" dirty="0"/>
              <a:t>는 소프트웨어 구현에서는 다소 비효율적</a:t>
            </a:r>
            <a:endParaRPr lang="en-US" altLang="ko-KR" dirty="0"/>
          </a:p>
          <a:p>
            <a:pPr lvl="2"/>
            <a:r>
              <a:rPr lang="en-US" altLang="ko-KR" dirty="0"/>
              <a:t>XOR</a:t>
            </a:r>
            <a:r>
              <a:rPr lang="ko-KR" altLang="en-US" dirty="0"/>
              <a:t> </a:t>
            </a:r>
            <a:r>
              <a:rPr lang="en-US" altLang="ko-KR" dirty="0"/>
              <a:t>15,</a:t>
            </a:r>
            <a:r>
              <a:rPr lang="ko-KR" altLang="en-US" dirty="0"/>
              <a:t> </a:t>
            </a:r>
            <a:r>
              <a:rPr lang="en-US" altLang="ko-KR" dirty="0"/>
              <a:t>SHIFT 10, AND 5</a:t>
            </a:r>
            <a:r>
              <a:rPr lang="ko-KR" altLang="en-US" dirty="0"/>
              <a:t> 을 사용하여 구현</a:t>
            </a:r>
          </a:p>
          <a:p>
            <a:endParaRPr lang="en-US" altLang="ko-KR" dirty="0"/>
          </a:p>
        </p:txBody>
      </p:sp>
      <p:pic>
        <p:nvPicPr>
          <p:cNvPr id="4" name="Picture 2" descr="DES Structure">
            <a:extLst>
              <a:ext uri="{FF2B5EF4-FFF2-40B4-BE49-F238E27FC236}">
                <a16:creationId xmlns:a16="http://schemas.microsoft.com/office/drawing/2014/main" id="{6BA5933A-D718-3D17-8995-21FA6139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42" y="3748590"/>
            <a:ext cx="3439426" cy="288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EEBF9A70-952F-963A-028F-34FF57F2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52" y="3068500"/>
            <a:ext cx="3256506" cy="1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C9B751F-9405-1F77-658F-D3DBFCD7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22" y="4859383"/>
            <a:ext cx="3293555" cy="17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Bitslice</a:t>
            </a:r>
            <a:r>
              <a:rPr lang="en-US" altLang="ko-KR" dirty="0"/>
              <a:t> DES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sz="1800" dirty="0"/>
              <a:t>Eli </a:t>
            </a:r>
            <a:r>
              <a:rPr kumimoji="1" lang="en-US" altLang="ko-KR" sz="1800" dirty="0" err="1"/>
              <a:t>Biham</a:t>
            </a:r>
            <a:r>
              <a:rPr kumimoji="1" lang="ko-KR" altLang="en-US" sz="1800" dirty="0"/>
              <a:t>이 </a:t>
            </a:r>
            <a:r>
              <a:rPr kumimoji="1" lang="en-US" altLang="ko-KR" sz="1800" dirty="0"/>
              <a:t>A Fast New DES </a:t>
            </a:r>
            <a:r>
              <a:rPr kumimoji="1" lang="en-US" altLang="ko-KR" sz="1800" dirty="0" err="1"/>
              <a:t>Implementatino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in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Software</a:t>
            </a:r>
            <a:r>
              <a:rPr kumimoji="1" lang="ko-KR" altLang="en-US" sz="1800" dirty="0"/>
              <a:t> 논문에서 처음 제안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하드웨어 논리 회로를 구현하는 것처럼 단일 비트 논리 연산</a:t>
            </a:r>
            <a:r>
              <a:rPr kumimoji="1" lang="en-US" altLang="ko-KR" sz="1800" dirty="0"/>
              <a:t>(AND,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XOR,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OR,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NOT</a:t>
            </a:r>
            <a:r>
              <a:rPr kumimoji="1" lang="ko-KR" altLang="en-US" sz="1800" dirty="0"/>
              <a:t> 등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을 함수로 표현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속도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병렬화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일정한 실행 시간이 장점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레지스터의 크기 만큼 여러 블록을 저장하여 병렬로 수행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비트 단위로 저장되므로 </a:t>
            </a:r>
            <a:r>
              <a:rPr kumimoji="1" lang="en-US" altLang="ko-KR" sz="1800" dirty="0"/>
              <a:t>DES</a:t>
            </a:r>
            <a:r>
              <a:rPr kumimoji="1" lang="ko-KR" altLang="en-US" sz="1800" dirty="0"/>
              <a:t>의 </a:t>
            </a:r>
            <a:r>
              <a:rPr kumimoji="1" lang="ko-KR" altLang="en-US" sz="1800" dirty="0">
                <a:solidFill>
                  <a:srgbClr val="2E75B6"/>
                </a:solidFill>
              </a:rPr>
              <a:t>순열 연산을 하드웨어처럼 비용 없이 구현</a:t>
            </a:r>
            <a:endParaRPr kumimoji="1" lang="en-US" altLang="ko-KR" sz="1800" dirty="0">
              <a:solidFill>
                <a:srgbClr val="2E75B6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5426C-4D2C-F30C-D544-D2A67FBA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5" y="3865037"/>
            <a:ext cx="4252278" cy="2110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607479-F148-DD2B-986A-AFEAD1FA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90" y="3429000"/>
            <a:ext cx="5317490" cy="298210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6FF015-DEC8-54A9-3F3A-4CD367E4E4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62683" y="4920053"/>
            <a:ext cx="17999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추가적으로 </a:t>
            </a:r>
            <a:r>
              <a:rPr lang="en-US" altLang="ko-KR" dirty="0"/>
              <a:t>OpenMP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해시 함수 알고리즘에서는 이전 블록이 다음 블록에 영향을 주기 때문에 적용하기 어려움</a:t>
            </a:r>
            <a:endParaRPr lang="en-US" altLang="ko-KR" dirty="0"/>
          </a:p>
          <a:p>
            <a:pPr lvl="1"/>
            <a:r>
              <a:rPr kumimoji="1" lang="en-US" altLang="ko-KR" sz="2400" dirty="0"/>
              <a:t>#pragma </a:t>
            </a:r>
            <a:r>
              <a:rPr kumimoji="1" lang="en-US" altLang="ko-KR" sz="2400" dirty="0" err="1"/>
              <a:t>omp</a:t>
            </a:r>
            <a:r>
              <a:rPr kumimoji="1" lang="en-US" altLang="ko-KR" sz="2400" dirty="0"/>
              <a:t> parallel for </a:t>
            </a:r>
            <a:r>
              <a:rPr kumimoji="1" lang="ko-KR" altLang="en-US" sz="2400" dirty="0"/>
              <a:t>지시어를 사용</a:t>
            </a:r>
            <a:endParaRPr kumimoji="1" lang="en-US" altLang="ko-KR" sz="2400" dirty="0"/>
          </a:p>
          <a:p>
            <a:pPr lvl="1"/>
            <a:r>
              <a:rPr kumimoji="1" lang="en-US" altLang="ko-KR" sz="2400" dirty="0"/>
              <a:t>OpenMP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활용하면 </a:t>
            </a:r>
            <a:r>
              <a:rPr kumimoji="1" lang="en-US" altLang="ko-KR" sz="2400" dirty="0"/>
              <a:t>For</a:t>
            </a:r>
            <a:r>
              <a:rPr kumimoji="1" lang="ko-KR" altLang="en-US" sz="2400" dirty="0"/>
              <a:t>문의 반복문이 자동으로 </a:t>
            </a:r>
            <a:r>
              <a:rPr kumimoji="1" lang="ko-KR" altLang="en-US" sz="2400" dirty="0">
                <a:solidFill>
                  <a:srgbClr val="2E75B6"/>
                </a:solidFill>
              </a:rPr>
              <a:t>여러 스레드로 나뉘어 동작</a:t>
            </a:r>
            <a:endParaRPr kumimoji="1" lang="en-US" altLang="ko-KR" sz="2400" dirty="0">
              <a:solidFill>
                <a:srgbClr val="2E75B6"/>
              </a:solidFill>
            </a:endParaRPr>
          </a:p>
          <a:p>
            <a:pPr lvl="1"/>
            <a:endParaRPr kumimoji="1"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133E89-D64B-5B38-8DEA-F7ACF4EC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5331122"/>
            <a:ext cx="5956300" cy="144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91C26D-162E-1FF7-9078-6D16FF0B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689504"/>
            <a:ext cx="6210300" cy="11811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0A89FF-46F8-A0EA-4FD8-4E7E61C4408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4870604"/>
            <a:ext cx="0" cy="467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5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Blowfish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sz="2000" dirty="0"/>
              <a:t>Blowfish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OpenMP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사용하는 다중 스레드 버전 오픈 소스 코드와 </a:t>
            </a:r>
            <a:r>
              <a:rPr kumimoji="1" lang="en-US" altLang="ko-KR" sz="2000" dirty="0" err="1"/>
              <a:t>Openssl</a:t>
            </a:r>
            <a:r>
              <a:rPr kumimoji="1" lang="ko-KR" altLang="en-US" sz="2000" dirty="0"/>
              <a:t>의 성능 비교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/>
              <a:t>Github</a:t>
            </a:r>
            <a:r>
              <a:rPr kumimoji="1" lang="ko-KR" altLang="en-US" sz="1600" dirty="0"/>
              <a:t>의 공유된 코드 활용 </a:t>
            </a:r>
            <a:r>
              <a:rPr kumimoji="1" lang="en-US" altLang="ko-KR" sz="1600" dirty="0">
                <a:hlinkClick r:id="rId2"/>
              </a:rPr>
              <a:t>https://github.com/tuan2195/blowfish</a:t>
            </a:r>
            <a:endParaRPr kumimoji="1" lang="en-US" altLang="ko-KR" sz="1600" dirty="0"/>
          </a:p>
          <a:p>
            <a:pPr lvl="1">
              <a:lnSpc>
                <a:spcPct val="100000"/>
              </a:lnSpc>
            </a:pPr>
            <a:endParaRPr kumimoji="1" lang="en-US" altLang="ko-KR" sz="1600" dirty="0"/>
          </a:p>
          <a:p>
            <a:r>
              <a:rPr kumimoji="1" lang="en-US" altLang="ko-KR" sz="2000" dirty="0"/>
              <a:t>Blowfish</a:t>
            </a:r>
            <a:r>
              <a:rPr kumimoji="1" lang="ko-KR" altLang="en-US" sz="2000" dirty="0"/>
              <a:t>의 주요 연산 </a:t>
            </a:r>
            <a:r>
              <a:rPr kumimoji="1" lang="en-US" altLang="ko-KR" sz="2000" dirty="0">
                <a:solidFill>
                  <a:srgbClr val="2E75B6"/>
                </a:solidFill>
              </a:rPr>
              <a:t>F</a:t>
            </a:r>
            <a:r>
              <a:rPr kumimoji="1" lang="ko-KR" altLang="en-US" sz="2000" dirty="0"/>
              <a:t>함수는 </a:t>
            </a:r>
            <a:r>
              <a:rPr kumimoji="1" lang="en-US" altLang="ko-KR" sz="2000" dirty="0" err="1"/>
              <a:t>Sbox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활용한 치환과 단순 연산으로 </a:t>
            </a:r>
            <a:r>
              <a:rPr kumimoji="1" lang="ko-KR" altLang="en-US" sz="2000" dirty="0">
                <a:solidFill>
                  <a:srgbClr val="2E75B6"/>
                </a:solidFill>
              </a:rPr>
              <a:t>구현의 차이는 크지 않음</a:t>
            </a:r>
            <a:endParaRPr kumimoji="1" lang="en-US" altLang="ko-KR" sz="1600" dirty="0">
              <a:solidFill>
                <a:srgbClr val="2E75B6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D8042-AD25-577E-74C2-7F80769B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89" y="3152140"/>
            <a:ext cx="4880884" cy="1364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94C8D-1EFB-AF2B-480D-AA1D23BC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917" y="5483127"/>
            <a:ext cx="5353228" cy="76120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516A32-A7BF-37FA-E887-CA81F349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1" y="3605987"/>
            <a:ext cx="2341071" cy="20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27D4B-4E26-F8AF-305D-541303545633}"/>
              </a:ext>
            </a:extLst>
          </p:cNvPr>
          <p:cNvSpPr txBox="1"/>
          <p:nvPr/>
        </p:nvSpPr>
        <p:spPr>
          <a:xfrm>
            <a:off x="4049920" y="4588628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</a:t>
            </a:r>
            <a:r>
              <a:rPr kumimoji="1" lang="en-US" altLang="ko-KR" dirty="0"/>
              <a:t>penSSL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 </a:t>
            </a:r>
            <a:r>
              <a:rPr kumimoji="1" lang="ko-KR" altLang="en-US" dirty="0"/>
              <a:t>함수 구현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723CB-0D85-2D96-F451-0529DE58D3EC}"/>
              </a:ext>
            </a:extLst>
          </p:cNvPr>
          <p:cNvSpPr txBox="1"/>
          <p:nvPr/>
        </p:nvSpPr>
        <p:spPr>
          <a:xfrm>
            <a:off x="3509098" y="6280921"/>
            <a:ext cx="36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OpenMP </a:t>
            </a:r>
            <a:r>
              <a:rPr kumimoji="1" lang="ko-KR" altLang="en-US" dirty="0"/>
              <a:t>오픈 소스의 </a:t>
            </a:r>
            <a:r>
              <a:rPr kumimoji="1" lang="en-US" altLang="ko-KR" dirty="0"/>
              <a:t>F </a:t>
            </a:r>
            <a:r>
              <a:rPr kumimoji="1" lang="ko-KR" altLang="en-US" dirty="0"/>
              <a:t>함수 구현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4F56C-AE91-3BE9-CF9B-F76539043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483" y="3979120"/>
            <a:ext cx="3214821" cy="664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2BE8E7-F720-FB1D-72EE-57B37F916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271" y="4852770"/>
            <a:ext cx="3163246" cy="630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9BC735-BA3B-D098-E85A-627764D40169}"/>
              </a:ext>
            </a:extLst>
          </p:cNvPr>
          <p:cNvSpPr txBox="1"/>
          <p:nvPr/>
        </p:nvSpPr>
        <p:spPr>
          <a:xfrm>
            <a:off x="8175784" y="5585261"/>
            <a:ext cx="393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OpenMP</a:t>
            </a:r>
            <a:r>
              <a:rPr kumimoji="1" lang="ko-KR" altLang="en-US" dirty="0"/>
              <a:t> 구현의 </a:t>
            </a:r>
            <a:r>
              <a:rPr kumimoji="1" lang="en-US" altLang="ko-KR" dirty="0"/>
              <a:t>OpenMP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적용</a:t>
            </a:r>
            <a:r>
              <a:rPr kumimoji="1" lang="ko-KR" altLang="en-US" dirty="0"/>
              <a:t> 전 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682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암호 알고리즘 소개 및 구현 코드 비교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RC4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/>
              <a:t>Apple </a:t>
            </a:r>
            <a:r>
              <a:rPr lang="ko-KR" altLang="en-US" sz="2000" dirty="0"/>
              <a:t>오픈 소스와 </a:t>
            </a:r>
            <a:r>
              <a:rPr lang="en-US" altLang="ko-KR" sz="2000" dirty="0" err="1"/>
              <a:t>Nayuki</a:t>
            </a:r>
            <a:r>
              <a:rPr lang="en-US" altLang="ko-KR" sz="2000" dirty="0"/>
              <a:t> </a:t>
            </a:r>
            <a:r>
              <a:rPr lang="ko-KR" altLang="en-US" sz="2000" dirty="0"/>
              <a:t>구현 코드 분석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en-US" altLang="ko-KR" sz="2000" dirty="0"/>
              <a:t>RC4</a:t>
            </a:r>
            <a:r>
              <a:rPr kumimoji="1" lang="ko-KR" altLang="en-US" sz="2000" dirty="0"/>
              <a:t> 알고리즘은 구조가 단순하기 때문에 모든 구현의 코드가 </a:t>
            </a:r>
            <a:r>
              <a:rPr kumimoji="1" lang="en-US" altLang="ko-KR" sz="2000" dirty="0">
                <a:solidFill>
                  <a:srgbClr val="2E75B6"/>
                </a:solidFill>
              </a:rPr>
              <a:t>Pseudo Code</a:t>
            </a:r>
            <a:r>
              <a:rPr kumimoji="1" lang="ko-KR" altLang="en-US" sz="2000" dirty="0">
                <a:solidFill>
                  <a:srgbClr val="2E75B6"/>
                </a:solidFill>
              </a:rPr>
              <a:t>와 유사</a:t>
            </a:r>
            <a:endParaRPr kumimoji="1" lang="en-US" altLang="ko-KR" sz="2000" dirty="0">
              <a:solidFill>
                <a:srgbClr val="2E75B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/>
              <a:t>큰 차이점으로는 함수 호출 대신 </a:t>
            </a:r>
            <a:r>
              <a:rPr kumimoji="1" lang="ko-KR" altLang="en-US" sz="1600" dirty="0">
                <a:solidFill>
                  <a:srgbClr val="2E75B6"/>
                </a:solidFill>
              </a:rPr>
              <a:t>매크로로 구현</a:t>
            </a:r>
            <a:r>
              <a:rPr kumimoji="1" lang="ko-KR" altLang="en-US" sz="1600" dirty="0"/>
              <a:t>하거나 </a:t>
            </a:r>
            <a:r>
              <a:rPr kumimoji="1" lang="ko-KR" altLang="en-US" sz="1600" dirty="0">
                <a:solidFill>
                  <a:srgbClr val="2E75B6"/>
                </a:solidFill>
              </a:rPr>
              <a:t>반복 횟수의 차이</a:t>
            </a:r>
            <a:r>
              <a:rPr kumimoji="1" lang="ko-KR" altLang="en-US" sz="1600" dirty="0"/>
              <a:t>가 있음</a:t>
            </a:r>
            <a:endParaRPr kumimoji="1" lang="en-US" altLang="ko-KR" sz="1600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EFD763-2168-F634-3269-597DFB53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75" y="3356302"/>
            <a:ext cx="3992883" cy="25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F8D31-036A-8538-5919-F3912DB01ED7}"/>
              </a:ext>
            </a:extLst>
          </p:cNvPr>
          <p:cNvSpPr txBox="1"/>
          <p:nvPr/>
        </p:nvSpPr>
        <p:spPr>
          <a:xfrm>
            <a:off x="7513721" y="604523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RC4 Pseudo Code</a:t>
            </a:r>
            <a:endParaRPr kumimoji="1" lang="ko-Kore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A6A41BD-C37E-910A-191D-509E57BD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2" y="3791380"/>
            <a:ext cx="3867991" cy="17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29347-7196-AE6C-02B5-EDF6FBB0639C}"/>
              </a:ext>
            </a:extLst>
          </p:cNvPr>
          <p:cNvSpPr txBox="1"/>
          <p:nvPr/>
        </p:nvSpPr>
        <p:spPr>
          <a:xfrm>
            <a:off x="2443442" y="6045235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RC4 Algorithm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274403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995</Words>
  <Application>Microsoft Macintosh PowerPoint</Application>
  <PresentationFormat>와이드스크린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AppleGothic</vt:lpstr>
      <vt:lpstr>맑은 고딕</vt:lpstr>
      <vt:lpstr>Arial</vt:lpstr>
      <vt:lpstr>CryptoCraft 테마</vt:lpstr>
      <vt:lpstr>제목 테마</vt:lpstr>
      <vt:lpstr>CPU기반 DES, RC4, Blowfish 그리고 MD5 암호 알고리즘 최적화 벤치마크</vt:lpstr>
      <vt:lpstr>1. 요 약</vt:lpstr>
      <vt:lpstr>2. 관련 연구 – OpenSSL</vt:lpstr>
      <vt:lpstr>3. 암호 알고리즘 소개 및 구현 코드 비교 – MD5</vt:lpstr>
      <vt:lpstr>3. 암호 알고리즘 소개 및 구현 코드 비교 – DES</vt:lpstr>
      <vt:lpstr>3. 암호 알고리즘 소개 및 구현 코드 비교 – DES</vt:lpstr>
      <vt:lpstr>3. 암호 알고리즘 소개 및 구현 코드 비교 – DES</vt:lpstr>
      <vt:lpstr>3. 암호 알고리즘 소개 및 구현 코드 비교 – Blowfish</vt:lpstr>
      <vt:lpstr>3. 암호 알고리즘 소개 및 구현 코드 비교 – RC4</vt:lpstr>
      <vt:lpstr>3. 암호 알고리즘 소개 및 구현 코드 비교 – RC4</vt:lpstr>
      <vt:lpstr>4. 성능 평가 – MD5</vt:lpstr>
      <vt:lpstr>4. 성능 평가 – MD5</vt:lpstr>
      <vt:lpstr>4. 성능 평가 – DES</vt:lpstr>
      <vt:lpstr>4. 성능 평가 – Blowfish</vt:lpstr>
      <vt:lpstr>4. 성능 평가 – RC4</vt:lpstr>
      <vt:lpstr>5. 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68</cp:revision>
  <dcterms:created xsi:type="dcterms:W3CDTF">2019-03-05T04:29:07Z</dcterms:created>
  <dcterms:modified xsi:type="dcterms:W3CDTF">2022-11-25T12:44:23Z</dcterms:modified>
</cp:coreProperties>
</file>