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94" r:id="rId4"/>
    <p:sldId id="293" r:id="rId5"/>
    <p:sldId id="295" r:id="rId6"/>
    <p:sldId id="296" r:id="rId7"/>
    <p:sldId id="302" r:id="rId8"/>
    <p:sldId id="297" r:id="rId9"/>
    <p:sldId id="301" r:id="rId10"/>
    <p:sldId id="303" r:id="rId11"/>
    <p:sldId id="298" r:id="rId12"/>
    <p:sldId id="299" r:id="rId13"/>
    <p:sldId id="300" r:id="rId14"/>
    <p:sldId id="304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StyleGAN2-ADA</a:t>
            </a:r>
            <a:r>
              <a:rPr lang="ko-KR" altLang="en-US" sz="4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로 증강한 데이터를 이용한 사용자 인증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발표자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: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오유진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283DE-6B3F-A70D-CED9-AFF62E38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시스템 제안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588123-E885-9BF4-3D0A-D6DF7C0CE340}"/>
              </a:ext>
            </a:extLst>
          </p:cNvPr>
          <p:cNvGrpSpPr/>
          <p:nvPr/>
        </p:nvGrpSpPr>
        <p:grpSpPr>
          <a:xfrm>
            <a:off x="227319" y="1399547"/>
            <a:ext cx="5967293" cy="5247196"/>
            <a:chOff x="2115050" y="-34101"/>
            <a:chExt cx="6508998" cy="58480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9D7B27-79D7-3011-3D5E-2A10C7552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5050" y="-34101"/>
              <a:ext cx="6508998" cy="4563223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74FBF05-123A-B57A-7E6A-78CABD0D57CA}"/>
                </a:ext>
              </a:extLst>
            </p:cNvPr>
            <p:cNvSpPr/>
            <p:nvPr/>
          </p:nvSpPr>
          <p:spPr>
            <a:xfrm>
              <a:off x="2465292" y="4150211"/>
              <a:ext cx="6104966" cy="166373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FDD72A-8314-A238-C38F-AB69DCF0C851}"/>
                </a:ext>
              </a:extLst>
            </p:cNvPr>
            <p:cNvSpPr/>
            <p:nvPr/>
          </p:nvSpPr>
          <p:spPr>
            <a:xfrm>
              <a:off x="2946401" y="4053840"/>
              <a:ext cx="208280" cy="114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B275E9-741F-00A6-F25D-1F610391B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376" b="17360"/>
            <a:stretch/>
          </p:blipFill>
          <p:spPr>
            <a:xfrm>
              <a:off x="3695687" y="4302854"/>
              <a:ext cx="3484884" cy="139430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FEB471-55C3-2D5F-ACD3-3ADAA00E9F67}"/>
                </a:ext>
              </a:extLst>
            </p:cNvPr>
            <p:cNvSpPr txBox="1"/>
            <p:nvPr/>
          </p:nvSpPr>
          <p:spPr>
            <a:xfrm>
              <a:off x="2501153" y="3938200"/>
              <a:ext cx="60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User(face) verification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1584ED-938A-1735-FAB4-8A26D254AA1F}"/>
              </a:ext>
            </a:extLst>
          </p:cNvPr>
          <p:cNvSpPr txBox="1"/>
          <p:nvPr/>
        </p:nvSpPr>
        <p:spPr>
          <a:xfrm>
            <a:off x="726141" y="1160138"/>
            <a:ext cx="2160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시스템 구조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30284-4639-507D-3DB3-1E2B19336982}"/>
              </a:ext>
            </a:extLst>
          </p:cNvPr>
          <p:cNvSpPr txBox="1"/>
          <p:nvPr/>
        </p:nvSpPr>
        <p:spPr>
          <a:xfrm>
            <a:off x="7415740" y="1714531"/>
            <a:ext cx="4106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StyleGAN2-ADA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활용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머리색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안경 유무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입술 색 등을 바꿈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</a:t>
            </a:r>
          </a:p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미세한 부분을 바꾸기 위해 </a:t>
            </a:r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색상적인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측면이나 세밀한 부분을 담당하는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fine style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적용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6F4527-BBE2-CEA3-F9B2-73FDB0D1D8D0}"/>
              </a:ext>
            </a:extLst>
          </p:cNvPr>
          <p:cNvSpPr txBox="1"/>
          <p:nvPr/>
        </p:nvSpPr>
        <p:spPr>
          <a:xfrm>
            <a:off x="7415740" y="4436174"/>
            <a:ext cx="37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증강된 데이터로 </a:t>
            </a:r>
            <a:r>
              <a:rPr lang="en-US" altLang="ko-KR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FaceNet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B904F6-9ACD-9BB0-7C7D-42BFEBA1B23B}"/>
              </a:ext>
            </a:extLst>
          </p:cNvPr>
          <p:cNvSpPr txBox="1"/>
          <p:nvPr/>
        </p:nvSpPr>
        <p:spPr>
          <a:xfrm>
            <a:off x="7415740" y="6060140"/>
            <a:ext cx="342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학습된 모델로 사용자 얼굴 식별</a:t>
            </a:r>
          </a:p>
        </p:txBody>
      </p:sp>
    </p:spTree>
    <p:extLst>
      <p:ext uri="{BB962C8B-B14F-4D97-AF65-F5344CB8AC3E}">
        <p14:creationId xmlns:p14="http://schemas.microsoft.com/office/powerpoint/2010/main" val="358653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5A7E9-2ACD-B999-8955-D83BDD3F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시스템 제안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512798-2C88-9D10-0417-086FC56CAFC9}"/>
              </a:ext>
            </a:extLst>
          </p:cNvPr>
          <p:cNvGrpSpPr/>
          <p:nvPr/>
        </p:nvGrpSpPr>
        <p:grpSpPr>
          <a:xfrm>
            <a:off x="1352297" y="2068221"/>
            <a:ext cx="3883091" cy="3982955"/>
            <a:chOff x="3424179" y="779489"/>
            <a:chExt cx="4525074" cy="436471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5C278B-C048-3CB3-14DD-66553BD5BD07}"/>
                </a:ext>
              </a:extLst>
            </p:cNvPr>
            <p:cNvSpPr/>
            <p:nvPr/>
          </p:nvSpPr>
          <p:spPr>
            <a:xfrm>
              <a:off x="3765176" y="1784877"/>
              <a:ext cx="3370142" cy="64478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  <a:cs typeface="함초롬바탕" panose="02030604000101010101" pitchFamily="18" charset="-127"/>
                </a:rPr>
                <a:t>사용자 얼굴 이미지 데이터 증강 및 </a:t>
              </a:r>
              <a:r>
                <a:rPr lang="en-US" altLang="ko-KR" sz="1600" dirty="0" err="1">
                  <a:latin typeface="LG Smart UI SemiBold" panose="020B0700000101010101" pitchFamily="50" charset="-127"/>
                  <a:ea typeface="LG Smart UI SemiBold" panose="020B0700000101010101" pitchFamily="50" charset="-127"/>
                  <a:cs typeface="함초롬바탕" panose="02030604000101010101" pitchFamily="18" charset="-127"/>
                </a:rPr>
                <a:t>FaceNet</a:t>
              </a:r>
              <a:r>
                <a:rPr lang="en-US" altLang="ko-KR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  <a:cs typeface="함초롬바탕" panose="02030604000101010101" pitchFamily="18" charset="-127"/>
                </a:rPr>
                <a:t>학습</a:t>
              </a:r>
            </a:p>
          </p:txBody>
        </p:sp>
        <p:sp>
          <p:nvSpPr>
            <p:cNvPr id="6" name="순서도: 판단 5">
              <a:extLst>
                <a:ext uri="{FF2B5EF4-FFF2-40B4-BE49-F238E27FC236}">
                  <a16:creationId xmlns:a16="http://schemas.microsoft.com/office/drawing/2014/main" id="{2FC4DCD4-D2D7-0385-E293-B3CE2F6F202E}"/>
                </a:ext>
              </a:extLst>
            </p:cNvPr>
            <p:cNvSpPr/>
            <p:nvPr/>
          </p:nvSpPr>
          <p:spPr>
            <a:xfrm>
              <a:off x="3424179" y="2790265"/>
              <a:ext cx="4052136" cy="1340666"/>
            </a:xfrm>
            <a:prstGeom prst="flowChartDecision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  <a:cs typeface="함초롬바탕" panose="02030604000101010101" pitchFamily="18" charset="-127"/>
                </a:rPr>
                <a:t>사용자 얼굴 </a:t>
              </a:r>
              <a:endParaRPr lang="en-US" altLang="ko-KR" sz="16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  <a:cs typeface="함초롬바탕" panose="02030604000101010101" pitchFamily="18" charset="-127"/>
                </a:rPr>
                <a:t>인증</a:t>
              </a:r>
            </a:p>
          </p:txBody>
        </p:sp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0840AE38-2556-DD3C-D04A-140FA889246D}"/>
                </a:ext>
              </a:extLst>
            </p:cNvPr>
            <p:cNvSpPr/>
            <p:nvPr/>
          </p:nvSpPr>
          <p:spPr>
            <a:xfrm>
              <a:off x="3765176" y="779489"/>
              <a:ext cx="3370142" cy="644780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  <a:cs typeface="함초롬바탕" panose="02030604000101010101" pitchFamily="18" charset="-127"/>
                </a:rPr>
                <a:t>사용자 얼굴 이미지 등록</a:t>
              </a:r>
            </a:p>
          </p:txBody>
        </p:sp>
        <p:sp>
          <p:nvSpPr>
            <p:cNvPr id="8" name="순서도: 수행의 시작/종료 7">
              <a:extLst>
                <a:ext uri="{FF2B5EF4-FFF2-40B4-BE49-F238E27FC236}">
                  <a16:creationId xmlns:a16="http://schemas.microsoft.com/office/drawing/2014/main" id="{E26DDE8E-2594-3994-7E29-C65F186B731C}"/>
                </a:ext>
              </a:extLst>
            </p:cNvPr>
            <p:cNvSpPr/>
            <p:nvPr/>
          </p:nvSpPr>
          <p:spPr>
            <a:xfrm>
              <a:off x="3765176" y="4499424"/>
              <a:ext cx="3370142" cy="644780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  <a:cs typeface="함초롬바탕" panose="02030604000101010101" pitchFamily="18" charset="-127"/>
                </a:rPr>
                <a:t>사용자 확인</a:t>
              </a: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FFE1EE3-6FB0-8D44-565E-EAED9A7B2013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>
              <a:off x="5450247" y="1424269"/>
              <a:ext cx="0" cy="3606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AF8DDDA-BCA6-3919-F8BF-9DF53F862C31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450247" y="2429657"/>
              <a:ext cx="0" cy="36060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4E8E13A-A979-E08E-6EB2-97146A150F00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5450247" y="4130931"/>
              <a:ext cx="0" cy="36849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1100C30F-5B85-2CB6-12E3-52D0F8A6F341}"/>
                </a:ext>
              </a:extLst>
            </p:cNvPr>
            <p:cNvCxnSpPr>
              <a:cxnSpLocks/>
              <a:stCxn id="6" idx="3"/>
              <a:endCxn id="7" idx="3"/>
            </p:cNvCxnSpPr>
            <p:nvPr/>
          </p:nvCxnSpPr>
          <p:spPr>
            <a:xfrm flipH="1" flipV="1">
              <a:off x="7135318" y="1101879"/>
              <a:ext cx="340997" cy="2358719"/>
            </a:xfrm>
            <a:prstGeom prst="bentConnector3">
              <a:avLst>
                <a:gd name="adj1" fmla="val -67039"/>
              </a:avLst>
            </a:prstGeom>
            <a:ln w="285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375941-B945-97A3-0058-AFE20352502E}"/>
                </a:ext>
              </a:extLst>
            </p:cNvPr>
            <p:cNvSpPr txBox="1"/>
            <p:nvPr/>
          </p:nvSpPr>
          <p:spPr>
            <a:xfrm>
              <a:off x="7236147" y="3059668"/>
              <a:ext cx="713106" cy="40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No</a:t>
              </a:r>
              <a:endParaRPr lang="ko-KR" altLang="en-US" b="1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E56CFD-E28A-7884-67CB-76E6EE1D6A28}"/>
                </a:ext>
              </a:extLst>
            </p:cNvPr>
            <p:cNvSpPr txBox="1"/>
            <p:nvPr/>
          </p:nvSpPr>
          <p:spPr>
            <a:xfrm>
              <a:off x="5562230" y="4127752"/>
              <a:ext cx="713106" cy="40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Yes</a:t>
              </a:r>
              <a:endParaRPr lang="ko-KR" altLang="en-US" b="1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932E9A0-8C69-EE6C-F5F9-8B8A6B2512A5}"/>
              </a:ext>
            </a:extLst>
          </p:cNvPr>
          <p:cNvSpPr txBox="1"/>
          <p:nvPr/>
        </p:nvSpPr>
        <p:spPr>
          <a:xfrm>
            <a:off x="634136" y="1208271"/>
            <a:ext cx="2456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사용자 인증 절차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57F61-3CCE-70A8-BF0A-9A1ADEF689F2}"/>
              </a:ext>
            </a:extLst>
          </p:cNvPr>
          <p:cNvSpPr txBox="1"/>
          <p:nvPr/>
        </p:nvSpPr>
        <p:spPr>
          <a:xfrm>
            <a:off x="6580682" y="2068221"/>
            <a:ext cx="51993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사용자 등록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사용자는 자신의 얼굴 이미지 등록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이미지는 제안된 모델을 통해 다양한 스타일 이미지로 증강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증강된 데이터로 </a:t>
            </a:r>
            <a:r>
              <a:rPr lang="en-US" altLang="ko-KR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FaceNet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학습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사용자 인증 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사용자 얼굴 본인 인증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-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해당 사용자가 있을 경우 인증 완료 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없을 경우 사용자 얼굴 등록</a:t>
            </a:r>
          </a:p>
        </p:txBody>
      </p:sp>
    </p:spTree>
    <p:extLst>
      <p:ext uri="{BB962C8B-B14F-4D97-AF65-F5344CB8AC3E}">
        <p14:creationId xmlns:p14="http://schemas.microsoft.com/office/powerpoint/2010/main" val="198131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1BF91-3D06-A36B-43B7-3D4E86F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6DB62-F15C-C479-70EB-9D2A927EE1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본 논문에서는 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StyleGAN2-ADA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이용한 데이터 증강과 증강한 데이터로 학습시킨 </a:t>
            </a:r>
            <a:r>
              <a:rPr lang="en-US" altLang="ko-KR" sz="24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FaceNet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으로 사용자 인증 시스템을 제안하였음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사람마다 시간에 따라 다양한 스타일 모습을 갖는데 이에 기반하여 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StyleGAN2-ADA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통해 데이터를 증강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사용자 인증에 필요한 이미지 데이터 양을 충분히 수집하는데 소요되는 시간 및 비용적인 측면에서 효율성을 높이고 부족한 데이터 한계 극복 가능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향후 시스템 구현을 통해 사용자 인증이 필요한 다양한 분야에서 사용될 수 있을 것으로 기대할 수 있음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  <a:endParaRPr lang="ko-KR" altLang="en-US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437C5-BD57-63AA-446E-28B16967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1DBD7-94D0-B7EB-8B85-B09EBC118E50}"/>
              </a:ext>
            </a:extLst>
          </p:cNvPr>
          <p:cNvSpPr txBox="1"/>
          <p:nvPr/>
        </p:nvSpPr>
        <p:spPr>
          <a:xfrm>
            <a:off x="411920" y="1705451"/>
            <a:ext cx="1136816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Goodfellow</a:t>
            </a:r>
            <a:r>
              <a:rPr lang="ko-KR" altLang="en-US" dirty="0"/>
              <a:t>, </a:t>
            </a:r>
            <a:r>
              <a:rPr lang="ko-KR" altLang="en-US" dirty="0" err="1"/>
              <a:t>Ian</a:t>
            </a:r>
            <a:r>
              <a:rPr lang="ko-KR" altLang="en-US" dirty="0"/>
              <a:t> </a:t>
            </a:r>
            <a:r>
              <a:rPr lang="ko-KR" altLang="en-US" dirty="0" err="1"/>
              <a:t>J</a:t>
            </a:r>
            <a:r>
              <a:rPr lang="ko-KR" altLang="en-US" dirty="0"/>
              <a:t>.,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 "</a:t>
            </a:r>
            <a:r>
              <a:rPr lang="ko-KR" altLang="en-US" dirty="0" err="1"/>
              <a:t>Generative</a:t>
            </a:r>
            <a:r>
              <a:rPr lang="ko-KR" altLang="en-US" dirty="0"/>
              <a:t> </a:t>
            </a:r>
            <a:r>
              <a:rPr lang="ko-KR" altLang="en-US" dirty="0" err="1"/>
              <a:t>Adversarial</a:t>
            </a:r>
            <a:r>
              <a:rPr lang="ko-KR" altLang="en-US" dirty="0"/>
              <a:t> </a:t>
            </a:r>
            <a:r>
              <a:rPr lang="ko-KR" altLang="en-US" dirty="0" err="1"/>
              <a:t>Nets</a:t>
            </a:r>
            <a:r>
              <a:rPr lang="ko-KR" altLang="en-US" dirty="0"/>
              <a:t>." </a:t>
            </a:r>
            <a:r>
              <a:rPr lang="ko-KR" altLang="en-US" dirty="0" err="1"/>
              <a:t>stat</a:t>
            </a:r>
            <a:r>
              <a:rPr lang="ko-KR" altLang="en-US" dirty="0"/>
              <a:t> 1050 (2014): 10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Karras</a:t>
            </a:r>
            <a:r>
              <a:rPr lang="en-US" altLang="ko-KR" dirty="0"/>
              <a:t>, </a:t>
            </a:r>
            <a:r>
              <a:rPr lang="en-US" altLang="ko-KR" dirty="0" err="1"/>
              <a:t>Tero</a:t>
            </a:r>
            <a:r>
              <a:rPr lang="en-US" altLang="ko-KR" dirty="0"/>
              <a:t>, </a:t>
            </a:r>
            <a:r>
              <a:rPr lang="en-US" altLang="ko-KR" dirty="0" err="1"/>
              <a:t>Samuli</a:t>
            </a:r>
            <a:r>
              <a:rPr lang="en-US" altLang="ko-KR" dirty="0"/>
              <a:t> Laine, and Timo Aila. "A style-based generator architecture for generative adversarial networks." Proceedings of the IEEE/CVF conference on computer vision and pattern recognition. 2019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Karras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Tero</a:t>
            </a:r>
            <a:r>
              <a:rPr lang="en-US" altLang="ko-KR" sz="1600" dirty="0"/>
              <a:t>, et al. "Analyzing and improving the image quality of </a:t>
            </a:r>
            <a:r>
              <a:rPr lang="en-US" altLang="ko-KR" sz="1600" dirty="0" err="1"/>
              <a:t>stylegan</a:t>
            </a:r>
            <a:r>
              <a:rPr lang="en-US" altLang="ko-KR" sz="1600" dirty="0"/>
              <a:t>.“ Proceedings of the IEEE/CVF conference on computer vision and pattern recognition. 2020. URL https://www.gartner.com/doc/2487216/definition-threat-in-telligence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Karras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Tero</a:t>
            </a:r>
            <a:r>
              <a:rPr lang="en-US" altLang="ko-KR" sz="1600" dirty="0"/>
              <a:t>, et al. "Training generative adversarial networks with limited data.“ Advances in Neural Information Processing Systems 33 (2020): 12104-12114.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Schroff</a:t>
            </a:r>
            <a:r>
              <a:rPr lang="en-US" altLang="ko-KR" sz="1600" dirty="0"/>
              <a:t>, Florian, Dmitry </a:t>
            </a:r>
            <a:r>
              <a:rPr lang="en-US" altLang="ko-KR" sz="1600" dirty="0" err="1"/>
              <a:t>Kalenichenko</a:t>
            </a:r>
            <a:r>
              <a:rPr lang="en-US" altLang="ko-KR" sz="1600" dirty="0"/>
              <a:t>, and James Philbin. "</a:t>
            </a:r>
            <a:r>
              <a:rPr lang="en-US" altLang="ko-KR" sz="1600" dirty="0" err="1"/>
              <a:t>Facenet</a:t>
            </a:r>
            <a:r>
              <a:rPr lang="en-US" altLang="ko-KR" sz="1600" dirty="0"/>
              <a:t>: A unified embedding for face recognition and clustering." Proceedings of the IEEE conference on computer vision and pattern recognition. 2015</a:t>
            </a:r>
          </a:p>
        </p:txBody>
      </p:sp>
    </p:spTree>
    <p:extLst>
      <p:ext uri="{BB962C8B-B14F-4D97-AF65-F5344CB8AC3E}">
        <p14:creationId xmlns:p14="http://schemas.microsoft.com/office/powerpoint/2010/main" val="273990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47EA2C-D00B-144E-8CBE-D2F6740C1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98F75-21C3-1ED2-DB7B-7EA8A2A807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관련 연구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C6A62-7684-46AB-0A4E-FB5AD7D3FF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시스템 제안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5D7B1C-B30D-561F-086C-96B3ED8EAE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94674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D389-ED91-6578-2AD3-4A43F7F3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AC53E-1EF8-2699-DFE1-E6CD9C8A0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대부분의 인공지능 모델은 적은 데이터 셋으로 학습하면 과적합이 발생하거나 매우 낮은 정확도가 도출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-&gt;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수만에서 수십만 장 정도의 데이터 셋 필요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예를 들어 사용자 얼굴 인증을 할 때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한사람 이미지를 여러 장 촬영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 마저도 같은 모습이면 과적합이 발생하기에 다른 구도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여러 모습 필요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대량의 데이터를 일일이 구하는 것은 쉽지 않음 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-&gt;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데이터 증강기법 필요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현재 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rotation, crop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등 여러 증강기법이 있지만 본 논문에서는 헤어스타일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액세서리 착용 여부 등 사람의 스타일을 바꾸어 주는 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StyleGAN2-ADA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데이터 증강에 사용하여 사용자 인증을 하는 얼굴 인식 시스템을 제안하고자 함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51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9F096-9FD5-EA27-0028-E117B0C8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관련연구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– </a:t>
            </a:r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생성적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적대 신경망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8F43F-FAF2-A29F-6E64-FC1C0EABD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생성적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적대 신경망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(Generative Adversarial Network, GAN)</a:t>
            </a:r>
          </a:p>
          <a:p>
            <a:pPr marL="0" indent="0">
              <a:buNone/>
            </a:pP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-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정답이 주어지지 않은 상태에서 데이터의 특징을 스스로 학습하는 알고리즘인 비지도 학습 </a:t>
            </a:r>
            <a:endParaRPr lang="en-US" altLang="ko-KR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-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생성모델 </a:t>
            </a: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–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분류모델을 속이기 위한 가짜 이미지 생성</a:t>
            </a:r>
            <a:endParaRPr lang="en-US" altLang="ko-KR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-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분류모델 </a:t>
            </a: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–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주어진 이미지의 진위를 판별</a:t>
            </a:r>
            <a:endParaRPr lang="en-US" altLang="ko-KR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-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두 모델의 경쟁을 통해 생성모델은 판별모델 확률 값이 </a:t>
            </a: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0.5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 해당하는 이미지 생성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670B42-4292-364A-E6EB-A2222DA7BFB8}"/>
              </a:ext>
            </a:extLst>
          </p:cNvPr>
          <p:cNvGrpSpPr/>
          <p:nvPr/>
        </p:nvGrpSpPr>
        <p:grpSpPr>
          <a:xfrm>
            <a:off x="1057923" y="3915522"/>
            <a:ext cx="6373937" cy="2107678"/>
            <a:chOff x="908021" y="3510787"/>
            <a:chExt cx="6373937" cy="2107678"/>
          </a:xfrm>
        </p:grpSpPr>
        <p:sp>
          <p:nvSpPr>
            <p:cNvPr id="33" name="사다리꼴 32">
              <a:extLst>
                <a:ext uri="{FF2B5EF4-FFF2-40B4-BE49-F238E27FC236}">
                  <a16:creationId xmlns:a16="http://schemas.microsoft.com/office/drawing/2014/main" id="{8B0D6E05-CF0B-DDBF-1155-A438085F827E}"/>
                </a:ext>
              </a:extLst>
            </p:cNvPr>
            <p:cNvSpPr/>
            <p:nvPr/>
          </p:nvSpPr>
          <p:spPr>
            <a:xfrm rot="16200000">
              <a:off x="1083832" y="3524965"/>
              <a:ext cx="921000" cy="892644"/>
            </a:xfrm>
            <a:prstGeom prst="trapezoi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사다리꼴 33">
              <a:extLst>
                <a:ext uri="{FF2B5EF4-FFF2-40B4-BE49-F238E27FC236}">
                  <a16:creationId xmlns:a16="http://schemas.microsoft.com/office/drawing/2014/main" id="{1695C28A-180C-434F-B02A-702DF31F5B31}"/>
                </a:ext>
              </a:extLst>
            </p:cNvPr>
            <p:cNvSpPr/>
            <p:nvPr/>
          </p:nvSpPr>
          <p:spPr>
            <a:xfrm rot="5400000">
              <a:off x="4672005" y="4149560"/>
              <a:ext cx="921003" cy="884539"/>
            </a:xfrm>
            <a:prstGeom prst="trapezoid">
              <a:avLst/>
            </a:prstGeom>
            <a:solidFill>
              <a:srgbClr val="FF7C80"/>
            </a:solidFill>
            <a:ln w="38100">
              <a:solidFill>
                <a:srgbClr val="FF7C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26D9027-9E63-839B-B4BA-569CDF067BCB}"/>
                </a:ext>
              </a:extLst>
            </p:cNvPr>
            <p:cNvSpPr/>
            <p:nvPr/>
          </p:nvSpPr>
          <p:spPr>
            <a:xfrm>
              <a:off x="2494747" y="3510787"/>
              <a:ext cx="923692" cy="921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51F7A4B5-0C68-FB5D-69F1-95CC3FB17D4C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3418439" y="3971288"/>
              <a:ext cx="1269928" cy="63071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1BC51A9-5252-5C89-A240-E56CF377B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556" y="4601007"/>
              <a:ext cx="1241776" cy="56134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79C2D7-AE69-3988-849E-7D75FC68B471}"/>
                </a:ext>
              </a:extLst>
            </p:cNvPr>
            <p:cNvSpPr txBox="1"/>
            <p:nvPr/>
          </p:nvSpPr>
          <p:spPr>
            <a:xfrm>
              <a:off x="1340549" y="3725336"/>
              <a:ext cx="376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G</a:t>
              </a:r>
              <a:endParaRPr lang="ko-KR" altLang="en-US" sz="24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050CBC-B214-B4BB-6181-DAADD5C5408B}"/>
                </a:ext>
              </a:extLst>
            </p:cNvPr>
            <p:cNvSpPr txBox="1"/>
            <p:nvPr/>
          </p:nvSpPr>
          <p:spPr>
            <a:xfrm>
              <a:off x="4908761" y="4357852"/>
              <a:ext cx="376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D</a:t>
              </a:r>
              <a:endParaRPr lang="ko-KR" altLang="en-US" sz="24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EF8892-EC70-F035-AD35-28A9E02FC70D}"/>
                </a:ext>
              </a:extLst>
            </p:cNvPr>
            <p:cNvSpPr txBox="1"/>
            <p:nvPr/>
          </p:nvSpPr>
          <p:spPr>
            <a:xfrm>
              <a:off x="2597434" y="3786621"/>
              <a:ext cx="744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Fake 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F8EFC9-A1B6-6C4F-1076-477F0D69BCF3}"/>
                </a:ext>
              </a:extLst>
            </p:cNvPr>
            <p:cNvSpPr txBox="1"/>
            <p:nvPr/>
          </p:nvSpPr>
          <p:spPr>
            <a:xfrm>
              <a:off x="2620410" y="4962203"/>
              <a:ext cx="744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Real </a:t>
              </a:r>
              <a:endParaRPr lang="ko-KR" altLang="en-US" dirty="0"/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ED4188C8-2C97-96E6-47FA-E4CFAD7A7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3187" y="4090169"/>
              <a:ext cx="781954" cy="50810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03FD807E-2BD0-5FAB-D1DD-58DBDE0A9187}"/>
                </a:ext>
              </a:extLst>
            </p:cNvPr>
            <p:cNvCxnSpPr>
              <a:cxnSpLocks/>
            </p:cNvCxnSpPr>
            <p:nvPr/>
          </p:nvCxnSpPr>
          <p:spPr>
            <a:xfrm>
              <a:off x="5583187" y="4607799"/>
              <a:ext cx="781954" cy="43938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B06F5A-4D98-0AF5-0654-567F5BB94042}"/>
                </a:ext>
              </a:extLst>
            </p:cNvPr>
            <p:cNvSpPr txBox="1"/>
            <p:nvPr/>
          </p:nvSpPr>
          <p:spPr>
            <a:xfrm>
              <a:off x="6373552" y="3917313"/>
              <a:ext cx="887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True?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DDB922-9A4C-E2C1-D88F-B3E230B6033D}"/>
                </a:ext>
              </a:extLst>
            </p:cNvPr>
            <p:cNvSpPr txBox="1"/>
            <p:nvPr/>
          </p:nvSpPr>
          <p:spPr>
            <a:xfrm>
              <a:off x="6394452" y="4881677"/>
              <a:ext cx="887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False?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DB6A01-94CA-9D46-F36F-FF8D5BC16A70}"/>
                </a:ext>
              </a:extLst>
            </p:cNvPr>
            <p:cNvSpPr txBox="1"/>
            <p:nvPr/>
          </p:nvSpPr>
          <p:spPr>
            <a:xfrm>
              <a:off x="908021" y="4369616"/>
              <a:ext cx="1529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Generator</a:t>
              </a:r>
              <a:endParaRPr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E9AAB2-A7EC-CFE3-5AC0-A9A02EA15883}"/>
                </a:ext>
              </a:extLst>
            </p:cNvPr>
            <p:cNvSpPr txBox="1"/>
            <p:nvPr/>
          </p:nvSpPr>
          <p:spPr>
            <a:xfrm>
              <a:off x="4455320" y="5089087"/>
              <a:ext cx="1529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Discriminator</a:t>
              </a:r>
              <a:endParaRPr lang="ko-KR" altLang="en-US" sz="16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96E7F4B-9BB3-8A1D-468A-A7478982A96F}"/>
                </a:ext>
              </a:extLst>
            </p:cNvPr>
            <p:cNvSpPr/>
            <p:nvPr/>
          </p:nvSpPr>
          <p:spPr>
            <a:xfrm>
              <a:off x="2515658" y="4697464"/>
              <a:ext cx="923692" cy="9210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B7738E3-5685-CE95-B329-4CA3D4D187CB}"/>
                </a:ext>
              </a:extLst>
            </p:cNvPr>
            <p:cNvCxnSpPr>
              <a:stCxn id="33" idx="2"/>
              <a:endCxn id="35" idx="1"/>
            </p:cNvCxnSpPr>
            <p:nvPr/>
          </p:nvCxnSpPr>
          <p:spPr>
            <a:xfrm>
              <a:off x="1990654" y="3971287"/>
              <a:ext cx="50409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11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31149-6F5D-8D63-4134-9EEDBAD0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관련 연구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en-US" altLang="ko-KR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133F5-F6DF-72E0-6A20-9A7A98B38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- Style transfer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기반</a:t>
            </a: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모델 </a:t>
            </a:r>
            <a:endParaRPr lang="en-US" altLang="ko-KR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</a:t>
            </a: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-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생성 모델의 각 레이어에 스타일 정보를 더하는 방식으로 이미지 생성</a:t>
            </a:r>
            <a:endParaRPr lang="en-US" altLang="ko-KR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-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물방울 노이즈가 생기는 </a:t>
            </a: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droplet artifacts, </a:t>
            </a:r>
          </a:p>
          <a:p>
            <a:pPr marL="0" indent="0">
              <a:buNone/>
            </a:pP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얼굴 특정 부분이 고정된 위치를 갖는 </a:t>
            </a: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phase artifacts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발견되는 단점</a:t>
            </a: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743614-D9BC-D199-2B6B-1F1C63BA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801" y="1400497"/>
            <a:ext cx="3139799" cy="499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0F18D-3E20-9593-FDC7-4837FC6C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관련 연구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en-US" altLang="ko-KR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ADDA4-905A-3AF5-80B9-4D114BAC6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097212" cy="5183555"/>
          </a:xfrm>
        </p:spPr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</a:t>
            </a: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- </a:t>
            </a:r>
            <a:r>
              <a:rPr lang="en-US" altLang="ko-KR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의 단점 개선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 </a:t>
            </a:r>
          </a:p>
          <a:p>
            <a:pPr marL="0" indent="0">
              <a:buNone/>
            </a:pP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정규화 변경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-&gt; droplet artifact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문제 해결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저해상도부터 고해상도로 높여 학습하는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progressive growth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제거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feedforward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방식 사용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-&gt; phase artifacts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문제 해결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AE2DEB-D8E7-B19A-0D02-8ED86D2803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68" y="2015699"/>
            <a:ext cx="2251766" cy="3927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072B90-849F-BDB5-1C25-96C9ED5F0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087" y="2363234"/>
            <a:ext cx="2291798" cy="357988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D05A7D-199E-6B32-3D99-D89B381EE3C3}"/>
              </a:ext>
            </a:extLst>
          </p:cNvPr>
          <p:cNvCxnSpPr/>
          <p:nvPr/>
        </p:nvCxnSpPr>
        <p:spPr>
          <a:xfrm>
            <a:off x="9230597" y="2066542"/>
            <a:ext cx="0" cy="399825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58C62F-93F1-F6AC-18B7-7C3B2C001F2F}"/>
              </a:ext>
            </a:extLst>
          </p:cNvPr>
          <p:cNvSpPr txBox="1"/>
          <p:nvPr/>
        </p:nvSpPr>
        <p:spPr>
          <a:xfrm>
            <a:off x="6191201" y="6028303"/>
            <a:ext cx="127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</a:t>
            </a:r>
            <a:endParaRPr lang="ko-KR" altLang="en-US" sz="1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B488B-80F6-95A7-C4F3-6FE8A72DB050}"/>
              </a:ext>
            </a:extLst>
          </p:cNvPr>
          <p:cNvSpPr txBox="1"/>
          <p:nvPr/>
        </p:nvSpPr>
        <p:spPr>
          <a:xfrm>
            <a:off x="9382997" y="6064801"/>
            <a:ext cx="127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</a:t>
            </a:r>
            <a:endParaRPr lang="ko-KR" altLang="en-US" sz="1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39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BDF62-2CB9-ADB2-9BDC-02602B1B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관련 연구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– StyleGAN2 -ADA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B4700-819E-DBE4-8F55-92E4FAA36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278813" cy="201201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StyleGAN2-ADA</a:t>
            </a:r>
          </a:p>
          <a:p>
            <a:pPr marL="0" indent="0">
              <a:buNone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적은 데이터로도 학습이 가능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</a:t>
            </a:r>
            <a:r>
              <a:rPr lang="ko-KR" altLang="en-US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생성적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적대 신경망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(GAN)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은 적은 데이터로 학습하면 판별모델 </a:t>
            </a:r>
            <a:r>
              <a:rPr lang="ko-KR" altLang="en-US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과적합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and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생성모델 발산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기존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rotation, noise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추가 등 데이터 증강 해결법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&gt; </a:t>
            </a:r>
            <a:r>
              <a:rPr lang="ko-KR" altLang="en-US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생성적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적대 신경망에서는 증강 누출 발생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ex)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노이즈를 추가하는 증강은 노이즈가 추가된 데이터를 </a:t>
            </a:r>
            <a:r>
              <a:rPr lang="ko-KR" altLang="en-US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얻게됨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BE6CF-1B18-7DF7-2836-88E4CA1E0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016" y="3267635"/>
            <a:ext cx="3195608" cy="2782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44AC54-D2E4-8ABA-163E-BB75755F1582}"/>
              </a:ext>
            </a:extLst>
          </p:cNvPr>
          <p:cNvSpPr txBox="1"/>
          <p:nvPr/>
        </p:nvSpPr>
        <p:spPr>
          <a:xfrm>
            <a:off x="665739" y="3693459"/>
            <a:ext cx="67606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ADA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알고리즘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</a:t>
            </a:r>
            <a:r>
              <a:rPr lang="en-US" altLang="ko-KR" sz="2000" b="0" i="0" dirty="0"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Adaptive Discriminator Augmentation)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증강된 데이터만 사용하여 모델 학습  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</a:t>
            </a:r>
            <a:r>
              <a:rPr lang="ko-KR" altLang="en-US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과적합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정도에 따라 증강확률을 동적으로 조절하여 증강누출 막음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-&gt;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적은 데이터로도 학습이 가능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422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6CA04-7A52-5773-186D-9C110169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관련연구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en-US" altLang="ko-KR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FaceNet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DBB3A69C-BBD1-D4A9-728F-797337DAE6AA}"/>
              </a:ext>
            </a:extLst>
          </p:cNvPr>
          <p:cNvSpPr txBox="1">
            <a:spLocks/>
          </p:cNvSpPr>
          <p:nvPr/>
        </p:nvSpPr>
        <p:spPr>
          <a:xfrm>
            <a:off x="411162" y="1152525"/>
            <a:ext cx="10463025" cy="198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FaceNet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Google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에서 개발한 얼굴 인식 모델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얼굴 이미지를 각각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128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차원으로 </a:t>
            </a:r>
            <a:r>
              <a:rPr lang="ko-KR" altLang="en-US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임베딩하고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유클리드 공간에서 이미지 간 특징 값의 거리에 따라 분류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같은 이미지일수록 거리가 가깝고 다른 인물이면 거리가 멀다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EA957F0-0822-C353-72DA-D8AFE4D3BBE7}"/>
              </a:ext>
            </a:extLst>
          </p:cNvPr>
          <p:cNvGrpSpPr/>
          <p:nvPr/>
        </p:nvGrpSpPr>
        <p:grpSpPr>
          <a:xfrm>
            <a:off x="6656777" y="4711693"/>
            <a:ext cx="4991028" cy="1652615"/>
            <a:chOff x="6433460" y="3137128"/>
            <a:chExt cx="4991028" cy="165261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835C2F0-5437-AAE4-FF75-0C93B4466AE5}"/>
                </a:ext>
              </a:extLst>
            </p:cNvPr>
            <p:cNvGrpSpPr/>
            <p:nvPr/>
          </p:nvGrpSpPr>
          <p:grpSpPr>
            <a:xfrm>
              <a:off x="9135990" y="3139615"/>
              <a:ext cx="2288498" cy="1650128"/>
              <a:chOff x="9398833" y="3178883"/>
              <a:chExt cx="2288498" cy="165012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530E0CC7-052C-4FF7-D95B-079631BDA7FC}"/>
                  </a:ext>
                </a:extLst>
              </p:cNvPr>
              <p:cNvGrpSpPr/>
              <p:nvPr/>
            </p:nvGrpSpPr>
            <p:grpSpPr>
              <a:xfrm>
                <a:off x="9398833" y="3467723"/>
                <a:ext cx="1958717" cy="1045566"/>
                <a:chOff x="9651688" y="3429000"/>
                <a:chExt cx="1958717" cy="1045566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033336AA-7C21-1FB6-382D-C56DF417644D}"/>
                    </a:ext>
                  </a:extLst>
                </p:cNvPr>
                <p:cNvSpPr/>
                <p:nvPr/>
              </p:nvSpPr>
              <p:spPr>
                <a:xfrm>
                  <a:off x="9651688" y="4006560"/>
                  <a:ext cx="204866" cy="17613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823F6522-EC74-7EAC-2610-10A217B175F7}"/>
                    </a:ext>
                  </a:extLst>
                </p:cNvPr>
                <p:cNvSpPr/>
                <p:nvPr/>
              </p:nvSpPr>
              <p:spPr>
                <a:xfrm>
                  <a:off x="11405539" y="3429000"/>
                  <a:ext cx="204866" cy="17613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33312205-13AE-7558-DC33-C1893DC93E2B}"/>
                    </a:ext>
                  </a:extLst>
                </p:cNvPr>
                <p:cNvSpPr/>
                <p:nvPr/>
              </p:nvSpPr>
              <p:spPr>
                <a:xfrm>
                  <a:off x="10426180" y="4298432"/>
                  <a:ext cx="204866" cy="176134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5323B610-B399-3B92-34D7-34AC120B55B9}"/>
                    </a:ext>
                  </a:extLst>
                </p:cNvPr>
                <p:cNvCxnSpPr>
                  <a:cxnSpLocks/>
                  <a:stCxn id="32" idx="7"/>
                  <a:endCxn id="33" idx="3"/>
                </p:cNvCxnSpPr>
                <p:nvPr/>
              </p:nvCxnSpPr>
              <p:spPr>
                <a:xfrm flipV="1">
                  <a:off x="9826552" y="3579340"/>
                  <a:ext cx="1608989" cy="45301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5A065AA6-60ED-C217-32BB-B32D2451CB25}"/>
                    </a:ext>
                  </a:extLst>
                </p:cNvPr>
                <p:cNvCxnSpPr>
                  <a:cxnSpLocks/>
                  <a:stCxn id="32" idx="6"/>
                  <a:endCxn id="34" idx="2"/>
                </p:cNvCxnSpPr>
                <p:nvPr/>
              </p:nvCxnSpPr>
              <p:spPr>
                <a:xfrm>
                  <a:off x="9856554" y="4094627"/>
                  <a:ext cx="569626" cy="29187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46E6D2-08CE-A936-7205-C9E02936EF5E}"/>
                  </a:ext>
                </a:extLst>
              </p:cNvPr>
              <p:cNvSpPr txBox="1"/>
              <p:nvPr/>
            </p:nvSpPr>
            <p:spPr>
              <a:xfrm>
                <a:off x="9971619" y="4552012"/>
                <a:ext cx="813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Positive</a:t>
                </a:r>
                <a:endParaRPr lang="ko-KR" altLang="en-US" sz="12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B383F0-268F-DEDC-BCA2-151B899A84F6}"/>
                  </a:ext>
                </a:extLst>
              </p:cNvPr>
              <p:cNvSpPr txBox="1"/>
              <p:nvPr/>
            </p:nvSpPr>
            <p:spPr>
              <a:xfrm>
                <a:off x="10874187" y="3178883"/>
                <a:ext cx="813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Negative</a:t>
                </a:r>
                <a:endParaRPr lang="ko-KR" altLang="en-US" sz="12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8083FF-8D2C-C5AA-0AC9-ED7DFF3383B2}"/>
                </a:ext>
              </a:extLst>
            </p:cNvPr>
            <p:cNvSpPr txBox="1"/>
            <p:nvPr/>
          </p:nvSpPr>
          <p:spPr>
            <a:xfrm>
              <a:off x="9155315" y="4207531"/>
              <a:ext cx="813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Anchor</a:t>
              </a:r>
              <a:endParaRPr lang="ko-KR" altLang="en-US" sz="1200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7855F67-6399-08EC-32FB-BEFCF54DB613}"/>
                </a:ext>
              </a:extLst>
            </p:cNvPr>
            <p:cNvGrpSpPr/>
            <p:nvPr/>
          </p:nvGrpSpPr>
          <p:grpSpPr>
            <a:xfrm>
              <a:off x="6433460" y="3428455"/>
              <a:ext cx="2247086" cy="1335833"/>
              <a:chOff x="6316633" y="3451304"/>
              <a:chExt cx="2247086" cy="1335833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3777B8E6-F89B-8BAE-CC3C-BD0B44D1FB6B}"/>
                  </a:ext>
                </a:extLst>
              </p:cNvPr>
              <p:cNvGrpSpPr/>
              <p:nvPr/>
            </p:nvGrpSpPr>
            <p:grpSpPr>
              <a:xfrm>
                <a:off x="6316633" y="3451304"/>
                <a:ext cx="1934887" cy="1067048"/>
                <a:chOff x="6324693" y="3446241"/>
                <a:chExt cx="1934887" cy="1067048"/>
              </a:xfrm>
            </p:grpSpPr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A294B0E5-9EEA-06B9-541F-288F3784BFB1}"/>
                    </a:ext>
                  </a:extLst>
                </p:cNvPr>
                <p:cNvGrpSpPr/>
                <p:nvPr/>
              </p:nvGrpSpPr>
              <p:grpSpPr>
                <a:xfrm>
                  <a:off x="6505729" y="3720871"/>
                  <a:ext cx="1753851" cy="792418"/>
                  <a:chOff x="6505729" y="3720871"/>
                  <a:chExt cx="1753851" cy="792418"/>
                </a:xfrm>
              </p:grpSpPr>
              <p:sp>
                <p:nvSpPr>
                  <p:cNvPr id="11" name="타원 10">
                    <a:extLst>
                      <a:ext uri="{FF2B5EF4-FFF2-40B4-BE49-F238E27FC236}">
                        <a16:creationId xmlns:a16="http://schemas.microsoft.com/office/drawing/2014/main" id="{A13CDA89-4E04-EFC6-EE5B-3E69A57211EC}"/>
                      </a:ext>
                    </a:extLst>
                  </p:cNvPr>
                  <p:cNvSpPr/>
                  <p:nvPr/>
                </p:nvSpPr>
                <p:spPr>
                  <a:xfrm>
                    <a:off x="6505729" y="4032354"/>
                    <a:ext cx="204866" cy="176134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타원 11">
                    <a:extLst>
                      <a:ext uri="{FF2B5EF4-FFF2-40B4-BE49-F238E27FC236}">
                        <a16:creationId xmlns:a16="http://schemas.microsoft.com/office/drawing/2014/main" id="{48DCC1E2-15B6-4558-BF93-D100DD73389F}"/>
                      </a:ext>
                    </a:extLst>
                  </p:cNvPr>
                  <p:cNvSpPr/>
                  <p:nvPr/>
                </p:nvSpPr>
                <p:spPr>
                  <a:xfrm>
                    <a:off x="7137837" y="3720871"/>
                    <a:ext cx="204866" cy="17613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타원 12">
                    <a:extLst>
                      <a:ext uri="{FF2B5EF4-FFF2-40B4-BE49-F238E27FC236}">
                        <a16:creationId xmlns:a16="http://schemas.microsoft.com/office/drawing/2014/main" id="{EC19297F-3C19-E91E-7268-76113EF47365}"/>
                      </a:ext>
                    </a:extLst>
                  </p:cNvPr>
                  <p:cNvSpPr/>
                  <p:nvPr/>
                </p:nvSpPr>
                <p:spPr>
                  <a:xfrm>
                    <a:off x="8054714" y="4337155"/>
                    <a:ext cx="204866" cy="176134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6" name="직선 화살표 연결선 15">
                    <a:extLst>
                      <a:ext uri="{FF2B5EF4-FFF2-40B4-BE49-F238E27FC236}">
                        <a16:creationId xmlns:a16="http://schemas.microsoft.com/office/drawing/2014/main" id="{8E5C903E-1253-7E87-52F8-8CD5B0F99EB9}"/>
                      </a:ext>
                    </a:extLst>
                  </p:cNvPr>
                  <p:cNvCxnSpPr>
                    <a:cxnSpLocks/>
                    <a:stCxn id="11" idx="7"/>
                    <a:endCxn id="12" idx="3"/>
                  </p:cNvCxnSpPr>
                  <p:nvPr/>
                </p:nvCxnSpPr>
                <p:spPr>
                  <a:xfrm flipV="1">
                    <a:off x="6680593" y="3871211"/>
                    <a:ext cx="487246" cy="186937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A9DA9856-557A-BA14-1718-9793459F1F9E}"/>
                      </a:ext>
                    </a:extLst>
                  </p:cNvPr>
                  <p:cNvCxnSpPr>
                    <a:cxnSpLocks/>
                    <a:stCxn id="11" idx="6"/>
                    <a:endCxn id="13" idx="2"/>
                  </p:cNvCxnSpPr>
                  <p:nvPr/>
                </p:nvCxnSpPr>
                <p:spPr>
                  <a:xfrm>
                    <a:off x="6710595" y="4120421"/>
                    <a:ext cx="1344119" cy="304801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E108BC3-BE73-3ADB-F4A3-92E168D58E01}"/>
                    </a:ext>
                  </a:extLst>
                </p:cNvPr>
                <p:cNvSpPr txBox="1"/>
                <p:nvPr/>
              </p:nvSpPr>
              <p:spPr>
                <a:xfrm>
                  <a:off x="6324693" y="4207531"/>
                  <a:ext cx="8131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Anchor</a:t>
                  </a:r>
                  <a:endParaRPr lang="ko-KR" altLang="en-US" sz="1200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0AAD5FF-3B30-B206-BDCF-2F90BAF0119C}"/>
                    </a:ext>
                  </a:extLst>
                </p:cNvPr>
                <p:cNvSpPr txBox="1"/>
                <p:nvPr/>
              </p:nvSpPr>
              <p:spPr>
                <a:xfrm>
                  <a:off x="6924216" y="3446241"/>
                  <a:ext cx="81314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/>
                    <a:t>Negative</a:t>
                  </a:r>
                  <a:endParaRPr lang="ko-KR" altLang="en-US" sz="1200" dirty="0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867DF16-59FE-721C-055E-E8D7BDBEAE84}"/>
                  </a:ext>
                </a:extLst>
              </p:cNvPr>
              <p:cNvSpPr txBox="1"/>
              <p:nvPr/>
            </p:nvSpPr>
            <p:spPr>
              <a:xfrm>
                <a:off x="7750575" y="4510138"/>
                <a:ext cx="813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Positive</a:t>
                </a:r>
                <a:endParaRPr lang="ko-KR" altLang="en-US" sz="1200" dirty="0"/>
              </a:p>
            </p:txBody>
          </p:sp>
        </p:grpSp>
        <p:sp>
          <p:nvSpPr>
            <p:cNvPr id="51" name="화살표: 아래로 구부러짐 50">
              <a:extLst>
                <a:ext uri="{FF2B5EF4-FFF2-40B4-BE49-F238E27FC236}">
                  <a16:creationId xmlns:a16="http://schemas.microsoft.com/office/drawing/2014/main" id="{D59B83E7-08AE-5A36-5209-368F574A2096}"/>
                </a:ext>
              </a:extLst>
            </p:cNvPr>
            <p:cNvSpPr/>
            <p:nvPr/>
          </p:nvSpPr>
          <p:spPr>
            <a:xfrm>
              <a:off x="8214284" y="3137128"/>
              <a:ext cx="813144" cy="396702"/>
            </a:xfrm>
            <a:prstGeom prst="curved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03E4EE-3F0A-4005-326D-44BD0B2522B9}"/>
              </a:ext>
            </a:extLst>
          </p:cNvPr>
          <p:cNvSpPr/>
          <p:nvPr/>
        </p:nvSpPr>
        <p:spPr>
          <a:xfrm>
            <a:off x="625784" y="3312305"/>
            <a:ext cx="6030993" cy="149111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44D2DD6-A33D-3278-48E3-7ECD6932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19" y="3611310"/>
            <a:ext cx="5780099" cy="9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C6CC-3FA6-09E5-4214-37D247FB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시스템 제안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242EE-BF62-C87A-63CF-2AD10895C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592478"/>
            <a:ext cx="11369675" cy="5057775"/>
          </a:xfrm>
        </p:spPr>
        <p:txBody>
          <a:bodyPr/>
          <a:lstStyle/>
          <a:p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StyleGAN2-ADA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이용하여 사용자 얼굴 이미지를 증강하고 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증강한 데이터를 얼굴 식별에 활용하는 사용자 인증 시스템을 제안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사람은 시간에 따라 헤어 스타일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표정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액세서리 착용 여부 등 스타일이 바뀌는데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, 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이 점에 착안하여 </a:t>
            </a: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StyleGAN2-ADA</a:t>
            </a: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이용하여 데이터 증강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26071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790</Words>
  <Application>Microsoft Office PowerPoint</Application>
  <PresentationFormat>와이드스크린</PresentationFormat>
  <Paragraphs>112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LG Smart UI SemiBold</vt:lpstr>
      <vt:lpstr>맑은 고딕</vt:lpstr>
      <vt:lpstr>Arial</vt:lpstr>
      <vt:lpstr>Wingdings</vt:lpstr>
      <vt:lpstr>CryptoCraft 테마</vt:lpstr>
      <vt:lpstr>제목 테마</vt:lpstr>
      <vt:lpstr>StyleGAN2-ADA로 증강한 데이터를 이용한 사용자 인증</vt:lpstr>
      <vt:lpstr>PowerPoint 프레젠테이션</vt:lpstr>
      <vt:lpstr>서론</vt:lpstr>
      <vt:lpstr>관련연구 – 생성적 적대 신경망</vt:lpstr>
      <vt:lpstr>관련 연구 - StyleGAN</vt:lpstr>
      <vt:lpstr>관련 연구 - StyleGAN</vt:lpstr>
      <vt:lpstr>관련 연구 – StyleGAN2 -ADA</vt:lpstr>
      <vt:lpstr>관련연구 - FaceNet</vt:lpstr>
      <vt:lpstr>시스템 제안</vt:lpstr>
      <vt:lpstr>시스템 제안</vt:lpstr>
      <vt:lpstr>시스템 제안</vt:lpstr>
      <vt:lpstr>결론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68</cp:revision>
  <dcterms:created xsi:type="dcterms:W3CDTF">2019-03-05T04:29:07Z</dcterms:created>
  <dcterms:modified xsi:type="dcterms:W3CDTF">2022-11-25T08:49:03Z</dcterms:modified>
</cp:coreProperties>
</file>