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4" r:id="rId1"/>
  </p:sld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424" y="58"/>
      </p:cViewPr>
      <p:guideLst>
        <p:guide orient="horz" pos="13478"/>
        <p:guide pos="95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1.xlsx"  /></Relationships>
</file>

<file path=ppt/charts/_rels/chart2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2.xlsx"  /></Relationships>
</file>

<file path=ppt/charts/chart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 wrap="none" lIns="0" tIns="0" rIns="0" bIns="0" anchor="ctr" anchorCtr="1"/>
          <a:p>
            <a:pPr algn="l">
              <a:defRPr sz="4000" b="1" i="0" u="none">
                <a:solidFill>
                  <a:srgbClr val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r>
              <a:rPr sz="4000" b="1" i="0" u="none">
                <a:solidFill>
                  <a:srgbClr val="000000"/>
                </a:solidFill>
                <a:latin typeface="Calibri"/>
                <a:ea typeface="맑은 고딕"/>
                <a:cs typeface="맑은 고딕"/>
                <a:sym typeface="맑은 고딕"/>
              </a:rPr>
              <a:t>HUGO Embedded data</a:t>
            </a:r>
            <a:endParaRPr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정확도</c:v>
                </c:pt>
              </c:strCache>
            </c:strRef>
          </c:tx>
          <c:spPr/>
          <c:invertIfNegative val="0"/>
          <c:dLbls>
            <c:delete val="0"/>
            <c:txPr>
              <a:bodyPr rot="0" vert="horz" wrap="none" lIns="0" tIns="0" rIns="0" bIns="0" anchor="ctr" anchorCtr="1"/>
              <a:p>
                <a:pPr algn="l">
                  <a:defRPr sz="3000" b="1" i="0" u="none"/>
                </a:pPr>
                <a:endParaRPr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UNI</c:v>
                </c:pt>
                <c:pt idx="1">
                  <c:v>HUGO</c:v>
                </c:pt>
                <c:pt idx="2">
                  <c:v>UNI+HUGO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0.50</c:v>
                </c:pt>
                <c:pt idx="1">
                  <c:v>0.97</c:v>
                </c:pt>
                <c:pt idx="2">
                  <c:v>0.94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정밀도</c:v>
                </c:pt>
              </c:strCache>
            </c:strRef>
          </c:tx>
          <c:spPr/>
          <c:invertIfNegative val="0"/>
          <c:dLbls>
            <c:delete val="0"/>
            <c:txPr>
              <a:bodyPr rot="0" vert="horz" wrap="none" lIns="0" tIns="0" rIns="0" bIns="0" anchor="ctr" anchorCtr="1"/>
              <a:p>
                <a:pPr algn="l">
                  <a:defRPr sz="3000" b="1" i="0" u="none"/>
                </a:pPr>
                <a:endParaRPr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UNI</c:v>
                </c:pt>
                <c:pt idx="1">
                  <c:v>HUGO</c:v>
                </c:pt>
                <c:pt idx="2">
                  <c:v>UNI+HUGO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0.13</c:v>
                </c:pt>
                <c:pt idx="1">
                  <c:v>0.97</c:v>
                </c:pt>
                <c:pt idx="2">
                  <c:v>0.93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재현율</c:v>
                </c:pt>
              </c:strCache>
            </c:strRef>
          </c:tx>
          <c:spPr/>
          <c:invertIfNegative val="0"/>
          <c:dLbls>
            <c:delete val="0"/>
            <c:txPr>
              <a:bodyPr rot="0" vert="horz" wrap="none" lIns="0" tIns="0" rIns="0" bIns="0" anchor="ctr" anchorCtr="1"/>
              <a:p>
                <a:pPr algn="l">
                  <a:defRPr sz="3000" b="1" i="0" u="none"/>
                </a:pPr>
                <a:endParaRPr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UNI</c:v>
                </c:pt>
                <c:pt idx="1">
                  <c:v>HUGO</c:v>
                </c:pt>
                <c:pt idx="2">
                  <c:v>UNI+HUGO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0.01</c:v>
                </c:pt>
                <c:pt idx="1">
                  <c:v>0.97</c:v>
                </c:pt>
                <c:pt idx="2">
                  <c:v>0.95</c:v>
                </c:pt>
              </c:numCache>
            </c:numRef>
          </c:val>
        </c:ser>
        <c:gapWidth val="400"/>
        <c:overlap val="-90"/>
        <c:axId val="45766518"/>
        <c:axId val="744790489"/>
      </c:barChart>
      <c:catAx>
        <c:axId val="45766518"/>
        <c:scaling>
          <c:orientation val="minMax"/>
        </c:scaling>
        <c:axPos val="b"/>
        <c:crossAx val="744790489"/>
        <c:delete val="0"/>
        <c:majorGridlines/>
        <c:majorTickMark val="out"/>
        <c:minorTickMark val="none"/>
        <c:tickLblPos val="nextTo"/>
        <c:txPr>
          <a:bodyPr rot="0" vert="horz" wrap="none" lIns="0" tIns="0" rIns="0" bIns="0" anchor="ctr" anchorCtr="1"/>
          <a:p>
            <a:pPr algn="l">
              <a:defRPr sz="3000" b="1" i="0" u="none"/>
            </a:pPr>
            <a:endParaRPr/>
          </a:p>
        </c:txPr>
        <c:crosses val="autoZero"/>
        <c:auto val="1"/>
        <c:lblAlgn val="ctr"/>
        <c:lblOffset val="100"/>
        <c:tickMarkSkip val="1"/>
        <c:noMultiLvlLbl val="0"/>
      </c:catAx>
      <c:valAx>
        <c:axId val="744790489"/>
        <c:scaling>
          <c:orientation val="minMax"/>
        </c:scaling>
        <c:axPos val="l"/>
        <c:crossAx val="45766518"/>
        <c:delete val="0"/>
        <c:numFmt formatCode="General" sourceLinked="1"/>
        <c:majorTickMark val="out"/>
        <c:minorTickMark val="none"/>
        <c:tickLblPos val="nextTo"/>
        <c:txPr>
          <a:bodyPr rot="0" vert="horz" wrap="none" lIns="0" tIns="0" rIns="0" bIns="0" anchor="ctr" anchorCtr="1"/>
          <a:p>
            <a:pPr algn="l">
              <a:defRPr sz="3000" b="1" i="0" u="none">
                <a:solidFill>
                  <a:srgbClr val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endParaRPr/>
          </a:p>
        </c:txPr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legend>
      <c:legendPos val="b"/>
      <c:layout/>
      <c:overlay val="0"/>
      <c:txPr>
        <a:bodyPr rot="0" vert="horz" wrap="none" lIns="0" tIns="0" rIns="0" bIns="0" anchor="ctr" anchorCtr="1"/>
        <a:p>
          <a:pPr algn="l">
            <a:defRPr sz="3000" b="1" i="0" u="none">
              <a:latin typeface="Calibri"/>
              <a:ea typeface="맑은 고딕"/>
              <a:cs typeface="맑은 고딕"/>
              <a:sym typeface="맑은 고딕"/>
            </a:defRPr>
          </a:pPr>
          <a:endParaRPr/>
        </a:p>
      </c:txPr>
    </c:legend>
    <c:plotVisOnly val="0"/>
    <c:dispBlanksAs val="gap"/>
  </c:chart>
  <c:txPr>
    <a:bodyPr rot="0" vert="horz" wrap="none" lIns="0" tIns="0" rIns="0" bIns="0" anchor="ctr" anchorCtr="1"/>
    <a:p>
      <a:pPr algn="l">
        <a:defRPr sz="12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spPr>
    <a:solidFill>
      <a:schemeClr val="lt1"/>
    </a:solidFill>
  </c:spPr>
  <c:extLst>
    <c:ext uri="CC8EB2C9-7E31-499d-B8F2-F6CE61031016">
      <ho:hncChartStyle xmlns:ho="http://schemas.haansoft.com/office/8.0" layoutIndex="-1" colorIndex="0" styleIndex="2"/>
    </c:ext>
  </c:extLst>
  <c:externalData r:id="rId1">
    <c:autoUpdate val="0"/>
  </c:externalData>
</c:chartSpace>
</file>

<file path=ppt/charts/chart2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tx>
        <c:rich>
          <a:bodyPr rot="0" vert="horz" wrap="none" lIns="0" tIns="0" rIns="0" bIns="0" anchor="ctr" anchorCtr="1"/>
          <a:p>
            <a:pPr algn="l">
              <a:defRPr sz="4000" b="1" i="0" u="none">
                <a:solidFill>
                  <a:srgbClr val="000000"/>
                </a:solidFill>
                <a:latin typeface="Calibri"/>
                <a:ea typeface="맑은 고딕"/>
                <a:cs typeface="맑은 고딕"/>
                <a:sym typeface="맑은 고딕"/>
              </a:defRPr>
            </a:pPr>
            <a:r>
              <a:rPr sz="4000" b="1" i="0" u="none">
                <a:solidFill>
                  <a:srgbClr val="000000"/>
                </a:solidFill>
                <a:latin typeface="Calibri"/>
                <a:ea typeface="맑은 고딕"/>
                <a:cs typeface="맑은 고딕"/>
                <a:sym typeface="맑은 고딕"/>
              </a:rPr>
              <a:t>UNIWARD Embedded data</a:t>
            </a:r>
            <a:endParaRPr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정확도</c:v>
                </c:pt>
              </c:strCache>
            </c:strRef>
          </c:tx>
          <c:spPr/>
          <c:invertIfNegative val="0"/>
          <c:dLbls>
            <c:delete val="0"/>
            <c:txPr>
              <a:bodyPr rot="0" vert="horz" wrap="none" lIns="0" tIns="0" rIns="0" bIns="0" anchor="ctr" anchorCtr="1"/>
              <a:p>
                <a:pPr algn="l">
                  <a:defRPr sz="3000" b="1" i="0" u="none"/>
                </a:pPr>
                <a:endParaRPr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UNI</c:v>
                </c:pt>
                <c:pt idx="1">
                  <c:v>HUGO</c:v>
                </c:pt>
                <c:pt idx="2">
                  <c:v>UNI+HUGO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0.97</c:v>
                </c:pt>
                <c:pt idx="1">
                  <c:v>0.50</c:v>
                </c:pt>
                <c:pt idx="2">
                  <c:v>0.94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정밀도</c:v>
                </c:pt>
              </c:strCache>
            </c:strRef>
          </c:tx>
          <c:spPr/>
          <c:invertIfNegative val="0"/>
          <c:dLbls>
            <c:delete val="0"/>
            <c:txPr>
              <a:bodyPr rot="0" vert="horz" wrap="none" lIns="0" tIns="0" rIns="0" bIns="0" anchor="ctr" anchorCtr="1"/>
              <a:p>
                <a:pPr algn="l">
                  <a:defRPr sz="3000" b="1" i="0" u="none"/>
                </a:pPr>
                <a:endParaRPr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UNI</c:v>
                </c:pt>
                <c:pt idx="1">
                  <c:v>HUGO</c:v>
                </c:pt>
                <c:pt idx="2">
                  <c:v>UNI+HUGO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0.97</c:v>
                </c:pt>
                <c:pt idx="1">
                  <c:v>0.21</c:v>
                </c:pt>
                <c:pt idx="2">
                  <c:v>0.96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재현율</c:v>
                </c:pt>
              </c:strCache>
            </c:strRef>
          </c:tx>
          <c:spPr/>
          <c:invertIfNegative val="0"/>
          <c:dLbls>
            <c:delete val="0"/>
            <c:txPr>
              <a:bodyPr rot="0" vert="horz" wrap="none" lIns="0" tIns="0" rIns="0" bIns="0" anchor="ctr" anchorCtr="1"/>
              <a:p>
                <a:pPr algn="l">
                  <a:defRPr sz="3000" b="1" i="0" u="none"/>
                </a:pPr>
                <a:endParaRPr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UNI</c:v>
                </c:pt>
                <c:pt idx="1">
                  <c:v>HUGO</c:v>
                </c:pt>
                <c:pt idx="2">
                  <c:v>UNI+HUGO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0.97</c:v>
                </c:pt>
                <c:pt idx="1">
                  <c:v>0.01</c:v>
                </c:pt>
                <c:pt idx="2">
                  <c:v>0.91</c:v>
                </c:pt>
              </c:numCache>
            </c:numRef>
          </c:val>
        </c:ser>
        <c:gapWidth val="400"/>
        <c:overlap val="-90"/>
        <c:axId val="45766518"/>
        <c:axId val="744790489"/>
      </c:barChart>
      <c:catAx>
        <c:axId val="45766518"/>
        <c:scaling>
          <c:orientation val="minMax"/>
        </c:scaling>
        <c:axPos val="b"/>
        <c:crossAx val="744790489"/>
        <c:delete val="0"/>
        <c:majorGridlines/>
        <c:majorTickMark val="out"/>
        <c:minorTickMark val="none"/>
        <c:tickLblPos val="nextTo"/>
        <c:txPr>
          <a:bodyPr rot="0" vert="horz" wrap="none" lIns="0" tIns="0" rIns="0" bIns="0" anchor="ctr" anchorCtr="1"/>
          <a:p>
            <a:pPr algn="l">
              <a:defRPr sz="3000" b="1" i="0" u="none"/>
            </a:pPr>
            <a:endParaRPr/>
          </a:p>
        </c:txPr>
        <c:crosses val="autoZero"/>
        <c:auto val="1"/>
        <c:lblAlgn val="ctr"/>
        <c:lblOffset val="100"/>
        <c:tickMarkSkip val="1"/>
        <c:noMultiLvlLbl val="0"/>
      </c:catAx>
      <c:valAx>
        <c:axId val="744790489"/>
        <c:scaling>
          <c:orientation val="minMax"/>
        </c:scaling>
        <c:axPos val="l"/>
        <c:crossAx val="45766518"/>
        <c:delete val="0"/>
        <c:numFmt formatCode="General" sourceLinked="1"/>
        <c:majorTickMark val="out"/>
        <c:minorTickMark val="none"/>
        <c:tickLblPos val="nextTo"/>
        <c:txPr>
          <a:bodyPr rot="0" vert="horz" wrap="none" lIns="0" tIns="0" rIns="0" bIns="0" anchor="ctr" anchorCtr="1"/>
          <a:p>
            <a:pPr algn="l">
              <a:defRPr sz="3000" b="1" i="0" u="none"/>
            </a:pPr>
            <a:endParaRPr/>
          </a:p>
        </c:txPr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legend>
      <c:legendPos val="b"/>
      <c:layout/>
      <c:overlay val="0"/>
      <c:txPr>
        <a:bodyPr rot="0" vert="horz" wrap="none" lIns="0" tIns="0" rIns="0" bIns="0" anchor="ctr" anchorCtr="1"/>
        <a:p>
          <a:pPr algn="l">
            <a:defRPr sz="3000" b="1" i="0" u="none">
              <a:latin typeface="Calibri"/>
              <a:ea typeface="맑은 고딕"/>
              <a:cs typeface="맑은 고딕"/>
              <a:sym typeface="맑은 고딕"/>
            </a:defRPr>
          </a:pPr>
          <a:endParaRPr/>
        </a:p>
      </c:txPr>
    </c:legend>
    <c:plotVisOnly val="0"/>
    <c:dispBlanksAs val="gap"/>
  </c:chart>
  <c:txPr>
    <a:bodyPr rot="0" vert="horz" wrap="none" lIns="0" tIns="0" rIns="0" bIns="0" anchor="ctr" anchorCtr="1"/>
    <a:p>
      <a:pPr algn="l">
        <a:defRPr sz="12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spPr>
    <a:solidFill>
      <a:schemeClr val="lt1"/>
    </a:solidFill>
  </c:spPr>
  <c:extLst>
    <c:ext uri="CC8EB2C9-7E31-499d-B8F2-F6CE61031016">
      <ho:hncChartStyle xmlns:ho="http://schemas.haansoft.com/office/8.0" layoutIndex="-1" colorIndex="0" styleIndex="2"/>
    </c:ext>
  </c:extLst>
  <c:externalData r:id="rId1">
    <c:autoUpdate val="0"/>
  </c:externalData>
</c:chartSpace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2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1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79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2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7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59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49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8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81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85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5924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9242-00DD-4C54-A747-B139066CE34A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6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1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1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chart" Target="../charts/chart1.xml"  /><Relationship Id="rId4" Type="http://schemas.openxmlformats.org/officeDocument/2006/relationships/chart" Target="../charts/char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708087" y="420160"/>
            <a:ext cx="28885976" cy="4412212"/>
          </a:xfrm>
          <a:prstGeom prst="roundRect">
            <a:avLst>
              <a:gd name="adj" fmla="val 16667"/>
            </a:avLst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300" b="1">
                <a:solidFill>
                  <a:schemeClr val="tx1"/>
                </a:solidFill>
                <a:ea typeface="문체부 제목 돋음체"/>
              </a:rPr>
              <a:t>딥러닝을 활용한 이미지 스테가노그래피 탐지 동향</a:t>
            </a:r>
            <a:endParaRPr lang="ko-KR" altLang="en-US" sz="10300" b="1">
              <a:solidFill>
                <a:schemeClr val="tx1"/>
              </a:solidFill>
              <a:ea typeface="문체부 제목 돋음체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80483" y="4900873"/>
            <a:ext cx="23189580" cy="1602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959"/>
              <a:t>윤세영</a:t>
            </a:r>
            <a:r>
              <a:rPr lang="en-US" altLang="ko-KR" sz="3959" baseline="30000"/>
              <a:t> *</a:t>
            </a:r>
            <a:r>
              <a:rPr lang="ko-KR" altLang="en-US" sz="3959" baseline="30000"/>
              <a:t> </a:t>
            </a:r>
            <a:r>
              <a:rPr lang="ko-KR" altLang="en-US" sz="3959"/>
              <a:t>임세진</a:t>
            </a:r>
            <a:r>
              <a:rPr lang="en-US" altLang="ko-KR" sz="3959" baseline="30000"/>
              <a:t> **</a:t>
            </a:r>
            <a:r>
              <a:rPr lang="ko-KR" altLang="en-US" sz="3959" baseline="30000"/>
              <a:t> </a:t>
            </a:r>
            <a:r>
              <a:rPr lang="ko-KR" altLang="en-US" sz="3959"/>
              <a:t>심민주</a:t>
            </a:r>
            <a:r>
              <a:rPr lang="en-US" altLang="ko-KR" sz="3959" baseline="30000"/>
              <a:t> **</a:t>
            </a:r>
            <a:r>
              <a:rPr lang="ko-KR" altLang="en-US" sz="3959"/>
              <a:t> 서화정 </a:t>
            </a:r>
            <a:r>
              <a:rPr lang="en-US" altLang="ko-KR" sz="3959" baseline="30000"/>
              <a:t> *†</a:t>
            </a:r>
            <a:endParaRPr lang="en-US" altLang="ko-KR" sz="3959" baseline="30000"/>
          </a:p>
          <a:p>
            <a:pPr algn="ctr">
              <a:defRPr/>
            </a:pPr>
            <a:r>
              <a:rPr lang="en-US" altLang="ko-KR" sz="3000" baseline="30000"/>
              <a:t>* </a:t>
            </a:r>
            <a:r>
              <a:rPr lang="ko-KR" altLang="en-US" sz="3000"/>
              <a:t>한성대학교 </a:t>
            </a:r>
            <a:r>
              <a:rPr lang="en-US" altLang="ko-KR" sz="3000"/>
              <a:t>IT</a:t>
            </a:r>
            <a:r>
              <a:rPr lang="ko-KR" altLang="en-US" sz="3000"/>
              <a:t>융합공학부</a:t>
            </a:r>
            <a:endParaRPr lang="ko-KR" altLang="en-US" sz="3000"/>
          </a:p>
          <a:p>
            <a:pPr algn="ctr">
              <a:defRPr/>
            </a:pPr>
            <a:r>
              <a:rPr lang="ko-KR" altLang="en-US" sz="3000" baseline="30000"/>
              <a:t> </a:t>
            </a:r>
            <a:r>
              <a:rPr lang="en-US" altLang="ko-KR" sz="3000" baseline="30000"/>
              <a:t>**</a:t>
            </a:r>
            <a:r>
              <a:rPr lang="ko-KR" altLang="en-US" sz="3000" baseline="30000"/>
              <a:t> </a:t>
            </a:r>
            <a:r>
              <a:rPr lang="ko-KR" altLang="en-US" sz="3000"/>
              <a:t>한성대학교 대학원 </a:t>
            </a:r>
            <a:r>
              <a:rPr lang="en-US" altLang="ko-KR" sz="3000"/>
              <a:t>IT</a:t>
            </a:r>
            <a:r>
              <a:rPr lang="ko-KR" altLang="en-US" sz="3000"/>
              <a:t>융합공학부</a:t>
            </a:r>
            <a:endParaRPr lang="ko-KR" altLang="en-US" sz="300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08085" y="6543594"/>
            <a:ext cx="28885976" cy="34940552"/>
          </a:xfrm>
          <a:prstGeom prst="flowChartProcess">
            <a:avLst/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1310" b="1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3764" y="7640954"/>
            <a:ext cx="28367662" cy="33108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8100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300"/>
              <a:t>●</a:t>
            </a:r>
            <a:r>
              <a:rPr lang="en-US" altLang="ko-KR" sz="3300"/>
              <a:t> </a:t>
            </a:r>
            <a:r>
              <a:rPr xmlns:mc="http://schemas.openxmlformats.org/markup-compatibility/2006" xmlns:hp="http://schemas.haansoft.com/office/presentation/8.0" sz="3300" b="0" i="0" u="none" strike="noStrike" mc:Ignorable="hp" hp:hslEmbossed="0"/>
              <a:t>이미지 스테가노그래피</a:t>
            </a:r>
            <a:r>
              <a:rPr xmlns:mc="http://schemas.openxmlformats.org/markup-compatibility/2006" xmlns:hp="http://schemas.haansoft.com/office/presentation/8.0" lang="EN-US" sz="3300" b="0" i="0" u="none" strike="noStrike" mc:Ignorable="hp" hp:hslEmbossed="0"/>
              <a:t>(Image Steganography)</a:t>
            </a:r>
            <a:r>
              <a:rPr xmlns:mc="http://schemas.openxmlformats.org/markup-compatibility/2006" xmlns:hp="http://schemas.haansoft.com/office/presentation/8.0" sz="3300" b="0" i="0" u="none" strike="noStrike" mc:Ignorable="hp" hp:hslEmbossed="0"/>
              <a:t>는 이미지 속에 암호화된 데이터를 숨기는 방법이다</a:t>
            </a:r>
            <a:r>
              <a:rPr xmlns:mc="http://schemas.openxmlformats.org/markup-compatibility/2006" xmlns:hp="http://schemas.haansoft.com/office/presentation/8.0" lang="EN-US" sz="3300" b="0" i="0" u="none" strike="noStrike" mc:Ignorable="hp" hp:hslEmbossed="0"/>
              <a:t>. </a:t>
            </a:r>
            <a:r>
              <a:rPr xmlns:mc="http://schemas.openxmlformats.org/markup-compatibility/2006" xmlns:hp="http://schemas.haansoft.com/office/presentation/8.0" sz="3300" b="0" i="0" u="none" strike="noStrike" mc:Ignorable="hp" hp:hslEmbossed="0"/>
              <a:t>암호문의 존재로 평문이 있다는 것을 알 수 있는 암호화</a:t>
            </a:r>
            <a:r>
              <a:rPr xmlns:mc="http://schemas.openxmlformats.org/markup-compatibility/2006" xmlns:hp="http://schemas.haansoft.com/office/presentation/8.0" lang="EN-US" sz="3300" b="0" i="0" u="none" strike="noStrike" mc:Ignorable="hp" hp:hslEmbossed="0"/>
              <a:t>(Cryptography)</a:t>
            </a:r>
            <a:r>
              <a:rPr xmlns:mc="http://schemas.openxmlformats.org/markup-compatibility/2006" xmlns:hp="http://schemas.haansoft.com/office/presentation/8.0" sz="3300" b="0" i="0" u="none" strike="noStrike" mc:Ignorable="hp" hp:hslEmbossed="0"/>
              <a:t>와는 다르게 스테가노그래피는 데이터가 숨겨져 있다는 사실조차 알 수 없다</a:t>
            </a:r>
            <a:r>
              <a:rPr xmlns:mc="http://schemas.openxmlformats.org/markup-compatibility/2006" xmlns:hp="http://schemas.haansoft.com/office/presentation/8.0" lang="EN-US" sz="3300" b="0" i="0" u="none" strike="noStrike" mc:Ignorable="hp" hp:hslEmbossed="0"/>
              <a:t>. </a:t>
            </a:r>
            <a:r>
              <a:rPr xmlns:mc="http://schemas.openxmlformats.org/markup-compatibility/2006" xmlns:hp="http://schemas.haansoft.com/office/presentation/8.0" sz="3300" b="0" i="0" u="none" strike="noStrike" mc:Ignorable="hp" hp:hslEmbossed="0"/>
              <a:t>따라서 이미지 스테가노그래피는 겉보기에 일반적인 이미지로 보이기 때문에 그 자체로 악용될 위험성이 크다</a:t>
            </a:r>
            <a:r>
              <a:rPr xmlns:mc="http://schemas.openxmlformats.org/markup-compatibility/2006" xmlns:hp="http://schemas.haansoft.com/office/presentation/8.0" lang="EN-US" sz="3300" b="0" i="0" u="none" strike="noStrike" mc:Ignorable="hp" hp:hslEmbossed="0"/>
              <a:t>. </a:t>
            </a:r>
            <a:r>
              <a:rPr xmlns:mc="http://schemas.openxmlformats.org/markup-compatibility/2006" xmlns:hp="http://schemas.haansoft.com/office/presentation/8.0" sz="3300" b="0" i="0" u="none" strike="noStrike" mc:Ignorable="hp" hp:hslEmbossed="0"/>
              <a:t>본 논문에서는 이미지 스테가노그래피 탐지를 위한 딥러닝 기반의 연구를 알아보고 앞으로의 방향을 살펴본다</a:t>
            </a:r>
            <a:r>
              <a:rPr xmlns:mc="http://schemas.openxmlformats.org/markup-compatibility/2006" xmlns:hp="http://schemas.haansoft.com/office/presentation/8.0" lang="EN-US" sz="3300" b="0" i="0" u="none" strike="noStrike" mc:Ignorable="hp" hp:hslEmbossed="0"/>
              <a:t>.</a:t>
            </a:r>
            <a:endParaRPr lang="en-US" altLang="ko-KR" sz="330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08084" y="6543594"/>
            <a:ext cx="3595599" cy="1206865"/>
          </a:xfrm>
          <a:prstGeom prst="roundRect">
            <a:avLst>
              <a:gd name="adj" fmla="val 16667"/>
            </a:avLst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5090" b="1">
                <a:solidFill>
                  <a:schemeClr val="bg1"/>
                </a:solidFill>
              </a:rPr>
              <a:t>요  약</a:t>
            </a:r>
            <a:endParaRPr lang="ko-KR" altLang="en-US" sz="5090" b="1">
              <a:solidFill>
                <a:schemeClr val="bg1"/>
              </a:solidFill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129280" tIns="64640" rIns="129280" bIns="6464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 sz="9762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129280" tIns="64640" rIns="129280" bIns="6464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 sz="9762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129280" tIns="64640" rIns="129280" bIns="6464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 sz="9762"/>
          </a:p>
        </p:txBody>
      </p:sp>
      <p:sp>
        <p:nvSpPr>
          <p:cNvPr id="2" name="TextBox 1"/>
          <p:cNvSpPr txBox="1"/>
          <p:nvPr/>
        </p:nvSpPr>
        <p:spPr>
          <a:xfrm>
            <a:off x="446766" y="41764796"/>
            <a:ext cx="29147294" cy="701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959"/>
              <a:t>https://crypto.modoo.at/</a:t>
            </a:r>
            <a:endParaRPr lang="en-US" altLang="ko-KR" sz="3959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08084" y="11136350"/>
            <a:ext cx="3595599" cy="1206865"/>
          </a:xfrm>
          <a:prstGeom prst="roundRect">
            <a:avLst>
              <a:gd name="adj" fmla="val 16667"/>
            </a:avLst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5090" b="1">
                <a:solidFill>
                  <a:schemeClr val="bg1"/>
                </a:solidFill>
              </a:rPr>
              <a:t>관련 연구</a:t>
            </a:r>
            <a:endParaRPr lang="ko-KR" altLang="en-US" sz="5090" b="1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663568" y="41512784"/>
            <a:ext cx="2460454" cy="1205622"/>
          </a:xfrm>
          <a:prstGeom prst="rect">
            <a:avLst/>
          </a:prstGeom>
        </p:spPr>
      </p:pic>
      <p:sp>
        <p:nvSpPr>
          <p:cNvPr id="55" name="TextBox 7"/>
          <p:cNvSpPr txBox="1"/>
          <p:nvPr/>
        </p:nvSpPr>
        <p:spPr>
          <a:xfrm>
            <a:off x="953776" y="12403456"/>
            <a:ext cx="28367660" cy="49206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6419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300"/>
              <a:t>● 이미지 스테가노그래피에서 사용되는 두 기법</a:t>
            </a:r>
            <a:endParaRPr lang="ko-KR" altLang="en-US" sz="3300"/>
          </a:p>
          <a:p>
            <a:pPr marL="36419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300"/>
              <a:t>●</a:t>
            </a:r>
            <a:r>
              <a:rPr lang="en-US" altLang="ko-KR" sz="3300"/>
              <a:t> </a:t>
            </a:r>
            <a:r>
              <a:rPr xmlns:mc="http://schemas.openxmlformats.org/markup-compatibility/2006" xmlns:hp="http://schemas.haansoft.com/office/presentation/8.0" lang="ko-KR" altLang="en-US" sz="3300" b="0" i="0" u="none" strike="noStrike" mc:Ignorable="hp" hp:hslEmbossed="0"/>
              <a:t>삽입기법</a:t>
            </a:r>
            <a:r>
              <a:rPr xmlns:mc="http://schemas.openxmlformats.org/markup-compatibility/2006" xmlns:hp="http://schemas.haansoft.com/office/presentation/8.0" lang="en-US" altLang="ko-KR" sz="3300" b="0" i="0" u="none" strike="noStrike" mc:Ignorable="hp" hp:hslEmbossed="0"/>
              <a:t>:</a:t>
            </a:r>
            <a:r>
              <a:rPr xmlns:mc="http://schemas.openxmlformats.org/markup-compatibility/2006" xmlns:hp="http://schemas.haansoft.com/office/presentation/8.0" lang="ko-KR" altLang="en-US" sz="3300" b="0" i="0" u="none" strike="noStrike" mc:Ignorable="hp" hp:hslEmbossed="0"/>
              <a:t> </a:t>
            </a:r>
            <a:r>
              <a:rPr xmlns:mc="http://schemas.openxmlformats.org/markup-compatibility/2006" xmlns:hp="http://schemas.haansoft.com/office/presentation/8.0" sz="3300" b="0" i="0" u="none" strike="noStrike" mc:Ignorable="hp" hp:hslEmbossed="0"/>
              <a:t>암호화된 데이터를 이미지 파일의 헤더나 </a:t>
            </a:r>
            <a:r>
              <a:rPr xmlns:mc="http://schemas.openxmlformats.org/markup-compatibility/2006" xmlns:hp="http://schemas.haansoft.com/office/presentation/8.0" lang="EN-US" sz="3300" b="0" i="0" u="none" strike="noStrike" mc:Ignorable="hp" hp:hslEmbossed="0"/>
              <a:t>EOF(End Of File) </a:t>
            </a:r>
            <a:r>
              <a:rPr xmlns:mc="http://schemas.openxmlformats.org/markup-compatibility/2006" xmlns:hp="http://schemas.haansoft.com/office/presentation/8.0" sz="3300" b="0" i="0" u="none" strike="noStrike" mc:Ignorable="hp" hp:hslEmbossed="0"/>
              <a:t>뒤에 삽입하여 은닉하는 기법이다</a:t>
            </a:r>
            <a:r>
              <a:rPr xmlns:mc="http://schemas.openxmlformats.org/markup-compatibility/2006" xmlns:hp="http://schemas.haansoft.com/office/presentation/8.0" lang="EN-US" sz="3300" b="0" i="0" u="none" strike="noStrike" mc:Ignorable="hp" hp:hslEmbossed="0"/>
              <a:t>. </a:t>
            </a:r>
            <a:r>
              <a:rPr xmlns:mc="http://schemas.openxmlformats.org/markup-compatibility/2006" xmlns:hp="http://schemas.haansoft.com/office/presentation/8.0" lang="ko-KR" altLang="en-US" sz="3300" b="0" i="0" u="none" strike="noStrike" mc:Ignorable="hp" hp:hslEmbossed="0"/>
              <a:t>대</a:t>
            </a:r>
            <a:r>
              <a:rPr xmlns:mc="http://schemas.openxmlformats.org/markup-compatibility/2006" xmlns:hp="http://schemas.haansoft.com/office/presentation/8.0" sz="3300" b="0" i="0" u="none" strike="noStrike" mc:Ignorable="hp" hp:hslEmbossed="0"/>
              <a:t>부분의 삽입기법</a:t>
            </a:r>
            <a:r>
              <a:rPr xmlns:mc="http://schemas.openxmlformats.org/markup-compatibility/2006" xmlns:hp="http://schemas.haansoft.com/office/presentation/8.0" lang="ko-KR" altLang="en-US" sz="3300" b="0" i="0" u="none" strike="noStrike" mc:Ignorable="hp" hp:hslEmbossed="0"/>
              <a:t>은</a:t>
            </a:r>
            <a:r>
              <a:rPr xmlns:mc="http://schemas.openxmlformats.org/markup-compatibility/2006" xmlns:hp="http://schemas.haansoft.com/office/presentation/8.0" sz="3300" b="0" i="0" u="none" strike="noStrike" mc:Ignorable="hp" hp:hslEmbossed="0"/>
              <a:t> 원본 파일이 가진 헥사 값이 변하는 것이 아니라 추가되는 것이다</a:t>
            </a:r>
            <a:r>
              <a:rPr xmlns:mc="http://schemas.openxmlformats.org/markup-compatibility/2006" xmlns:hp="http://schemas.haansoft.com/office/presentation/8.0" lang="EN-US" sz="3300" b="0" i="0" u="none" strike="noStrike" mc:Ignorable="hp" hp:hslEmbossed="0"/>
              <a:t>. </a:t>
            </a:r>
            <a:r>
              <a:rPr xmlns:mc="http://schemas.openxmlformats.org/markup-compatibility/2006" xmlns:hp="http://schemas.haansoft.com/office/presentation/8.0" sz="3300" b="0" i="0" u="none" strike="noStrike" mc:Ignorable="hp" hp:hslEmbossed="0"/>
              <a:t>또한 </a:t>
            </a:r>
            <a:r>
              <a:rPr xmlns:mc="http://schemas.openxmlformats.org/markup-compatibility/2006" xmlns:hp="http://schemas.haansoft.com/office/presentation/8.0" lang="EN-US" sz="3300" b="0" i="0" u="none" strike="noStrike" mc:Ignorable="hp" hp:hslEmbossed="0"/>
              <a:t>Hex Editor</a:t>
            </a:r>
            <a:r>
              <a:rPr xmlns:mc="http://schemas.openxmlformats.org/markup-compatibility/2006" xmlns:hp="http://schemas.haansoft.com/office/presentation/8.0" sz="3300" b="0" i="0" u="none" strike="noStrike" mc:Ignorable="hp" hp:hslEmbossed="0"/>
              <a:t>를 이용하면 삽입한 내용을 쉽게 찾아내어 분석할 수 있다</a:t>
            </a:r>
            <a:r>
              <a:rPr xmlns:mc="http://schemas.openxmlformats.org/markup-compatibility/2006" xmlns:hp="http://schemas.haansoft.com/office/presentation/8.0" lang="EN-US" sz="3300" b="0" i="0" u="none" strike="noStrike" mc:Ignorable="hp" hp:hslEmbossed="0"/>
              <a:t>.</a:t>
            </a:r>
            <a:endParaRPr xmlns:mc="http://schemas.openxmlformats.org/markup-compatibility/2006" xmlns:hp="http://schemas.haansoft.com/office/presentation/8.0" lang="EN-US" sz="3300" b="0" i="0" u="none" strike="noStrike" mc:Ignorable="hp" hp:hslEmbossed="0"/>
          </a:p>
          <a:p>
            <a:pPr marL="36419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300"/>
              <a:t>●</a:t>
            </a:r>
            <a:r>
              <a:rPr lang="en-US" altLang="ko-KR" sz="3300"/>
              <a:t> </a:t>
            </a:r>
            <a:r>
              <a:rPr xmlns:mc="http://schemas.openxmlformats.org/markup-compatibility/2006" xmlns:hp="http://schemas.haansoft.com/office/presentation/8.0" lang="ko-KR" altLang="en-US" sz="3300" b="0" i="0" u="none" strike="noStrike" mc:Ignorable="hp" hp:hslEmbossed="0"/>
              <a:t>수정기법</a:t>
            </a:r>
            <a:r>
              <a:rPr xmlns:mc="http://schemas.openxmlformats.org/markup-compatibility/2006" xmlns:hp="http://schemas.haansoft.com/office/presentation/8.0" lang="en-US" altLang="ko-KR" sz="3300" b="0" i="0" u="none" strike="noStrike" mc:Ignorable="hp" hp:hslEmbossed="0"/>
              <a:t>:</a:t>
            </a:r>
            <a:r>
              <a:rPr xmlns:mc="http://schemas.openxmlformats.org/markup-compatibility/2006" xmlns:hp="http://schemas.haansoft.com/office/presentation/8.0" lang="ko-KR" altLang="en-US" sz="3300" b="0" i="0" u="none" strike="noStrike" mc:Ignorable="hp" hp:hslEmbossed="0"/>
              <a:t> </a:t>
            </a:r>
            <a:r>
              <a:rPr xmlns:mc="http://schemas.openxmlformats.org/markup-compatibility/2006" xmlns:hp="http://schemas.haansoft.com/office/presentation/8.0" sz="3300" b="0" i="0" u="none" strike="noStrike" mc:Ignorable="hp" hp:hslEmbossed="0"/>
              <a:t>각 이미지 파일의 </a:t>
            </a:r>
            <a:r>
              <a:rPr xmlns:mc="http://schemas.openxmlformats.org/markup-compatibility/2006" xmlns:hp="http://schemas.haansoft.com/office/presentation/8.0" lang="EN-US" sz="3300" b="0" i="0" u="none" strike="noStrike" mc:Ignorable="hp" hp:hslEmbossed="0"/>
              <a:t>RGB </a:t>
            </a:r>
            <a:r>
              <a:rPr xmlns:mc="http://schemas.openxmlformats.org/markup-compatibility/2006" xmlns:hp="http://schemas.haansoft.com/office/presentation/8.0" sz="3300" b="0" i="0" u="none" strike="noStrike" mc:Ignorable="hp" hp:hslEmbossed="0"/>
              <a:t>값의 </a:t>
            </a:r>
            <a:r>
              <a:rPr xmlns:mc="http://schemas.openxmlformats.org/markup-compatibility/2006" xmlns:hp="http://schemas.haansoft.com/office/presentation/8.0" lang="EN-US" sz="3300" b="0" i="0" u="none" strike="noStrike" mc:Ignorable="hp" hp:hslEmbossed="0"/>
              <a:t>LSB(Least Significant Bit)</a:t>
            </a:r>
            <a:r>
              <a:rPr xmlns:mc="http://schemas.openxmlformats.org/markup-compatibility/2006" xmlns:hp="http://schemas.haansoft.com/office/presentation/8.0" sz="3300" b="0" i="0" u="none" strike="noStrike" mc:Ignorable="hp" hp:hslEmbossed="0"/>
              <a:t>를 수정하는 기법이다</a:t>
            </a:r>
            <a:r>
              <a:rPr xmlns:mc="http://schemas.openxmlformats.org/markup-compatibility/2006" xmlns:hp="http://schemas.haansoft.com/office/presentation/8.0" lang="EN-US" sz="3300" b="0" i="0" u="none" strike="noStrike" mc:Ignorable="hp" hp:hslEmbossed="0"/>
              <a:t>.</a:t>
            </a:r>
            <a:r>
              <a:rPr xmlns:mc="http://schemas.openxmlformats.org/markup-compatibility/2006" xmlns:hp="http://schemas.haansoft.com/office/presentation/8.0" lang="ko-KR" altLang="en-US" sz="3300" b="0" i="0" u="none" strike="noStrike" mc:Ignorable="hp" hp:hslEmbossed="0"/>
              <a:t> </a:t>
            </a:r>
            <a:r>
              <a:rPr xmlns:mc="http://schemas.openxmlformats.org/markup-compatibility/2006" xmlns:hp="http://schemas.haansoft.com/office/presentation/8.0" sz="3300" b="0" i="0" u="none" strike="noStrike" mc:Ignorable="hp" hp:hslEmbossed="0"/>
              <a:t>수정기법 중 잘 알려진 기법으로는 </a:t>
            </a:r>
            <a:r>
              <a:rPr xmlns:mc="http://schemas.openxmlformats.org/markup-compatibility/2006" xmlns:hp="http://schemas.haansoft.com/office/presentation/8.0" lang="EN-US" sz="3300" b="0" i="0" u="none" strike="noStrike" mc:Ignorable="hp" hp:hslEmbossed="0"/>
              <a:t>HUGO(Highly Undetectable steGO), UNIWARD(UNIversal WAvelet Relative Distortion), WOW(Wavelet Obtained Weights) </a:t>
            </a:r>
            <a:r>
              <a:rPr xmlns:mc="http://schemas.openxmlformats.org/markup-compatibility/2006" xmlns:hp="http://schemas.haansoft.com/office/presentation/8.0" sz="3300" b="0" i="0" u="none" strike="noStrike" mc:Ignorable="hp" hp:hslEmbossed="0"/>
              <a:t>등이 있다</a:t>
            </a:r>
            <a:r>
              <a:rPr xmlns:mc="http://schemas.openxmlformats.org/markup-compatibility/2006" xmlns:hp="http://schemas.haansoft.com/office/presentation/8.0" lang="EN-US" sz="3300" b="0" i="0" u="none" strike="noStrike" mc:Ignorable="hp" hp:hslEmbossed="0"/>
              <a:t>[2].</a:t>
            </a:r>
            <a:endParaRPr xmlns:mc="http://schemas.openxmlformats.org/markup-compatibility/2006" xmlns:hp="http://schemas.haansoft.com/office/presentation/8.0" lang="EN-US" sz="3300" b="0" i="0" u="none" strike="noStrike" mc:Ignorable="hp" hp:hslEmbossed="0"/>
          </a:p>
          <a:p>
            <a:pPr marL="36419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300"/>
              <a:t>● </a:t>
            </a:r>
            <a:r>
              <a:rPr xmlns:mc="http://schemas.openxmlformats.org/markup-compatibility/2006" xmlns:hp="http://schemas.haansoft.com/office/presentation/8.0" sz="3300" b="0" i="0" u="none" strike="noStrike" mc:Ignorable="hp" hp:hslEmbossed="0"/>
              <a:t>삽입기법과 수정기법을 비교해 보았을 때</a:t>
            </a:r>
            <a:r>
              <a:rPr xmlns:mc="http://schemas.openxmlformats.org/markup-compatibility/2006" xmlns:hp="http://schemas.haansoft.com/office/presentation/8.0" lang="EN-US" sz="3300" b="0" i="0" u="none" strike="noStrike" mc:Ignorable="hp" hp:hslEmbossed="0"/>
              <a:t>, </a:t>
            </a:r>
            <a:r>
              <a:rPr xmlns:mc="http://schemas.openxmlformats.org/markup-compatibility/2006" xmlns:hp="http://schemas.haansoft.com/office/presentation/8.0" sz="3300" b="0" i="0" u="none" strike="noStrike" mc:Ignorable="hp" hp:hslEmbossed="0"/>
              <a:t>수정기법은 삽입기법에 반해 은닉된 데이터의 존재를 알아내기 쉽지 않음을 알 수 있다</a:t>
            </a:r>
            <a:r>
              <a:rPr xmlns:mc="http://schemas.openxmlformats.org/markup-compatibility/2006" xmlns:hp="http://schemas.haansoft.com/office/presentation/8.0" lang="EN-US" sz="3300" b="0" i="0" u="none" strike="noStrike" mc:Ignorable="hp" hp:hslEmbossed="0"/>
              <a:t>.</a:t>
            </a:r>
            <a:endParaRPr xmlns:mc="http://schemas.openxmlformats.org/markup-compatibility/2006" xmlns:hp="http://schemas.haansoft.com/office/presentation/8.0" lang="EN-US" sz="3300" b="0" i="0" u="none" strike="noStrike" mc:Ignorable="hp" hp:hslEmbossed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692961" y="17444300"/>
            <a:ext cx="3595599" cy="1206865"/>
          </a:xfrm>
          <a:prstGeom prst="roundRect">
            <a:avLst>
              <a:gd name="adj" fmla="val 16667"/>
            </a:avLst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5090" b="1">
                <a:solidFill>
                  <a:schemeClr val="bg1"/>
                </a:solidFill>
              </a:rPr>
              <a:t>연구 동향</a:t>
            </a:r>
            <a:endParaRPr lang="ko-KR" altLang="en-US" sz="5090" b="1">
              <a:solidFill>
                <a:schemeClr val="bg1"/>
              </a:solidFill>
            </a:endParaRPr>
          </a:p>
        </p:txBody>
      </p:sp>
      <p:sp>
        <p:nvSpPr>
          <p:cNvPr id="56" name="TextBox 7"/>
          <p:cNvSpPr txBox="1"/>
          <p:nvPr/>
        </p:nvSpPr>
        <p:spPr>
          <a:xfrm>
            <a:off x="953776" y="18647772"/>
            <a:ext cx="28367660" cy="73304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6419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300"/>
              <a:t>●</a:t>
            </a:r>
            <a:r>
              <a:rPr lang="en-US" altLang="ko-KR" sz="3300"/>
              <a:t> </a:t>
            </a:r>
            <a:r>
              <a:rPr xmlns:mc="http://schemas.openxmlformats.org/markup-compatibility/2006" xmlns:hp="http://schemas.haansoft.com/office/presentation/8.0" lang="EN-US" sz="3300" b="1" i="0" u="none" strike="noStrike" mc:Ignorable="hp" hp:hslEmbossed="0"/>
              <a:t>CNN(Convolutional Neural Network)</a:t>
            </a:r>
            <a:r>
              <a:rPr xmlns:mc="http://schemas.openxmlformats.org/markup-compatibility/2006" xmlns:hp="http://schemas.haansoft.com/office/presentation/8.0" sz="3300" b="1" i="0" u="none" strike="noStrike" mc:Ignorable="hp" hp:hslEmbossed="0"/>
              <a:t>을 이용한 스테가노그래피 분석</a:t>
            </a:r>
            <a:r>
              <a:rPr xmlns:mc="http://schemas.openxmlformats.org/markup-compatibility/2006" xmlns:hp="http://schemas.haansoft.com/office/presentation/8.0" lang="en-US" altLang="ko-KR" sz="3300" b="1" i="0" u="none" strike="noStrike" mc:Ignorable="hp" hp:hslEmbossed="0"/>
              <a:t>:</a:t>
            </a:r>
            <a:r>
              <a:rPr xmlns:mc="http://schemas.openxmlformats.org/markup-compatibility/2006" xmlns:hp="http://schemas.haansoft.com/office/presentation/8.0" lang="ko-KR" altLang="en-US" sz="3300" b="1" i="0" u="none" strike="noStrike" mc:Ignorable="hp" hp:hslEmbossed="0"/>
              <a:t> </a:t>
            </a:r>
            <a:r>
              <a:rPr lang="ko-KR" altLang="en-US" sz="3300"/>
              <a:t> </a:t>
            </a:r>
            <a:r>
              <a:rPr xmlns:mc="http://schemas.openxmlformats.org/markup-compatibility/2006" xmlns:hp="http://schemas.haansoft.com/office/presentation/8.0" lang="EN-US" sz="3300" b="0" i="0" u="none" strike="noStrike" mc:Ignorable="hp" hp:hslEmbossed="0"/>
              <a:t>2016</a:t>
            </a:r>
            <a:r>
              <a:rPr xmlns:mc="http://schemas.openxmlformats.org/markup-compatibility/2006" xmlns:hp="http://schemas.haansoft.com/office/presentation/8.0" sz="3300" b="0" i="0" u="none" strike="noStrike" mc:Ignorable="hp" hp:hslEmbossed="0"/>
              <a:t>년 </a:t>
            </a:r>
            <a:r>
              <a:rPr xmlns:mc="http://schemas.openxmlformats.org/markup-compatibility/2006" xmlns:hp="http://schemas.haansoft.com/office/presentation/8.0" lang="EN-US" sz="3300" b="0" i="0" u="none" strike="noStrike" mc:Ignorable="hp" hp:hslEmbossed="0"/>
              <a:t>Pibre[7]</a:t>
            </a:r>
            <a:r>
              <a:rPr xmlns:mc="http://schemas.openxmlformats.org/markup-compatibility/2006" xmlns:hp="http://schemas.haansoft.com/office/presentation/8.0" sz="3300" b="0" i="0" u="none" strike="noStrike" mc:Ignorable="hp" hp:hslEmbossed="0"/>
              <a:t>는 표 </a:t>
            </a:r>
            <a:r>
              <a:rPr xmlns:mc="http://schemas.openxmlformats.org/markup-compatibility/2006" xmlns:hp="http://schemas.haansoft.com/office/presentation/8.0" lang="EN-US" sz="3300" b="0" i="0" u="none" strike="noStrike" mc:Ignorable="hp" hp:hslEmbossed="0"/>
              <a:t>1</a:t>
            </a:r>
            <a:r>
              <a:rPr xmlns:mc="http://schemas.openxmlformats.org/markup-compatibility/2006" xmlns:hp="http://schemas.haansoft.com/office/presentation/8.0" sz="3300" b="0" i="0" u="none" strike="noStrike" mc:Ignorable="hp" hp:hslEmbossed="0"/>
              <a:t>과 같이 </a:t>
            </a:r>
            <a:r>
              <a:rPr xmlns:mc="http://schemas.openxmlformats.org/markup-compatibility/2006" xmlns:hp="http://schemas.haansoft.com/office/presentation/8.0" lang="EN-US" sz="3300" b="0" i="0" u="none" strike="noStrike" mc:Ignorable="hp" hp:hslEmbossed="0"/>
              <a:t>RM</a:t>
            </a:r>
            <a:r>
              <a:rPr xmlns:mc="http://schemas.openxmlformats.org/markup-compatibility/2006" xmlns:hp="http://schemas.haansoft.com/office/presentation/8.0" sz="3300" b="0" i="0" u="none" strike="noStrike" mc:Ignorable="hp" hp:hslEmbossed="0"/>
              <a:t>과 </a:t>
            </a:r>
            <a:r>
              <a:rPr xmlns:mc="http://schemas.openxmlformats.org/markup-compatibility/2006" xmlns:hp="http://schemas.haansoft.com/office/presentation/8.0" lang="EN-US" sz="3300" b="0" i="0" u="none" strike="noStrike" mc:Ignorable="hp" hp:hslEmbossed="0"/>
              <a:t>EC</a:t>
            </a:r>
            <a:r>
              <a:rPr xmlns:mc="http://schemas.openxmlformats.org/markup-compatibility/2006" xmlns:hp="http://schemas.haansoft.com/office/presentation/8.0" sz="3300" b="0" i="0" u="none" strike="noStrike" mc:Ignorable="hp" hp:hslEmbossed="0"/>
              <a:t>를 함께 사용한 방법 및 </a:t>
            </a:r>
            <a:r>
              <a:rPr xmlns:mc="http://schemas.openxmlformats.org/markup-compatibility/2006" xmlns:hp="http://schemas.haansoft.com/office/presentation/8.0" lang="EN-US" sz="3300" b="0" i="0" u="none" strike="noStrike" mc:Ignorable="hp" hp:hslEmbossed="0"/>
              <a:t>CNN</a:t>
            </a:r>
            <a:r>
              <a:rPr xmlns:mc="http://schemas.openxmlformats.org/markup-compatibility/2006" xmlns:hp="http://schemas.haansoft.com/office/presentation/8.0" sz="3300" b="0" i="0" u="none" strike="noStrike" mc:Ignorable="hp" hp:hslEmbossed="0"/>
              <a:t>과 </a:t>
            </a:r>
            <a:r>
              <a:rPr xmlns:mc="http://schemas.openxmlformats.org/markup-compatibility/2006" xmlns:hp="http://schemas.haansoft.com/office/presentation/8.0" lang="EN-US" sz="3300" b="0" i="0" u="none" strike="noStrike" mc:Ignorable="hp" hp:hslEmbossed="0"/>
              <a:t>FNN(Fully connected Neural Network)</a:t>
            </a:r>
            <a:r>
              <a:rPr xmlns:mc="http://schemas.openxmlformats.org/markup-compatibility/2006" xmlns:hp="http://schemas.haansoft.com/office/presentation/8.0" sz="3300" b="0" i="0" u="none" strike="noStrike" mc:Ignorable="hp" hp:hslEmbossed="0"/>
              <a:t>을 이용한 스테가노그래피 탐지 방법에 대해 분석했으며 </a:t>
            </a:r>
            <a:r>
              <a:rPr xmlns:mc="http://schemas.openxmlformats.org/markup-compatibility/2006" xmlns:hp="http://schemas.haansoft.com/office/presentation/8.0" lang="EN-US" sz="3300" b="0" i="0" u="none" strike="noStrike" mc:Ignorable="hp" hp:hslEmbossed="0"/>
              <a:t>CNN</a:t>
            </a:r>
            <a:r>
              <a:rPr xmlns:mc="http://schemas.openxmlformats.org/markup-compatibility/2006" xmlns:hp="http://schemas.haansoft.com/office/presentation/8.0" sz="3300" b="0" i="0" u="none" strike="noStrike" mc:Ignorable="hp" hp:hslEmbossed="0"/>
              <a:t>에서 오류 확률이 가장 낮음을 확인하였다</a:t>
            </a:r>
            <a:r>
              <a:rPr xmlns:mc="http://schemas.openxmlformats.org/markup-compatibility/2006" xmlns:hp="http://schemas.haansoft.com/office/presentation/8.0" lang="EN-US" sz="3300" b="0" i="0" u="none" strike="noStrike" mc:Ignorable="hp" hp:hslEmbossed="0"/>
              <a:t>.</a:t>
            </a:r>
            <a:endParaRPr xmlns:mc="http://schemas.openxmlformats.org/markup-compatibility/2006" xmlns:hp="http://schemas.haansoft.com/office/presentation/8.0" lang="EN-US" sz="3300" b="0" i="0" u="none" strike="noStrike" mc:Ignorable="hp" hp:hslEmbossed="0"/>
          </a:p>
          <a:p>
            <a:pPr marL="36419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3300" b="0" i="0" u="none" strike="noStrike" mc:Ignorable="hp" hp:hslEmbossed="0"/>
          </a:p>
          <a:p>
            <a:pPr marL="36419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3300" b="0" i="0" u="none" strike="noStrike" mc:Ignorable="hp" hp:hslEmbossed="0"/>
          </a:p>
          <a:p>
            <a:pPr marL="36419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3300" b="0" i="0" u="none" strike="noStrike" mc:Ignorable="hp" hp:hslEmbossed="0"/>
          </a:p>
          <a:p>
            <a:pPr marL="36419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300"/>
              <a:t>●</a:t>
            </a:r>
            <a:r>
              <a:rPr lang="en-US" altLang="ko-KR" sz="3300"/>
              <a:t> </a:t>
            </a:r>
            <a:r>
              <a:rPr xmlns:mc="http://schemas.openxmlformats.org/markup-compatibility/2006" xmlns:hp="http://schemas.haansoft.com/office/presentation/8.0" lang="EN-US" sz="3300" b="1" i="0" u="none" strike="noStrike" mc:Ignorable="hp" hp:hslEmbossed="0"/>
              <a:t>CNN</a:t>
            </a:r>
            <a:r>
              <a:rPr xmlns:mc="http://schemas.openxmlformats.org/markup-compatibility/2006" xmlns:hp="http://schemas.haansoft.com/office/presentation/8.0" sz="3300" b="1" i="0" u="none" strike="noStrike" mc:Ignorable="hp" hp:hslEmbossed="0"/>
              <a:t>을 이용한 범용적 스테가노그래피 분석</a:t>
            </a:r>
            <a:r>
              <a:rPr xmlns:mc="http://schemas.openxmlformats.org/markup-compatibility/2006" xmlns:hp="http://schemas.haansoft.com/office/presentation/8.0" lang="en-US" altLang="ko-KR" sz="3300" b="1" i="0" u="none" strike="noStrike" mc:Ignorable="hp" hp:hslEmbossed="0"/>
              <a:t>:</a:t>
            </a:r>
            <a:r>
              <a:rPr xmlns:mc="http://schemas.openxmlformats.org/markup-compatibility/2006" xmlns:hp="http://schemas.haansoft.com/office/presentation/8.0" lang="ko-KR" altLang="en-US" sz="3300" b="1" i="0" u="none" strike="noStrike" mc:Ignorable="hp" hp:hslEmbossed="0"/>
              <a:t> </a:t>
            </a:r>
            <a:r>
              <a:rPr lang="ko-KR" altLang="en-US" sz="3300"/>
              <a:t> </a:t>
            </a:r>
            <a:r>
              <a:rPr xmlns:mc="http://schemas.openxmlformats.org/markup-compatibility/2006" xmlns:hp="http://schemas.haansoft.com/office/presentation/8.0" sz="3300" b="0" i="0" u="none" strike="noStrike" mc:Ignorable="hp" hp:hslEmbossed="0"/>
              <a:t>국내에서는 </a:t>
            </a:r>
            <a:r>
              <a:rPr xmlns:mc="http://schemas.openxmlformats.org/markup-compatibility/2006" xmlns:hp="http://schemas.haansoft.com/office/presentation/8.0" lang="EN-US" sz="3300" b="0" i="0" u="none" strike="noStrike" mc:Ignorable="hp" hp:hslEmbossed="0"/>
              <a:t>CNN</a:t>
            </a:r>
            <a:r>
              <a:rPr xmlns:mc="http://schemas.openxmlformats.org/markup-compatibility/2006" xmlns:hp="http://schemas.haansoft.com/office/presentation/8.0" sz="3300" b="0" i="0" u="none" strike="noStrike" mc:Ignorable="hp" hp:hslEmbossed="0"/>
              <a:t>을 이용하여 범용적으로 사용이 가능한 스테가노그래피 모델을 제안하기 위해 </a:t>
            </a:r>
            <a:r>
              <a:rPr xmlns:mc="http://schemas.openxmlformats.org/markup-compatibility/2006" xmlns:hp="http://schemas.haansoft.com/office/presentation/8.0" lang="EN-US" sz="3300" b="0" i="0" u="none" strike="noStrike" mc:Ignorable="hp" hp:hslEmbossed="0"/>
              <a:t>HUGO</a:t>
            </a:r>
            <a:r>
              <a:rPr xmlns:mc="http://schemas.openxmlformats.org/markup-compatibility/2006" xmlns:hp="http://schemas.haansoft.com/office/presentation/8.0" sz="3300" b="0" i="0" u="none" strike="noStrike" mc:Ignorable="hp" hp:hslEmbossed="0"/>
              <a:t>와 </a:t>
            </a:r>
            <a:r>
              <a:rPr xmlns:mc="http://schemas.openxmlformats.org/markup-compatibility/2006" xmlns:hp="http://schemas.haansoft.com/office/presentation/8.0" lang="EN-US" sz="3300" b="0" i="0" u="none" strike="noStrike" mc:Ignorable="hp" hp:hslEmbossed="0"/>
              <a:t>UNIWARD</a:t>
            </a:r>
            <a:r>
              <a:rPr xmlns:mc="http://schemas.openxmlformats.org/markup-compatibility/2006" xmlns:hp="http://schemas.haansoft.com/office/presentation/8.0" sz="3300" b="0" i="0" u="none" strike="noStrike" mc:Ignorable="hp" hp:hslEmbossed="0"/>
              <a:t>가 적용된 스테가노그래피 데이터를 사용했다</a:t>
            </a:r>
            <a:r>
              <a:rPr xmlns:mc="http://schemas.openxmlformats.org/markup-compatibility/2006" xmlns:hp="http://schemas.haansoft.com/office/presentation/8.0" lang="EN-US" sz="3300" b="0" i="0" u="none" strike="noStrike" mc:Ignorable="hp" hp:hslEmbossed="0"/>
              <a:t>[8]</a:t>
            </a:r>
            <a:r>
              <a:rPr xmlns:mc="http://schemas.openxmlformats.org/markup-compatibility/2006" xmlns:hp="http://schemas.haansoft.com/office/presentation/8.0" lang="en-US" altLang="ko-KR" sz="3300" b="0" i="0" u="none" strike="noStrike" mc:Ignorable="hp" hp:hslEmbossed="0"/>
              <a:t>.</a:t>
            </a:r>
            <a:r>
              <a:rPr xmlns:mc="http://schemas.openxmlformats.org/markup-compatibility/2006" xmlns:hp="http://schemas.haansoft.com/office/presentation/8.0" sz="3300" b="0" i="0" u="none" strike="noStrike" mc:Ignorable="hp" hp:hslEmbossed="0"/>
              <a:t> 이 연구</a:t>
            </a:r>
            <a:r>
              <a:rPr xmlns:mc="http://schemas.openxmlformats.org/markup-compatibility/2006" xmlns:hp="http://schemas.haansoft.com/office/presentation/8.0" lang="ko-KR" altLang="en-US" sz="3300" b="0" i="0" u="none" strike="noStrike" mc:Ignorable="hp" hp:hslEmbossed="0"/>
              <a:t>에서</a:t>
            </a:r>
            <a:r>
              <a:rPr xmlns:mc="http://schemas.openxmlformats.org/markup-compatibility/2006" xmlns:hp="http://schemas.haansoft.com/office/presentation/8.0" sz="3300" b="0" i="0" u="none" strike="noStrike" mc:Ignorable="hp" hp:hslEmbossed="0"/>
              <a:t>는</a:t>
            </a:r>
            <a:r>
              <a:rPr xmlns:mc="http://schemas.openxmlformats.org/markup-compatibility/2006" xmlns:hp="http://schemas.haansoft.com/office/presentation/8.0" lang="ko-KR" altLang="en-US" sz="3300" b="0" i="0" u="none" strike="noStrike" mc:Ignorable="hp" hp:hslEmbossed="0"/>
              <a:t> </a:t>
            </a:r>
            <a:r>
              <a:rPr xmlns:mc="http://schemas.openxmlformats.org/markup-compatibility/2006" xmlns:hp="http://schemas.haansoft.com/office/presentation/8.0" sz="3300" b="0" i="0" u="none" strike="noStrike" mc:Ignorable="hp" hp:hslEmbossed="0"/>
              <a:t>HUGO 스테고 데이터 셋만 학습시킨 모델,</a:t>
            </a:r>
            <a:r>
              <a:rPr xmlns:mc="http://schemas.openxmlformats.org/markup-compatibility/2006" xmlns:hp="http://schemas.haansoft.com/office/presentation/8.0" lang="ko-KR" altLang="en-US" sz="3300" b="0" i="0" u="none" strike="noStrike" mc:Ignorable="hp" hp:hslEmbossed="0"/>
              <a:t> </a:t>
            </a:r>
            <a:r>
              <a:rPr xmlns:mc="http://schemas.openxmlformats.org/markup-compatibility/2006" xmlns:hp="http://schemas.haansoft.com/office/presentation/8.0" sz="3300" b="0" i="0" u="none" strike="noStrike" mc:Ignorable="hp" hp:hslEmbossed="0"/>
              <a:t>UNIWARD 스테고 데이터 셋만 학습시킨 모델,</a:t>
            </a:r>
            <a:r>
              <a:rPr xmlns:mc="http://schemas.openxmlformats.org/markup-compatibility/2006" xmlns:hp="http://schemas.haansoft.com/office/presentation/8.0" lang="ko-KR" altLang="en-US" sz="3300" b="0" i="0" u="none" strike="noStrike" mc:Ignorable="hp" hp:hslEmbossed="0"/>
              <a:t> </a:t>
            </a:r>
            <a:r>
              <a:rPr xmlns:mc="http://schemas.openxmlformats.org/markup-compatibility/2006" xmlns:hp="http://schemas.haansoft.com/office/presentation/8.0" sz="3300" b="0" i="0" u="none" strike="noStrike" mc:Ignorable="hp" hp:hslEmbossed="0"/>
              <a:t>UNIWARD와 HUGO 스테고 데이터들이 섞여있는 데이터 셋을 학습시킨 모델</a:t>
            </a:r>
            <a:r>
              <a:rPr xmlns:mc="http://schemas.openxmlformats.org/markup-compatibility/2006" xmlns:hp="http://schemas.haansoft.com/office/presentation/8.0" lang="ko-KR" altLang="en-US" sz="3300" b="0" i="0" u="none" strike="noStrike" mc:Ignorable="hp" hp:hslEmbossed="0"/>
              <a:t>로</a:t>
            </a:r>
            <a:r>
              <a:rPr xmlns:mc="http://schemas.openxmlformats.org/markup-compatibility/2006" xmlns:hp="http://schemas.haansoft.com/office/presentation/8.0" sz="3300" b="0" i="0" u="none" strike="noStrike" mc:Ignorable="hp" hp:hslEmbossed="0"/>
              <a:t> 총 세 개의</a:t>
            </a:r>
            <a:r>
              <a:rPr xmlns:mc="http://schemas.openxmlformats.org/markup-compatibility/2006" xmlns:hp="http://schemas.haansoft.com/office/presentation/8.0" lang="ko-KR" altLang="en-US" sz="3300" b="0" i="0" u="none" strike="noStrike" mc:Ignorable="hp" hp:hslEmbossed="0"/>
              <a:t> </a:t>
            </a:r>
            <a:r>
              <a:rPr xmlns:mc="http://schemas.openxmlformats.org/markup-compatibility/2006" xmlns:hp="http://schemas.haansoft.com/office/presentation/8.0" sz="3300" b="0" i="0" u="none" strike="noStrike" mc:Ignorable="hp" hp:hslEmbossed="0"/>
              <a:t>학습 모델이 있다.</a:t>
            </a:r>
            <a:r>
              <a:rPr xmlns:mc="http://schemas.openxmlformats.org/markup-compatibility/2006" xmlns:hp="http://schemas.haansoft.com/office/presentation/8.0" lang="ko-KR" altLang="en-US" sz="3300" b="0" i="0" u="none" strike="noStrike" mc:Ignorable="hp" hp:hslEmbossed="0"/>
              <a:t> 연구 결과를 보면</a:t>
            </a:r>
            <a:r>
              <a:rPr xmlns:mc="http://schemas.openxmlformats.org/markup-compatibility/2006" xmlns:hp="http://schemas.haansoft.com/office/presentation/8.0" lang="en-US" altLang="ko-KR" sz="3300" b="0" i="0" u="none" strike="noStrike" mc:Ignorable="hp" hp:hslEmbossed="0"/>
              <a:t>,</a:t>
            </a:r>
            <a:r>
              <a:rPr xmlns:mc="http://schemas.openxmlformats.org/markup-compatibility/2006" xmlns:hp="http://schemas.haansoft.com/office/presentation/8.0" lang="ko-KR" altLang="en-US" sz="3300" b="0" i="0" u="none" strike="noStrike" mc:Ignorable="hp" hp:hslEmbossed="0"/>
              <a:t> 사용된 단일 모델과 혼합 모델의 검출 성능차이가 크지 않은 것으로 보아</a:t>
            </a:r>
            <a:r>
              <a:rPr xmlns:mc="http://schemas.openxmlformats.org/markup-compatibility/2006" xmlns:hp="http://schemas.haansoft.com/office/presentation/8.0" lang="en-US" altLang="ko-KR" sz="3300" b="0" i="0" u="none" strike="noStrike" mc:Ignorable="hp" hp:hslEmbossed="0"/>
              <a:t>,</a:t>
            </a:r>
            <a:r>
              <a:rPr xmlns:mc="http://schemas.openxmlformats.org/markup-compatibility/2006" xmlns:hp="http://schemas.haansoft.com/office/presentation/8.0" lang="ko-KR" altLang="en-US" sz="3300" b="0" i="0" u="none" strike="noStrike" mc:Ignorable="hp" hp:hslEmbossed="0"/>
              <a:t> </a:t>
            </a:r>
            <a:r>
              <a:rPr xmlns:mc="http://schemas.openxmlformats.org/markup-compatibility/2006" xmlns:hp="http://schemas.haansoft.com/office/presentation/8.0" lang="EN-US" sz="3300" b="0" i="0" u="none" strike="noStrike" mc:Ignorable="hp" hp:hslEmbossed="0"/>
              <a:t> </a:t>
            </a:r>
            <a:r>
              <a:rPr xmlns:mc="http://schemas.openxmlformats.org/markup-compatibility/2006" xmlns:hp="http://schemas.haansoft.com/office/presentation/8.0" sz="3300" b="0" i="0" u="none" strike="noStrike" mc:Ignorable="hp" hp:hslEmbossed="0"/>
              <a:t>혼합된 형태의 모델도 단일 모델만큼 스테가노그래피를 검출</a:t>
            </a:r>
            <a:r>
              <a:rPr xmlns:mc="http://schemas.openxmlformats.org/markup-compatibility/2006" xmlns:hp="http://schemas.haansoft.com/office/presentation/8.0" lang="ko-KR" altLang="en-US" sz="3300" b="0" i="0" u="none" strike="noStrike" mc:Ignorable="hp" hp:hslEmbossed="0"/>
              <a:t>할 수 있다는 것을 알 수 있다</a:t>
            </a:r>
            <a:r>
              <a:rPr xmlns:mc="http://schemas.openxmlformats.org/markup-compatibility/2006" xmlns:hp="http://schemas.haansoft.com/office/presentation/8.0" lang="en-US" altLang="ko-KR" sz="3300" b="0" i="0" u="none" strike="noStrike" mc:Ignorable="hp" hp:hslEmbossed="0"/>
              <a:t>.</a:t>
            </a:r>
            <a:endParaRPr xmlns:mc="http://schemas.openxmlformats.org/markup-compatibility/2006" xmlns:hp="http://schemas.haansoft.com/office/presentation/8.0" lang="en-US" altLang="ko-KR" sz="3300" b="0" i="0" u="none" strike="noStrike" mc:Ignorable="hp" hp:hslEmbossed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686735" y="31425702"/>
            <a:ext cx="3595599" cy="1206865"/>
          </a:xfrm>
          <a:prstGeom prst="roundRect">
            <a:avLst>
              <a:gd name="adj" fmla="val 16667"/>
            </a:avLst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5090" b="1">
                <a:solidFill>
                  <a:schemeClr val="bg1"/>
                </a:solidFill>
              </a:rPr>
              <a:t>결론</a:t>
            </a:r>
            <a:endParaRPr lang="ko-KR" altLang="en-US" sz="5090" b="1">
              <a:solidFill>
                <a:schemeClr val="bg1"/>
              </a:solidFill>
            </a:endParaRPr>
          </a:p>
        </p:txBody>
      </p:sp>
      <p:sp>
        <p:nvSpPr>
          <p:cNvPr id="57" name="TextBox 7"/>
          <p:cNvSpPr txBox="1"/>
          <p:nvPr/>
        </p:nvSpPr>
        <p:spPr>
          <a:xfrm>
            <a:off x="953776" y="32615506"/>
            <a:ext cx="28367660" cy="25012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64190" indent="0" algn="just">
              <a:lnSpc>
                <a:spcPct val="16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ko-KR" altLang="en-US" sz="3300"/>
              <a:t>● 본 논문에서 소개한 </a:t>
            </a:r>
            <a:r>
              <a:rPr xmlns:mc="http://schemas.openxmlformats.org/markup-compatibility/2006" xmlns:hp="http://schemas.haansoft.com/office/presentation/8.0" sz="3300" b="0" i="0" u="none" strike="noStrike" mc:Ignorable="hp" hp:hslEmbossed="0"/>
              <a:t>연구에서는 </a:t>
            </a:r>
            <a:r>
              <a:rPr xmlns:mc="http://schemas.openxmlformats.org/markup-compatibility/2006" xmlns:hp="http://schemas.haansoft.com/office/presentation/8.0" lang="EN-US" sz="3300" b="0" i="0" u="none" strike="noStrike" mc:Ignorable="hp" hp:hslEmbossed="0"/>
              <a:t>HUGO</a:t>
            </a:r>
            <a:r>
              <a:rPr xmlns:mc="http://schemas.openxmlformats.org/markup-compatibility/2006" xmlns:hp="http://schemas.haansoft.com/office/presentation/8.0" sz="3300" b="0" i="0" u="none" strike="noStrike" mc:Ignorable="hp" hp:hslEmbossed="0"/>
              <a:t>와 </a:t>
            </a:r>
            <a:r>
              <a:rPr xmlns:mc="http://schemas.openxmlformats.org/markup-compatibility/2006" xmlns:hp="http://schemas.haansoft.com/office/presentation/8.0" lang="EN-US" sz="3300" b="0" i="0" u="none" strike="noStrike" mc:Ignorable="hp" hp:hslEmbossed="0"/>
              <a:t>UNIWARD </a:t>
            </a:r>
            <a:r>
              <a:rPr xmlns:mc="http://schemas.openxmlformats.org/markup-compatibility/2006" xmlns:hp="http://schemas.haansoft.com/office/presentation/8.0" sz="3300" b="0" i="0" u="none" strike="noStrike" mc:Ignorable="hp" hp:hslEmbossed="0"/>
              <a:t>두 가지 기법이 혼합된 데이터 셋을 학습시킨 모델을 사용함으로써 범용성을 높였다</a:t>
            </a:r>
            <a:r>
              <a:rPr xmlns:mc="http://schemas.openxmlformats.org/markup-compatibility/2006" xmlns:hp="http://schemas.haansoft.com/office/presentation/8.0" lang="EN-US" sz="3300" b="0" i="0" u="none" strike="noStrike" mc:Ignorable="hp" hp:hslEmbossed="0"/>
              <a:t>. </a:t>
            </a:r>
            <a:r>
              <a:rPr xmlns:mc="http://schemas.openxmlformats.org/markup-compatibility/2006" xmlns:hp="http://schemas.haansoft.com/office/presentation/8.0" sz="3300" b="0" i="0" u="none" strike="noStrike" mc:Ignorable="hp" hp:hslEmbossed="0"/>
              <a:t>그러나 두 가지 기법에 대해서만 학습했기 때문에 다른 기법에 대해서는 범용성을 확인할 수 없었다</a:t>
            </a:r>
            <a:r>
              <a:rPr xmlns:mc="http://schemas.openxmlformats.org/markup-compatibility/2006" xmlns:hp="http://schemas.haansoft.com/office/presentation/8.0" lang="EN-US" sz="3300" b="0" i="0" u="none" strike="noStrike" mc:Ignorable="hp" hp:hslEmbossed="0"/>
              <a:t>. </a:t>
            </a:r>
            <a:r>
              <a:rPr xmlns:mc="http://schemas.openxmlformats.org/markup-compatibility/2006" xmlns:hp="http://schemas.haansoft.com/office/presentation/8.0" sz="3300" b="0" i="0" u="none" strike="noStrike" mc:Ignorable="hp" hp:hslEmbossed="0"/>
              <a:t>따라서 더 다양한 스테가노그래피 기법을 학습한 범용적인 스테가노그래피 분석 모델에 대한 연구가 지속적으로 이루어져야 할 필요가 있다</a:t>
            </a:r>
            <a:r>
              <a:rPr xmlns:mc="http://schemas.openxmlformats.org/markup-compatibility/2006" xmlns:hp="http://schemas.haansoft.com/office/presentation/8.0" lang="EN-US" sz="3300" b="0" i="0" u="none" strike="noStrike" mc:Ignorable="hp" hp:hslEmbossed="0"/>
              <a:t>.</a:t>
            </a:r>
            <a:endParaRPr xmlns:mc="http://schemas.openxmlformats.org/markup-compatibility/2006" xmlns:hp="http://schemas.haansoft.com/office/presentation/8.0" lang="EN-US" sz="3300" b="0" i="0" u="none" strike="noStrike" mc:Ignorable="hp" hp:hslEmbossed="0"/>
          </a:p>
        </p:txBody>
      </p:sp>
      <p:sp>
        <p:nvSpPr>
          <p:cNvPr id="61" name="모서리가 둥근 직사각형 53"/>
          <p:cNvSpPr/>
          <p:nvPr/>
        </p:nvSpPr>
        <p:spPr>
          <a:xfrm>
            <a:off x="694616" y="35293080"/>
            <a:ext cx="3595599" cy="1206865"/>
          </a:xfrm>
          <a:prstGeom prst="roundRect">
            <a:avLst>
              <a:gd name="adj" fmla="val 16667"/>
            </a:avLst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5090" b="1">
                <a:solidFill>
                  <a:schemeClr val="bg1"/>
                </a:solidFill>
              </a:rPr>
              <a:t>참고문헌</a:t>
            </a:r>
            <a:endParaRPr lang="ko-KR" altLang="en-US" sz="5090" b="1">
              <a:solidFill>
                <a:schemeClr val="bg1"/>
              </a:solidFill>
            </a:endParaRPr>
          </a:p>
        </p:txBody>
      </p:sp>
      <p:sp>
        <p:nvSpPr>
          <p:cNvPr id="65" name="TextBox 7"/>
          <p:cNvSpPr txBox="1"/>
          <p:nvPr/>
        </p:nvSpPr>
        <p:spPr>
          <a:xfrm>
            <a:off x="953776" y="36391548"/>
            <a:ext cx="28367660" cy="513016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15900" indent="-215900" algn="just">
              <a:lnSpc>
                <a:spcPct val="16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xmlns:mc="http://schemas.openxmlformats.org/markup-compatibility/2006" xmlns:hp="http://schemas.haansoft.com/office/presentation/8.0" lang="EN-US" sz="2400" b="0" i="0" u="none" strike="noStrike" mc:Ignorable="hp" hp:hslEmbossed="0"/>
              <a:t>[1] Jae Hoon Lee, Chanran Kim, Sang Hwa Lee, and Jong-Il Park. “Image Steganography and Its Discrimination”, Journal of Broadcast Engineering, pp. 462-473, 2018.</a:t>
            </a:r>
            <a:endParaRPr xmlns:mc="http://schemas.openxmlformats.org/markup-compatibility/2006" xmlns:hp="http://schemas.haansoft.com/office/presentation/8.0" lang="EN-US" sz="2400" b="0" i="0" u="none" strike="noStrike" mc:Ignorable="hp" hp:hslEmbossed="0"/>
          </a:p>
          <a:p>
            <a:pPr marL="215900" indent="-215900" algn="just">
              <a:lnSpc>
                <a:spcPct val="16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xmlns:mc="http://schemas.openxmlformats.org/markup-compatibility/2006" xmlns:hp="http://schemas.haansoft.com/office/presentation/8.0" lang="EN-US" sz="2400" b="0" i="0" u="none" strike="noStrike" mc:Ignorable="hp" hp:hslEmbossed="0"/>
              <a:t>[2] </a:t>
            </a:r>
            <a:r>
              <a:rPr xmlns:mc="http://schemas.openxmlformats.org/markup-compatibility/2006" xmlns:hp="http://schemas.haansoft.com/office/presentation/8.0" sz="2400" b="0" i="0" u="none" strike="noStrike" mc:Ignorable="hp" hp:hslEmbossed="0"/>
              <a:t>최종석</a:t>
            </a:r>
            <a:r>
              <a:rPr xmlns:mc="http://schemas.openxmlformats.org/markup-compatibility/2006" xmlns:hp="http://schemas.haansoft.com/office/presentation/8.0" lang="EN-US" sz="2400" b="0" i="0" u="none" strike="noStrike" mc:Ignorable="hp" hp:hslEmbossed="0"/>
              <a:t>, </a:t>
            </a:r>
            <a:r>
              <a:rPr xmlns:mc="http://schemas.openxmlformats.org/markup-compatibility/2006" xmlns:hp="http://schemas.haansoft.com/office/presentation/8.0" sz="2400" b="0" i="0" u="none" strike="noStrike" mc:Ignorable="hp" hp:hslEmbossed="0"/>
              <a:t>박종규</a:t>
            </a:r>
            <a:r>
              <a:rPr xmlns:mc="http://schemas.openxmlformats.org/markup-compatibility/2006" xmlns:hp="http://schemas.haansoft.com/office/presentation/8.0" lang="EN-US" sz="2400" b="0" i="0" u="none" strike="noStrike" mc:Ignorable="hp" hp:hslEmbossed="0"/>
              <a:t>, </a:t>
            </a:r>
            <a:r>
              <a:rPr xmlns:mc="http://schemas.openxmlformats.org/markup-compatibility/2006" xmlns:hp="http://schemas.haansoft.com/office/presentation/8.0" sz="2400" b="0" i="0" u="none" strike="noStrike" mc:Ignorable="hp" hp:hslEmbossed="0"/>
              <a:t>김호원</a:t>
            </a:r>
            <a:r>
              <a:rPr xmlns:mc="http://schemas.openxmlformats.org/markup-compatibility/2006" xmlns:hp="http://schemas.haansoft.com/office/presentation/8.0" lang="EN-US" sz="2400" b="0" i="0" u="none" strike="noStrike" mc:Ignorable="hp" hp:hslEmbossed="0"/>
              <a:t>. “</a:t>
            </a:r>
            <a:r>
              <a:rPr xmlns:mc="http://schemas.openxmlformats.org/markup-compatibility/2006" xmlns:hp="http://schemas.haansoft.com/office/presentation/8.0" sz="2400" b="0" i="0" u="none" strike="noStrike" mc:Ignorable="hp" hp:hslEmbossed="0"/>
              <a:t>인공지능과 사물인터넷 융합 보안 기술 연구방안</a:t>
            </a:r>
            <a:r>
              <a:rPr xmlns:mc="http://schemas.openxmlformats.org/markup-compatibility/2006" xmlns:hp="http://schemas.haansoft.com/office/presentation/8.0" lang="EN-US" sz="2400" b="0" i="0" u="none" strike="noStrike" mc:Ignorable="hp" hp:hslEmbossed="0"/>
              <a:t>”, </a:t>
            </a:r>
            <a:r>
              <a:rPr xmlns:mc="http://schemas.openxmlformats.org/markup-compatibility/2006" xmlns:hp="http://schemas.haansoft.com/office/presentation/8.0" sz="2400" b="0" i="0" u="none" strike="noStrike" mc:Ignorable="hp" hp:hslEmbossed="0"/>
              <a:t>한국통신학회</a:t>
            </a:r>
            <a:r>
              <a:rPr xmlns:mc="http://schemas.openxmlformats.org/markup-compatibility/2006" xmlns:hp="http://schemas.haansoft.com/office/presentation/8.0" lang="EN-US" sz="2400" b="0" i="0" u="none" strike="noStrike" mc:Ignorable="hp" hp:hslEmbossed="0"/>
              <a:t>, </a:t>
            </a:r>
            <a:r>
              <a:rPr xmlns:mc="http://schemas.openxmlformats.org/markup-compatibility/2006" xmlns:hp="http://schemas.haansoft.com/office/presentation/8.0" sz="2400" b="0" i="0" u="none" strike="noStrike" mc:Ignorable="hp" hp:hslEmbossed="0"/>
              <a:t>한국통신학회지</a:t>
            </a:r>
            <a:r>
              <a:rPr xmlns:mc="http://schemas.openxmlformats.org/markup-compatibility/2006" xmlns:hp="http://schemas.haansoft.com/office/presentation/8.0" lang="EN-US" sz="2400" b="0" i="0" u="none" strike="noStrike" mc:Ignorable="hp" hp:hslEmbossed="0"/>
              <a:t>(</a:t>
            </a:r>
            <a:r>
              <a:rPr xmlns:mc="http://schemas.openxmlformats.org/markup-compatibility/2006" xmlns:hp="http://schemas.haansoft.com/office/presentation/8.0" sz="2400" b="0" i="0" u="none" strike="noStrike" mc:Ignorable="hp" hp:hslEmbossed="0"/>
              <a:t>정보와 통신</a:t>
            </a:r>
            <a:r>
              <a:rPr xmlns:mc="http://schemas.openxmlformats.org/markup-compatibility/2006" xmlns:hp="http://schemas.haansoft.com/office/presentation/8.0" lang="EN-US" sz="2400" b="0" i="0" u="none" strike="noStrike" mc:Ignorable="hp" hp:hslEmbossed="0"/>
              <a:t>) </a:t>
            </a:r>
            <a:r>
              <a:rPr xmlns:mc="http://schemas.openxmlformats.org/markup-compatibility/2006" xmlns:hp="http://schemas.haansoft.com/office/presentation/8.0" sz="2400" b="0" i="0" u="none" strike="noStrike" mc:Ignorable="hp" hp:hslEmbossed="0"/>
              <a:t>제</a:t>
            </a:r>
            <a:r>
              <a:rPr xmlns:mc="http://schemas.openxmlformats.org/markup-compatibility/2006" xmlns:hp="http://schemas.haansoft.com/office/presentation/8.0" lang="EN-US" sz="2400" b="0" i="0" u="none" strike="noStrike" mc:Ignorable="hp" hp:hslEmbossed="0"/>
              <a:t>34</a:t>
            </a:r>
            <a:r>
              <a:rPr xmlns:mc="http://schemas.openxmlformats.org/markup-compatibility/2006" xmlns:hp="http://schemas.haansoft.com/office/presentation/8.0" sz="2400" b="0" i="0" u="none" strike="noStrike" mc:Ignorable="hp" hp:hslEmbossed="0"/>
              <a:t>권 제</a:t>
            </a:r>
            <a:r>
              <a:rPr xmlns:mc="http://schemas.openxmlformats.org/markup-compatibility/2006" xmlns:hp="http://schemas.haansoft.com/office/presentation/8.0" lang="EN-US" sz="2400" b="0" i="0" u="none" strike="noStrike" mc:Ignorable="hp" hp:hslEmbossed="0"/>
              <a:t>3</a:t>
            </a:r>
            <a:r>
              <a:rPr xmlns:mc="http://schemas.openxmlformats.org/markup-compatibility/2006" xmlns:hp="http://schemas.haansoft.com/office/presentation/8.0" sz="2400" b="0" i="0" u="none" strike="noStrike" mc:Ignorable="hp" hp:hslEmbossed="0"/>
              <a:t>호</a:t>
            </a:r>
            <a:r>
              <a:rPr xmlns:mc="http://schemas.openxmlformats.org/markup-compatibility/2006" xmlns:hp="http://schemas.haansoft.com/office/presentation/8.0" lang="EN-US" sz="2400" b="0" i="0" u="none" strike="noStrike" mc:Ignorable="hp" hp:hslEmbossed="0"/>
              <a:t>, pp. 65-73, 2017.</a:t>
            </a:r>
            <a:endParaRPr xmlns:mc="http://schemas.openxmlformats.org/markup-compatibility/2006" xmlns:hp="http://schemas.haansoft.com/office/presentation/8.0" lang="EN-US" sz="2400" b="0" i="0" u="none" strike="noStrike" mc:Ignorable="hp" hp:hslEmbossed="0"/>
          </a:p>
          <a:p>
            <a:pPr marL="215900" indent="-215900" algn="just">
              <a:lnSpc>
                <a:spcPct val="16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xmlns:mc="http://schemas.openxmlformats.org/markup-compatibility/2006" xmlns:hp="http://schemas.haansoft.com/office/presentation/8.0" lang="EN-US" sz="2400" b="0" i="0" u="none" strike="noStrike" mc:Ignorable="hp" hp:hslEmbossed="0"/>
              <a:t>[3] J. Fridrich and J. Kodovsky, “Rich Models for Steganalysis of Digital Images,” IEEE Transactions on Information Forensics and Security, Vol. 7, No. 3, pp. 868-882, 2012.</a:t>
            </a:r>
            <a:endParaRPr xmlns:mc="http://schemas.openxmlformats.org/markup-compatibility/2006" xmlns:hp="http://schemas.haansoft.com/office/presentation/8.0" lang="EN-US" sz="2400" b="0" i="0" u="none" strike="noStrike" mc:Ignorable="hp" hp:hslEmbossed="0"/>
          </a:p>
          <a:p>
            <a:pPr marL="215900" indent="-215900" algn="just">
              <a:lnSpc>
                <a:spcPct val="16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xmlns:mc="http://schemas.openxmlformats.org/markup-compatibility/2006" xmlns:hp="http://schemas.haansoft.com/office/presentation/8.0" lang="EN-US" sz="2400" b="0" i="0" u="none" strike="noStrike" mc:Ignorable="hp" hp:hslEmbossed="0"/>
              <a:t>[4] J. Kodovsky, J. Fridrich, and V. Holub, “Ensemble Classifiers for Steganalysis of Digital Media,” IEEE Transactions on Information Forensics and Security, Vol. 7, 2012.</a:t>
            </a:r>
            <a:endParaRPr xmlns:mc="http://schemas.openxmlformats.org/markup-compatibility/2006" xmlns:hp="http://schemas.haansoft.com/office/presentation/8.0" lang="EN-US" sz="2400" b="0" i="0" u="none" strike="noStrike" mc:Ignorable="hp" hp:hslEmbossed="0"/>
          </a:p>
          <a:p>
            <a:pPr marL="215900" indent="-215900" algn="just">
              <a:lnSpc>
                <a:spcPct val="16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xmlns:mc="http://schemas.openxmlformats.org/markup-compatibility/2006" xmlns:hp="http://schemas.haansoft.com/office/presentation/8.0" lang="EN-US" sz="2400" b="0" i="0" u="none" strike="noStrike" mc:Ignorable="hp" hp:hslEmbossed="0"/>
              <a:t>[5] Marc CHAUMONT, </a:t>
            </a:r>
            <a:r>
              <a:rPr xmlns:mc="http://schemas.openxmlformats.org/markup-compatibility/2006" xmlns:hp="http://schemas.haansoft.com/office/presentation/8.0" sz="2400" b="0" i="0" u="none" strike="noStrike" mc:Ignorable="hp" hp:hslEmbossed="0"/>
              <a:t>『</a:t>
            </a:r>
            <a:r>
              <a:rPr xmlns:mc="http://schemas.openxmlformats.org/markup-compatibility/2006" xmlns:hp="http://schemas.haansoft.com/office/presentation/8.0" lang="EN-US" sz="2400" b="0" i="0" u="none" strike="noStrike" mc:Ignorable="hp" hp:hslEmbossed="0"/>
              <a:t>Deep Learning in steganography and steganalysis from 2015 to 2018</a:t>
            </a:r>
            <a:r>
              <a:rPr xmlns:mc="http://schemas.openxmlformats.org/markup-compatibility/2006" xmlns:hp="http://schemas.haansoft.com/office/presentation/8.0" sz="2400" b="0" i="0" u="none" strike="noStrike" mc:Ignorable="hp" hp:hslEmbossed="0"/>
              <a:t>』</a:t>
            </a:r>
            <a:r>
              <a:rPr xmlns:mc="http://schemas.openxmlformats.org/markup-compatibility/2006" xmlns:hp="http://schemas.haansoft.com/office/presentation/8.0" lang="EN-US" sz="2400" b="0" i="0" u="none" strike="noStrike" mc:Ignorable="hp" hp:hslEmbossed="0"/>
              <a:t>, Elsevier Book, 2019.</a:t>
            </a:r>
            <a:endParaRPr xmlns:mc="http://schemas.openxmlformats.org/markup-compatibility/2006" xmlns:hp="http://schemas.haansoft.com/office/presentation/8.0" lang="EN-US" sz="2400" b="0" i="0" u="none" strike="noStrike" mc:Ignorable="hp" hp:hslEmbossed="0"/>
          </a:p>
          <a:p>
            <a:pPr marL="215900" indent="-215900" algn="just">
              <a:lnSpc>
                <a:spcPct val="16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xmlns:mc="http://schemas.openxmlformats.org/markup-compatibility/2006" xmlns:hp="http://schemas.haansoft.com/office/presentation/8.0" lang="EN-US" sz="2400" b="0" i="0" u="none" strike="noStrike" mc:Ignorable="hp" hp:hslEmbossed="0"/>
              <a:t>[6] Yinlong Qian, et al, “Deep Learning for Steganalysis via Convolutional Neural Networks”, Proceedings of SPIE Media Watermarking, Security, and Forensics, vol. 9409, 2015.</a:t>
            </a:r>
            <a:endParaRPr xmlns:mc="http://schemas.openxmlformats.org/markup-compatibility/2006" xmlns:hp="http://schemas.haansoft.com/office/presentation/8.0" lang="EN-US" sz="2400" b="0" i="0" u="none" strike="noStrike" mc:Ignorable="hp" hp:hslEmbossed="0"/>
          </a:p>
          <a:p>
            <a:pPr marL="215900" indent="-215900" algn="just">
              <a:lnSpc>
                <a:spcPct val="16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xmlns:mc="http://schemas.openxmlformats.org/markup-compatibility/2006" xmlns:hp="http://schemas.haansoft.com/office/presentation/8.0" lang="EN-US" sz="2400" b="0" i="0" u="none" strike="noStrike" mc:Ignorable="hp" hp:hslEmbossed="0"/>
              <a:t>[7] Lionel Pibre et al. “Deep learning is a good steganalysis tool when embedding key is reused for different images, even if there is a cover source mismatch”, Proceedings of Media Watermarking, Security, and Forensics, 2016.</a:t>
            </a:r>
            <a:endParaRPr xmlns:mc="http://schemas.openxmlformats.org/markup-compatibility/2006" xmlns:hp="http://schemas.haansoft.com/office/presentation/8.0" lang="EN-US" sz="2400" b="0" i="0" u="none" strike="noStrike" mc:Ignorable="hp" hp:hslEmbossed="0"/>
          </a:p>
          <a:p>
            <a:pPr marL="215900" indent="-215900" algn="just">
              <a:lnSpc>
                <a:spcPct val="1600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xmlns:mc="http://schemas.openxmlformats.org/markup-compatibility/2006" xmlns:hp="http://schemas.haansoft.com/office/presentation/8.0" lang="EN-US" sz="2400" b="0" i="0" u="none" strike="noStrike" mc:Ignorable="hp" hp:hslEmbossed="0"/>
              <a:t>[8] H Kim, J Lee, G Kim, S Yoon. “Generalized Steganalysis using Deep Learning”, Korean Institute of Information Scientists and Engineers, pp. 244-249, 2017.</a:t>
            </a:r>
            <a:endParaRPr lang="en-US" altLang="ko-KR" sz="2400"/>
          </a:p>
        </p:txBody>
      </p:sp>
      <p:graphicFrame>
        <p:nvGraphicFramePr>
          <p:cNvPr id="67" name=""/>
          <p:cNvGraphicFramePr>
            <a:graphicFrameLocks noGrp="1"/>
          </p:cNvGraphicFramePr>
          <p:nvPr/>
        </p:nvGraphicFramePr>
        <p:xfrm>
          <a:off x="11727927" y="20482868"/>
          <a:ext cx="6819357" cy="2104724"/>
        </p:xfrm>
        <a:graphic>
          <a:graphicData uri="http://schemas.openxmlformats.org/drawingml/2006/table">
            <a:tbl>
              <a:tblPr firstRow="1" bandRow="1"/>
              <a:tblGrid>
                <a:gridCol w="1380990"/>
                <a:gridCol w="1815885"/>
                <a:gridCol w="1811241"/>
                <a:gridCol w="1811241"/>
              </a:tblGrid>
              <a:tr h="70748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 sz="3000"/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3000" b="0" i="0" u="none" strike="noStrike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RM+EC</a:t>
                      </a:r>
                      <a:endParaRPr xmlns:mc="http://schemas.openxmlformats.org/markup-compatibility/2006" xmlns:hp="http://schemas.haansoft.com/office/presentation/8.0" lang="EN-US" sz="3000" b="0" i="0" u="none" strike="noStrike" mc:Ignorable="hp" hp:hslEmbossed="0">
                        <a:solidFill>
                          <a:srgbClr val="000000"/>
                        </a:solidFill>
                        <a:latin typeface="한양신명조"/>
                        <a:ea typeface="한양신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3000" b="0" i="0" u="none" strike="noStrike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CNN</a:t>
                      </a:r>
                      <a:endParaRPr xmlns:mc="http://schemas.openxmlformats.org/markup-compatibility/2006" xmlns:hp="http://schemas.haansoft.com/office/presentation/8.0" lang="EN-US" sz="3000" b="0" i="0" u="none" strike="noStrike" mc:Ignorable="hp" hp:hslEmbossed="0">
                        <a:solidFill>
                          <a:srgbClr val="000000"/>
                        </a:solidFill>
                        <a:latin typeface="한양신명조"/>
                        <a:ea typeface="한양신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3000" b="0" i="0" u="none" strike="noStrike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FNN</a:t>
                      </a:r>
                      <a:endParaRPr xmlns:mc="http://schemas.openxmlformats.org/markup-compatibility/2006" xmlns:hp="http://schemas.haansoft.com/office/presentation/8.0" lang="EN-US" sz="3000" b="0" i="0" u="none" strike="noStrike" mc:Ignorable="hp" hp:hslEmbossed="0">
                        <a:solidFill>
                          <a:srgbClr val="000000"/>
                        </a:solidFill>
                        <a:latin typeface="한양신명조"/>
                        <a:ea typeface="한양신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</a:tr>
              <a:tr h="127986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sz="3000" b="0" i="0" u="none" strike="noStrike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평균</a:t>
                      </a:r>
                      <a:endParaRPr xmlns:mc="http://schemas.openxmlformats.org/markup-compatibility/2006" xmlns:hp="http://schemas.haansoft.com/office/presentation/8.0" sz="3000" b="0" i="0" u="none" strike="noStrike" mc:Ignorable="hp" hp:hslEmbossed="0">
                        <a:solidFill>
                          <a:srgbClr val="000000"/>
                        </a:solidFill>
                        <a:latin typeface="한양신명조"/>
                        <a:ea typeface="한양신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3000" b="0" i="0" u="none" strike="noStrike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24.67%</a:t>
                      </a:r>
                      <a:endParaRPr xmlns:mc="http://schemas.openxmlformats.org/markup-compatibility/2006" xmlns:hp="http://schemas.haansoft.com/office/presentation/8.0" lang="EN-US" sz="3000" b="0" i="0" u="none" strike="noStrike" mc:Ignorable="hp" hp:hslEmbossed="0">
                        <a:solidFill>
                          <a:srgbClr val="000000"/>
                        </a:solidFill>
                        <a:latin typeface="한양신명조"/>
                        <a:ea typeface="한양신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3000" b="0" i="0" u="none" strike="noStrike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7.4%</a:t>
                      </a:r>
                      <a:endParaRPr xmlns:mc="http://schemas.openxmlformats.org/markup-compatibility/2006" xmlns:hp="http://schemas.haansoft.com/office/presentation/8.0" lang="EN-US" sz="3000" b="0" i="0" u="none" strike="noStrike" mc:Ignorable="hp" hp:hslEmbossed="0">
                        <a:solidFill>
                          <a:srgbClr val="000000"/>
                        </a:solidFill>
                        <a:latin typeface="한양신명조"/>
                        <a:ea typeface="한양신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lang="EN-US" sz="3000" b="0" i="0" u="none" strike="noStrike" mc:Ignorable="hp" hp:hslEmbossed="0">
                          <a:solidFill>
                            <a:srgbClr val="000000"/>
                          </a:solidFill>
                          <a:latin typeface="한양신명조"/>
                          <a:ea typeface="한양신명조"/>
                        </a:rPr>
                        <a:t>8.66%</a:t>
                      </a:r>
                      <a:endParaRPr xmlns:mc="http://schemas.openxmlformats.org/markup-compatibility/2006" xmlns:hp="http://schemas.haansoft.com/office/presentation/8.0" lang="EN-US" sz="3000" b="0" i="0" u="none" strike="noStrike" mc:Ignorable="hp" hp:hslEmbossed="0">
                        <a:solidFill>
                          <a:srgbClr val="000000"/>
                        </a:solidFill>
                        <a:latin typeface="한양신명조"/>
                        <a:ea typeface="한양신명조"/>
                      </a:endParaRPr>
                    </a:p>
                  </a:txBody>
                  <a:tcPr marL="91440" marR="91440" anchor="ctr">
                    <a:lnL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4191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77" name=""/>
          <p:cNvGrpSpPr>
            <a:grpSpLocks/>
          </p:cNvGrpSpPr>
          <p:nvPr/>
        </p:nvGrpSpPr>
        <p:grpSpPr>
          <a:xfrm rot="0">
            <a:off x="2753748" y="26162620"/>
            <a:ext cx="24767718" cy="4829548"/>
            <a:chOff x="4222750" y="24568222"/>
            <a:chExt cx="23025994" cy="6680118"/>
          </a:xfrm>
        </p:grpSpPr>
        <p:graphicFrame>
          <p:nvGraphicFramePr>
            <p:cNvPr id="75" name=""/>
            <p:cNvGraphicFramePr/>
            <p:nvPr/>
          </p:nvGraphicFramePr>
          <p:xfrm>
            <a:off x="4222750" y="24568222"/>
            <a:ext cx="11514861" cy="6680055"/>
          </p:xfrm>
          <a:graphic>
            <a:graphicData uri="http://schemas.openxmlformats.org/drawingml/2006/chart">
              <c:chart r:id="rId3"/>
            </a:graphicData>
          </a:graphic>
        </p:graphicFrame>
        <p:graphicFrame>
          <p:nvGraphicFramePr>
            <p:cNvPr id="76" name=""/>
            <p:cNvGraphicFramePr/>
            <p:nvPr/>
          </p:nvGraphicFramePr>
          <p:xfrm>
            <a:off x="15733883" y="24568284"/>
            <a:ext cx="11514861" cy="6680055"/>
          </p:xfrm>
          <a:graphic>
            <a:graphicData uri="http://schemas.openxmlformats.org/drawingml/2006/chart">
              <c:chart r:id="rId4"/>
            </a:graphicData>
          </a:graphic>
        </p:graphicFrame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525</ep:Words>
  <ep:PresentationFormat>사용자 지정</ep:PresentationFormat>
  <ep:Paragraphs>26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2017-09-25T14:51:22.000</dcterms:created>
  <dc:creator>Windows 사용자</dc:creator>
  <cp:lastModifiedBy>82109</cp:lastModifiedBy>
  <dcterms:modified xsi:type="dcterms:W3CDTF">2022-11-28T06:12:12.986</dcterms:modified>
  <cp:revision>112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