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4" name="Shape 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선 연결선 8"/>
          <p:cNvSpPr/>
          <p:nvPr/>
        </p:nvSpPr>
        <p:spPr>
          <a:xfrm>
            <a:off x="4862512" y="2674937"/>
            <a:ext cx="1993901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1" name="모서리가 둥근 직사각형 19"/>
          <p:cNvSpPr/>
          <p:nvPr/>
        </p:nvSpPr>
        <p:spPr>
          <a:xfrm>
            <a:off x="1063625" y="2157412"/>
            <a:ext cx="10063163" cy="715963"/>
          </a:xfrm>
          <a:prstGeom prst="roundRect">
            <a:avLst>
              <a:gd name="adj" fmla="val 16667"/>
            </a:avLst>
          </a:prstGeom>
          <a:ln w="19050">
            <a:solidFill>
              <a:srgbClr val="2E75B6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" name="모서리가 둥근 직사각형 19"/>
          <p:cNvSpPr/>
          <p:nvPr/>
        </p:nvSpPr>
        <p:spPr>
          <a:xfrm>
            <a:off x="1063625" y="3070225"/>
            <a:ext cx="10063163" cy="715963"/>
          </a:xfrm>
          <a:prstGeom prst="roundRect">
            <a:avLst>
              <a:gd name="adj" fmla="val 16667"/>
            </a:avLst>
          </a:prstGeom>
          <a:ln w="19050">
            <a:solidFill>
              <a:srgbClr val="2E75B6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" name="모서리가 둥근 직사각형 19"/>
          <p:cNvSpPr/>
          <p:nvPr/>
        </p:nvSpPr>
        <p:spPr>
          <a:xfrm>
            <a:off x="1063625" y="3998912"/>
            <a:ext cx="10063163" cy="715963"/>
          </a:xfrm>
          <a:prstGeom prst="roundRect">
            <a:avLst>
              <a:gd name="adj" fmla="val 16667"/>
            </a:avLst>
          </a:prstGeom>
          <a:ln w="19050">
            <a:solidFill>
              <a:srgbClr val="2E75B6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609600" y="274637"/>
            <a:ext cx="10972800" cy="1143001"/>
          </a:xfrm>
          <a:prstGeom prst="rect">
            <a:avLst/>
          </a:prstGeom>
        </p:spPr>
        <p:txBody>
          <a:bodyPr anchor="t"/>
          <a:lstStyle/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1054100" y="2157412"/>
            <a:ext cx="10072688" cy="719138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8463944" y="6224222"/>
            <a:ext cx="273657" cy="264256"/>
          </a:xfrm>
          <a:prstGeom prst="rect">
            <a:avLst/>
          </a:prstGeom>
        </p:spPr>
        <p:txBody>
          <a:bodyPr anchor="ctr"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7" descr="그림 7"/>
          <p:cNvPicPr>
            <a:picLocks noChangeAspect="1"/>
          </p:cNvPicPr>
          <p:nvPr/>
        </p:nvPicPr>
        <p:blipFill>
          <a:blip r:embed="rId2">
            <a:extLst/>
          </a:blip>
          <a:srcRect l="40229" t="65597" r="0" b="9375"/>
          <a:stretch>
            <a:fillRect/>
          </a:stretch>
        </p:blipFill>
        <p:spPr>
          <a:xfrm>
            <a:off x="0" y="6645275"/>
            <a:ext cx="1808163" cy="160338"/>
          </a:xfrm>
          <a:prstGeom prst="rect">
            <a:avLst/>
          </a:prstGeom>
          <a:ln w="12700">
            <a:miter lim="400000"/>
          </a:ln>
        </p:spPr>
      </p:pic>
      <p:pic>
        <p:nvPicPr>
          <p:cNvPr id="44" name="그림 8" descr="그림 8"/>
          <p:cNvPicPr>
            <a:picLocks noChangeAspect="1"/>
          </p:cNvPicPr>
          <p:nvPr/>
        </p:nvPicPr>
        <p:blipFill>
          <a:blip r:embed="rId3">
            <a:extLst/>
          </a:blip>
          <a:srcRect l="0" t="62458" r="0" b="12512"/>
          <a:stretch>
            <a:fillRect/>
          </a:stretch>
        </p:blipFill>
        <p:spPr>
          <a:xfrm>
            <a:off x="10879137" y="6675437"/>
            <a:ext cx="1311276" cy="160339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Title Text"/>
          <p:cNvSpPr txBox="1"/>
          <p:nvPr>
            <p:ph type="title"/>
          </p:nvPr>
        </p:nvSpPr>
        <p:spPr>
          <a:xfrm>
            <a:off x="0" y="1222375"/>
            <a:ext cx="12192000" cy="23876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sz="half" idx="1"/>
          </p:nvPr>
        </p:nvSpPr>
        <p:spPr>
          <a:xfrm>
            <a:off x="0" y="3794125"/>
            <a:ext cx="12190413" cy="1655763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xfrm>
            <a:off x="8463944" y="6224222"/>
            <a:ext cx="273657" cy="264256"/>
          </a:xfrm>
          <a:prstGeom prst="rect">
            <a:avLst/>
          </a:prstGeom>
        </p:spPr>
        <p:txBody>
          <a:bodyPr anchor="ctr"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3"/>
          <p:cNvSpPr txBox="1"/>
          <p:nvPr/>
        </p:nvSpPr>
        <p:spPr>
          <a:xfrm>
            <a:off x="44450" y="2767012"/>
            <a:ext cx="12101513" cy="1226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8000"/>
            </a:lvl1pPr>
          </a:lstStyle>
          <a:p>
            <a:pPr/>
            <a:r>
              <a:t>Q &amp; A</a:t>
            </a:r>
          </a:p>
        </p:txBody>
      </p:sp>
      <p:sp>
        <p:nvSpPr>
          <p:cNvPr id="55" name="Title Text"/>
          <p:cNvSpPr txBox="1"/>
          <p:nvPr>
            <p:ph type="title"/>
          </p:nvPr>
        </p:nvSpPr>
        <p:spPr>
          <a:xfrm>
            <a:off x="609600" y="274637"/>
            <a:ext cx="10972800" cy="1143001"/>
          </a:xfrm>
          <a:prstGeom prst="rect">
            <a:avLst/>
          </a:prstGeom>
        </p:spPr>
        <p:txBody>
          <a:bodyPr anchor="t"/>
          <a:lstStyle/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xfrm>
            <a:off x="8463944" y="6224222"/>
            <a:ext cx="273657" cy="264256"/>
          </a:xfrm>
          <a:prstGeom prst="rect">
            <a:avLst/>
          </a:prstGeom>
        </p:spPr>
        <p:txBody>
          <a:bodyPr anchor="ctr"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9"/>
          <p:cNvSpPr/>
          <p:nvPr/>
        </p:nvSpPr>
        <p:spPr>
          <a:xfrm>
            <a:off x="411162" y="206375"/>
            <a:ext cx="11368088" cy="762000"/>
          </a:xfrm>
          <a:prstGeom prst="roundRect">
            <a:avLst>
              <a:gd name="adj" fmla="val 16667"/>
            </a:avLst>
          </a:prstGeom>
          <a:ln w="19050">
            <a:solidFill>
              <a:srgbClr val="2E75B6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11162" y="206375"/>
            <a:ext cx="11368088" cy="76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11162" y="1152525"/>
            <a:ext cx="11369676" cy="5603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1803747" y="6411912"/>
            <a:ext cx="386666" cy="37523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20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872066" marR="0" indent="-414866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410758" marR="0" indent="-49635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924755" marR="0" indent="-553155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381955" marR="0" indent="-553155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839155" marR="0" indent="-553155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296355" marR="0" indent="-553155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753555" marR="0" indent="-553155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210755" marR="0" indent="-553155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z="60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웹상에서의 CHAM 성능 측정</a:t>
            </a:r>
          </a:p>
        </p:txBody>
      </p:sp>
      <p:sp>
        <p:nvSpPr>
          <p:cNvPr id="67" name="부제목 2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 sz="24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이민우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텍스트 개체 틀 1"/>
          <p:cNvSpPr txBox="1"/>
          <p:nvPr>
            <p:ph type="body" sz="quarter" idx="1"/>
          </p:nvPr>
        </p:nvSpPr>
        <p:spPr>
          <a:xfrm>
            <a:off x="1054100" y="2157412"/>
            <a:ext cx="10072688" cy="719138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>
                <a:solidFill>
                  <a:srgbClr val="3B3838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CHAM / Ajax / API</a:t>
            </a:r>
          </a:p>
        </p:txBody>
      </p:sp>
      <p:sp>
        <p:nvSpPr>
          <p:cNvPr id="70" name="텍스트 개체 틀 2"/>
          <p:cNvSpPr txBox="1"/>
          <p:nvPr/>
        </p:nvSpPr>
        <p:spPr>
          <a:xfrm>
            <a:off x="1054100" y="3158899"/>
            <a:ext cx="10072688" cy="548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3B3838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구현 과정</a:t>
            </a:r>
          </a:p>
        </p:txBody>
      </p:sp>
      <p:sp>
        <p:nvSpPr>
          <p:cNvPr id="71" name="텍스트 개체 틀 3"/>
          <p:cNvSpPr txBox="1"/>
          <p:nvPr/>
        </p:nvSpPr>
        <p:spPr>
          <a:xfrm>
            <a:off x="1054100" y="4078061"/>
            <a:ext cx="10072688" cy="548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3B3838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성능 측정 결과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9"/>
          <p:cNvSpPr txBox="1"/>
          <p:nvPr>
            <p:ph type="sldNum" sz="quarter" idx="4294967295"/>
          </p:nvPr>
        </p:nvSpPr>
        <p:spPr>
          <a:xfrm>
            <a:off x="11945009" y="6411912"/>
            <a:ext cx="245404" cy="3752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4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CHAM</a:t>
            </a:r>
          </a:p>
        </p:txBody>
      </p:sp>
      <p:sp>
        <p:nvSpPr>
          <p:cNvPr id="75" name="텍스트 개체 틀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IoT 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환경에서 사용되는 것을 목적으로 개발된 국산 경량암호알고리즘</a:t>
            </a:r>
            <a:endParaRPr>
              <a:latin typeface="+mn-lt"/>
              <a:ea typeface="+mn-ea"/>
              <a:cs typeface="+mn-cs"/>
              <a:sym typeface="맑은 고딕"/>
            </a:endParaRPr>
          </a:p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</a:p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  <a:r>
              <a:t>세가지 타입 존재</a:t>
            </a:r>
          </a:p>
          <a:p>
            <a:pPr lvl="1" marL="685800" indent="-228600">
              <a:lnSpc>
                <a:spcPct val="100000"/>
              </a:lnSpc>
              <a:spcBef>
                <a:spcPts val="500"/>
              </a:spcBef>
              <a:defRPr sz="2400"/>
            </a:pPr>
            <a:r>
              <a:t>64/128, 128/128, 128/256</a:t>
            </a:r>
          </a:p>
          <a:p>
            <a:pPr>
              <a:defRPr sz="2400"/>
            </a:pPr>
          </a:p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  <a:r>
              <a:t>라운드 횟수</a:t>
            </a:r>
          </a:p>
          <a:p>
            <a:pPr lvl="1" marL="685800" indent="-228600">
              <a:lnSpc>
                <a:spcPct val="100000"/>
              </a:lnSpc>
              <a:spcBef>
                <a:spcPts val="500"/>
              </a:spcBef>
              <a:defRPr sz="2400"/>
            </a:pPr>
            <a:r>
              <a:t>64/128 : 88 round</a:t>
            </a:r>
          </a:p>
          <a:p>
            <a:pPr lvl="1" marL="685800" indent="-228600">
              <a:lnSpc>
                <a:spcPct val="100000"/>
              </a:lnSpc>
              <a:spcBef>
                <a:spcPts val="500"/>
              </a:spcBef>
              <a:defRPr sz="2400"/>
            </a:pPr>
            <a:r>
              <a:t>128/128 : 112 round</a:t>
            </a:r>
          </a:p>
          <a:p>
            <a:pPr lvl="1" marL="685800" indent="-228600">
              <a:lnSpc>
                <a:spcPct val="100000"/>
              </a:lnSpc>
              <a:spcBef>
                <a:spcPts val="500"/>
              </a:spcBef>
              <a:defRPr sz="2400"/>
            </a:pPr>
            <a:r>
              <a:t>128/256 : 120 round</a:t>
            </a:r>
          </a:p>
        </p:txBody>
      </p:sp>
      <p:sp>
        <p:nvSpPr>
          <p:cNvPr id="76" name="ODD round"/>
          <p:cNvSpPr txBox="1"/>
          <p:nvPr/>
        </p:nvSpPr>
        <p:spPr>
          <a:xfrm>
            <a:off x="10172700" y="2847975"/>
            <a:ext cx="125095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ODD round</a:t>
            </a:r>
          </a:p>
        </p:txBody>
      </p:sp>
      <p:sp>
        <p:nvSpPr>
          <p:cNvPr id="77" name="Line"/>
          <p:cNvSpPr/>
          <p:nvPr/>
        </p:nvSpPr>
        <p:spPr>
          <a:xfrm>
            <a:off x="9663112" y="2176462"/>
            <a:ext cx="465138" cy="1720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218"/>
                  <a:pt x="10800" y="487"/>
                </a:cubicBezTo>
                <a:lnTo>
                  <a:pt x="10800" y="10313"/>
                </a:lnTo>
                <a:cubicBezTo>
                  <a:pt x="10800" y="10582"/>
                  <a:pt x="15635" y="10800"/>
                  <a:pt x="21600" y="10800"/>
                </a:cubicBezTo>
                <a:cubicBezTo>
                  <a:pt x="15635" y="10800"/>
                  <a:pt x="10800" y="11018"/>
                  <a:pt x="10800" y="11287"/>
                </a:cubicBezTo>
                <a:lnTo>
                  <a:pt x="10800" y="21113"/>
                </a:lnTo>
                <a:cubicBezTo>
                  <a:pt x="10800" y="21382"/>
                  <a:pt x="5965" y="21600"/>
                  <a:pt x="0" y="21600"/>
                </a:cubicBezTo>
              </a:path>
            </a:pathLst>
          </a:custGeom>
          <a:ln w="635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78" name="Line"/>
          <p:cNvSpPr/>
          <p:nvPr/>
        </p:nvSpPr>
        <p:spPr>
          <a:xfrm>
            <a:off x="9636125" y="4381500"/>
            <a:ext cx="465138" cy="17208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218"/>
                  <a:pt x="10800" y="487"/>
                </a:cubicBezTo>
                <a:lnTo>
                  <a:pt x="10800" y="10313"/>
                </a:lnTo>
                <a:cubicBezTo>
                  <a:pt x="10800" y="10582"/>
                  <a:pt x="15635" y="10800"/>
                  <a:pt x="21600" y="10800"/>
                </a:cubicBezTo>
                <a:cubicBezTo>
                  <a:pt x="15635" y="10800"/>
                  <a:pt x="10800" y="11018"/>
                  <a:pt x="10800" y="11287"/>
                </a:cubicBezTo>
                <a:lnTo>
                  <a:pt x="10800" y="21113"/>
                </a:lnTo>
                <a:cubicBezTo>
                  <a:pt x="10800" y="21382"/>
                  <a:pt x="5965" y="21600"/>
                  <a:pt x="0" y="21600"/>
                </a:cubicBezTo>
              </a:path>
            </a:pathLst>
          </a:custGeom>
          <a:ln w="635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79" name="EVEN round"/>
          <p:cNvSpPr txBox="1"/>
          <p:nvPr/>
        </p:nvSpPr>
        <p:spPr>
          <a:xfrm>
            <a:off x="10098087" y="5095875"/>
            <a:ext cx="146685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EVEN round</a:t>
            </a:r>
          </a:p>
        </p:txBody>
      </p:sp>
      <p:pic>
        <p:nvPicPr>
          <p:cNvPr id="80" name="스크린샷 2022-11-05 오후 5.08.38.png" descr="스크린샷 2022-11-05 오후 5.08.3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80075" y="1890712"/>
            <a:ext cx="3736975" cy="45767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직사각형 9"/>
          <p:cNvSpPr txBox="1"/>
          <p:nvPr>
            <p:ph type="sldNum" sz="quarter" idx="4294967295"/>
          </p:nvPr>
        </p:nvSpPr>
        <p:spPr>
          <a:xfrm>
            <a:off x="11945009" y="6411912"/>
            <a:ext cx="245404" cy="3752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3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Ajax</a:t>
            </a:r>
          </a:p>
        </p:txBody>
      </p:sp>
      <p:sp>
        <p:nvSpPr>
          <p:cNvPr id="84" name="텍스트 개체 틀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82562" indent="-182562">
              <a:buSzTx/>
              <a:buNone/>
              <a:defRPr b="1" sz="2500"/>
            </a:pPr>
            <a:r>
              <a:t>Ajax</a:t>
            </a:r>
            <a:r>
              <a:rPr b="0"/>
              <a:t> – Asynchonous Javascript And Xml(</a:t>
            </a:r>
            <a:r>
              <a:rPr b="0">
                <a:latin typeface="+mn-lt"/>
                <a:ea typeface="+mn-ea"/>
                <a:cs typeface="+mn-cs"/>
                <a:sym typeface="맑은 고딕"/>
              </a:rPr>
              <a:t>비동기식 </a:t>
            </a:r>
            <a:r>
              <a:rPr b="0"/>
              <a:t>JS</a:t>
            </a:r>
            <a:r>
              <a:rPr b="0">
                <a:latin typeface="+mn-lt"/>
                <a:ea typeface="+mn-ea"/>
                <a:cs typeface="+mn-cs"/>
                <a:sym typeface="맑은 고딕"/>
              </a:rPr>
              <a:t>와 </a:t>
            </a:r>
            <a:r>
              <a:rPr b="0"/>
              <a:t>xml)</a:t>
            </a:r>
          </a:p>
          <a:p>
            <a:pPr lvl="1" marL="685800" indent="-228600">
              <a:lnSpc>
                <a:spcPct val="100000"/>
              </a:lnSpc>
              <a:spcBef>
                <a:spcPts val="500"/>
              </a:spcBef>
              <a:defRPr sz="2200"/>
            </a:pPr>
            <a:r>
              <a:t>JS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 라이브러리 중 하나</a:t>
            </a:r>
          </a:p>
          <a:p>
            <a:pPr marL="182562" indent="-182562">
              <a:defRPr sz="2500"/>
            </a:pPr>
          </a:p>
          <a:p>
            <a:pPr marL="182562" indent="-182562">
              <a:defRPr sz="2500"/>
            </a:pPr>
            <a:r>
              <a:t>JS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를 이용해 클라이언트</a:t>
            </a:r>
            <a:r>
              <a:t>-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서버간 </a:t>
            </a:r>
            <a:r>
              <a:t>XML 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데이터</a:t>
            </a:r>
            <a:r>
              <a:t>(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혹은 </a:t>
            </a:r>
            <a:r>
              <a:t>JSON)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를 주고 받는 기술</a:t>
            </a:r>
          </a:p>
          <a:p>
            <a:pPr marL="182562" indent="-182562">
              <a:defRPr sz="2500"/>
            </a:pPr>
          </a:p>
          <a:p>
            <a:pPr marL="182562" indent="-182562">
              <a:defRPr sz="2500"/>
            </a:pPr>
            <a:r>
              <a:t>Ajax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로 주로 하는 작업</a:t>
            </a:r>
          </a:p>
          <a:p>
            <a:pPr lvl="1" marL="685800" indent="-228600">
              <a:lnSpc>
                <a:spcPct val="100000"/>
              </a:lnSpc>
              <a:spcBef>
                <a:spcPts val="500"/>
              </a:spcBef>
              <a:defRPr sz="2200">
                <a:latin typeface="+mn-lt"/>
                <a:ea typeface="+mn-ea"/>
                <a:cs typeface="+mn-cs"/>
                <a:sym typeface="맑은 고딕"/>
              </a:defRPr>
            </a:pPr>
            <a:r>
              <a:t>웹 페이지 새로고침 없이 서버에 요청</a:t>
            </a:r>
            <a:r>
              <a:rPr>
                <a:latin typeface="Arial"/>
                <a:ea typeface="Arial"/>
                <a:cs typeface="Arial"/>
                <a:sym typeface="Arial"/>
              </a:rPr>
              <a:t>(Request) -&gt; </a:t>
            </a:r>
            <a:r>
              <a:t>비동기 서버 통신 방식</a:t>
            </a:r>
          </a:p>
          <a:p>
            <a:pPr lvl="2" marL="1143000" indent="-228600">
              <a:lnSpc>
                <a:spcPct val="100000"/>
              </a:lnSpc>
              <a:spcBef>
                <a:spcPts val="500"/>
              </a:spcBef>
              <a:defRPr sz="1800">
                <a:latin typeface="+mn-lt"/>
                <a:ea typeface="+mn-ea"/>
                <a:cs typeface="+mn-cs"/>
                <a:sym typeface="맑은 고딕"/>
              </a:defRPr>
            </a:pPr>
            <a:r>
              <a:t>웹 페이지의 속도 향상 </a:t>
            </a:r>
          </a:p>
          <a:p>
            <a:pPr lvl="1" marL="685800" indent="-228600">
              <a:lnSpc>
                <a:spcPct val="100000"/>
              </a:lnSpc>
              <a:spcBef>
                <a:spcPts val="500"/>
              </a:spcBef>
              <a:defRPr sz="2200">
                <a:latin typeface="+mn-lt"/>
                <a:ea typeface="+mn-ea"/>
                <a:cs typeface="+mn-cs"/>
                <a:sym typeface="맑은 고딕"/>
              </a:defRPr>
            </a:pPr>
            <a:r>
              <a:t>서버로부터 데이터를 받고 작업을 수행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9"/>
          <p:cNvSpPr txBox="1"/>
          <p:nvPr>
            <p:ph type="sldNum" sz="quarter" idx="4294967295"/>
          </p:nvPr>
        </p:nvSpPr>
        <p:spPr>
          <a:xfrm>
            <a:off x="11945009" y="6411912"/>
            <a:ext cx="245404" cy="3752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7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API</a:t>
            </a:r>
          </a:p>
        </p:txBody>
      </p:sp>
      <p:sp>
        <p:nvSpPr>
          <p:cNvPr id="88" name="텍스트 개체 틀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90500" indent="-190500">
              <a:buSzTx/>
              <a:buNone/>
              <a:defRPr b="1"/>
            </a:pPr>
            <a:r>
              <a:t>API - </a:t>
            </a:r>
            <a:r>
              <a:rPr b="0"/>
              <a:t>Application Programming Interface</a:t>
            </a:r>
            <a:endParaRPr b="0"/>
          </a:p>
          <a:p>
            <a:pPr marL="190500" indent="-190500">
              <a:defRPr>
                <a:latin typeface="+mn-lt"/>
                <a:ea typeface="+mn-ea"/>
                <a:cs typeface="+mn-cs"/>
                <a:sym typeface="맑은 고딕"/>
              </a:defRPr>
            </a:pPr>
            <a:r>
              <a:t>응용 프로그램에서 기능을 사용하거나 데이터를 주고 받기 위한 기능</a:t>
            </a:r>
          </a:p>
          <a:p>
            <a:pPr marL="190500" indent="-190500"/>
          </a:p>
          <a:p>
            <a:pPr marL="190500" indent="-190500"/>
            <a:r>
              <a:t>API 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구성 요소</a:t>
            </a:r>
            <a:endParaRPr>
              <a:latin typeface="+mn-lt"/>
              <a:ea typeface="+mn-ea"/>
              <a:cs typeface="+mn-cs"/>
              <a:sym typeface="맑은 고딕"/>
            </a:endParaRPr>
          </a:p>
          <a:p>
            <a:pPr lvl="1" marL="685800" indent="-228600">
              <a:lnSpc>
                <a:spcPct val="100000"/>
              </a:lnSpc>
              <a:spcBef>
                <a:spcPts val="500"/>
              </a:spcBef>
              <a:defRPr sz="2400">
                <a:latin typeface="+mn-lt"/>
                <a:ea typeface="+mn-ea"/>
                <a:cs typeface="+mn-cs"/>
                <a:sym typeface="맑은 고딕"/>
              </a:defRPr>
            </a:pPr>
            <a:r>
              <a:t>요청정보</a:t>
            </a:r>
            <a:r>
              <a:rPr>
                <a:latin typeface="Arial"/>
                <a:ea typeface="Arial"/>
                <a:cs typeface="Arial"/>
                <a:sym typeface="Arial"/>
              </a:rPr>
              <a:t>(</a:t>
            </a:r>
            <a:r>
              <a:t>요청 </a:t>
            </a:r>
            <a:r>
              <a:rPr>
                <a:latin typeface="Arial"/>
                <a:ea typeface="Arial"/>
                <a:cs typeface="Arial"/>
                <a:sym typeface="Arial"/>
              </a:rPr>
              <a:t>URL, </a:t>
            </a:r>
            <a:r>
              <a:t>요청 방식</a:t>
            </a:r>
            <a:r>
              <a:rPr>
                <a:latin typeface="Arial"/>
                <a:ea typeface="Arial"/>
                <a:cs typeface="Arial"/>
                <a:sym typeface="Arial"/>
              </a:rPr>
              <a:t>(GET/POST…))</a:t>
            </a:r>
          </a:p>
          <a:p>
            <a:pPr lvl="1" marL="685800" indent="-228600">
              <a:lnSpc>
                <a:spcPct val="100000"/>
              </a:lnSpc>
              <a:spcBef>
                <a:spcPts val="500"/>
              </a:spcBef>
              <a:defRPr sz="2400">
                <a:latin typeface="+mn-lt"/>
                <a:ea typeface="+mn-ea"/>
                <a:cs typeface="+mn-cs"/>
                <a:sym typeface="맑은 고딕"/>
              </a:defRPr>
            </a:pPr>
            <a:r>
              <a:t>서버가 제공할 기능</a:t>
            </a:r>
            <a:r>
              <a:rPr>
                <a:latin typeface="Arial"/>
                <a:ea typeface="Arial"/>
                <a:cs typeface="Arial"/>
                <a:sym typeface="Arial"/>
              </a:rPr>
              <a:t>(</a:t>
            </a:r>
            <a:r>
              <a:t>회원 데이터 조회</a:t>
            </a:r>
            <a:r>
              <a:rPr>
                <a:latin typeface="Arial"/>
                <a:ea typeface="Arial"/>
                <a:cs typeface="Arial"/>
                <a:sym typeface="Arial"/>
              </a:rPr>
              <a:t>, </a:t>
            </a:r>
            <a:r>
              <a:t>게시판 생성 등</a:t>
            </a:r>
            <a:r>
              <a:rPr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lvl="1" marL="685800" indent="-228600">
              <a:lnSpc>
                <a:spcPct val="100000"/>
              </a:lnSpc>
              <a:spcBef>
                <a:spcPts val="500"/>
              </a:spcBef>
              <a:defRPr sz="2400">
                <a:latin typeface="+mn-lt"/>
                <a:ea typeface="+mn-ea"/>
                <a:cs typeface="+mn-cs"/>
                <a:sym typeface="맑은 고딕"/>
              </a:defRPr>
            </a:pPr>
            <a:r>
              <a:t>응답데이터</a:t>
            </a:r>
            <a:r>
              <a:rPr>
                <a:latin typeface="Arial"/>
                <a:ea typeface="Arial"/>
                <a:cs typeface="Arial"/>
                <a:sym typeface="Arial"/>
              </a:rPr>
              <a:t>(</a:t>
            </a:r>
            <a:r>
              <a:t>어떤 </a:t>
            </a:r>
            <a:r>
              <a:rPr>
                <a:latin typeface="Arial"/>
                <a:ea typeface="Arial"/>
                <a:cs typeface="Arial"/>
                <a:sym typeface="Arial"/>
              </a:rPr>
              <a:t>key</a:t>
            </a:r>
            <a:r>
              <a:t>로 데이터를 줄지</a:t>
            </a:r>
            <a:r>
              <a:rPr>
                <a:latin typeface="Arial"/>
                <a:ea typeface="Arial"/>
                <a:cs typeface="Arial"/>
                <a:sym typeface="Arial"/>
              </a:rPr>
              <a:t>?)</a:t>
            </a:r>
          </a:p>
          <a:p>
            <a:pPr lvl="2" marL="1143000" indent="-228600">
              <a:lnSpc>
                <a:spcPct val="100000"/>
              </a:lnSpc>
              <a:spcBef>
                <a:spcPts val="500"/>
              </a:spcBef>
              <a:defRPr sz="2000"/>
            </a:pPr>
            <a:r>
              <a:t>E.g. return render_template('main.html', data=results)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직사각형 9"/>
          <p:cNvSpPr txBox="1"/>
          <p:nvPr>
            <p:ph type="sldNum" sz="quarter" idx="4294967295"/>
          </p:nvPr>
        </p:nvSpPr>
        <p:spPr>
          <a:xfrm>
            <a:off x="11945009" y="6411912"/>
            <a:ext cx="245404" cy="3752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1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구현 과정</a:t>
            </a:r>
          </a:p>
        </p:txBody>
      </p:sp>
      <p:sp>
        <p:nvSpPr>
          <p:cNvPr id="92" name="텍스트 개체 틀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키 생성 및 암호화 알고리즘 테스트 웹 페이지 구현</a:t>
            </a:r>
          </a:p>
          <a:p>
            <a:pPr lvl="1" marL="685800" indent="-228600">
              <a:lnSpc>
                <a:spcPct val="100000"/>
              </a:lnSpc>
              <a:spcBef>
                <a:spcPts val="0"/>
              </a:spcBef>
              <a:defRPr sz="1800"/>
            </a:pPr>
            <a:r>
              <a:t>간단한 웹 페이지로 각 알고리즘 수행에 소요된 시간 출력</a:t>
            </a:r>
          </a:p>
          <a:p>
            <a:pPr lvl="1" marL="685800" indent="-228600">
              <a:lnSpc>
                <a:spcPct val="100000"/>
              </a:lnSpc>
              <a:spcBef>
                <a:spcPts val="0"/>
              </a:spcBef>
              <a:defRPr sz="1800"/>
            </a:pPr>
            <a:r>
              <a:t>다양한 브라우저에서 테스트 진행</a:t>
            </a:r>
          </a:p>
          <a:p>
            <a:pPr/>
            <a:endParaRPr sz="1800"/>
          </a:p>
          <a:p>
            <a:pPr/>
            <a:r>
              <a:t>Python으로 구현된 CHAM 알고리즘을 API 형식으로 작성</a:t>
            </a:r>
          </a:p>
          <a:p>
            <a:pPr lvl="1" marL="685800" indent="-228600">
              <a:lnSpc>
                <a:spcPct val="100000"/>
              </a:lnSpc>
              <a:spcBef>
                <a:spcPts val="0"/>
              </a:spcBef>
              <a:defRPr sz="1800"/>
            </a:pPr>
            <a:r>
              <a:t>웹 상에서 Python 성능 테스트를 하기 위함</a:t>
            </a:r>
          </a:p>
          <a:p>
            <a:pPr lvl="1" marL="685800" indent="-228600">
              <a:lnSpc>
                <a:spcPct val="100000"/>
              </a:lnSpc>
              <a:spcBef>
                <a:spcPts val="0"/>
              </a:spcBef>
              <a:defRPr sz="1800"/>
            </a:pPr>
            <a:r>
              <a:t>Python 기반 웹 프레임워크인 Flask 사용해 웹 서버 및 페이지 구축</a:t>
            </a:r>
          </a:p>
          <a:p>
            <a:pPr lvl="1" marL="685800" indent="-228600">
              <a:lnSpc>
                <a:spcPct val="100000"/>
              </a:lnSpc>
              <a:spcBef>
                <a:spcPts val="0"/>
              </a:spcBef>
              <a:defRPr sz="1800"/>
            </a:pPr>
          </a:p>
          <a:p>
            <a:pPr/>
            <a:r>
              <a:t>각 알고리즘 수행 시간을 측정 후 Cpb 계산</a:t>
            </a:r>
          </a:p>
          <a:p>
            <a:pPr lvl="1" marL="685800" indent="-228600">
              <a:lnSpc>
                <a:spcPct val="100000"/>
              </a:lnSpc>
              <a:spcBef>
                <a:spcPts val="0"/>
              </a:spcBef>
              <a:defRPr sz="1800"/>
            </a:pPr>
            <a:r>
              <a:t>Cpb 공식: 밀리초 / 반복횟수 / 1000(초로 환산) * 동작 주파수 / 입력 바이트</a:t>
            </a:r>
          </a:p>
        </p:txBody>
      </p:sp>
      <p:pic>
        <p:nvPicPr>
          <p:cNvPr id="93" name="스크린샷 2022-11-26 오후 12.27.20.png" descr="스크린샷 2022-11-26 오후 12.27.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40652" y="4357716"/>
            <a:ext cx="3289301" cy="2171701"/>
          </a:xfrm>
          <a:prstGeom prst="rect">
            <a:avLst/>
          </a:prstGeom>
          <a:ln w="12700">
            <a:miter lim="400000"/>
          </a:ln>
        </p:spPr>
      </p:pic>
      <p:sp>
        <p:nvSpPr>
          <p:cNvPr id="94" name="Line"/>
          <p:cNvSpPr/>
          <p:nvPr/>
        </p:nvSpPr>
        <p:spPr>
          <a:xfrm>
            <a:off x="8111811" y="5815047"/>
            <a:ext cx="1" cy="585228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95" name="Line"/>
          <p:cNvSpPr/>
          <p:nvPr/>
        </p:nvSpPr>
        <p:spPr>
          <a:xfrm>
            <a:off x="8100239" y="5829796"/>
            <a:ext cx="930417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96" name="Line"/>
          <p:cNvSpPr/>
          <p:nvPr/>
        </p:nvSpPr>
        <p:spPr>
          <a:xfrm>
            <a:off x="8100239" y="6394523"/>
            <a:ext cx="682681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97" name="유기적으로 통신"/>
          <p:cNvSpPr txBox="1"/>
          <p:nvPr/>
        </p:nvSpPr>
        <p:spPr>
          <a:xfrm>
            <a:off x="6506907" y="5922261"/>
            <a:ext cx="1551826" cy="37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/>
            <a:r>
              <a:t>유기적으로 통신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구현 과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구현 과정</a:t>
            </a:r>
          </a:p>
        </p:txBody>
      </p:sp>
      <p:sp>
        <p:nvSpPr>
          <p:cNvPr id="100" name="Ajax 통신을 통한 CHAM 알고리즘 암호화 요청 과정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Ajax 통신을 통한 CHAM 알고리즘 암호화 요청 과정</a:t>
            </a:r>
          </a:p>
        </p:txBody>
      </p:sp>
      <p:pic>
        <p:nvPicPr>
          <p:cNvPr id="101" name="스크린샷 2022-11-26 오후 12.30.51.png" descr="스크린샷 2022-11-26 오후 12.30.5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1051" y="1831918"/>
            <a:ext cx="6085900" cy="36842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스크린샷 2022-11-26 오후 12.31.43.png" descr="스크린샷 2022-11-26 오후 12.31.4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42840" y="2756073"/>
            <a:ext cx="4818408" cy="3913869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Line"/>
          <p:cNvSpPr/>
          <p:nvPr/>
        </p:nvSpPr>
        <p:spPr>
          <a:xfrm>
            <a:off x="8177485" y="2270723"/>
            <a:ext cx="1" cy="45808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04" name="Line"/>
          <p:cNvSpPr/>
          <p:nvPr/>
        </p:nvSpPr>
        <p:spPr>
          <a:xfrm flipH="1" flipV="1">
            <a:off x="2566337" y="2280101"/>
            <a:ext cx="5607967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05" name="Rectangle"/>
          <p:cNvSpPr/>
          <p:nvPr/>
        </p:nvSpPr>
        <p:spPr>
          <a:xfrm>
            <a:off x="7422664" y="4096320"/>
            <a:ext cx="3884057" cy="2501597"/>
          </a:xfrm>
          <a:prstGeom prst="rect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6" name="Rectangle"/>
          <p:cNvSpPr/>
          <p:nvPr/>
        </p:nvSpPr>
        <p:spPr>
          <a:xfrm>
            <a:off x="1083011" y="2195235"/>
            <a:ext cx="1448383" cy="220534"/>
          </a:xfrm>
          <a:prstGeom prst="rect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7" name="Rectangle"/>
          <p:cNvSpPr/>
          <p:nvPr/>
        </p:nvSpPr>
        <p:spPr>
          <a:xfrm>
            <a:off x="7856725" y="2755645"/>
            <a:ext cx="780750" cy="220534"/>
          </a:xfrm>
          <a:prstGeom prst="rect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8" name="CHAM 암호화 코드"/>
          <p:cNvSpPr txBox="1"/>
          <p:nvPr/>
        </p:nvSpPr>
        <p:spPr>
          <a:xfrm>
            <a:off x="4159060" y="5804265"/>
            <a:ext cx="1892936" cy="37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/>
            <a:r>
              <a:t>CHAM 암호화 코드</a:t>
            </a:r>
          </a:p>
        </p:txBody>
      </p:sp>
      <p:sp>
        <p:nvSpPr>
          <p:cNvPr id="109" name="Line"/>
          <p:cNvSpPr/>
          <p:nvPr/>
        </p:nvSpPr>
        <p:spPr>
          <a:xfrm>
            <a:off x="6096000" y="5989664"/>
            <a:ext cx="1269961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10" name="Rectangle"/>
          <p:cNvSpPr/>
          <p:nvPr/>
        </p:nvSpPr>
        <p:spPr>
          <a:xfrm>
            <a:off x="4108549" y="5789277"/>
            <a:ext cx="1993959" cy="400775"/>
          </a:xfrm>
          <a:prstGeom prst="rect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구현 과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구현 과정</a:t>
            </a:r>
          </a:p>
        </p:txBody>
      </p:sp>
      <p:sp>
        <p:nvSpPr>
          <p:cNvPr id="113" name="암호문 및 소요 시간 반환 후 웹 페이지 출력 과정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암호문 및 소요 시간 반환 후 웹 페이지 출력 과정</a:t>
            </a:r>
          </a:p>
        </p:txBody>
      </p:sp>
      <p:pic>
        <p:nvPicPr>
          <p:cNvPr id="114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7075058" y="1734134"/>
            <a:ext cx="4584264" cy="48345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스크린샷 2022-11-26 오후 12.30.51.png" descr="스크린샷 2022-11-26 오후 12.30.5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5543" y="2913363"/>
            <a:ext cx="6085900" cy="36842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스크린샷 2022-11-26 오후 12.48.54.png" descr="스크린샷 2022-11-26 오후 12.48.5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1858" y="1613361"/>
            <a:ext cx="5153872" cy="954421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Line"/>
          <p:cNvSpPr/>
          <p:nvPr/>
        </p:nvSpPr>
        <p:spPr>
          <a:xfrm flipH="1">
            <a:off x="2512775" y="4113333"/>
            <a:ext cx="2382504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18" name="Line"/>
          <p:cNvSpPr/>
          <p:nvPr/>
        </p:nvSpPr>
        <p:spPr>
          <a:xfrm flipV="1">
            <a:off x="4883369" y="2461152"/>
            <a:ext cx="1" cy="1643726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19" name="Rectangle"/>
          <p:cNvSpPr/>
          <p:nvPr/>
        </p:nvSpPr>
        <p:spPr>
          <a:xfrm>
            <a:off x="4603724" y="2207083"/>
            <a:ext cx="559293" cy="202703"/>
          </a:xfrm>
          <a:prstGeom prst="rect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0" name="Line"/>
          <p:cNvSpPr/>
          <p:nvPr/>
        </p:nvSpPr>
        <p:spPr>
          <a:xfrm>
            <a:off x="5744207" y="4643856"/>
            <a:ext cx="897059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21" name="Line"/>
          <p:cNvSpPr/>
          <p:nvPr/>
        </p:nvSpPr>
        <p:spPr>
          <a:xfrm>
            <a:off x="6642429" y="4643856"/>
            <a:ext cx="1" cy="1144422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22" name="Line"/>
          <p:cNvSpPr/>
          <p:nvPr/>
        </p:nvSpPr>
        <p:spPr>
          <a:xfrm>
            <a:off x="6658017" y="5772379"/>
            <a:ext cx="444354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23" name="Rectangle"/>
          <p:cNvSpPr/>
          <p:nvPr/>
        </p:nvSpPr>
        <p:spPr>
          <a:xfrm>
            <a:off x="4208352" y="4542504"/>
            <a:ext cx="1551417" cy="202703"/>
          </a:xfrm>
          <a:prstGeom prst="rect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4" name="Rectangle"/>
          <p:cNvSpPr/>
          <p:nvPr/>
        </p:nvSpPr>
        <p:spPr>
          <a:xfrm>
            <a:off x="4747331" y="5089315"/>
            <a:ext cx="1551416" cy="202703"/>
          </a:xfrm>
          <a:prstGeom prst="rect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5" name="Line"/>
          <p:cNvSpPr/>
          <p:nvPr/>
        </p:nvSpPr>
        <p:spPr>
          <a:xfrm>
            <a:off x="6308934" y="5190666"/>
            <a:ext cx="125935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26" name="Line"/>
          <p:cNvSpPr/>
          <p:nvPr/>
        </p:nvSpPr>
        <p:spPr>
          <a:xfrm>
            <a:off x="6445188" y="4324536"/>
            <a:ext cx="1" cy="88727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27" name="Line"/>
          <p:cNvSpPr/>
          <p:nvPr/>
        </p:nvSpPr>
        <p:spPr>
          <a:xfrm>
            <a:off x="6455077" y="4354633"/>
            <a:ext cx="584693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28" name="Rectangle"/>
          <p:cNvSpPr/>
          <p:nvPr/>
        </p:nvSpPr>
        <p:spPr>
          <a:xfrm>
            <a:off x="7035231" y="4253282"/>
            <a:ext cx="2113747" cy="202703"/>
          </a:xfrm>
          <a:prstGeom prst="rect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9" name="Rectangle"/>
          <p:cNvSpPr/>
          <p:nvPr/>
        </p:nvSpPr>
        <p:spPr>
          <a:xfrm>
            <a:off x="7087758" y="5671029"/>
            <a:ext cx="2794759" cy="202702"/>
          </a:xfrm>
          <a:prstGeom prst="rect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직사각형 9"/>
          <p:cNvSpPr txBox="1"/>
          <p:nvPr>
            <p:ph type="sldNum" sz="quarter" idx="4294967295"/>
          </p:nvPr>
        </p:nvSpPr>
        <p:spPr>
          <a:xfrm>
            <a:off x="11945009" y="6411912"/>
            <a:ext cx="245404" cy="3752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2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성능 측정 결과</a:t>
            </a:r>
          </a:p>
        </p:txBody>
      </p:sp>
      <p:sp>
        <p:nvSpPr>
          <p:cNvPr id="133" name="텍스트 개체 틀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graphicFrame>
        <p:nvGraphicFramePr>
          <p:cNvPr id="134" name="Table"/>
          <p:cNvGraphicFramePr/>
          <p:nvPr/>
        </p:nvGraphicFramePr>
        <p:xfrm>
          <a:off x="2101850" y="1146175"/>
          <a:ext cx="7988300" cy="52070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97075"/>
                <a:gridCol w="1997075"/>
                <a:gridCol w="1997075"/>
                <a:gridCol w="1997075"/>
              </a:tblGrid>
              <a:tr h="325437">
                <a:tc>
                  <a:txBody>
                    <a:bodyPr/>
                    <a:lstStyle/>
                    <a:p>
                      <a:pPr algn="ctr" defTabSz="508000">
                        <a:lnSpc>
                          <a:spcPct val="160000"/>
                        </a:lnSpc>
                        <a:defRPr sz="1800"/>
                      </a:pPr>
                      <a:r>
                        <a:rPr sz="1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Cipher</a:t>
                      </a:r>
                    </a:p>
                  </a:txBody>
                  <a:tcPr marL="0" marR="0" marT="0" marB="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08000">
                        <a:lnSpc>
                          <a:spcPct val="160000"/>
                        </a:lnSpc>
                        <a:defRPr sz="1800"/>
                      </a:pPr>
                      <a:r>
                        <a:rPr sz="1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browser</a:t>
                      </a:r>
                    </a:p>
                  </a:txBody>
                  <a:tcPr marL="0" marR="0" marT="0" marB="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08000">
                        <a:lnSpc>
                          <a:spcPct val="160000"/>
                        </a:lnSpc>
                        <a:defRPr sz="1800"/>
                      </a:pPr>
                      <a:r>
                        <a:rPr sz="1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               KeyGen</a:t>
                      </a:r>
                    </a:p>
                  </a:txBody>
                  <a:tcPr marL="0" marR="0" marT="0" marB="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08000">
                        <a:lnSpc>
                          <a:spcPct val="160000"/>
                        </a:lnSpc>
                        <a:defRPr sz="1800"/>
                      </a:pPr>
                      <a:r>
                        <a:rPr sz="1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              Encrypt</a:t>
                      </a:r>
                    </a:p>
                  </a:txBody>
                  <a:tcPr marL="0" marR="0" marT="0" marB="0" anchor="ctr" anchorCtr="0" horzOverflow="overflow">
                    <a:solidFill>
                      <a:srgbClr val="A9A9A9"/>
                    </a:solidFill>
                  </a:tcPr>
                </a:tc>
              </a:tr>
              <a:tr h="325437">
                <a:tc rowSpan="5">
                  <a:txBody>
                    <a:bodyPr/>
                    <a:lstStyle/>
                    <a:p>
                      <a:pPr algn="ctr" defTabSz="508000">
                        <a:lnSpc>
                          <a:spcPct val="160000"/>
                        </a:lnSpc>
                        <a:defRPr sz="1800"/>
                      </a:pPr>
                      <a:r>
                        <a:rPr sz="1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CHAM 64/128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08000">
                        <a:lnSpc>
                          <a:spcPct val="160000"/>
                        </a:lnSpc>
                        <a:defRPr sz="1800"/>
                      </a:pPr>
                      <a:r>
                        <a:rPr sz="1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Chrome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08000">
                        <a:lnSpc>
                          <a:spcPct val="160000"/>
                        </a:lnSpc>
                        <a:defRPr sz="1800"/>
                      </a:pPr>
                      <a:r>
                        <a:rPr sz="1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10171,08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08000">
                        <a:lnSpc>
                          <a:spcPct val="160000"/>
                        </a:lnSpc>
                        <a:defRPr sz="1800"/>
                      </a:pPr>
                      <a:r>
                        <a:rPr sz="1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48761,23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325437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508000">
                        <a:lnSpc>
                          <a:spcPct val="160000"/>
                        </a:lnSpc>
                        <a:defRPr sz="1800"/>
                      </a:pPr>
                      <a:r>
                        <a:rPr sz="1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Safari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08000">
                        <a:lnSpc>
                          <a:spcPct val="160000"/>
                        </a:lnSpc>
                        <a:defRPr sz="1800"/>
                      </a:pPr>
                      <a:r>
                        <a:rPr sz="1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9202,68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08000">
                        <a:lnSpc>
                          <a:spcPct val="160000"/>
                        </a:lnSpc>
                        <a:defRPr sz="1800"/>
                      </a:pPr>
                      <a:r>
                        <a:rPr sz="1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46976,32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325437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508000">
                        <a:lnSpc>
                          <a:spcPct val="160000"/>
                        </a:lnSpc>
                        <a:defRPr sz="1800"/>
                      </a:pPr>
                      <a:r>
                        <a:rPr sz="1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Opera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08000">
                        <a:lnSpc>
                          <a:spcPct val="160000"/>
                        </a:lnSpc>
                        <a:defRPr sz="1800"/>
                      </a:pPr>
                      <a:r>
                        <a:rPr sz="1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10055,29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08000">
                        <a:lnSpc>
                          <a:spcPct val="160000"/>
                        </a:lnSpc>
                        <a:defRPr sz="1800"/>
                      </a:pPr>
                      <a:r>
                        <a:rPr sz="1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47318,69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325437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508000">
                        <a:lnSpc>
                          <a:spcPct val="160000"/>
                        </a:lnSpc>
                        <a:defRPr sz="1800"/>
                      </a:pPr>
                      <a:r>
                        <a:rPr sz="1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Firefox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08000">
                        <a:lnSpc>
                          <a:spcPct val="160000"/>
                        </a:lnSpc>
                        <a:defRPr sz="1800"/>
                      </a:pPr>
                      <a:r>
                        <a:rPr sz="1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10313,39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08000">
                        <a:lnSpc>
                          <a:spcPct val="160000"/>
                        </a:lnSpc>
                        <a:defRPr sz="1800"/>
                      </a:pPr>
                      <a:r>
                        <a:rPr sz="1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46754,94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325437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508000">
                        <a:lnSpc>
                          <a:spcPct val="160000"/>
                        </a:lnSpc>
                        <a:defRPr sz="1800"/>
                      </a:pPr>
                      <a:r>
                        <a:rPr sz="1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Whale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08000">
                        <a:lnSpc>
                          <a:spcPct val="160000"/>
                        </a:lnSpc>
                        <a:defRPr sz="1800"/>
                      </a:pPr>
                      <a:r>
                        <a:rPr sz="1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9276,79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08000">
                        <a:lnSpc>
                          <a:spcPct val="160000"/>
                        </a:lnSpc>
                        <a:defRPr sz="1800"/>
                      </a:pPr>
                      <a:r>
                        <a:rPr sz="1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47280,96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325437">
                <a:tc rowSpan="5">
                  <a:txBody>
                    <a:bodyPr/>
                    <a:lstStyle/>
                    <a:p>
                      <a:pPr algn="ctr" defTabSz="508000">
                        <a:lnSpc>
                          <a:spcPct val="160000"/>
                        </a:lnSpc>
                        <a:defRPr sz="1800"/>
                      </a:pPr>
                      <a:r>
                        <a:rPr sz="1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CHAM 128/128</a:t>
                      </a:r>
                    </a:p>
                  </a:txBody>
                  <a:tcPr marL="0" marR="0" marT="0" marB="0" anchor="ctr" anchorCtr="0" horzOverflow="overflow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08000">
                        <a:lnSpc>
                          <a:spcPct val="160000"/>
                        </a:lnSpc>
                        <a:defRPr sz="1800"/>
                      </a:pPr>
                      <a:r>
                        <a:rPr sz="1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Chrome</a:t>
                      </a:r>
                    </a:p>
                  </a:txBody>
                  <a:tcPr marL="0" marR="0" marT="0" marB="0" anchor="ctr" anchorCtr="0" horzOverflow="overflow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08000">
                        <a:lnSpc>
                          <a:spcPct val="160000"/>
                        </a:lnSpc>
                        <a:defRPr sz="1800"/>
                      </a:pPr>
                      <a:r>
                        <a:rPr sz="1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2759,21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08000">
                        <a:lnSpc>
                          <a:spcPct val="160000"/>
                        </a:lnSpc>
                        <a:defRPr sz="1800"/>
                      </a:pPr>
                      <a:r>
                        <a:rPr sz="1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29485,92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E0E0E0"/>
                    </a:solidFill>
                  </a:tcPr>
                </a:tc>
              </a:tr>
              <a:tr h="325437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508000">
                        <a:lnSpc>
                          <a:spcPct val="160000"/>
                        </a:lnSpc>
                        <a:defRPr sz="1800"/>
                      </a:pPr>
                      <a:r>
                        <a:rPr sz="1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Safari</a:t>
                      </a:r>
                    </a:p>
                  </a:txBody>
                  <a:tcPr marL="0" marR="0" marT="0" marB="0" anchor="ctr" anchorCtr="0" horzOverflow="overflow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08000">
                        <a:lnSpc>
                          <a:spcPct val="160000"/>
                        </a:lnSpc>
                        <a:defRPr sz="1800"/>
                      </a:pPr>
                      <a:r>
                        <a:rPr sz="1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2682,73</a:t>
                      </a:r>
                    </a:p>
                  </a:txBody>
                  <a:tcPr marL="0" marR="0" marT="0" marB="0" anchor="ctr" anchorCtr="0" horzOverflow="overflow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08000">
                        <a:lnSpc>
                          <a:spcPct val="160000"/>
                        </a:lnSpc>
                        <a:defRPr sz="1800"/>
                      </a:pPr>
                      <a:r>
                        <a:rPr sz="1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28062,88</a:t>
                      </a:r>
                    </a:p>
                  </a:txBody>
                  <a:tcPr marL="0" marR="0" marT="0" marB="0" anchor="ctr" anchorCtr="0" horzOverflow="overflow">
                    <a:solidFill>
                      <a:srgbClr val="E0E0E0"/>
                    </a:solidFill>
                  </a:tcPr>
                </a:tc>
              </a:tr>
              <a:tr h="325437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508000">
                        <a:lnSpc>
                          <a:spcPct val="160000"/>
                        </a:lnSpc>
                        <a:defRPr sz="1800"/>
                      </a:pPr>
                      <a:r>
                        <a:rPr sz="1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Opera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08000">
                        <a:lnSpc>
                          <a:spcPct val="160000"/>
                        </a:lnSpc>
                        <a:defRPr sz="1800"/>
                      </a:pPr>
                      <a:r>
                        <a:rPr sz="1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2634,27</a:t>
                      </a:r>
                    </a:p>
                  </a:txBody>
                  <a:tcPr marL="0" marR="0" marT="0" marB="0" anchor="ctr" anchorCtr="0" horzOverflow="overflow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08000">
                        <a:lnSpc>
                          <a:spcPct val="160000"/>
                        </a:lnSpc>
                        <a:defRPr sz="1800"/>
                      </a:pPr>
                      <a:r>
                        <a:rPr sz="1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28155,29</a:t>
                      </a:r>
                    </a:p>
                  </a:txBody>
                  <a:tcPr marL="0" marR="0" marT="0" marB="0" anchor="ctr" anchorCtr="0" horzOverflow="overflow">
                    <a:solidFill>
                      <a:srgbClr val="E0E0E0"/>
                    </a:solidFill>
                  </a:tcPr>
                </a:tc>
              </a:tr>
              <a:tr h="325437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508000">
                        <a:lnSpc>
                          <a:spcPct val="160000"/>
                        </a:lnSpc>
                        <a:defRPr sz="1800"/>
                      </a:pPr>
                      <a:r>
                        <a:rPr sz="1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Firefox</a:t>
                      </a:r>
                    </a:p>
                  </a:txBody>
                  <a:tcPr marL="0" marR="0" marT="0" marB="0" anchor="ctr" anchorCtr="0" horzOverflow="overflow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08000">
                        <a:lnSpc>
                          <a:spcPct val="160000"/>
                        </a:lnSpc>
                        <a:defRPr sz="1800"/>
                      </a:pPr>
                      <a:r>
                        <a:rPr sz="1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2622,82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08000">
                        <a:lnSpc>
                          <a:spcPct val="160000"/>
                        </a:lnSpc>
                        <a:defRPr sz="1800"/>
                      </a:pPr>
                      <a:r>
                        <a:rPr sz="1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27952,48</a:t>
                      </a:r>
                    </a:p>
                  </a:txBody>
                  <a:tcPr marL="0" marR="0" marT="0" marB="0" anchor="ctr" anchorCtr="0" horzOverflow="overflow">
                    <a:solidFill>
                      <a:srgbClr val="E0E0E0"/>
                    </a:solidFill>
                  </a:tcPr>
                </a:tc>
              </a:tr>
              <a:tr h="325437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508000">
                        <a:lnSpc>
                          <a:spcPct val="160000"/>
                        </a:lnSpc>
                        <a:defRPr sz="1800"/>
                      </a:pPr>
                      <a:r>
                        <a:rPr sz="1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Whale</a:t>
                      </a:r>
                    </a:p>
                  </a:txBody>
                  <a:tcPr marL="0" marR="0" marT="0" marB="0" anchor="ctr" anchorCtr="0" horzOverflow="overflow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08000">
                        <a:lnSpc>
                          <a:spcPct val="160000"/>
                        </a:lnSpc>
                        <a:defRPr sz="1800"/>
                      </a:pPr>
                      <a:r>
                        <a:rPr sz="1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2620,49</a:t>
                      </a:r>
                    </a:p>
                  </a:txBody>
                  <a:tcPr marL="0" marR="0" marT="0" marB="0" anchor="ctr" anchorCtr="0" horzOverflow="overflow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08000">
                        <a:lnSpc>
                          <a:spcPct val="160000"/>
                        </a:lnSpc>
                        <a:defRPr sz="1800"/>
                      </a:pPr>
                      <a:r>
                        <a:rPr sz="1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27895,76</a:t>
                      </a:r>
                    </a:p>
                  </a:txBody>
                  <a:tcPr marL="0" marR="0" marT="0" marB="0" anchor="ctr" anchorCtr="0" horzOverflow="overflow">
                    <a:solidFill>
                      <a:srgbClr val="E0E0E0"/>
                    </a:solidFill>
                  </a:tcPr>
                </a:tc>
              </a:tr>
              <a:tr h="325437">
                <a:tc rowSpan="5">
                  <a:txBody>
                    <a:bodyPr/>
                    <a:lstStyle/>
                    <a:p>
                      <a:pPr algn="ctr" defTabSz="508000">
                        <a:lnSpc>
                          <a:spcPct val="160000"/>
                        </a:lnSpc>
                        <a:defRPr sz="1800"/>
                      </a:pPr>
                      <a:r>
                        <a:rPr sz="1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CHAM 128/256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08000">
                        <a:lnSpc>
                          <a:spcPct val="160000"/>
                        </a:lnSpc>
                        <a:defRPr sz="1800"/>
                      </a:pPr>
                      <a:r>
                        <a:rPr sz="1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Chrome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08000">
                        <a:lnSpc>
                          <a:spcPct val="160000"/>
                        </a:lnSpc>
                        <a:defRPr sz="1800"/>
                      </a:pPr>
                      <a:r>
                        <a:rPr sz="1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5228,29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08000">
                        <a:lnSpc>
                          <a:spcPct val="160000"/>
                        </a:lnSpc>
                        <a:defRPr sz="1800"/>
                      </a:pPr>
                      <a:r>
                        <a:rPr sz="1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30170,31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325437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508000">
                        <a:lnSpc>
                          <a:spcPct val="160000"/>
                        </a:lnSpc>
                        <a:defRPr sz="1800"/>
                      </a:pPr>
                      <a:r>
                        <a:rPr sz="1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Safari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08000">
                        <a:lnSpc>
                          <a:spcPct val="160000"/>
                        </a:lnSpc>
                        <a:defRPr sz="1800"/>
                      </a:pPr>
                      <a:r>
                        <a:rPr sz="1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4764,26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08000">
                        <a:lnSpc>
                          <a:spcPct val="160000"/>
                        </a:lnSpc>
                        <a:defRPr sz="1800"/>
                      </a:pPr>
                      <a:r>
                        <a:rPr sz="1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28776,02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325437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508000">
                        <a:lnSpc>
                          <a:spcPct val="160000"/>
                        </a:lnSpc>
                        <a:defRPr sz="1800"/>
                      </a:pPr>
                      <a:r>
                        <a:rPr sz="1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Opera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08000">
                        <a:lnSpc>
                          <a:spcPct val="160000"/>
                        </a:lnSpc>
                        <a:defRPr sz="1800"/>
                      </a:pPr>
                      <a:r>
                        <a:rPr sz="1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5101,94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08000">
                        <a:lnSpc>
                          <a:spcPct val="160000"/>
                        </a:lnSpc>
                        <a:defRPr sz="1800"/>
                      </a:pPr>
                      <a:r>
                        <a:rPr sz="1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28736,92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325437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508000">
                        <a:lnSpc>
                          <a:spcPct val="160000"/>
                        </a:lnSpc>
                        <a:defRPr sz="1800"/>
                      </a:pPr>
                      <a:r>
                        <a:rPr sz="1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Firefox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08000">
                        <a:lnSpc>
                          <a:spcPct val="160000"/>
                        </a:lnSpc>
                        <a:defRPr sz="1800"/>
                      </a:pPr>
                      <a:r>
                        <a:rPr sz="1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5054,84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08000">
                        <a:lnSpc>
                          <a:spcPct val="160000"/>
                        </a:lnSpc>
                        <a:defRPr sz="1800"/>
                      </a:pPr>
                      <a:r>
                        <a:rPr sz="1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28535,91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325437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508000">
                        <a:lnSpc>
                          <a:spcPct val="160000"/>
                        </a:lnSpc>
                        <a:defRPr sz="1800"/>
                      </a:pPr>
                      <a:r>
                        <a:rPr sz="1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Whale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08000">
                        <a:lnSpc>
                          <a:spcPct val="160000"/>
                        </a:lnSpc>
                        <a:defRPr sz="1800"/>
                      </a:pPr>
                      <a:r>
                        <a:rPr sz="1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4743,31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08000">
                        <a:lnSpc>
                          <a:spcPct val="160000"/>
                        </a:lnSpc>
                        <a:defRPr sz="1800"/>
                      </a:pPr>
                      <a:r>
                        <a:rPr sz="1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28567,38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CryptoCraft 테마">
  <a:themeElements>
    <a:clrScheme name="CryptoCraft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CryptoCraft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CryptoCraft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ryptoCraft 테마">
  <a:themeElements>
    <a:clrScheme name="CryptoCraft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CryptoCraft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CryptoCraft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