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333" r:id="rId3"/>
    <p:sldId id="310" r:id="rId4"/>
    <p:sldId id="307" r:id="rId5"/>
    <p:sldId id="403" r:id="rId6"/>
    <p:sldId id="404" r:id="rId7"/>
    <p:sldId id="399" r:id="rId8"/>
    <p:sldId id="407" r:id="rId9"/>
    <p:sldId id="413" r:id="rId10"/>
    <p:sldId id="415" r:id="rId11"/>
    <p:sldId id="409" r:id="rId12"/>
    <p:sldId id="414" r:id="rId13"/>
    <p:sldId id="416" r:id="rId14"/>
    <p:sldId id="418" r:id="rId15"/>
    <p:sldId id="419" r:id="rId16"/>
    <p:sldId id="411" r:id="rId17"/>
    <p:sldId id="412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51"/>
    <p:restoredTop sz="96327"/>
  </p:normalViewPr>
  <p:slideViewPr>
    <p:cSldViewPr snapToGrid="0">
      <p:cViewPr>
        <p:scale>
          <a:sx n="202" d="100"/>
          <a:sy n="202" d="100"/>
        </p:scale>
        <p:origin x="3808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0C55D-9C41-0C45-BB13-BE7122EBCA67}" type="datetimeFigureOut">
              <a:rPr kumimoji="1" lang="ko-Kore-KR" altLang="en-US" smtClean="0"/>
              <a:t>2022. 11. 25.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B9F9E-7893-724A-A8E6-5ADA9FF270B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0388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66EB-F900-8C43-8CF7-C231870CE539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9932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9910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7446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397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3325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0656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1B6B5-74E5-A504-9A17-967EEAFE3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6A08D8-F5CB-9DF9-41EA-70CD6980F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F98E2-EC36-5B30-C557-8CC75C04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26F0-3A65-AA46-BA40-EA0238B3C133}" type="datetimeFigureOut">
              <a:rPr kumimoji="1" lang="ko-Kore-KR" altLang="en-US" smtClean="0"/>
              <a:t>2022. 11. 25.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AFDE69-CB95-B4B6-8C8E-8A8E8563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1201E-94BE-9125-D6E0-4454BDFD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FFED-CCFC-0149-8BFD-2FD64C9860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768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7A247-67C2-600A-8DEC-8259C23A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28AE41-CEC8-8A55-C93B-EA2E69ADE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5A4878-F9BF-BC77-5FE2-4261ED5A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26F0-3A65-AA46-BA40-EA0238B3C133}" type="datetimeFigureOut">
              <a:rPr kumimoji="1" lang="ko-Kore-KR" altLang="en-US" smtClean="0"/>
              <a:t>2022. 11. 25.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AC79C-D66D-6090-861E-7241AE0F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C0FE8-CF8F-0FD1-1CA6-3BEAB54F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FFED-CCFC-0149-8BFD-2FD64C9860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919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B1B33B-09F5-7BEF-655B-F3125A3A6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6E86C1-074C-A305-4AB8-1ED0BD119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8F6A9-B283-2E2F-F9C0-8645C198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26F0-3A65-AA46-BA40-EA0238B3C133}" type="datetimeFigureOut">
              <a:rPr kumimoji="1" lang="ko-Kore-KR" altLang="en-US" smtClean="0"/>
              <a:t>2022. 11. 25.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11138-DAEC-FA46-D08D-F6E579E6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D2728-A33F-32F0-8616-F9F9C63E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FFED-CCFC-0149-8BFD-2FD64C9860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9551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>
  <p:cSld name="제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l="40230" t="65597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t="62459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4308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00999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1823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646C4-87C8-9DA8-D7F1-F9227CC5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8616E-8D95-C6C8-39A4-E68F42438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5A8FD-63D4-75FA-F077-64E339A9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26F0-3A65-AA46-BA40-EA0238B3C133}" type="datetimeFigureOut">
              <a:rPr kumimoji="1" lang="ko-Kore-KR" altLang="en-US" smtClean="0"/>
              <a:t>2022. 11. 25.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FE5CE0-1FEC-5B1C-503F-6CD5C0F0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C18C5-6E79-81ED-5EF0-718AAF18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FFED-CCFC-0149-8BFD-2FD64C9860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269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4AE82-4713-E9B0-211E-0602E67FB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A36A75-C7D9-A860-AED8-33E6DC0E6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7ED2F-78F7-E8E0-626A-CE5DBBDF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26F0-3A65-AA46-BA40-EA0238B3C133}" type="datetimeFigureOut">
              <a:rPr kumimoji="1" lang="ko-Kore-KR" altLang="en-US" smtClean="0"/>
              <a:t>2022. 11. 25.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2EAE95-776D-11A9-F000-2188FBB0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8DE99-BE35-AF12-B16D-789846E3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FFED-CCFC-0149-8BFD-2FD64C9860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750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84E5E-2208-070D-2497-F5119258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00C88B-312D-CD4A-26BF-8F2805106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00B636-752B-8F84-E248-06ACE4F21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4D5D28-4751-AFB3-363F-1726CA91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26F0-3A65-AA46-BA40-EA0238B3C133}" type="datetimeFigureOut">
              <a:rPr kumimoji="1" lang="ko-Kore-KR" altLang="en-US" smtClean="0"/>
              <a:t>2022. 11. 25.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91E5F4-FF7B-7A67-FDBD-CAC970DA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1A47E9-F9DE-2430-D17A-4671F768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FFED-CCFC-0149-8BFD-2FD64C9860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665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DA5FA-EE1F-E4BC-38C4-D97DA30FD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7BF44D-CC22-EA48-6740-96386E3AA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B2E59-DDC6-0F77-67B6-E6AC4E614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25E498-4712-3DE5-DFE6-CC8285EBC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3D593F-DC5A-CA4E-562A-AF9C8AAA0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3A6216-6DB7-3317-15F1-5C1A2F6F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26F0-3A65-AA46-BA40-EA0238B3C133}" type="datetimeFigureOut">
              <a:rPr kumimoji="1" lang="ko-Kore-KR" altLang="en-US" smtClean="0"/>
              <a:t>2022. 11. 25.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8851D6-8115-FD6F-1036-C193FF898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AEC271-EC22-CFAB-E105-46EC1EC7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FFED-CCFC-0149-8BFD-2FD64C9860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307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E8E8A-C2B7-98DF-E30E-47B7745D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6AE5AA-E548-1124-1D30-41259789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26F0-3A65-AA46-BA40-EA0238B3C133}" type="datetimeFigureOut">
              <a:rPr kumimoji="1" lang="ko-Kore-KR" altLang="en-US" smtClean="0"/>
              <a:t>2022. 11. 25.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C12BAD-CE33-EFE8-CD8A-FA6FD4C6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3B2B52-2EED-0801-18D5-B54CC43C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FFED-CCFC-0149-8BFD-2FD64C9860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340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980D27-EB86-52A3-0ED5-1989C3CD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26F0-3A65-AA46-BA40-EA0238B3C133}" type="datetimeFigureOut">
              <a:rPr kumimoji="1" lang="ko-Kore-KR" altLang="en-US" smtClean="0"/>
              <a:t>2022. 11. 25.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E31905-293D-A54E-88D1-3C330557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293671-52FF-7AFD-A7CC-23200364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FFED-CCFC-0149-8BFD-2FD64C9860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9442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71B05-5CFA-87CC-916E-0FEE1D984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03357-0A93-5346-66D0-961067C21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67896-DDE8-B0A7-D8D6-32A8C3E90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84B7BB-6190-D3FC-C09A-27B18735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26F0-3A65-AA46-BA40-EA0238B3C133}" type="datetimeFigureOut">
              <a:rPr kumimoji="1" lang="ko-Kore-KR" altLang="en-US" smtClean="0"/>
              <a:t>2022. 11. 25.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32C83E-323C-2019-E1A5-BE288899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5DD0DC-72BF-0919-0722-8D2CBCC3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FFED-CCFC-0149-8BFD-2FD64C9860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152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3C43F-BFB3-85BE-AB91-A2984191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9D5165-6B0B-36EB-47CE-C475445D7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D933B-02D5-9934-1E4A-A1D6FA27D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E3C0D-08E8-E504-7331-6066F4EA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26F0-3A65-AA46-BA40-EA0238B3C133}" type="datetimeFigureOut">
              <a:rPr kumimoji="1" lang="ko-Kore-KR" altLang="en-US" smtClean="0"/>
              <a:t>2022. 11. 25.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06D8A-7E1E-393C-3A81-E46885C5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D872D0-2FCE-14A6-78B7-933FD5B9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2FFED-CCFC-0149-8BFD-2FD64C9860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307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CC06A5-BED3-0FED-4C20-475C4D61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69D940-C68D-94D2-1825-3BD1F33E5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89349-1CD3-7B53-5FFC-E8ABACA95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726F0-3A65-AA46-BA40-EA0238B3C133}" type="datetimeFigureOut">
              <a:rPr kumimoji="1" lang="ko-Kore-KR" altLang="en-US" smtClean="0"/>
              <a:t>2022. 11. 25.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72F55-1750-99F5-E7E3-35330A1DE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13F07-44EE-182C-BAEF-3CF266F89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2FFED-CCFC-0149-8BFD-2FD64C98601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908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NUL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ctrTitle"/>
          </p:nvPr>
        </p:nvSpPr>
        <p:spPr>
          <a:xfrm>
            <a:off x="0" y="1893234"/>
            <a:ext cx="12192000" cy="233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sz="3600" b="1" dirty="0">
                <a:solidFill>
                  <a:schemeClr val="accent1"/>
                </a:solidFill>
              </a:rPr>
              <a:t>Binary Field Inversion </a:t>
            </a:r>
            <a:r>
              <a:rPr lang="ko-KR" altLang="en-US" sz="3600" b="1" dirty="0">
                <a:solidFill>
                  <a:schemeClr val="accent1"/>
                </a:solidFill>
              </a:rPr>
              <a:t>양자 회로 구현</a:t>
            </a:r>
            <a:endParaRPr sz="7200" b="1" dirty="0">
              <a:solidFill>
                <a:schemeClr val="accent1"/>
              </a:solidFill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altLang="en-US" b="1" dirty="0"/>
              <a:t>장경배</a:t>
            </a:r>
            <a:r>
              <a:rPr lang="en-US" altLang="ko-KR" b="1" dirty="0"/>
              <a:t>, </a:t>
            </a:r>
            <a:r>
              <a:rPr lang="ko-KR" altLang="en-US" dirty="0"/>
              <a:t>김상원</a:t>
            </a:r>
            <a:r>
              <a:rPr lang="en-US" altLang="ko-KR" dirty="0"/>
              <a:t>,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ko-KR" altLang="en-US" b="1" dirty="0" err="1">
                <a:solidFill>
                  <a:schemeClr val="accent1"/>
                </a:solidFill>
              </a:rPr>
              <a:t>서화정</a:t>
            </a:r>
            <a:endParaRPr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41C674C-89AD-9393-A8E9-27F5A33FA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820" y="2375627"/>
            <a:ext cx="8549640" cy="352406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AB171A1A-41CF-C58E-5915-49D61F9A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Quantum Gates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7A683-5EC4-74EE-25D9-4F7812A23125}"/>
              </a:ext>
            </a:extLst>
          </p:cNvPr>
          <p:cNvSpPr txBox="1"/>
          <p:nvPr/>
        </p:nvSpPr>
        <p:spPr>
          <a:xfrm>
            <a:off x="411920" y="1288048"/>
            <a:ext cx="114638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200" b="1" dirty="0">
                <a:sym typeface="Wingdings" pitchFamily="2" charset="2"/>
              </a:rPr>
              <a:t>양자 구현에 사용되는 대표적인 양자 게이트</a:t>
            </a:r>
            <a:r>
              <a:rPr kumimoji="1" lang="en-US" altLang="ko-KR" sz="2200" b="1" dirty="0">
                <a:sym typeface="Wingdings" pitchFamily="2" charset="2"/>
              </a:rPr>
              <a:t>: X, CNOT, Toffoli </a:t>
            </a:r>
            <a:r>
              <a:rPr kumimoji="1" lang="ko-KR" altLang="en-US" sz="2200" b="1" dirty="0">
                <a:sym typeface="Wingdings" pitchFamily="2" charset="2"/>
              </a:rPr>
              <a:t>게이트</a:t>
            </a:r>
            <a:endParaRPr kumimoji="1" lang="en-US" altLang="ko-KR" sz="2200" b="1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200" dirty="0">
                <a:sym typeface="Wingdings" pitchFamily="2" charset="2"/>
              </a:rPr>
              <a:t>고전적인 </a:t>
            </a:r>
            <a:r>
              <a:rPr kumimoji="1" lang="en-US" altLang="ko-KR" sz="2200" dirty="0">
                <a:sym typeface="Wingdings" pitchFamily="2" charset="2"/>
              </a:rPr>
              <a:t>NOT, XOR, AND </a:t>
            </a:r>
            <a:r>
              <a:rPr kumimoji="1" lang="ko-KR" altLang="en-US" sz="2200" dirty="0">
                <a:sym typeface="Wingdings" pitchFamily="2" charset="2"/>
              </a:rPr>
              <a:t>연산을 대체할 수 있음</a:t>
            </a:r>
            <a:endParaRPr kumimoji="1" lang="en-US" altLang="ko-KR" sz="2200" dirty="0">
              <a:sym typeface="Wingdings" pitchFamily="2" charset="2"/>
            </a:endParaRPr>
          </a:p>
        </p:txBody>
      </p:sp>
      <p:pic>
        <p:nvPicPr>
          <p:cNvPr id="9" name="그래픽 8" descr="별 단색으로 채워진">
            <a:extLst>
              <a:ext uri="{FF2B5EF4-FFF2-40B4-BE49-F238E27FC236}">
                <a16:creationId xmlns:a16="http://schemas.microsoft.com/office/drawing/2014/main" id="{A51E0388-15ED-6463-CB4E-3180B38E3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0812" y="5478779"/>
            <a:ext cx="287655" cy="28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78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ECDLP (CHES)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8BB93B-9CDF-2396-2524-19E3B8DEDB73}"/>
              </a:ext>
            </a:extLst>
          </p:cNvPr>
          <p:cNvSpPr txBox="1"/>
          <p:nvPr/>
        </p:nvSpPr>
        <p:spPr>
          <a:xfrm>
            <a:off x="179566" y="1156140"/>
            <a:ext cx="12074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b="1" dirty="0">
                <a:sym typeface="Wingdings" pitchFamily="2" charset="2"/>
              </a:rPr>
              <a:t>Point Addition?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sz="2400" b="1" dirty="0">
                <a:sym typeface="Wingdings" pitchFamily="2" charset="2"/>
              </a:rPr>
              <a:t>해당 논문에서는 </a:t>
            </a:r>
            <a:r>
              <a:rPr kumimoji="1" lang="en-US" altLang="ko-Kore-KR" sz="2400" b="1" dirty="0">
                <a:sym typeface="Wingdings" pitchFamily="2" charset="2"/>
              </a:rPr>
              <a:t>Point Addition</a:t>
            </a:r>
            <a:r>
              <a:rPr kumimoji="1" lang="ko-Kore-KR" altLang="en-US" sz="2400" b="1" dirty="0">
                <a:sym typeface="Wingdings" pitchFamily="2" charset="2"/>
              </a:rPr>
              <a:t>을 위한 </a:t>
            </a:r>
            <a:r>
              <a:rPr kumimoji="1" lang="ko-Kore-KR" altLang="en-US" sz="2400" b="1" dirty="0">
                <a:solidFill>
                  <a:schemeClr val="accent1"/>
                </a:solidFill>
                <a:sym typeface="Wingdings" pitchFamily="2" charset="2"/>
              </a:rPr>
              <a:t>다양한 </a:t>
            </a:r>
            <a:r>
              <a:rPr kumimoji="1" lang="en-US" altLang="ko-Kore-KR" sz="2400" b="1" dirty="0">
                <a:solidFill>
                  <a:schemeClr val="accent1"/>
                </a:solidFill>
                <a:sym typeface="Wingdings" pitchFamily="2" charset="2"/>
              </a:rPr>
              <a:t>Binary Filed Arithmetic</a:t>
            </a:r>
            <a:r>
              <a:rPr kumimoji="1" lang="ko-Kore-KR" altLang="en-US" sz="2400" b="1" dirty="0">
                <a:solidFill>
                  <a:schemeClr val="accent1"/>
                </a:solidFill>
                <a:sym typeface="Wingdings" pitchFamily="2" charset="2"/>
              </a:rPr>
              <a:t>의 양자 구현에 대해 설명</a:t>
            </a:r>
            <a:r>
              <a:rPr kumimoji="1" lang="ko-Kore-KR" altLang="en-US" sz="2400" b="1" dirty="0">
                <a:sym typeface="Wingdings" pitchFamily="2" charset="2"/>
              </a:rPr>
              <a:t>하고 있음</a:t>
            </a:r>
            <a:endParaRPr kumimoji="1" lang="en-US" altLang="ko-Kore-KR" sz="2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2D849B-A433-F88A-6618-436BA6B43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02" y="2621240"/>
            <a:ext cx="6256424" cy="13542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137EF3-08F3-F6B3-F355-65E4F6862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87" y="4129343"/>
            <a:ext cx="1948615" cy="3193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02D468-D2D6-BB56-7684-08207DC4B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71" y="4611546"/>
            <a:ext cx="1388145" cy="2932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EA8F82-5F9E-6245-BF32-7839A9525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371" y="5111224"/>
            <a:ext cx="4627146" cy="2251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01AD37-43A9-3CE3-3E15-2AC25D0C78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686" y="5567358"/>
            <a:ext cx="3531589" cy="2783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289BB9-0DF2-5B06-B9C9-F7F66D022C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5019" y="6076741"/>
            <a:ext cx="2729624" cy="2869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59C58D-CA9D-68F1-A626-A8D4322961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3275" y="3771399"/>
            <a:ext cx="6882066" cy="7158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66B04C3-BB90-8D62-0F41-27ABEBA0DB1C}"/>
              </a:ext>
            </a:extLst>
          </p:cNvPr>
          <p:cNvCxnSpPr>
            <a:cxnSpLocks/>
          </p:cNvCxnSpPr>
          <p:nvPr/>
        </p:nvCxnSpPr>
        <p:spPr>
          <a:xfrm flipV="1">
            <a:off x="2476202" y="4106070"/>
            <a:ext cx="1932512" cy="159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B75E32-6F0D-D3DE-586C-7711242E297A}"/>
              </a:ext>
            </a:extLst>
          </p:cNvPr>
          <p:cNvSpPr txBox="1"/>
          <p:nvPr/>
        </p:nvSpPr>
        <p:spPr>
          <a:xfrm>
            <a:off x="6541137" y="4611546"/>
            <a:ext cx="507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공동 저자 </a:t>
            </a:r>
            <a:r>
              <a:rPr kumimoji="1" lang="en-US" altLang="ko-Kore-KR" b="1" dirty="0"/>
              <a:t>Van Hoof</a:t>
            </a:r>
            <a:r>
              <a:rPr kumimoji="1" lang="ko-Kore-KR" altLang="en-US" b="1" dirty="0"/>
              <a:t>의 양자 카라추바 곱셈을 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80EFBF-95BC-CEDF-E9B2-D8C1F5408EF6}"/>
              </a:ext>
            </a:extLst>
          </p:cNvPr>
          <p:cNvSpPr/>
          <p:nvPr/>
        </p:nvSpPr>
        <p:spPr>
          <a:xfrm>
            <a:off x="575371" y="4950398"/>
            <a:ext cx="4748469" cy="159264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8530FD-9D0A-615D-8E4B-A068A55FCABB}"/>
              </a:ext>
            </a:extLst>
          </p:cNvPr>
          <p:cNvSpPr/>
          <p:nvPr/>
        </p:nvSpPr>
        <p:spPr>
          <a:xfrm>
            <a:off x="575371" y="4049364"/>
            <a:ext cx="1900831" cy="4275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199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D76208A-93EC-DBB0-3A21-D1DD24F1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Proposed Binary Field Inversion Quantum Circuit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019371-624F-82B9-5450-757134152755}"/>
                  </a:ext>
                </a:extLst>
              </p:cNvPr>
              <p:cNvSpPr txBox="1"/>
              <p:nvPr/>
            </p:nvSpPr>
            <p:spPr>
              <a:xfrm>
                <a:off x="273377" y="1310326"/>
                <a:ext cx="11452494" cy="53896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ko-Kore-KR" altLang="en-US" sz="2200" dirty="0"/>
                  <a:t>제안하는</a:t>
                </a:r>
                <a:r>
                  <a:rPr kumimoji="1" lang="ko-KR" altLang="en-US" sz="2200" dirty="0"/>
                  <a:t> </a:t>
                </a:r>
                <a:r>
                  <a:rPr kumimoji="1" lang="en-US" altLang="ko-KR" sz="2200" dirty="0"/>
                  <a:t>Binary</a:t>
                </a:r>
                <a:r>
                  <a:rPr kumimoji="1" lang="ko-KR" altLang="en-US" sz="2200" dirty="0"/>
                  <a:t> </a:t>
                </a:r>
                <a:r>
                  <a:rPr kumimoji="1" lang="en-US" altLang="ko-KR" sz="2200" dirty="0"/>
                  <a:t>Field</a:t>
                </a:r>
                <a:r>
                  <a:rPr kumimoji="1" lang="ko-KR" altLang="en-US" sz="2200" dirty="0"/>
                  <a:t> </a:t>
                </a:r>
                <a:r>
                  <a:rPr kumimoji="1" lang="en-US" altLang="ko-KR" sz="2200" dirty="0"/>
                  <a:t>Inversion</a:t>
                </a:r>
                <a:r>
                  <a:rPr kumimoji="1" lang="ko-KR" altLang="en-US" sz="2200" dirty="0"/>
                  <a:t> 양자 회로 구현에는 </a:t>
                </a:r>
                <a:r>
                  <a:rPr kumimoji="1" lang="ko-KR" altLang="en-US" sz="2200" b="1" dirty="0"/>
                  <a:t>곱셈과 제곱 연산의 조합으로 구성</a:t>
                </a:r>
                <a:r>
                  <a:rPr kumimoji="1" lang="ko-KR" altLang="en-US" sz="2200" dirty="0"/>
                  <a:t>되는</a:t>
                </a:r>
                <a:endParaRPr kumimoji="1" lang="en-US" altLang="ko-KR" sz="2200" dirty="0"/>
              </a:p>
              <a:p>
                <a:r>
                  <a:rPr kumimoji="1" lang="ko-KR" altLang="en-US" sz="2200" dirty="0"/>
                  <a:t>      </a:t>
                </a:r>
                <a:r>
                  <a:rPr kumimoji="1" lang="en-US" altLang="ko-KR" sz="2200" b="1" dirty="0">
                    <a:solidFill>
                      <a:schemeClr val="accent1"/>
                    </a:solidFill>
                  </a:rPr>
                  <a:t>Itoh-</a:t>
                </a:r>
                <a:r>
                  <a:rPr kumimoji="1" lang="en-US" altLang="ko-KR" sz="2200" b="1" dirty="0" err="1">
                    <a:solidFill>
                      <a:schemeClr val="accent1"/>
                    </a:solidFill>
                  </a:rPr>
                  <a:t>Tsujii</a:t>
                </a:r>
                <a:r>
                  <a:rPr kumimoji="1" lang="en-US" altLang="ko-KR" sz="2200" b="1" dirty="0">
                    <a:solidFill>
                      <a:schemeClr val="accent1"/>
                    </a:solidFill>
                  </a:rPr>
                  <a:t> </a:t>
                </a:r>
                <a:r>
                  <a:rPr kumimoji="1" lang="ko-KR" altLang="en-US" sz="2200" b="1" dirty="0">
                    <a:solidFill>
                      <a:schemeClr val="accent1"/>
                    </a:solidFill>
                  </a:rPr>
                  <a:t>기반의 </a:t>
                </a:r>
                <a:r>
                  <a:rPr kumimoji="1" lang="en-US" altLang="ko-KR" sz="2200" b="1" dirty="0">
                    <a:solidFill>
                      <a:schemeClr val="accent1"/>
                    </a:solidFill>
                  </a:rPr>
                  <a:t>Inversion</a:t>
                </a:r>
                <a:r>
                  <a:rPr kumimoji="1" lang="ko-KR" altLang="en-US" sz="2200" dirty="0"/>
                  <a:t>을 채택</a:t>
                </a:r>
                <a:endParaRPr kumimoji="1" lang="en-US" altLang="ko-KR" sz="2200" dirty="0"/>
              </a:p>
              <a:p>
                <a:endParaRPr kumimoji="1" lang="en-US" altLang="ko-KR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𝐺𝐹</m:t>
                    </m:r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e>
                    </m:d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kumimoji="1" lang="ko-KR" altLang="en-US" sz="2000" dirty="0"/>
                  <a:t> </a:t>
                </a:r>
                <a:r>
                  <a:rPr kumimoji="1" lang="ko-KR" altLang="en-US" sz="2000" dirty="0" err="1"/>
                  <a:t>를</a:t>
                </a:r>
                <a:r>
                  <a:rPr kumimoji="1" lang="ko-KR" altLang="en-US" sz="2000" dirty="0"/>
                  <a:t> 대상으로 구현</a:t>
                </a:r>
                <a:endParaRPr kumimoji="1" lang="en-US" altLang="ko-KR" sz="2000" dirty="0"/>
              </a:p>
              <a:p>
                <a:pPr lvl="1"/>
                <a:r>
                  <a:rPr kumimoji="1" lang="en-US" altLang="ko-KR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Cambria Math" panose="02040503050406030204" pitchFamily="18" charset="0"/>
                    <a:sym typeface="Wingdings" pitchFamily="2" charset="2"/>
                  </a:rPr>
                  <a:t>          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254</m:t>
                        </m:r>
                      </m:sup>
                    </m:sSup>
                    <m:r>
                      <a:rPr lang="en-US" altLang="ko-KR" sz="20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((</m:t>
                        </m:r>
                        <m:r>
                          <a:rPr lang="en-US" altLang="ko-KR" sz="20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sSup>
                          <m:sSupPr>
                            <m:ctrlP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sup>
                        </m:sSup>
                        <m: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000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64</m:t>
                            </m:r>
                          </m:sup>
                        </m:sSup>
                        <m: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ko-KR" sz="2000" dirty="0"/>
              </a:p>
              <a:p>
                <a:pPr lvl="1"/>
                <a:endParaRPr kumimoji="1" lang="en-US" altLang="ko-KR" sz="20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ko-KR" sz="2000" b="1" dirty="0"/>
                  <a:t>4</a:t>
                </a:r>
                <a:r>
                  <a:rPr kumimoji="1" lang="ko-KR" altLang="en-US" sz="2000" b="1" dirty="0"/>
                  <a:t>번의 곱셈 </a:t>
                </a:r>
                <a:r>
                  <a:rPr kumimoji="1" lang="en-US" altLang="ko-KR" sz="2000" b="1" dirty="0"/>
                  <a:t>+</a:t>
                </a:r>
                <a:r>
                  <a:rPr kumimoji="1" lang="ko-KR" altLang="en-US" sz="2000" b="1" dirty="0"/>
                  <a:t> </a:t>
                </a:r>
                <a:r>
                  <a:rPr kumimoji="1" lang="en-US" altLang="ko-KR" sz="2000" b="1" dirty="0"/>
                  <a:t>12</a:t>
                </a:r>
                <a:r>
                  <a:rPr kumimoji="1" lang="ko-KR" altLang="en-US" sz="2000" b="1" dirty="0"/>
                  <a:t>번의 제곱</a:t>
                </a:r>
                <a:endParaRPr kumimoji="1" lang="en-US" altLang="ko-KR" sz="2000" b="1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en-US" altLang="ko-KR" sz="2000" b="1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ko-KR" altLang="en-US" sz="2000" b="1" dirty="0"/>
                  <a:t>양자 곱셈 최적화를 위해</a:t>
                </a:r>
                <a:r>
                  <a:rPr kumimoji="1" lang="en-US" altLang="ko-KR" sz="2000" b="1" dirty="0"/>
                  <a:t>,</a:t>
                </a:r>
                <a:r>
                  <a:rPr kumimoji="1" lang="ko-KR" altLang="en-US" sz="2000" b="1" dirty="0"/>
                  <a:t> </a:t>
                </a:r>
                <a:r>
                  <a:rPr kumimoji="1" lang="en-US" altLang="ko-KR" sz="2000" b="1" dirty="0">
                    <a:solidFill>
                      <a:schemeClr val="accent1"/>
                    </a:solidFill>
                  </a:rPr>
                  <a:t>WISA’22</a:t>
                </a:r>
                <a:r>
                  <a:rPr kumimoji="1" lang="ko-KR" altLang="en-US" sz="2000" b="1" dirty="0">
                    <a:solidFill>
                      <a:schemeClr val="accent1"/>
                    </a:solidFill>
                  </a:rPr>
                  <a:t>의 양자 </a:t>
                </a:r>
                <a:r>
                  <a:rPr kumimoji="1" lang="ko-KR" altLang="en-US" sz="2000" b="1" dirty="0" err="1">
                    <a:solidFill>
                      <a:schemeClr val="accent1"/>
                    </a:solidFill>
                  </a:rPr>
                  <a:t>카라추바</a:t>
                </a:r>
                <a:r>
                  <a:rPr kumimoji="1" lang="ko-KR" altLang="en-US" sz="2000" b="1" dirty="0">
                    <a:solidFill>
                      <a:schemeClr val="accent1"/>
                    </a:solidFill>
                  </a:rPr>
                  <a:t> 곱셈 활용</a:t>
                </a:r>
                <a:endParaRPr kumimoji="1" lang="en-US" altLang="ko-KR" sz="2000" b="1" dirty="0">
                  <a:solidFill>
                    <a:schemeClr val="accent1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kumimoji="1" lang="en-US" altLang="ko-KR" sz="2000" b="1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kumimoji="1" lang="ko-KR" altLang="en-US" sz="2000" b="1" dirty="0" err="1"/>
                  <a:t>ㅇ</a:t>
                </a:r>
                <a:endParaRPr kumimoji="1" lang="en-US" altLang="ko-KR" sz="2000" b="1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kumimoji="1" lang="en-US" altLang="ko-KR" sz="2000" b="1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kumimoji="1" lang="ko-KR" altLang="en-US" sz="2000" b="1" dirty="0" err="1"/>
                  <a:t>ㅇ</a:t>
                </a:r>
                <a:endParaRPr kumimoji="1" lang="en-US" altLang="ko-KR" sz="2000" b="1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kumimoji="1" lang="en-US" altLang="ko-KR" sz="2000" b="1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kumimoji="1" lang="en-US" altLang="ko-KR" sz="2000" b="1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kumimoji="1" lang="en-US" altLang="ko-KR" sz="2000" b="1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kumimoji="1" lang="ko-KR" altLang="en-US" sz="2000" b="1" dirty="0" err="1"/>
                  <a:t>ㅇ</a:t>
                </a:r>
                <a:endParaRPr kumimoji="1" lang="en-US" altLang="ko-KR" sz="20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019371-624F-82B9-5450-757134152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7" y="1310326"/>
                <a:ext cx="11452494" cy="5389617"/>
              </a:xfrm>
              <a:prstGeom prst="rect">
                <a:avLst/>
              </a:prstGeom>
              <a:blipFill>
                <a:blip r:embed="rId2"/>
                <a:stretch>
                  <a:fillRect l="-664" t="-1176" b="-7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8FA467F7-560A-3D1B-A73A-FC95EDCD2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705" y="6184956"/>
            <a:ext cx="9160030" cy="4869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889820-AD06-95F0-7DE5-EAA90325B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530" y="4322474"/>
            <a:ext cx="2740659" cy="5113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8FFC04-8B61-9B0F-3F50-28D0BF3B4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9245" y="4918562"/>
            <a:ext cx="2688568" cy="10148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708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B44ACC3-199D-5396-CF00-52EAE1B22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848" y="2942142"/>
            <a:ext cx="6880152" cy="19978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7466A1-3589-6FF9-9875-DB3B793BF258}"/>
              </a:ext>
            </a:extLst>
          </p:cNvPr>
          <p:cNvSpPr txBox="1"/>
          <p:nvPr/>
        </p:nvSpPr>
        <p:spPr>
          <a:xfrm>
            <a:off x="6216411" y="4057594"/>
            <a:ext cx="10363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00" dirty="0"/>
              <a:t>Schoolbook</a:t>
            </a:r>
            <a:endParaRPr lang="ko-Kore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9B577E-E201-300E-4E00-F0BB3CCD8D58}"/>
              </a:ext>
            </a:extLst>
          </p:cNvPr>
          <p:cNvSpPr txBox="1"/>
          <p:nvPr/>
        </p:nvSpPr>
        <p:spPr>
          <a:xfrm>
            <a:off x="6238182" y="4258441"/>
            <a:ext cx="10363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00" dirty="0"/>
              <a:t>Karatsuba1</a:t>
            </a:r>
            <a:endParaRPr lang="ko-Kore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A6DA9-6BDB-AA4E-D27D-53D70C39C9F1}"/>
              </a:ext>
            </a:extLst>
          </p:cNvPr>
          <p:cNvSpPr txBox="1"/>
          <p:nvPr/>
        </p:nvSpPr>
        <p:spPr>
          <a:xfrm>
            <a:off x="6239328" y="4471406"/>
            <a:ext cx="103632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000" dirty="0"/>
              <a:t>Karatusba2</a:t>
            </a:r>
            <a:endParaRPr lang="ko-Kore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99A2AD-016A-E1DC-8F8A-1D33123DE366}"/>
              </a:ext>
            </a:extLst>
          </p:cNvPr>
          <p:cNvSpPr txBox="1"/>
          <p:nvPr/>
        </p:nvSpPr>
        <p:spPr>
          <a:xfrm>
            <a:off x="64294" y="6587393"/>
            <a:ext cx="116514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000" dirty="0"/>
              <a:t>K</a:t>
            </a:r>
            <a:r>
              <a:rPr lang="en-US" altLang="ko-Kore-KR" sz="1000" dirty="0"/>
              <a:t>.</a:t>
            </a:r>
            <a:r>
              <a:rPr lang="ko-Kore-KR" altLang="en-US" sz="1000" dirty="0"/>
              <a:t> Jang, W</a:t>
            </a:r>
            <a:r>
              <a:rPr lang="en-US" altLang="ko-Kore-KR" sz="1000" dirty="0"/>
              <a:t>.</a:t>
            </a:r>
            <a:r>
              <a:rPr lang="ko-Kore-KR" altLang="en-US" sz="1000" dirty="0"/>
              <a:t> Kim, S</a:t>
            </a:r>
            <a:r>
              <a:rPr lang="en-US" altLang="ko-Kore-KR" sz="1000" dirty="0"/>
              <a:t>.</a:t>
            </a:r>
            <a:r>
              <a:rPr lang="ko-Kore-KR" altLang="en-US" sz="1000" dirty="0"/>
              <a:t> Lim, Y</a:t>
            </a:r>
            <a:r>
              <a:rPr lang="en-US" altLang="ko-Kore-KR" sz="1000" dirty="0"/>
              <a:t>.</a:t>
            </a:r>
            <a:r>
              <a:rPr lang="ko-Kore-KR" altLang="en-US" sz="1000" dirty="0"/>
              <a:t> Kang, Y</a:t>
            </a:r>
            <a:r>
              <a:rPr lang="en-US" altLang="ko-Kore-KR" sz="1000" dirty="0"/>
              <a:t>.</a:t>
            </a:r>
            <a:r>
              <a:rPr lang="ko-Kore-KR" altLang="en-US" sz="1000" dirty="0"/>
              <a:t> Yang and H</a:t>
            </a:r>
            <a:r>
              <a:rPr lang="en-US" altLang="ko-Kore-KR" sz="1000" dirty="0"/>
              <a:t>.</a:t>
            </a:r>
            <a:r>
              <a:rPr lang="ko-Kore-KR" altLang="en-US" sz="1000" dirty="0"/>
              <a:t> Seo</a:t>
            </a:r>
            <a:r>
              <a:rPr lang="en-US" altLang="ko-Kore-KR" sz="1000" dirty="0"/>
              <a:t>, “Optimized Implementation of Quantum Binary Field Multiplication with Toffoli Depth One”, WISA’22, 2022.</a:t>
            </a:r>
            <a:endParaRPr lang="ko-Kore-KR" altLang="en-US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FB37180-1524-B5E9-088D-8539256F4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9" y="2406090"/>
            <a:ext cx="4851356" cy="28089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EDAF1F-2416-1547-FF16-D6D888633A02}"/>
              </a:ext>
            </a:extLst>
          </p:cNvPr>
          <p:cNvSpPr/>
          <p:nvPr/>
        </p:nvSpPr>
        <p:spPr>
          <a:xfrm>
            <a:off x="10300741" y="3877712"/>
            <a:ext cx="404902" cy="199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82798D-0308-7E8A-81B8-0EE654ECA776}"/>
              </a:ext>
            </a:extLst>
          </p:cNvPr>
          <p:cNvSpPr/>
          <p:nvPr/>
        </p:nvSpPr>
        <p:spPr>
          <a:xfrm>
            <a:off x="10915339" y="3884291"/>
            <a:ext cx="404902" cy="18987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37637D-E88F-FDC0-9587-94DDD1DE9934}"/>
              </a:ext>
            </a:extLst>
          </p:cNvPr>
          <p:cNvSpPr txBox="1"/>
          <p:nvPr/>
        </p:nvSpPr>
        <p:spPr>
          <a:xfrm>
            <a:off x="283198" y="1336447"/>
            <a:ext cx="106321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2200" b="1" dirty="0"/>
              <a:t>카라추바</a:t>
            </a:r>
            <a:r>
              <a:rPr kumimoji="1" lang="ko-KR" altLang="en-US" sz="2200" b="1" dirty="0"/>
              <a:t> 알고리즘을 재귀적으로 적용</a:t>
            </a:r>
            <a:r>
              <a:rPr kumimoji="1" lang="ko-KR" altLang="en-US" sz="2200" dirty="0"/>
              <a:t>함으로써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</a:t>
            </a:r>
            <a:r>
              <a:rPr kumimoji="1" lang="ko-KR" altLang="en-US" sz="2200" b="1" dirty="0"/>
              <a:t>곱셈 단위 최소화</a:t>
            </a:r>
            <a:endParaRPr kumimoji="1" lang="en-US" altLang="ko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200" b="1" dirty="0">
                <a:solidFill>
                  <a:srgbClr val="FF0000"/>
                </a:solidFill>
              </a:rPr>
              <a:t>Qubit</a:t>
            </a:r>
            <a:r>
              <a:rPr kumimoji="1" lang="ko-KR" altLang="en-US" sz="2200" b="1" dirty="0">
                <a:solidFill>
                  <a:srgbClr val="FF0000"/>
                </a:solidFill>
              </a:rPr>
              <a:t>이 많이 사용되지만</a:t>
            </a:r>
            <a:r>
              <a:rPr kumimoji="1" lang="en-US" altLang="ko-KR" sz="2200" dirty="0"/>
              <a:t>,</a:t>
            </a:r>
            <a:r>
              <a:rPr kumimoji="1" lang="ko-KR" altLang="en-US" sz="2200" dirty="0">
                <a:solidFill>
                  <a:schemeClr val="accent1"/>
                </a:solidFill>
              </a:rPr>
              <a:t> </a:t>
            </a:r>
            <a:r>
              <a:rPr kumimoji="1" lang="en-US" altLang="ko-KR" sz="2200" b="1" dirty="0">
                <a:solidFill>
                  <a:schemeClr val="accent1"/>
                </a:solidFill>
              </a:rPr>
              <a:t>Toffoli depth</a:t>
            </a:r>
            <a:r>
              <a:rPr kumimoji="1" lang="ko-KR" altLang="en-US" sz="2200" b="1" dirty="0" err="1">
                <a:solidFill>
                  <a:schemeClr val="accent1"/>
                </a:solidFill>
              </a:rPr>
              <a:t>를</a:t>
            </a:r>
            <a:r>
              <a:rPr kumimoji="1" lang="ko-KR" altLang="en-US" sz="2200" b="1" dirty="0">
                <a:solidFill>
                  <a:schemeClr val="accent1"/>
                </a:solidFill>
              </a:rPr>
              <a:t> 최적화</a:t>
            </a:r>
            <a:r>
              <a:rPr kumimoji="1" lang="en-US" altLang="ko-KR" sz="2200" b="1" dirty="0">
                <a:solidFill>
                  <a:schemeClr val="accent1"/>
                </a:solidFill>
              </a:rPr>
              <a:t>,</a:t>
            </a:r>
            <a:r>
              <a:rPr kumimoji="1" lang="ko-KR" altLang="en-US" sz="2200" b="1" dirty="0">
                <a:solidFill>
                  <a:schemeClr val="accent1"/>
                </a:solidFill>
              </a:rPr>
              <a:t> 그리고 </a:t>
            </a:r>
            <a:r>
              <a:rPr kumimoji="1" lang="en-US" altLang="ko-KR" sz="2200" b="1" dirty="0">
                <a:solidFill>
                  <a:schemeClr val="accent1"/>
                </a:solidFill>
              </a:rPr>
              <a:t>Full depth</a:t>
            </a:r>
            <a:r>
              <a:rPr kumimoji="1" lang="ko-KR" altLang="en-US" sz="2200" b="1" dirty="0" err="1">
                <a:solidFill>
                  <a:schemeClr val="accent1"/>
                </a:solidFill>
              </a:rPr>
              <a:t>를</a:t>
            </a:r>
            <a:r>
              <a:rPr kumimoji="1" lang="ko-KR" altLang="en-US" sz="2200" b="1" dirty="0">
                <a:solidFill>
                  <a:schemeClr val="accent1"/>
                </a:solidFill>
              </a:rPr>
              <a:t> 크게 감소 시킴</a:t>
            </a:r>
            <a:endParaRPr kumimoji="1" lang="en-US" altLang="ko-KR" sz="2200" b="1" dirty="0">
              <a:solidFill>
                <a:schemeClr val="accent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8B9748B-1758-82C8-8A32-FC662AEF9F9C}"/>
              </a:ext>
            </a:extLst>
          </p:cNvPr>
          <p:cNvSpPr/>
          <p:nvPr/>
        </p:nvSpPr>
        <p:spPr>
          <a:xfrm>
            <a:off x="9671568" y="3884291"/>
            <a:ext cx="404902" cy="18987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6CE03533-9850-5A45-0B20-2B71E30B4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Proposed Binary Field Inversion Quantum Circuit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6296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203D62-0A22-9D4A-D0E7-44C44A1A7D1F}"/>
              </a:ext>
            </a:extLst>
          </p:cNvPr>
          <p:cNvSpPr txBox="1"/>
          <p:nvPr/>
        </p:nvSpPr>
        <p:spPr>
          <a:xfrm>
            <a:off x="411920" y="1290054"/>
            <a:ext cx="100651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200" b="1" dirty="0">
                <a:sym typeface="Wingdings" pitchFamily="2" charset="2"/>
              </a:rPr>
              <a:t>해당 곱셈은 </a:t>
            </a:r>
            <a:r>
              <a:rPr kumimoji="1" lang="en-US" altLang="ko-KR" sz="2200" b="1" dirty="0">
                <a:solidFill>
                  <a:schemeClr val="accent1"/>
                </a:solidFill>
                <a:sym typeface="Wingdings" pitchFamily="2" charset="2"/>
              </a:rPr>
              <a:t>stand-alone</a:t>
            </a:r>
            <a:r>
              <a:rPr kumimoji="1" lang="ko-KR" altLang="en-US" sz="2200" b="1" dirty="0">
                <a:solidFill>
                  <a:schemeClr val="accent1"/>
                </a:solidFill>
                <a:sym typeface="Wingdings" pitchFamily="2" charset="2"/>
              </a:rPr>
              <a:t>이 아닌 경우</a:t>
            </a:r>
            <a:r>
              <a:rPr kumimoji="1" lang="en-US" altLang="ko-KR" sz="2200" b="1" dirty="0">
                <a:solidFill>
                  <a:schemeClr val="accent1"/>
                </a:solidFill>
                <a:sym typeface="Wingdings" pitchFamily="2" charset="2"/>
              </a:rPr>
              <a:t>,</a:t>
            </a:r>
            <a:r>
              <a:rPr kumimoji="1" lang="ko-KR" altLang="en-US" sz="2200" b="1" dirty="0">
                <a:solidFill>
                  <a:schemeClr val="accent1"/>
                </a:solidFill>
                <a:sym typeface="Wingdings" pitchFamily="2" charset="2"/>
              </a:rPr>
              <a:t> 더욱 효과적</a:t>
            </a:r>
            <a:endParaRPr kumimoji="1" lang="en-US" altLang="ko-KR" sz="2200" b="1" dirty="0">
              <a:solidFill>
                <a:schemeClr val="accent1"/>
              </a:solidFill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200" dirty="0">
                <a:sym typeface="Wingdings" pitchFamily="2" charset="2"/>
              </a:rPr>
              <a:t>곱셈이 끝난 후</a:t>
            </a:r>
            <a:r>
              <a:rPr kumimoji="1" lang="en-US" altLang="ko-KR" sz="2200" dirty="0">
                <a:sym typeface="Wingdings" pitchFamily="2" charset="2"/>
              </a:rPr>
              <a:t>,</a:t>
            </a:r>
            <a:r>
              <a:rPr kumimoji="1" lang="ko-KR" altLang="en-US" sz="2200" dirty="0">
                <a:sym typeface="Wingdings" pitchFamily="2" charset="2"/>
              </a:rPr>
              <a:t> </a:t>
            </a:r>
            <a:r>
              <a:rPr kumimoji="1" lang="en-US" altLang="ko-KR" sz="2200" dirty="0">
                <a:sym typeface="Wingdings" pitchFamily="2" charset="2"/>
              </a:rPr>
              <a:t>ancilla </a:t>
            </a:r>
            <a:r>
              <a:rPr kumimoji="1" lang="ko-KR" altLang="en-US" sz="2200" dirty="0" err="1">
                <a:sym typeface="Wingdings" pitchFamily="2" charset="2"/>
              </a:rPr>
              <a:t>큐빗들을</a:t>
            </a:r>
            <a:r>
              <a:rPr kumimoji="1" lang="ko-KR" altLang="en-US" sz="2200" dirty="0">
                <a:sym typeface="Wingdings" pitchFamily="2" charset="2"/>
              </a:rPr>
              <a:t> </a:t>
            </a:r>
            <a:r>
              <a:rPr kumimoji="1" lang="en-US" altLang="ko-KR" sz="2200" dirty="0">
                <a:sym typeface="Wingdings" pitchFamily="2" charset="2"/>
              </a:rPr>
              <a:t>0</a:t>
            </a:r>
            <a:r>
              <a:rPr kumimoji="1" lang="ko-KR" altLang="en-US" sz="2200" dirty="0" err="1">
                <a:sym typeface="Wingdings" pitchFamily="2" charset="2"/>
              </a:rPr>
              <a:t>으로</a:t>
            </a:r>
            <a:r>
              <a:rPr kumimoji="1" lang="ko-KR" altLang="en-US" sz="2200" dirty="0">
                <a:sym typeface="Wingdings" pitchFamily="2" charset="2"/>
              </a:rPr>
              <a:t> 초기화할 수 있음</a:t>
            </a:r>
            <a:endParaRPr kumimoji="1" lang="en-US" altLang="ko-KR" sz="2200" dirty="0">
              <a:sym typeface="Wingdings" pitchFamily="2" charset="2"/>
            </a:endParaRPr>
          </a:p>
          <a:p>
            <a:pPr marL="1371600" lvl="2" indent="-457200">
              <a:buFont typeface="Wingdings" pitchFamily="2" charset="2"/>
              <a:buChar char="à"/>
            </a:pPr>
            <a:r>
              <a:rPr kumimoji="1" lang="ko-KR" altLang="en-US" sz="2200" dirty="0">
                <a:sym typeface="Wingdings" pitchFamily="2" charset="2"/>
              </a:rPr>
              <a:t>즉</a:t>
            </a:r>
            <a:r>
              <a:rPr kumimoji="1" lang="en-US" altLang="ko-KR" sz="2200" dirty="0">
                <a:sym typeface="Wingdings" pitchFamily="2" charset="2"/>
              </a:rPr>
              <a:t>,</a:t>
            </a:r>
            <a:r>
              <a:rPr kumimoji="1" lang="ko-KR" altLang="en-US" sz="2200" dirty="0">
                <a:sym typeface="Wingdings" pitchFamily="2" charset="2"/>
              </a:rPr>
              <a:t> 다음 곱셈에서 재활용할 수 있기 때문에 </a:t>
            </a:r>
            <a:r>
              <a:rPr kumimoji="1" lang="en-US" altLang="ko-KR" sz="2200" b="1" dirty="0">
                <a:solidFill>
                  <a:schemeClr val="accent1"/>
                </a:solidFill>
                <a:sym typeface="Wingdings" pitchFamily="2" charset="2"/>
              </a:rPr>
              <a:t>Inversion </a:t>
            </a:r>
            <a:r>
              <a:rPr kumimoji="1" lang="ko-KR" altLang="en-US" sz="2200" b="1" dirty="0">
                <a:solidFill>
                  <a:schemeClr val="accent1"/>
                </a:solidFill>
                <a:sym typeface="Wingdings" pitchFamily="2" charset="2"/>
              </a:rPr>
              <a:t>구현에 효과적임</a:t>
            </a:r>
            <a:endParaRPr kumimoji="1" lang="en-US" altLang="ko-KR" sz="2200" b="1" dirty="0">
              <a:solidFill>
                <a:schemeClr val="accent1"/>
              </a:solidFill>
              <a:sym typeface="Wingdings" pitchFamily="2" charset="2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62168C-E92E-4F49-8A96-0E79B825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2645955"/>
            <a:ext cx="10076033" cy="25707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F296D3-D660-1133-36E1-1806DC839322}"/>
                  </a:ext>
                </a:extLst>
              </p:cNvPr>
              <p:cNvSpPr txBox="1"/>
              <p:nvPr/>
            </p:nvSpPr>
            <p:spPr>
              <a:xfrm>
                <a:off x="8464379" y="5476708"/>
                <a:ext cx="1173892" cy="1015663"/>
              </a:xfrm>
              <a:prstGeom prst="rect">
                <a:avLst/>
              </a:prstGeom>
              <a:noFill/>
              <a:ln w="444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altLang="ko-Kore-KR" sz="2000" i="1" dirty="0" smtClean="0">
                          <a:effectLst/>
                          <a:latin typeface="Cambria Math" panose="02040503050406030204" pitchFamily="18" charset="0"/>
                        </a:rPr>
                        <m:t>17</m:t>
                      </m:r>
                    </m:oMath>
                  </m:oMathPara>
                </a14:m>
                <a:endParaRPr lang="en" altLang="ko-Kore-KR" sz="2000" dirty="0">
                  <a:latin typeface="CMMI1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altLang="ko-Kore-KR" sz="2000" i="1" dirty="0" smtClean="0">
                          <a:effectLst/>
                          <a:latin typeface="Cambria Math" panose="02040503050406030204" pitchFamily="18" charset="0"/>
                        </a:rPr>
                        <m:t>43</m:t>
                      </m:r>
                    </m:oMath>
                  </m:oMathPara>
                </a14:m>
                <a:endParaRPr lang="en" altLang="ko-Kore-KR" sz="2000" dirty="0">
                  <a:effectLst/>
                  <a:latin typeface="CMR1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ore-KR" sz="2000" b="0" i="1" dirty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altLang="ko-Kore-KR" sz="2000" i="1" dirty="0" smtClean="0">
                          <a:effectLst/>
                          <a:latin typeface="Cambria Math" panose="02040503050406030204" pitchFamily="18" charset="0"/>
                        </a:rPr>
                        <m:t>113 </m:t>
                      </m:r>
                    </m:oMath>
                  </m:oMathPara>
                </a14:m>
                <a:endParaRPr lang="en" altLang="ko-Kore-KR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F296D3-D660-1133-36E1-1806DC839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379" y="5476708"/>
                <a:ext cx="1173892" cy="1015663"/>
              </a:xfrm>
              <a:prstGeom prst="rect">
                <a:avLst/>
              </a:prstGeom>
              <a:blipFill>
                <a:blip r:embed="rId3"/>
                <a:stretch>
                  <a:fillRect b="-3529"/>
                </a:stretch>
              </a:blipFill>
              <a:ln w="444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6B279A50-4896-4364-22FE-EE742196DA84}"/>
              </a:ext>
            </a:extLst>
          </p:cNvPr>
          <p:cNvSpPr/>
          <p:nvPr/>
        </p:nvSpPr>
        <p:spPr>
          <a:xfrm>
            <a:off x="8464378" y="3070536"/>
            <a:ext cx="1173892" cy="1780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아래쪽 화살표[D] 9">
            <a:extLst>
              <a:ext uri="{FF2B5EF4-FFF2-40B4-BE49-F238E27FC236}">
                <a16:creationId xmlns:a16="http://schemas.microsoft.com/office/drawing/2014/main" id="{994B4E35-3FBB-0964-9490-2290C8F90B74}"/>
              </a:ext>
            </a:extLst>
          </p:cNvPr>
          <p:cNvSpPr/>
          <p:nvPr/>
        </p:nvSpPr>
        <p:spPr>
          <a:xfrm>
            <a:off x="9011164" y="4974291"/>
            <a:ext cx="80319" cy="3789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864C9F-C67E-BB91-5C68-261E016219CF}"/>
              </a:ext>
            </a:extLst>
          </p:cNvPr>
          <p:cNvSpPr txBox="1"/>
          <p:nvPr/>
        </p:nvSpPr>
        <p:spPr>
          <a:xfrm>
            <a:off x="9534337" y="4933010"/>
            <a:ext cx="22457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b="1" dirty="0">
                <a:solidFill>
                  <a:schemeClr val="accent1"/>
                </a:solidFill>
              </a:rPr>
              <a:t>Can be reduced</a:t>
            </a:r>
            <a:endParaRPr kumimoji="1" lang="ko-Kore-KR" altLang="en-US" sz="2500" b="1" dirty="0">
              <a:solidFill>
                <a:schemeClr val="accent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D08516-C9A6-FF42-0473-1E444DAA4738}"/>
              </a:ext>
            </a:extLst>
          </p:cNvPr>
          <p:cNvSpPr/>
          <p:nvPr/>
        </p:nvSpPr>
        <p:spPr>
          <a:xfrm>
            <a:off x="1276865" y="2695383"/>
            <a:ext cx="9745362" cy="351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326504-27D2-98D3-F557-557D4075BB06}"/>
              </a:ext>
            </a:extLst>
          </p:cNvPr>
          <p:cNvSpPr/>
          <p:nvPr/>
        </p:nvSpPr>
        <p:spPr>
          <a:xfrm>
            <a:off x="3641124" y="4882859"/>
            <a:ext cx="4790302" cy="3173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18330176-53EB-2FC7-484E-3AF2D391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Proposed Binary Field Inversion Quantum Circuit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295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D445FD4-5C5D-8462-F505-23D8C1A50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34" y="2698548"/>
            <a:ext cx="1624549" cy="14291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D47487-CDDA-67F6-B2B7-506C4E9B2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65" y="2730307"/>
            <a:ext cx="7057586" cy="13973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3031EC-89FD-48EC-4170-B15F75E0D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015" y="4750685"/>
            <a:ext cx="3983822" cy="11024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A577CA-6B74-6E87-A9C4-BB7CEDCEA082}"/>
              </a:ext>
            </a:extLst>
          </p:cNvPr>
          <p:cNvSpPr txBox="1"/>
          <p:nvPr/>
        </p:nvSpPr>
        <p:spPr>
          <a:xfrm>
            <a:off x="1180673" y="2979030"/>
            <a:ext cx="65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Ex)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2A5470-8611-3573-02E6-5F89545A3002}"/>
              </a:ext>
            </a:extLst>
          </p:cNvPr>
          <p:cNvSpPr txBox="1"/>
          <p:nvPr/>
        </p:nvSpPr>
        <p:spPr>
          <a:xfrm>
            <a:off x="3540564" y="3283617"/>
            <a:ext cx="59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 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B657A2-3636-DF1A-7545-6047BECBACB7}"/>
              </a:ext>
            </a:extLst>
          </p:cNvPr>
          <p:cNvSpPr/>
          <p:nvPr/>
        </p:nvSpPr>
        <p:spPr>
          <a:xfrm>
            <a:off x="8037527" y="4769586"/>
            <a:ext cx="900441" cy="1057365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C0728B-E47F-D726-BC2D-569E5EAA2EBA}"/>
              </a:ext>
            </a:extLst>
          </p:cNvPr>
          <p:cNvSpPr/>
          <p:nvPr/>
        </p:nvSpPr>
        <p:spPr>
          <a:xfrm>
            <a:off x="9031652" y="4750685"/>
            <a:ext cx="559434" cy="1076266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76D57B-FD5E-6035-5EF6-C72821BF2F58}"/>
              </a:ext>
            </a:extLst>
          </p:cNvPr>
          <p:cNvSpPr/>
          <p:nvPr/>
        </p:nvSpPr>
        <p:spPr>
          <a:xfrm>
            <a:off x="9703728" y="4769586"/>
            <a:ext cx="290928" cy="1057365"/>
          </a:xfrm>
          <a:prstGeom prst="rect">
            <a:avLst/>
          </a:prstGeom>
          <a:noFill/>
          <a:ln w="19050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6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15E2ECD-7344-7CB2-A574-2A79AFD8D345}"/>
              </a:ext>
            </a:extLst>
          </p:cNvPr>
          <p:cNvCxnSpPr>
            <a:cxnSpLocks/>
          </p:cNvCxnSpPr>
          <p:nvPr/>
        </p:nvCxnSpPr>
        <p:spPr>
          <a:xfrm flipH="1">
            <a:off x="8516788" y="4159450"/>
            <a:ext cx="1924139" cy="5133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80D5F0D-0545-65EE-7D80-39A1C8A61951}"/>
              </a:ext>
            </a:extLst>
          </p:cNvPr>
          <p:cNvCxnSpPr>
            <a:cxnSpLocks/>
          </p:cNvCxnSpPr>
          <p:nvPr/>
        </p:nvCxnSpPr>
        <p:spPr>
          <a:xfrm>
            <a:off x="9299468" y="4174279"/>
            <a:ext cx="0" cy="49851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A95B136-968A-CDEB-7ACE-E5DCD08B17E1}"/>
              </a:ext>
            </a:extLst>
          </p:cNvPr>
          <p:cNvCxnSpPr>
            <a:cxnSpLocks/>
          </p:cNvCxnSpPr>
          <p:nvPr/>
        </p:nvCxnSpPr>
        <p:spPr>
          <a:xfrm>
            <a:off x="8094763" y="4186265"/>
            <a:ext cx="1625919" cy="43973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EDD2A0-E354-D83F-E52F-1A036453BBC4}"/>
              </a:ext>
            </a:extLst>
          </p:cNvPr>
          <p:cNvSpPr txBox="1"/>
          <p:nvPr/>
        </p:nvSpPr>
        <p:spPr>
          <a:xfrm>
            <a:off x="411920" y="1290054"/>
            <a:ext cx="72503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200" b="1" dirty="0">
                <a:sym typeface="Wingdings" pitchFamily="2" charset="2"/>
              </a:rPr>
              <a:t>제곱 연산의 경우</a:t>
            </a:r>
            <a:r>
              <a:rPr kumimoji="1" lang="en-US" altLang="ko-KR" sz="2200" b="1" dirty="0">
                <a:sym typeface="Wingdings" pitchFamily="2" charset="2"/>
              </a:rPr>
              <a:t>,</a:t>
            </a:r>
            <a:r>
              <a:rPr kumimoji="1" lang="ko-KR" altLang="en-US" sz="2200" b="1" dirty="0">
                <a:sym typeface="Wingdings" pitchFamily="2" charset="2"/>
              </a:rPr>
              <a:t> 양자 구현에서도 간단히 구현 됨</a:t>
            </a:r>
            <a:endParaRPr kumimoji="1" lang="en-US" altLang="ko-KR" sz="2200" b="1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200" b="1" dirty="0">
                <a:solidFill>
                  <a:schemeClr val="accent1"/>
                </a:solidFill>
                <a:sym typeface="Wingdings" pitchFamily="2" charset="2"/>
              </a:rPr>
              <a:t>Modular reduction</a:t>
            </a:r>
            <a:r>
              <a:rPr kumimoji="1" lang="ko-KR" altLang="en-US" sz="2200" b="1" dirty="0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kumimoji="1" lang="en-US" altLang="ko-KR" sz="2200" b="1" dirty="0">
                <a:solidFill>
                  <a:schemeClr val="accent1"/>
                </a:solidFill>
                <a:sym typeface="Wingdings" pitchFamily="2" charset="2"/>
              </a:rPr>
              <a:t>(</a:t>
            </a:r>
            <a:r>
              <a:rPr kumimoji="1" lang="ko-KR" altLang="en-US" sz="2200" b="1" dirty="0">
                <a:solidFill>
                  <a:schemeClr val="accent1"/>
                </a:solidFill>
                <a:sym typeface="Wingdings" pitchFamily="2" charset="2"/>
              </a:rPr>
              <a:t>선형 연산</a:t>
            </a:r>
            <a:r>
              <a:rPr kumimoji="1" lang="en-US" altLang="ko-KR" sz="2200" b="1" dirty="0">
                <a:solidFill>
                  <a:schemeClr val="accent1"/>
                </a:solidFill>
                <a:sym typeface="Wingdings" pitchFamily="2" charset="2"/>
              </a:rPr>
              <a:t>)</a:t>
            </a:r>
            <a:r>
              <a:rPr kumimoji="1" lang="ko-KR" altLang="en-US" sz="2200" b="1" dirty="0">
                <a:solidFill>
                  <a:schemeClr val="accent1"/>
                </a:solidFill>
                <a:sym typeface="Wingdings" pitchFamily="2" charset="2"/>
              </a:rPr>
              <a:t>에 대해 </a:t>
            </a:r>
            <a:r>
              <a:rPr kumimoji="1" lang="en-US" altLang="ko-KR" sz="2200" b="1" dirty="0">
                <a:solidFill>
                  <a:schemeClr val="accent1"/>
                </a:solidFill>
                <a:sym typeface="Wingdings" pitchFamily="2" charset="2"/>
              </a:rPr>
              <a:t>PLU </a:t>
            </a:r>
            <a:r>
              <a:rPr kumimoji="1" lang="ko-KR" altLang="en-US" sz="2200" b="1" dirty="0">
                <a:solidFill>
                  <a:schemeClr val="accent1"/>
                </a:solidFill>
                <a:sym typeface="Wingdings" pitchFamily="2" charset="2"/>
              </a:rPr>
              <a:t>분해 사용</a:t>
            </a:r>
            <a:endParaRPr kumimoji="1" lang="en-US" altLang="ko-KR" sz="2200" b="1" dirty="0">
              <a:solidFill>
                <a:schemeClr val="accent1"/>
              </a:solidFill>
              <a:sym typeface="Wingdings" pitchFamily="2" charset="2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R" sz="2200" b="1" dirty="0">
                <a:solidFill>
                  <a:schemeClr val="accent1"/>
                </a:solidFill>
                <a:sym typeface="Wingdings" pitchFamily="2" charset="2"/>
              </a:rPr>
              <a:t>CNOT</a:t>
            </a:r>
            <a:r>
              <a:rPr kumimoji="1" lang="ko-KR" altLang="en-US" sz="2200" b="1" dirty="0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kumimoji="1" lang="ko-KR" altLang="en-US" sz="2200" b="1" dirty="0" err="1">
                <a:solidFill>
                  <a:schemeClr val="accent1"/>
                </a:solidFill>
                <a:sym typeface="Wingdings" pitchFamily="2" charset="2"/>
              </a:rPr>
              <a:t>게이트만을</a:t>
            </a:r>
            <a:r>
              <a:rPr kumimoji="1" lang="ko-KR" altLang="en-US" sz="2200" b="1" dirty="0">
                <a:solidFill>
                  <a:schemeClr val="accent1"/>
                </a:solidFill>
                <a:sym typeface="Wingdings" pitchFamily="2" charset="2"/>
              </a:rPr>
              <a:t> 사용한 </a:t>
            </a:r>
            <a:r>
              <a:rPr kumimoji="1" lang="en-US" altLang="ko-KR" sz="2200" b="1" dirty="0">
                <a:solidFill>
                  <a:schemeClr val="accent1"/>
                </a:solidFill>
                <a:sym typeface="Wingdings" pitchFamily="2" charset="2"/>
              </a:rPr>
              <a:t>in-place </a:t>
            </a:r>
            <a:r>
              <a:rPr kumimoji="1" lang="ko-KR" altLang="en-US" sz="2200" b="1" dirty="0">
                <a:solidFill>
                  <a:schemeClr val="accent1"/>
                </a:solidFill>
                <a:sym typeface="Wingdings" pitchFamily="2" charset="2"/>
              </a:rPr>
              <a:t>구현이 가능</a:t>
            </a:r>
            <a:endParaRPr kumimoji="1" lang="en-US" altLang="ko-KR" sz="2200" b="1" dirty="0">
              <a:solidFill>
                <a:schemeClr val="accent1"/>
              </a:solidFill>
              <a:sym typeface="Wingdings" pitchFamily="2" charset="2"/>
            </a:endParaRP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75504664-C833-47A1-1A7F-D15BF172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Proposed Binary Field Inversion Quantum Circuit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831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Performance &amp; Conclusion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8BB93B-9CDF-2396-2524-19E3B8DEDB73}"/>
              </a:ext>
            </a:extLst>
          </p:cNvPr>
          <p:cNvSpPr txBox="1"/>
          <p:nvPr/>
        </p:nvSpPr>
        <p:spPr>
          <a:xfrm>
            <a:off x="591947" y="1614851"/>
            <a:ext cx="12074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000" dirty="0">
                <a:sym typeface="Wingdings" pitchFamily="2" charset="2"/>
              </a:rPr>
              <a:t>CHES 20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paper</a:t>
            </a:r>
            <a:r>
              <a:rPr kumimoji="1" lang="ko-KR" altLang="en-US" sz="2000" dirty="0">
                <a:sym typeface="Wingdings" pitchFamily="2" charset="2"/>
              </a:rPr>
              <a:t>의 </a:t>
            </a:r>
            <a:r>
              <a:rPr kumimoji="1" lang="en-US" altLang="ko-KR" sz="2000" dirty="0">
                <a:sym typeface="Wingdings" pitchFamily="2" charset="2"/>
              </a:rPr>
              <a:t>Inversion</a:t>
            </a:r>
            <a:r>
              <a:rPr kumimoji="1" lang="ko-KR" altLang="en-US" sz="2000" dirty="0">
                <a:sym typeface="Wingdings" pitchFamily="2" charset="2"/>
              </a:rPr>
              <a:t>과 비교</a:t>
            </a:r>
            <a:endParaRPr kumimoji="1" lang="en-US" altLang="ko-Kore-KR" sz="2000" dirty="0">
              <a:sym typeface="Wingdings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01C03-891E-395D-5B25-73C603EDEC86}"/>
              </a:ext>
            </a:extLst>
          </p:cNvPr>
          <p:cNvSpPr txBox="1"/>
          <p:nvPr/>
        </p:nvSpPr>
        <p:spPr>
          <a:xfrm>
            <a:off x="591947" y="2043554"/>
            <a:ext cx="12074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2000" dirty="0">
                <a:sym typeface="Wingdings" pitchFamily="2" charset="2"/>
              </a:rPr>
              <a:t>제안</a:t>
            </a:r>
            <a:r>
              <a:rPr kumimoji="1" lang="ko-KR" altLang="en-US" sz="2000" dirty="0">
                <a:sym typeface="Wingdings" pitchFamily="2" charset="2"/>
              </a:rPr>
              <a:t> 기법은 </a:t>
            </a:r>
            <a:r>
              <a:rPr kumimoji="1" lang="ko-Kore-KR" altLang="en-US" sz="2000" b="1" dirty="0">
                <a:solidFill>
                  <a:srgbClr val="FF0000"/>
                </a:solidFill>
                <a:sym typeface="Wingdings" pitchFamily="2" charset="2"/>
              </a:rPr>
              <a:t>큐빗을 더 많이 사용</a:t>
            </a:r>
            <a:r>
              <a:rPr kumimoji="1" lang="ko-Kore-KR" altLang="en-US" sz="2000" dirty="0">
                <a:sym typeface="Wingdings" pitchFamily="2" charset="2"/>
              </a:rPr>
              <a:t>하지만</a:t>
            </a:r>
            <a:r>
              <a:rPr kumimoji="1" lang="en-US" altLang="ko-Kore-KR" sz="2000" dirty="0">
                <a:sym typeface="Wingdings" pitchFamily="2" charset="2"/>
              </a:rPr>
              <a:t>, </a:t>
            </a:r>
            <a:r>
              <a:rPr kumimoji="1" lang="en-US" altLang="ko-Kore-KR" sz="2000" b="1" dirty="0">
                <a:solidFill>
                  <a:schemeClr val="accent1"/>
                </a:solidFill>
                <a:sym typeface="Wingdings" pitchFamily="2" charset="2"/>
              </a:rPr>
              <a:t>Toffoli depth, </a:t>
            </a:r>
            <a:r>
              <a:rPr kumimoji="1" lang="en-US" altLang="ko-KR" sz="2000" b="1" dirty="0">
                <a:solidFill>
                  <a:schemeClr val="accent1"/>
                </a:solidFill>
                <a:sym typeface="Wingdings" pitchFamily="2" charset="2"/>
              </a:rPr>
              <a:t>Depth</a:t>
            </a:r>
            <a:r>
              <a:rPr kumimoji="1" lang="ko-KR" altLang="en-US" sz="2000" b="1" dirty="0">
                <a:solidFill>
                  <a:schemeClr val="accent1"/>
                </a:solidFill>
                <a:sym typeface="Wingdings" pitchFamily="2" charset="2"/>
              </a:rPr>
              <a:t> 매우 감소</a:t>
            </a:r>
            <a:endParaRPr kumimoji="1" lang="en-US" altLang="ko-KR" sz="2000" b="1" dirty="0">
              <a:solidFill>
                <a:schemeClr val="accent1"/>
              </a:solidFill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b="1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b="1" dirty="0">
              <a:sym typeface="Wingdings" pitchFamily="2" charset="2"/>
            </a:endParaRPr>
          </a:p>
          <a:p>
            <a:endParaRPr kumimoji="1" lang="en-US" altLang="ko-KR" sz="2000" b="1" dirty="0">
              <a:sym typeface="Wingdings" pitchFamily="2" charset="2"/>
            </a:endParaRPr>
          </a:p>
          <a:p>
            <a:endParaRPr kumimoji="1" lang="en-US" altLang="ko-KR" sz="2000" dirty="0">
              <a:sym typeface="Wingdings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E78B2-1EC0-C62B-35E5-AF2CF4EE4B7D}"/>
              </a:ext>
            </a:extLst>
          </p:cNvPr>
          <p:cNvSpPr txBox="1"/>
          <p:nvPr/>
        </p:nvSpPr>
        <p:spPr>
          <a:xfrm>
            <a:off x="286771" y="1149834"/>
            <a:ext cx="187102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2000" b="1" dirty="0"/>
              <a:t>성능</a:t>
            </a:r>
            <a:r>
              <a:rPr kumimoji="1" lang="en-US" altLang="ko-Kore-KR" sz="2000" b="1" dirty="0"/>
              <a:t> </a:t>
            </a:r>
            <a:r>
              <a:rPr kumimoji="1" lang="ko-KR" altLang="en-US" sz="2000" b="1" dirty="0"/>
              <a:t>및 결론</a:t>
            </a:r>
            <a:endParaRPr kumimoji="1" lang="en-US" altLang="ko-Kore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0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3960333-461D-33B8-57CE-1C4BCECD2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84" y="2673572"/>
            <a:ext cx="6824893" cy="5988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DA4E899-F045-05AE-9C43-16B4A3A85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780" y="2673836"/>
            <a:ext cx="3726079" cy="64015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B27D7A-67F2-E77B-C27E-E4659ACF1972}"/>
              </a:ext>
            </a:extLst>
          </p:cNvPr>
          <p:cNvSpPr/>
          <p:nvPr/>
        </p:nvSpPr>
        <p:spPr>
          <a:xfrm>
            <a:off x="3222471" y="2846175"/>
            <a:ext cx="1305385" cy="4619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97D25C5-DDD3-6871-DC38-3ABB01C9BC5F}"/>
              </a:ext>
            </a:extLst>
          </p:cNvPr>
          <p:cNvSpPr/>
          <p:nvPr/>
        </p:nvSpPr>
        <p:spPr>
          <a:xfrm>
            <a:off x="6389237" y="2831710"/>
            <a:ext cx="1305385" cy="4619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184332A-279B-0735-1C4E-67DE1774F004}"/>
              </a:ext>
            </a:extLst>
          </p:cNvPr>
          <p:cNvSpPr/>
          <p:nvPr/>
        </p:nvSpPr>
        <p:spPr>
          <a:xfrm>
            <a:off x="8206475" y="3075287"/>
            <a:ext cx="540233" cy="2454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0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362FF2-ACBB-4278-DC5E-4028362748B5}"/>
              </a:ext>
            </a:extLst>
          </p:cNvPr>
          <p:cNvSpPr/>
          <p:nvPr/>
        </p:nvSpPr>
        <p:spPr>
          <a:xfrm>
            <a:off x="11148684" y="3081593"/>
            <a:ext cx="540233" cy="2454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1305FD-F5D7-73A4-103B-4F854AA3A563}"/>
              </a:ext>
            </a:extLst>
          </p:cNvPr>
          <p:cNvSpPr txBox="1"/>
          <p:nvPr/>
        </p:nvSpPr>
        <p:spPr>
          <a:xfrm>
            <a:off x="450101" y="4040843"/>
            <a:ext cx="105857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2000" b="1" dirty="0"/>
              <a:t>향후</a:t>
            </a:r>
            <a:r>
              <a:rPr kumimoji="1" lang="ko-KR" altLang="en-US" sz="2000" b="1" dirty="0"/>
              <a:t> 연구</a:t>
            </a:r>
            <a:endParaRPr kumimoji="1" lang="en-US" altLang="ko-KR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000" dirty="0"/>
              <a:t>CHES</a:t>
            </a:r>
            <a:r>
              <a:rPr kumimoji="1" lang="en-US" altLang="ko-KR" sz="2000" dirty="0"/>
              <a:t>’20</a:t>
            </a:r>
            <a:r>
              <a:rPr kumimoji="1" lang="en-US" altLang="ko-Kore-KR" sz="2000" dirty="0"/>
              <a:t> paper </a:t>
            </a:r>
            <a:r>
              <a:rPr kumimoji="1" lang="ko-Kore-KR" altLang="en-US" sz="2000" dirty="0"/>
              <a:t>개선</a:t>
            </a:r>
            <a:r>
              <a:rPr kumimoji="1" lang="en-US" altLang="ko-Kore-KR" sz="2000" dirty="0"/>
              <a:t>: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ko-KR" altLang="en-US" sz="2000" b="1" dirty="0" err="1">
                <a:sym typeface="Wingdings" pitchFamily="2" charset="2"/>
              </a:rPr>
              <a:t>큐빗을</a:t>
            </a:r>
            <a:r>
              <a:rPr kumimoji="1" lang="ko-KR" altLang="en-US" sz="2000" b="1" dirty="0">
                <a:sym typeface="Wingdings" pitchFamily="2" charset="2"/>
              </a:rPr>
              <a:t> 더 사용</a:t>
            </a:r>
            <a:r>
              <a:rPr kumimoji="1" lang="ko-KR" altLang="en-US" sz="2000" dirty="0">
                <a:sym typeface="Wingdings" pitchFamily="2" charset="2"/>
              </a:rPr>
              <a:t>함으로써</a:t>
            </a:r>
            <a:r>
              <a:rPr kumimoji="1" lang="en-US" altLang="ko-KR" sz="2000" dirty="0">
                <a:sym typeface="Wingdings" pitchFamily="2" charset="2"/>
              </a:rPr>
              <a:t>,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b="1" dirty="0">
                <a:solidFill>
                  <a:schemeClr val="accent1"/>
                </a:solidFill>
                <a:sym typeface="Wingdings" pitchFamily="2" charset="2"/>
              </a:rPr>
              <a:t>Depth</a:t>
            </a:r>
            <a:r>
              <a:rPr kumimoji="1" lang="ko-KR" altLang="en-US" sz="2000" b="1" dirty="0" err="1">
                <a:solidFill>
                  <a:schemeClr val="accent1"/>
                </a:solidFill>
                <a:sym typeface="Wingdings" pitchFamily="2" charset="2"/>
              </a:rPr>
              <a:t>를</a:t>
            </a:r>
            <a:r>
              <a:rPr kumimoji="1" lang="ko-KR" altLang="en-US" sz="2000" b="1" dirty="0">
                <a:solidFill>
                  <a:schemeClr val="accent1"/>
                </a:solidFill>
                <a:sym typeface="Wingdings" pitchFamily="2" charset="2"/>
              </a:rPr>
              <a:t> 크게 감소</a:t>
            </a:r>
            <a:r>
              <a:rPr kumimoji="1" lang="ko-KR" altLang="en-US" sz="2000" dirty="0">
                <a:sym typeface="Wingdings" pitchFamily="2" charset="2"/>
              </a:rPr>
              <a:t>시킬 수 있을 것</a:t>
            </a:r>
            <a:endParaRPr kumimoji="1" lang="en-US" altLang="ko-KR" sz="2000" dirty="0">
              <a:sym typeface="Wingdings" pitchFamily="2" charset="2"/>
            </a:endParaRPr>
          </a:p>
          <a:p>
            <a:pPr lvl="2"/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물론 이 때의 </a:t>
            </a:r>
            <a:r>
              <a:rPr kumimoji="1" lang="en-US" altLang="ko-KR" sz="2000" dirty="0">
                <a:sym typeface="Wingdings" pitchFamily="2" charset="2"/>
              </a:rPr>
              <a:t>Trade-off</a:t>
            </a:r>
            <a:r>
              <a:rPr kumimoji="1" lang="ko-KR" altLang="en-US" sz="2000" dirty="0">
                <a:sym typeface="Wingdings" pitchFamily="2" charset="2"/>
              </a:rPr>
              <a:t>는 고려되어야 함</a:t>
            </a:r>
            <a:endParaRPr kumimoji="1" lang="ko-Kore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0B2B5F-D861-8C4B-BE30-F7C18F02A216}"/>
              </a:ext>
            </a:extLst>
          </p:cNvPr>
          <p:cNvSpPr txBox="1"/>
          <p:nvPr/>
        </p:nvSpPr>
        <p:spPr>
          <a:xfrm>
            <a:off x="411920" y="4011139"/>
            <a:ext cx="9428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800" b="1" dirty="0">
                <a:sym typeface="Wingdings" pitchFamily="2" charset="2"/>
              </a:rPr>
              <a:t>많은 연구들이</a:t>
            </a:r>
            <a:r>
              <a:rPr kumimoji="1" lang="en-US" altLang="ko-KR" sz="1800" b="1" dirty="0">
                <a:sym typeface="Wingdings" pitchFamily="2" charset="2"/>
              </a:rPr>
              <a:t> </a:t>
            </a:r>
            <a:r>
              <a:rPr kumimoji="1" lang="ko-KR" altLang="en-US" sz="1800" b="1" dirty="0" err="1">
                <a:sym typeface="Wingdings" pitchFamily="2" charset="2"/>
              </a:rPr>
              <a:t>큐빗</a:t>
            </a:r>
            <a:r>
              <a:rPr kumimoji="1" lang="ko-KR" altLang="en-US" sz="1800" b="1" dirty="0">
                <a:sym typeface="Wingdings" pitchFamily="2" charset="2"/>
              </a:rPr>
              <a:t> 수 감소에 초점을 많이 두고 있음</a:t>
            </a:r>
            <a:r>
              <a:rPr kumimoji="1" lang="en-US" altLang="ko-KR" sz="1800" b="1" dirty="0">
                <a:sym typeface="Wingdings" pitchFamily="2" charset="2"/>
              </a:rPr>
              <a:t>,</a:t>
            </a:r>
            <a:r>
              <a:rPr kumimoji="1" lang="ko-KR" altLang="en-US" sz="1800" dirty="0">
                <a:sym typeface="Wingdings" pitchFamily="2" charset="2"/>
              </a:rPr>
              <a:t> </a:t>
            </a:r>
            <a:r>
              <a:rPr kumimoji="1" lang="en-US" altLang="ko-KR" sz="1800" dirty="0">
                <a:sym typeface="Wingdings" pitchFamily="2" charset="2"/>
              </a:rPr>
              <a:t>(</a:t>
            </a:r>
            <a:r>
              <a:rPr kumimoji="1" lang="ko-KR" altLang="en-US" sz="1800" dirty="0">
                <a:sym typeface="Wingdings" pitchFamily="2" charset="2"/>
              </a:rPr>
              <a:t>메모리적 측면</a:t>
            </a:r>
            <a:r>
              <a:rPr kumimoji="1" lang="en-US" altLang="ko-KR" sz="1800" dirty="0">
                <a:sym typeface="Wingdings" pitchFamily="2" charset="2"/>
              </a:rPr>
              <a:t>)</a:t>
            </a:r>
            <a:r>
              <a:rPr kumimoji="1" lang="ko-KR" altLang="en-US" sz="1800" dirty="0">
                <a:sym typeface="Wingdings" pitchFamily="2" charset="2"/>
              </a:rPr>
              <a:t> </a:t>
            </a:r>
            <a:endParaRPr kumimoji="1" lang="en-US" altLang="ko-KR" sz="1800" dirty="0">
              <a:sym typeface="Wingdings" pitchFamily="2" charset="2"/>
            </a:endParaRPr>
          </a:p>
          <a:p>
            <a:r>
              <a:rPr kumimoji="1" lang="ko-KR" altLang="en-US" sz="1800" dirty="0">
                <a:sym typeface="Wingdings" pitchFamily="2" charset="2"/>
              </a:rPr>
              <a:t>    </a:t>
            </a:r>
            <a:r>
              <a:rPr kumimoji="1" lang="en-US" altLang="ko-KR" sz="1800" dirty="0">
                <a:sym typeface="Wingdings" pitchFamily="2" charset="2"/>
              </a:rPr>
              <a:t> </a:t>
            </a:r>
            <a:r>
              <a:rPr kumimoji="1" lang="ko-KR" altLang="en-US" sz="1800" dirty="0">
                <a:sym typeface="Wingdings" pitchFamily="2" charset="2"/>
              </a:rPr>
              <a:t>하지만 사실</a:t>
            </a:r>
            <a:r>
              <a:rPr kumimoji="1" lang="en-US" altLang="ko-KR" sz="1800" dirty="0">
                <a:sym typeface="Wingdings" pitchFamily="2" charset="2"/>
              </a:rPr>
              <a:t> </a:t>
            </a:r>
            <a:r>
              <a:rPr kumimoji="1" lang="en-US" altLang="ko-KR" sz="1800" b="1" dirty="0">
                <a:solidFill>
                  <a:srgbClr val="FF0000"/>
                </a:solidFill>
                <a:sym typeface="Wingdings" pitchFamily="2" charset="2"/>
              </a:rPr>
              <a:t>depth </a:t>
            </a:r>
            <a:r>
              <a:rPr kumimoji="1" lang="ko-KR" altLang="en-US" sz="1800" b="1" dirty="0">
                <a:solidFill>
                  <a:srgbClr val="FF0000"/>
                </a:solidFill>
                <a:sym typeface="Wingdings" pitchFamily="2" charset="2"/>
              </a:rPr>
              <a:t>또한 충분히 고려되어야 함</a:t>
            </a:r>
            <a:r>
              <a:rPr kumimoji="1" lang="ko-KR" altLang="en-US" sz="1800" dirty="0">
                <a:sym typeface="Wingdings" pitchFamily="2" charset="2"/>
              </a:rPr>
              <a:t> </a:t>
            </a:r>
            <a:r>
              <a:rPr kumimoji="1" lang="en-US" altLang="ko-KR" sz="1800" dirty="0">
                <a:sym typeface="Wingdings" pitchFamily="2" charset="2"/>
              </a:rPr>
              <a:t>(</a:t>
            </a:r>
            <a:r>
              <a:rPr kumimoji="1" lang="ko-KR" altLang="en-US" sz="1800" dirty="0" err="1">
                <a:sym typeface="Wingdings" pitchFamily="2" charset="2"/>
              </a:rPr>
              <a:t>속도적</a:t>
            </a:r>
            <a:r>
              <a:rPr kumimoji="1" lang="ko-KR" altLang="en-US" sz="1800" dirty="0">
                <a:sym typeface="Wingdings" pitchFamily="2" charset="2"/>
              </a:rPr>
              <a:t> 측면</a:t>
            </a:r>
            <a:r>
              <a:rPr kumimoji="1" lang="en-US" altLang="ko-KR" sz="1800" dirty="0">
                <a:sym typeface="Wingdings" pitchFamily="2" charset="2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B9958C-5C64-50B8-A857-D6D6CA77C497}"/>
              </a:ext>
            </a:extLst>
          </p:cNvPr>
          <p:cNvSpPr txBox="1"/>
          <p:nvPr/>
        </p:nvSpPr>
        <p:spPr>
          <a:xfrm>
            <a:off x="2485771" y="3340090"/>
            <a:ext cx="382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 CHES’20 Inversion, not decomposed)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2101B6-0917-F5A2-0AEF-072253FF3232}"/>
              </a:ext>
            </a:extLst>
          </p:cNvPr>
          <p:cNvSpPr txBox="1"/>
          <p:nvPr/>
        </p:nvSpPr>
        <p:spPr>
          <a:xfrm>
            <a:off x="8206475" y="3385321"/>
            <a:ext cx="356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 Proposed Inversion, decomposed)</a:t>
            </a:r>
            <a:endParaRPr kumimoji="1" lang="ko-Kore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C02D78-9775-AD3F-58F9-AB75000C0798}"/>
              </a:ext>
            </a:extLst>
          </p:cNvPr>
          <p:cNvSpPr/>
          <p:nvPr/>
        </p:nvSpPr>
        <p:spPr>
          <a:xfrm>
            <a:off x="10419790" y="3081592"/>
            <a:ext cx="540233" cy="2454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82495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7F46C9-EF8E-D2C5-5861-4714BE836F5F}"/>
              </a:ext>
            </a:extLst>
          </p:cNvPr>
          <p:cNvSpPr/>
          <p:nvPr/>
        </p:nvSpPr>
        <p:spPr>
          <a:xfrm>
            <a:off x="306977" y="111034"/>
            <a:ext cx="11573692" cy="992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FAC16-CBF5-0596-6CE8-B8A234A22FDF}"/>
              </a:ext>
            </a:extLst>
          </p:cNvPr>
          <p:cNvSpPr txBox="1"/>
          <p:nvPr/>
        </p:nvSpPr>
        <p:spPr>
          <a:xfrm>
            <a:off x="4193176" y="2959640"/>
            <a:ext cx="371127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55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8070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</a:t>
            </a:r>
            <a:r>
              <a:rPr lang="ko-KR" altLang="en-US" dirty="0"/>
              <a:t> 알고리즘을 사용한 공개키 암호 해킹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5053618-F518-4985-106A-182CE35153DF}"/>
              </a:ext>
            </a:extLst>
          </p:cNvPr>
          <p:cNvGrpSpPr/>
          <p:nvPr/>
        </p:nvGrpSpPr>
        <p:grpSpPr>
          <a:xfrm>
            <a:off x="636273" y="1626982"/>
            <a:ext cx="10547516" cy="4135148"/>
            <a:chOff x="908339" y="2180646"/>
            <a:chExt cx="9604445" cy="376541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665DBA3-7B1F-A458-1F9A-9363634B37B8}"/>
                </a:ext>
              </a:extLst>
            </p:cNvPr>
            <p:cNvGrpSpPr/>
            <p:nvPr/>
          </p:nvGrpSpPr>
          <p:grpSpPr>
            <a:xfrm>
              <a:off x="6925027" y="2180646"/>
              <a:ext cx="3587757" cy="3765417"/>
              <a:chOff x="12527778" y="2464845"/>
              <a:chExt cx="2650198" cy="2611129"/>
            </a:xfrm>
          </p:grpSpPr>
          <p:pic>
            <p:nvPicPr>
              <p:cNvPr id="12" name="Picture 2" descr="기초 암호학(4) - ECC(타원곡선 암호화 알고리즘)">
                <a:extLst>
                  <a:ext uri="{FF2B5EF4-FFF2-40B4-BE49-F238E27FC236}">
                    <a16:creationId xmlns:a16="http://schemas.microsoft.com/office/drawing/2014/main" id="{0D9FE32D-A01C-A346-96E0-EBD63421F2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73216" y="2464845"/>
                <a:ext cx="2604760" cy="26111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35A311D-27DA-6AF6-9430-B93FE16F8B51}"/>
                      </a:ext>
                    </a:extLst>
                  </p:cNvPr>
                  <p:cNvSpPr txBox="1"/>
                  <p:nvPr/>
                </p:nvSpPr>
                <p:spPr>
                  <a:xfrm>
                    <a:off x="12527778" y="3401077"/>
                    <a:ext cx="2650197" cy="61922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sz="2800" dirty="0"/>
                      <a:t>DLP: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8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ko-KR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oMath>
                    </a14:m>
                    <a:endParaRPr lang="en-US" altLang="ko-KR" sz="2800" b="0" dirty="0">
                      <a:ea typeface="Cambria Math" panose="02040503050406030204" pitchFamily="18" charset="0"/>
                    </a:endParaRPr>
                  </a:p>
                  <a:p>
                    <a:pPr algn="ctr"/>
                    <a:r>
                      <a:rPr lang="en-US" altLang="ko-KR" sz="2800" dirty="0"/>
                      <a:t>ECDLP: </a:t>
                    </a:r>
                    <a14:m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𝑎𝑃</m:t>
                        </m:r>
                      </m:oMath>
                    </a14:m>
                    <a:endParaRPr lang="ko-KR" altLang="en-US" sz="28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F43499-2BC8-4A3C-8B6C-7C9F75E571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27778" y="3401077"/>
                    <a:ext cx="2650197" cy="61922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1180" b="-93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D14AA37-578E-9992-42BC-D3564C848062}"/>
                </a:ext>
              </a:extLst>
            </p:cNvPr>
            <p:cNvGrpSpPr/>
            <p:nvPr/>
          </p:nvGrpSpPr>
          <p:grpSpPr>
            <a:xfrm>
              <a:off x="908339" y="2831496"/>
              <a:ext cx="5180140" cy="2849079"/>
              <a:chOff x="7209517" y="2137546"/>
              <a:chExt cx="3792155" cy="2085686"/>
            </a:xfrm>
          </p:grpSpPr>
          <p:pic>
            <p:nvPicPr>
              <p:cNvPr id="10" name="Picture 10" descr="RSA Security - Wikipedia">
                <a:extLst>
                  <a:ext uri="{FF2B5EF4-FFF2-40B4-BE49-F238E27FC236}">
                    <a16:creationId xmlns:a16="http://schemas.microsoft.com/office/drawing/2014/main" id="{279B6F00-398E-49E6-FBB1-99101F02CB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1553" y="2717133"/>
                <a:ext cx="2567700" cy="926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8" descr="http://upload.wikimedia.org/wikipedia/commons/thumb/b/bf/PrimeDecompositionExample.svg/640px-PrimeDecompositionExample.svg.png">
                <a:extLst>
                  <a:ext uri="{FF2B5EF4-FFF2-40B4-BE49-F238E27FC236}">
                    <a16:creationId xmlns:a16="http://schemas.microsoft.com/office/drawing/2014/main" id="{10C133DE-B521-244D-A2D9-92FDB49F67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9517" y="2137546"/>
                <a:ext cx="3792155" cy="20856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16662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300FD-5B09-4AEF-B3B2-69F4E0AD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Shor </a:t>
            </a:r>
            <a:r>
              <a:rPr lang="ko-KR" altLang="en-US"/>
              <a:t>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3B49D6A-2BFD-4E5C-A2C0-25F5FEEA2F3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19155" y="1254125"/>
                <a:ext cx="11939106" cy="5603875"/>
              </a:xfrm>
            </p:spPr>
            <p:txBody>
              <a:bodyPr/>
              <a:lstStyle/>
              <a:p>
                <a:r>
                  <a:rPr lang="en-US" altLang="ko-KR" sz="2400" b="1" dirty="0"/>
                  <a:t>1994</a:t>
                </a:r>
                <a:r>
                  <a:rPr lang="ko-KR" altLang="en-US" sz="2400" b="1" dirty="0"/>
                  <a:t>년</a:t>
                </a:r>
                <a:r>
                  <a:rPr lang="en-US" altLang="ko-KR" sz="2400" b="1" dirty="0"/>
                  <a:t>, </a:t>
                </a:r>
                <a:r>
                  <a:rPr lang="ko-KR" altLang="en-US" sz="2400" b="1" dirty="0"/>
                  <a:t>수학자 </a:t>
                </a:r>
                <a:r>
                  <a:rPr lang="en-US" altLang="ko-KR" sz="2400" b="1" dirty="0"/>
                  <a:t>Shor</a:t>
                </a:r>
                <a:r>
                  <a:rPr lang="ko-KR" altLang="en-US" sz="2400" b="1" dirty="0"/>
                  <a:t>가 난제인 소인수 분해</a:t>
                </a:r>
                <a:r>
                  <a:rPr lang="en-US" altLang="ko-KR" sz="2400" b="1" dirty="0"/>
                  <a:t>, </a:t>
                </a:r>
                <a:r>
                  <a:rPr lang="ko-KR" altLang="en-US" sz="2400" b="1" dirty="0"/>
                  <a:t>이산대수를 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다항시간내에 해결할 수 있는 양자 알고리즘</a:t>
                </a:r>
                <a:r>
                  <a:rPr lang="ko-KR" altLang="en-US" sz="2400" b="1" dirty="0"/>
                  <a:t>을 제안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1.9</m:t>
                            </m:r>
                            <m:d>
                              <m:d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ko-K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6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sz="2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ko-K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6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6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ko-KR" sz="26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sup>
                    </m:sSup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ko-K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ko-KR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  <m:r>
                          <a:rPr lang="en-US" altLang="ko-K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d>
                      <m:d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ko-KR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ko-KR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6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d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600" dirty="0"/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3B49D6A-2BFD-4E5C-A2C0-25F5FEEA2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19155" y="1254125"/>
                <a:ext cx="11939106" cy="5603875"/>
              </a:xfrm>
              <a:blipFill>
                <a:blip r:embed="rId2"/>
                <a:stretch>
                  <a:fillRect l="-637" t="-18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4BFEF2E-B8F7-45FD-8CD4-D02AA67FC0F1}"/>
              </a:ext>
            </a:extLst>
          </p:cNvPr>
          <p:cNvSpPr txBox="1"/>
          <p:nvPr/>
        </p:nvSpPr>
        <p:spPr>
          <a:xfrm>
            <a:off x="1355720" y="3213146"/>
            <a:ext cx="9420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FF0000"/>
                </a:solidFill>
              </a:rPr>
              <a:t>지수 차원 복잡도         </a:t>
            </a:r>
            <a:r>
              <a:rPr lang="en-US" altLang="ko-KR" sz="2200" dirty="0">
                <a:sym typeface="Wingdings" panose="05000000000000000000" pitchFamily="2" charset="2"/>
              </a:rPr>
              <a:t>     </a:t>
            </a:r>
            <a:r>
              <a:rPr lang="en-US" altLang="ko-KR" sz="2200" b="1" dirty="0">
                <a:solidFill>
                  <a:srgbClr val="2E75B6"/>
                </a:solidFill>
                <a:sym typeface="Wingdings" panose="05000000000000000000" pitchFamily="2" charset="2"/>
              </a:rPr>
              <a:t>(Shor </a:t>
            </a:r>
            <a:r>
              <a:rPr lang="ko-KR" altLang="en-US" sz="2200" b="1" dirty="0">
                <a:solidFill>
                  <a:srgbClr val="2E75B6"/>
                </a:solidFill>
                <a:sym typeface="Wingdings" panose="05000000000000000000" pitchFamily="2" charset="2"/>
              </a:rPr>
              <a:t>알고리즘 적용 후</a:t>
            </a:r>
            <a:r>
              <a:rPr lang="en-US" altLang="ko-KR" sz="2200" b="1" dirty="0">
                <a:solidFill>
                  <a:srgbClr val="2E75B6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2200" b="1" dirty="0">
                <a:solidFill>
                  <a:srgbClr val="2E75B6"/>
                </a:solidFill>
                <a:sym typeface="Wingdings" panose="05000000000000000000" pitchFamily="2" charset="2"/>
              </a:rPr>
              <a:t>다항시간내에 해결</a:t>
            </a:r>
            <a:endParaRPr lang="ko-KR" altLang="en-US" sz="2200" b="1" dirty="0">
              <a:solidFill>
                <a:srgbClr val="2E75B6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846406-AAB3-6344-32B7-BEE75A7E9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832" y="3897615"/>
            <a:ext cx="6256424" cy="27068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823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E29B5-EA9A-4401-9308-574281FD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공개키 암호의 위기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462B3-B959-43B1-9924-A85718891D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85655"/>
            <a:ext cx="12191999" cy="5603875"/>
          </a:xfrm>
        </p:spPr>
        <p:txBody>
          <a:bodyPr/>
          <a:lstStyle/>
          <a:p>
            <a:r>
              <a:rPr lang="ko-KR" altLang="en-US" b="1" dirty="0"/>
              <a:t>현대 암호시스템의 상황</a:t>
            </a:r>
            <a:endParaRPr lang="en-US" altLang="ko-KR" b="1" dirty="0"/>
          </a:p>
          <a:p>
            <a:pPr lvl="1"/>
            <a:r>
              <a:rPr lang="en-US" altLang="ko-KR" b="1" dirty="0"/>
              <a:t>Shor </a:t>
            </a:r>
            <a:r>
              <a:rPr lang="ko-KR" altLang="en-US" b="1" dirty="0"/>
              <a:t>알고리즘은 </a:t>
            </a:r>
            <a:r>
              <a:rPr lang="ko-KR" altLang="en-US" b="1" dirty="0">
                <a:solidFill>
                  <a:srgbClr val="FF0000"/>
                </a:solidFill>
              </a:rPr>
              <a:t>공개키 암호의 안전성이 기반한 난제들을 다항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시간 내에 해결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b="1" dirty="0"/>
              <a:t>NIST</a:t>
            </a:r>
            <a:r>
              <a:rPr lang="ko-KR" altLang="en-US" dirty="0"/>
              <a:t>에서 </a:t>
            </a:r>
            <a:r>
              <a:rPr lang="ko-Kore-KR" altLang="en-US" b="1" dirty="0"/>
              <a:t>양자내성암호를 표준화하기 위한 </a:t>
            </a:r>
            <a:r>
              <a:rPr lang="ko-Kore-KR" altLang="en-US" b="1" dirty="0">
                <a:solidFill>
                  <a:schemeClr val="accent5"/>
                </a:solidFill>
              </a:rPr>
              <a:t>공모전</a:t>
            </a:r>
            <a:r>
              <a:rPr lang="ko-Kore-KR" altLang="en-US" dirty="0">
                <a:solidFill>
                  <a:schemeClr val="accent5"/>
                </a:solidFill>
              </a:rPr>
              <a:t> </a:t>
            </a:r>
            <a:r>
              <a:rPr lang="ko-Kore-KR" altLang="en-US" b="1" dirty="0">
                <a:solidFill>
                  <a:schemeClr val="accent5"/>
                </a:solidFill>
              </a:rPr>
              <a:t>개최</a:t>
            </a:r>
            <a:r>
              <a:rPr lang="ko-Kore-KR" altLang="en-US" dirty="0"/>
              <a:t> </a:t>
            </a:r>
            <a:r>
              <a:rPr lang="en-US" altLang="ko-Kore-KR" dirty="0">
                <a:sym typeface="Wingdings" pitchFamily="2" charset="2"/>
              </a:rPr>
              <a:t> </a:t>
            </a:r>
            <a:r>
              <a:rPr lang="ko-Kore-KR" altLang="en-US" b="1" dirty="0">
                <a:sym typeface="Wingdings" pitchFamily="2" charset="2"/>
              </a:rPr>
              <a:t>현재 </a:t>
            </a:r>
            <a:r>
              <a:rPr lang="en-US" altLang="ko-Kore-KR" b="1" dirty="0">
                <a:sym typeface="Wingdings" pitchFamily="2" charset="2"/>
              </a:rPr>
              <a:t>4 Round</a:t>
            </a:r>
            <a:endParaRPr lang="ko-KR" altLang="en-US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1B8D180-AF3B-462C-9F61-C0B78DA09FE1}"/>
              </a:ext>
            </a:extLst>
          </p:cNvPr>
          <p:cNvGraphicFramePr>
            <a:graphicFrameLocks noGrp="1"/>
          </p:cNvGraphicFramePr>
          <p:nvPr/>
        </p:nvGraphicFramePr>
        <p:xfrm>
          <a:off x="517239" y="2897670"/>
          <a:ext cx="11157521" cy="280780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64282">
                  <a:extLst>
                    <a:ext uri="{9D8B030D-6E8A-4147-A177-3AD203B41FA5}">
                      <a16:colId xmlns:a16="http://schemas.microsoft.com/office/drawing/2014/main" val="4229366842"/>
                    </a:ext>
                  </a:extLst>
                </a:gridCol>
                <a:gridCol w="2864675">
                  <a:extLst>
                    <a:ext uri="{9D8B030D-6E8A-4147-A177-3AD203B41FA5}">
                      <a16:colId xmlns:a16="http://schemas.microsoft.com/office/drawing/2014/main" val="3273701608"/>
                    </a:ext>
                  </a:extLst>
                </a:gridCol>
                <a:gridCol w="2764282">
                  <a:extLst>
                    <a:ext uri="{9D8B030D-6E8A-4147-A177-3AD203B41FA5}">
                      <a16:colId xmlns:a16="http://schemas.microsoft.com/office/drawing/2014/main" val="1668081378"/>
                    </a:ext>
                  </a:extLst>
                </a:gridCol>
                <a:gridCol w="2764282">
                  <a:extLst>
                    <a:ext uri="{9D8B030D-6E8A-4147-A177-3AD203B41FA5}">
                      <a16:colId xmlns:a16="http://schemas.microsoft.com/office/drawing/2014/main" val="359149763"/>
                    </a:ext>
                  </a:extLst>
                </a:gridCol>
              </a:tblGrid>
              <a:tr h="401115">
                <a:tc>
                  <a:txBody>
                    <a:bodyPr/>
                    <a:lstStyle/>
                    <a:p>
                      <a:pPr algn="ctr"/>
                      <a:r>
                        <a:rPr lang="ko-KR" altLang="en-US" i="0"/>
                        <a:t>대분류</a:t>
                      </a:r>
                      <a:endParaRPr lang="ko-Kore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소분류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목적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양자컴퓨터의 영향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350742"/>
                  </a:ext>
                </a:extLst>
              </a:tr>
              <a:tr h="401115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대칭키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AES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암호화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키 길이 증가 필요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605024"/>
                  </a:ext>
                </a:extLst>
              </a:tr>
              <a:tr h="401115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SHA-2, SHA-3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해싱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출력 길이 증가 필요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631767"/>
                  </a:ext>
                </a:extLst>
              </a:tr>
              <a:tr h="401115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공개키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RSA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서명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키교환</a:t>
                      </a:r>
                      <a:endParaRPr lang="ko-Kore-KR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더 이상 안전하지 않음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617339"/>
                  </a:ext>
                </a:extLst>
              </a:tr>
              <a:tr h="401115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ECDSA, ECDH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서명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키교환</a:t>
                      </a:r>
                      <a:endParaRPr lang="ko-Kore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665270"/>
                  </a:ext>
                </a:extLst>
              </a:tr>
              <a:tr h="401115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DSA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서명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키교환</a:t>
                      </a:r>
                      <a:endParaRPr lang="ko-Kore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744302"/>
                  </a:ext>
                </a:extLst>
              </a:tr>
              <a:tr h="401115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Diffie Hellman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키교환</a:t>
                      </a:r>
                      <a:endParaRPr lang="ko-Kore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16958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8DB2A9D-085C-45FB-8672-09091D9E27D1}"/>
              </a:ext>
            </a:extLst>
          </p:cNvPr>
          <p:cNvSpPr/>
          <p:nvPr/>
        </p:nvSpPr>
        <p:spPr>
          <a:xfrm>
            <a:off x="8912760" y="4131889"/>
            <a:ext cx="2762000" cy="1573586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44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CHES Paper</a:t>
            </a:r>
            <a:r>
              <a:rPr lang="ko-KR" altLang="en-US" dirty="0"/>
              <a:t> </a:t>
            </a:r>
            <a:r>
              <a:rPr lang="en-US" altLang="ko-KR" dirty="0"/>
              <a:t>(2020)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7D779C-1438-9A42-D6AA-1CD2D2F0E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533" y="1085129"/>
            <a:ext cx="6729645" cy="56677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616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Elliptic Curve Discrete Logarithm Problem(ECDLP)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/>
              <p:nvPr/>
            </p:nvSpPr>
            <p:spPr>
              <a:xfrm>
                <a:off x="212224" y="1156140"/>
                <a:ext cx="11826441" cy="5698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/>
                  <a:t>Elliptic Curve Diffie-Hellman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1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sz="2400" dirty="0"/>
                  <a:t>타원 곡선상에서의 </a:t>
                </a:r>
                <a:r>
                  <a:rPr kumimoji="1" lang="en-US" altLang="ko-Kore-KR" sz="2400" b="1" dirty="0"/>
                  <a:t>Secret Point</a:t>
                </a:r>
                <a:r>
                  <a:rPr kumimoji="1" lang="ko-Kore-KR" altLang="en-US" sz="2400" b="1" dirty="0"/>
                  <a:t>를 공유하여 키 교환을 수행</a:t>
                </a:r>
                <a:r>
                  <a:rPr kumimoji="1" lang="ko-Kore-KR" altLang="en-US" sz="2400" dirty="0"/>
                  <a:t>하는 프로토콜</a:t>
                </a:r>
                <a:endParaRPr kumimoji="1" lang="en-US" altLang="ko-Kore-KR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>
                    <a:solidFill>
                      <a:schemeClr val="accent1"/>
                    </a:solidFill>
                  </a:rPr>
                  <a:t>Known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Point </a:t>
                </a:r>
                <a14:m>
                  <m:oMath xmlns:m="http://schemas.openxmlformats.org/officeDocument/2006/math"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ko-Kore-KR" sz="2400" dirty="0"/>
                  <a:t> on Curve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>
                    <a:solidFill>
                      <a:srgbClr val="FF0000"/>
                    </a:solidFill>
                  </a:rPr>
                  <a:t>Secret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Bob : Integer </a:t>
                </a:r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kumimoji="1" lang="en-US" altLang="ko-Kore-KR" sz="2400" b="0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Alice : Integer </a:t>
                </a:r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kumimoji="1" lang="en-US" altLang="ko-Kore-KR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/>
                  <a:t>ECDLP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ko-Kore-KR" altLang="en-US" sz="2400" dirty="0"/>
                  <a:t>일 때</a:t>
                </a:r>
                <a:r>
                  <a:rPr kumimoji="1" lang="en-US" altLang="ko-Kore-K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ko-Kore-KR" altLang="en-US" sz="2400" dirty="0"/>
                  <a:t>로부터 </a:t>
                </a:r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ko-Kore-KR" altLang="en-US" sz="2400" dirty="0"/>
                  <a:t>를 알아내는 문제</a:t>
                </a:r>
                <a:endParaRPr kumimoji="1" lang="en-US" altLang="ko-Kore-KR" sz="24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Bob</a:t>
                </a:r>
                <a:r>
                  <a:rPr kumimoji="1" lang="ko-Kore-KR" altLang="en-US" sz="2400" dirty="0"/>
                  <a:t> </a:t>
                </a:r>
                <a:r>
                  <a:rPr kumimoji="1" lang="en-US" altLang="ko-Kore-KR" sz="24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kumimoji="1" lang="en-US" altLang="ko-Kore-KR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kumimoji="1" lang="en-US" altLang="ko-Kore-KR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ko-Kore-KR" altLang="en-US" sz="2400" dirty="0"/>
                  <a:t>를 </a:t>
                </a:r>
                <a:r>
                  <a:rPr kumimoji="1" lang="en-US" altLang="ko-Kore-KR" sz="2400" dirty="0"/>
                  <a:t>Alice</a:t>
                </a:r>
                <a:r>
                  <a:rPr kumimoji="1" lang="ko-Kore-KR" altLang="en-US" sz="2400" dirty="0"/>
                  <a:t>에게 전달</a:t>
                </a:r>
                <a:endParaRPr kumimoji="1" lang="en-US" altLang="ko-Kore-KR" sz="24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Alice </a:t>
                </a:r>
                <a:r>
                  <a:rPr kumimoji="1" lang="en-US" altLang="ko-Kore-KR" sz="24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kumimoji="1" lang="en-US" altLang="ko-Kore-KR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kumimoji="1" lang="en-US" altLang="ko-Kore-KR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ko-Kore-KR" altLang="en-US" sz="2400" dirty="0"/>
                  <a:t>를 </a:t>
                </a:r>
                <a:r>
                  <a:rPr kumimoji="1" lang="en-US" altLang="ko-Kore-KR" sz="2400" dirty="0"/>
                  <a:t>Bob</a:t>
                </a:r>
                <a:r>
                  <a:rPr kumimoji="1" lang="ko-Kore-KR" altLang="en-US" sz="2400" dirty="0"/>
                  <a:t>에게 전달</a:t>
                </a:r>
                <a:endParaRPr kumimoji="1" lang="en-US" altLang="ko-Kore-KR" sz="24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Bob</a:t>
                </a:r>
                <a:r>
                  <a:rPr kumimoji="1" lang="ko-Kore-KR" altLang="en-US" sz="2400" dirty="0"/>
                  <a:t>과 </a:t>
                </a:r>
                <a:r>
                  <a:rPr kumimoji="1" lang="en-US" altLang="ko-Kore-KR" sz="2400" dirty="0"/>
                  <a:t>Alice</a:t>
                </a:r>
                <a:r>
                  <a:rPr kumimoji="1" lang="ko-Kore-KR" altLang="en-US" sz="2400" dirty="0"/>
                  <a:t>만의 </a:t>
                </a:r>
                <a:r>
                  <a:rPr kumimoji="1" lang="en-US" altLang="ko-Kore-KR" sz="2400" dirty="0"/>
                  <a:t>Shared Secret Point </a:t>
                </a:r>
                <a:r>
                  <a:rPr kumimoji="1" lang="en-US" altLang="ko-Kore-KR" sz="2400" b="1" dirty="0"/>
                  <a:t>:</a:t>
                </a:r>
                <a:r>
                  <a:rPr kumimoji="1" lang="en-US" altLang="ko-Kore-KR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kumimoji="1" lang="en-US" altLang="ko-Kore-KR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𝜶𝜷</m:t>
                        </m:r>
                      </m:sub>
                    </m:sSub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kumimoji="1" lang="en-US" altLang="ko-Kore-KR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kumimoji="1" lang="en-US" altLang="ko-Kore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en-US" altLang="ko-Kore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sSub>
                      <m:sSubPr>
                        <m:ctrlPr>
                          <a:rPr kumimoji="1" lang="en-US" altLang="ko-Kore-KR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endParaRPr kumimoji="1" lang="en-US" altLang="ko-Kore-KR" sz="2400" b="1" dirty="0">
                  <a:solidFill>
                    <a:srgbClr val="FF0000"/>
                  </a:solidFill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>
                    <a:solidFill>
                      <a:schemeClr val="accent2"/>
                    </a:solidFill>
                  </a:rPr>
                  <a:t>(</a:t>
                </a:r>
                <a:r>
                  <a:rPr kumimoji="1" lang="ko-Kore-KR" altLang="en-US" sz="2400" b="1" dirty="0">
                    <a:solidFill>
                      <a:schemeClr val="accent2"/>
                    </a:solidFill>
                  </a:rPr>
                  <a:t>전달받은 </a:t>
                </a:r>
                <a:r>
                  <a:rPr kumimoji="1" lang="en-US" altLang="ko-Kore-KR" sz="2400" b="1" dirty="0">
                    <a:solidFill>
                      <a:schemeClr val="accent2"/>
                    </a:solidFill>
                  </a:rPr>
                  <a:t>Point)</a:t>
                </a:r>
                <a:r>
                  <a:rPr kumimoji="1" lang="en-US" altLang="ko-Kore-KR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ko-Kore-KR" sz="2400" b="1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ko-KR" sz="2400" b="1" dirty="0">
                    <a:solidFill>
                      <a:srgbClr val="FF0000"/>
                    </a:solidFill>
                  </a:rPr>
                  <a:t>(</a:t>
                </a:r>
                <a:r>
                  <a:rPr kumimoji="1" lang="ko-Kore-KR" altLang="en-US" sz="2400" b="1" dirty="0">
                    <a:solidFill>
                      <a:srgbClr val="FF0000"/>
                    </a:solidFill>
                  </a:rPr>
                  <a:t>자신의 </a:t>
                </a:r>
                <a:r>
                  <a:rPr kumimoji="1" lang="en-US" altLang="ko-Kore-KR" sz="2400" b="1" dirty="0">
                    <a:solidFill>
                      <a:srgbClr val="FF0000"/>
                    </a:solidFill>
                  </a:rPr>
                  <a:t>Secret</a:t>
                </a:r>
                <a:r>
                  <a:rPr kumimoji="1" lang="en-US" altLang="ko-KR" sz="2400" b="1" dirty="0">
                    <a:solidFill>
                      <a:srgbClr val="FF0000"/>
                    </a:solidFill>
                  </a:rPr>
                  <a:t>)</a:t>
                </a:r>
                <a:endParaRPr kumimoji="1" lang="en-US" altLang="ko-Kore-KR" sz="2400" b="1" dirty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24" y="1156140"/>
                <a:ext cx="11826441" cy="5698548"/>
              </a:xfrm>
              <a:prstGeom prst="rect">
                <a:avLst/>
              </a:prstGeom>
              <a:blipFill>
                <a:blip r:embed="rId3"/>
                <a:stretch>
                  <a:fillRect l="-643" t="-8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34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ECC</a:t>
            </a:r>
            <a:r>
              <a:rPr lang="ko-KR" altLang="en-US" dirty="0"/>
              <a:t>에 대한 최신 연구 동향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8F926-5347-A38A-2B03-80742F85F49D}"/>
              </a:ext>
            </a:extLst>
          </p:cNvPr>
          <p:cNvSpPr txBox="1"/>
          <p:nvPr/>
        </p:nvSpPr>
        <p:spPr>
          <a:xfrm>
            <a:off x="199847" y="1221762"/>
            <a:ext cx="1134624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200" b="1" dirty="0">
                <a:solidFill>
                  <a:srgbClr val="FF0000"/>
                </a:solidFill>
              </a:rPr>
              <a:t>Shor on ECC?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200" dirty="0"/>
              <a:t>ECC</a:t>
            </a:r>
            <a:r>
              <a:rPr kumimoji="1" lang="ko-Kore-KR" altLang="en-US" sz="2200" dirty="0"/>
              <a:t>에대한 </a:t>
            </a:r>
            <a:r>
              <a:rPr kumimoji="1" lang="en-US" altLang="ko-Kore-KR" sz="2200" dirty="0"/>
              <a:t>Shor </a:t>
            </a:r>
            <a:r>
              <a:rPr kumimoji="1" lang="ko-Kore-KR" altLang="en-US" sz="2200" dirty="0"/>
              <a:t>알고리즘 적용 연구들은</a:t>
            </a:r>
            <a:r>
              <a:rPr kumimoji="1" lang="en-US" altLang="ko-Kore-KR" sz="2200" dirty="0"/>
              <a:t> </a:t>
            </a:r>
            <a:r>
              <a:rPr kumimoji="1" lang="ko-Kore-KR" altLang="en-US" sz="2200" b="1" dirty="0">
                <a:solidFill>
                  <a:schemeClr val="accent1"/>
                </a:solidFill>
              </a:rPr>
              <a:t>타원 곡선에서의 스칼라 곱셈을 양자 회로로</a:t>
            </a:r>
            <a:r>
              <a:rPr kumimoji="1" lang="ko-Kore-KR" altLang="en-US" sz="2200" b="1" dirty="0"/>
              <a:t> </a:t>
            </a:r>
            <a:endParaRPr kumimoji="1" lang="en-US" altLang="ko-Kore-KR" sz="2200" b="1" dirty="0"/>
          </a:p>
          <a:p>
            <a:pPr lvl="1"/>
            <a:r>
              <a:rPr kumimoji="1" lang="ko-Kore-KR" altLang="en-US" sz="2200" b="1" dirty="0"/>
              <a:t>     최적화 구현하는 것이 </a:t>
            </a:r>
            <a:r>
              <a:rPr kumimoji="1" lang="ko-Kore-KR" altLang="en-US" sz="2200" b="1" dirty="0">
                <a:solidFill>
                  <a:srgbClr val="FF0000"/>
                </a:solidFill>
              </a:rPr>
              <a:t>중요</a:t>
            </a:r>
            <a:endParaRPr kumimoji="1" lang="en-US" altLang="ko-Kore-KR" sz="2200" b="1" dirty="0">
              <a:solidFill>
                <a:srgbClr val="FF0000"/>
              </a:solidFill>
            </a:endParaRPr>
          </a:p>
          <a:p>
            <a:endParaRPr kumimoji="1" lang="en-US" altLang="ko-Kore-KR" sz="2200" b="1" dirty="0">
              <a:solidFill>
                <a:schemeClr val="accent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ore-KR" sz="2200" dirty="0"/>
              <a:t>Shor </a:t>
            </a:r>
            <a:r>
              <a:rPr kumimoji="1" lang="ko-Kore-KR" altLang="en-US" sz="2200" dirty="0"/>
              <a:t>알고리즘에서 이산 대수 문제를 해결할 때 </a:t>
            </a:r>
            <a:r>
              <a:rPr kumimoji="1" lang="ko-Kore-KR" altLang="en-US" sz="2200" b="1" dirty="0">
                <a:solidFill>
                  <a:srgbClr val="FF0000"/>
                </a:solidFill>
              </a:rPr>
              <a:t>가장 많은 비용이 드는 산술</a:t>
            </a:r>
            <a:endParaRPr kumimoji="1" lang="en-US" altLang="ko-Kore-KR" sz="2200" b="1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3CBEB3-85E0-EFD9-765B-70E240416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698" y="3258718"/>
            <a:ext cx="9404604" cy="27126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B61268-8177-CB42-6A1C-6EFB815863A9}"/>
              </a:ext>
            </a:extLst>
          </p:cNvPr>
          <p:cNvSpPr txBox="1"/>
          <p:nvPr/>
        </p:nvSpPr>
        <p:spPr>
          <a:xfrm>
            <a:off x="4110087" y="6155103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dirty="0"/>
              <a:t>&lt;</a:t>
            </a:r>
            <a:r>
              <a:rPr kumimoji="1" lang="ko-KR" altLang="en-US" sz="2400" dirty="0"/>
              <a:t> </a:t>
            </a:r>
            <a:r>
              <a:rPr kumimoji="1" lang="en-US" altLang="ko-Kore-KR" sz="2400" dirty="0"/>
              <a:t>Shor </a:t>
            </a:r>
            <a:r>
              <a:rPr kumimoji="1" lang="ko-Kore-KR" altLang="en-US" sz="2400" dirty="0"/>
              <a:t>알고리즘</a:t>
            </a:r>
            <a:r>
              <a:rPr kumimoji="1" lang="ko-KR" altLang="en-US" sz="2400" dirty="0"/>
              <a:t> 동작 회로 </a:t>
            </a:r>
            <a:r>
              <a:rPr kumimoji="1" lang="en-US" altLang="ko-KR" sz="2400" dirty="0"/>
              <a:t>&gt;</a:t>
            </a:r>
            <a:endParaRPr kumimoji="1" lang="ko-Kore-KR" altLang="en-US" sz="2400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6668E511-ACD8-1EF0-542F-A9CF126AF599}"/>
              </a:ext>
            </a:extLst>
          </p:cNvPr>
          <p:cNvSpPr/>
          <p:nvPr/>
        </p:nvSpPr>
        <p:spPr>
          <a:xfrm>
            <a:off x="2960016" y="5486400"/>
            <a:ext cx="5806912" cy="43363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04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ECDLP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/>
              <p:nvPr/>
            </p:nvSpPr>
            <p:spPr>
              <a:xfrm>
                <a:off x="179566" y="1156140"/>
                <a:ext cx="1207437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Curve </a:t>
                </a:r>
                <a:r>
                  <a:rPr kumimoji="1" lang="ko-Kore-KR" altLang="en-US" sz="2400" dirty="0"/>
                  <a:t>상에서의 </a:t>
                </a:r>
                <a:r>
                  <a:rPr kumimoji="1" lang="en-US" altLang="ko-Kore-KR" sz="2400" dirty="0"/>
                  <a:t>Scalar Multiplication?  </a:t>
                </a:r>
                <a:r>
                  <a:rPr kumimoji="1" lang="en-US" altLang="ko-KR" sz="2400" dirty="0">
                    <a:sym typeface="Wingdings" pitchFamily="2" charset="2"/>
                  </a:rPr>
                  <a:t> </a:t>
                </a:r>
                <a:r>
                  <a:rPr kumimoji="1" lang="en-US" altLang="ko-Kore-KR" sz="2400" b="1" dirty="0">
                    <a:solidFill>
                      <a:schemeClr val="accent1"/>
                    </a:solidFill>
                  </a:rPr>
                  <a:t>Double and ADD </a:t>
                </a:r>
                <a:r>
                  <a:rPr kumimoji="1" lang="en-US" altLang="ko-Kore-KR" sz="2400" dirty="0"/>
                  <a:t>Scalar Multiplication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Point addition</a:t>
                </a:r>
                <a:r>
                  <a:rPr kumimoji="1" lang="ko-Kore-KR" altLang="en-US" sz="2400" dirty="0"/>
                  <a:t>의 연속</a:t>
                </a:r>
                <a:r>
                  <a:rPr kumimoji="1" lang="en-US" altLang="ko-Kore-KR" sz="2400" dirty="0"/>
                  <a:t> </a:t>
                </a:r>
                <a:endParaRPr kumimoji="1" lang="en-US" altLang="ko-Kore-KR" sz="2400" dirty="0"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400" dirty="0">
                    <a:sym typeface="Wingdings" pitchFamily="2" charset="2"/>
                  </a:rPr>
                  <a:t> </a:t>
                </a:r>
                <a:r>
                  <a:rPr kumimoji="1" lang="en-US" altLang="ko-KR" sz="2400" b="1" dirty="0">
                    <a:solidFill>
                      <a:schemeClr val="accent1"/>
                    </a:solidFill>
                    <a:sym typeface="Wingdings" pitchFamily="2" charset="2"/>
                  </a:rPr>
                  <a:t>Ex) 5P</a:t>
                </a:r>
              </a:p>
              <a:p>
                <a:pPr lvl="2"/>
                <a:r>
                  <a:rPr kumimoji="1" lang="en-US" altLang="ko-KR" sz="2400" dirty="0">
                    <a:sym typeface="Wingdings" pitchFamily="2" charset="2"/>
                  </a:rPr>
                  <a:t>      </a:t>
                </a:r>
                <a:r>
                  <a:rPr kumimoji="1" lang="en-US" altLang="ko-KR" sz="2400" b="1" dirty="0">
                    <a:solidFill>
                      <a:schemeClr val="accent1"/>
                    </a:solidFill>
                    <a:sym typeface="Wingdings" pitchFamily="2" charset="2"/>
                  </a:rPr>
                  <a:t>1.</a:t>
                </a:r>
                <a:r>
                  <a:rPr kumimoji="1" lang="en-US" altLang="ko-KR" sz="24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= 2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</m:oMath>
                </a14:m>
                <a:endParaRPr kumimoji="1" lang="en-US" altLang="ko-KR" sz="2400" dirty="0">
                  <a:sym typeface="Wingdings" pitchFamily="2" charset="2"/>
                </a:endParaRPr>
              </a:p>
              <a:p>
                <a:pPr lvl="2"/>
                <a:r>
                  <a:rPr kumimoji="1" lang="en-US" altLang="ko-KR" sz="2400" b="1" dirty="0">
                    <a:solidFill>
                      <a:schemeClr val="accent1"/>
                    </a:solidFill>
                    <a:sym typeface="Wingdings" pitchFamily="2" charset="2"/>
                  </a:rPr>
                  <a:t>      2.</a:t>
                </a:r>
                <a:r>
                  <a:rPr kumimoji="1" lang="en-US" altLang="ko-KR" sz="24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+2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= 4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</m:oMath>
                </a14:m>
                <a:endParaRPr kumimoji="1" lang="en-US" altLang="ko-KR" sz="2400" dirty="0">
                  <a:sym typeface="Wingdings" pitchFamily="2" charset="2"/>
                </a:endParaRPr>
              </a:p>
              <a:p>
                <a:pPr lvl="2"/>
                <a:r>
                  <a:rPr kumimoji="1" lang="en-US" altLang="ko-KR" sz="2400" dirty="0">
                    <a:sym typeface="Wingdings" pitchFamily="2" charset="2"/>
                  </a:rPr>
                  <a:t>      </a:t>
                </a:r>
                <a:r>
                  <a:rPr kumimoji="1" lang="en-US" altLang="ko-KR" sz="2400" b="1" dirty="0">
                    <a:solidFill>
                      <a:schemeClr val="accent1"/>
                    </a:solidFill>
                    <a:sym typeface="Wingdings" pitchFamily="2" charset="2"/>
                  </a:rPr>
                  <a:t>3. </a:t>
                </a:r>
                <a14:m>
                  <m:oMath xmlns:m="http://schemas.openxmlformats.org/officeDocument/2006/math"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4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+1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= 5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</m:oMath>
                </a14:m>
                <a:endParaRPr kumimoji="1" lang="en-US" altLang="ko-Kore-KR" sz="2400" dirty="0"/>
              </a:p>
              <a:p>
                <a:pPr lvl="1"/>
                <a:r>
                  <a:rPr kumimoji="1" lang="ko-Kore-KR" altLang="en-US" sz="2400" dirty="0"/>
                  <a:t> </a:t>
                </a:r>
                <a:endParaRPr kumimoji="1" lang="en-US" altLang="ko-Kore-K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6" y="1156140"/>
                <a:ext cx="12074370" cy="2677656"/>
              </a:xfrm>
              <a:prstGeom prst="rect">
                <a:avLst/>
              </a:prstGeom>
              <a:blipFill>
                <a:blip r:embed="rId3"/>
                <a:stretch>
                  <a:fillRect l="-630" t="-284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3E8BD877-18C1-1B04-1902-193E758DE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091" y="1894028"/>
            <a:ext cx="4923315" cy="306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5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E7BDE3-138F-3693-EEF6-73B07B6C1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080" y="1250120"/>
            <a:ext cx="7772400" cy="539408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940DA734-A31F-6D06-682B-34317C7C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ECDLP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57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716</Words>
  <Application>Microsoft Macintosh PowerPoint</Application>
  <PresentationFormat>와이드스크린</PresentationFormat>
  <Paragraphs>142</Paragraphs>
  <Slides>17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CMMI10</vt:lpstr>
      <vt:lpstr>CMR10</vt:lpstr>
      <vt:lpstr>Arial</vt:lpstr>
      <vt:lpstr>Calibri</vt:lpstr>
      <vt:lpstr>Calibri Light</vt:lpstr>
      <vt:lpstr>Cambria Math</vt:lpstr>
      <vt:lpstr>Wingdings</vt:lpstr>
      <vt:lpstr>Office 테마</vt:lpstr>
      <vt:lpstr>Binary Field Inversion 양자 회로 구현</vt:lpstr>
      <vt:lpstr>Shor 알고리즘을 사용한 공개키 암호 해킹</vt:lpstr>
      <vt:lpstr>Shor 알고리즘</vt:lpstr>
      <vt:lpstr>공개키 암호의 위기</vt:lpstr>
      <vt:lpstr>CHES Paper (2020)</vt:lpstr>
      <vt:lpstr>Elliptic Curve Discrete Logarithm Problem(ECDLP)</vt:lpstr>
      <vt:lpstr>ECC에 대한 최신 연구 동향</vt:lpstr>
      <vt:lpstr>Shor on ECDLP</vt:lpstr>
      <vt:lpstr>Shor on ECDLP</vt:lpstr>
      <vt:lpstr>Quantum Gates</vt:lpstr>
      <vt:lpstr>Shor on ECDLP (CHES)</vt:lpstr>
      <vt:lpstr>Proposed Binary Field Inversion Quantum Circuit</vt:lpstr>
      <vt:lpstr>Proposed Binary Field Inversion Quantum Circuit</vt:lpstr>
      <vt:lpstr>Proposed Binary Field Inversion Quantum Circuit</vt:lpstr>
      <vt:lpstr>Proposed Binary Field Inversion Quantum Circuit</vt:lpstr>
      <vt:lpstr>Performance &amp; 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Field Inversion 양자 회로 구현</dc:title>
  <dc:creator>장경배</dc:creator>
  <cp:lastModifiedBy>장경배</cp:lastModifiedBy>
  <cp:revision>6</cp:revision>
  <dcterms:created xsi:type="dcterms:W3CDTF">2022-11-25T04:13:36Z</dcterms:created>
  <dcterms:modified xsi:type="dcterms:W3CDTF">2022-11-25T06:37:22Z</dcterms:modified>
</cp:coreProperties>
</file>