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1"/>
  </p:notesMasterIdLst>
  <p:handoutMasterIdLst>
    <p:handoutMasterId r:id="rId32"/>
  </p:handoutMasterIdLst>
  <p:sldIdLst>
    <p:sldId id="269" r:id="rId3"/>
    <p:sldId id="280" r:id="rId4"/>
    <p:sldId id="297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  <p:sldId id="306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316" r:id="rId22"/>
    <p:sldId id="317" r:id="rId23"/>
    <p:sldId id="308" r:id="rId24"/>
    <p:sldId id="318" r:id="rId25"/>
    <p:sldId id="320" r:id="rId26"/>
    <p:sldId id="321" r:id="rId27"/>
    <p:sldId id="322" r:id="rId28"/>
    <p:sldId id="319" r:id="rId29"/>
    <p:sldId id="274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5" d="100"/>
          <a:sy n="95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All the </a:t>
            </a:r>
            <a:r>
              <a:rPr lang="en-US" altLang="ko-KR" b="1" smtClean="0">
                <a:solidFill>
                  <a:schemeClr val="accent1"/>
                </a:solidFill>
              </a:rPr>
              <a:t>HIGHT </a:t>
            </a:r>
            <a:r>
              <a:rPr lang="en-US" altLang="ko-KR" smtClean="0"/>
              <a:t>You Need on </a:t>
            </a:r>
            <a:r>
              <a:rPr lang="en-US" altLang="ko-KR" b="1" smtClean="0">
                <a:solidFill>
                  <a:schemeClr val="accent1"/>
                </a:solidFill>
              </a:rPr>
              <a:t>Cortex-M4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0"/>
            <a:ext cx="8403774" cy="2059519"/>
          </a:xfrm>
        </p:spPr>
        <p:txBody>
          <a:bodyPr>
            <a:normAutofit/>
          </a:bodyPr>
          <a:lstStyle/>
          <a:p>
            <a:r>
              <a:rPr lang="en-US" altLang="ko-KR" dirty="0" err="1" smtClean="0"/>
              <a:t>Hwajeong</a:t>
            </a:r>
            <a:r>
              <a:rPr lang="en-US" altLang="ko-KR" dirty="0" smtClean="0"/>
              <a:t> Seo</a:t>
            </a:r>
            <a:r>
              <a:rPr lang="en-US" altLang="ko-KR" baseline="30000" dirty="0" smtClean="0"/>
              <a:t>1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Zhe</a:t>
            </a:r>
            <a:r>
              <a:rPr lang="en-US" altLang="ko-KR" dirty="0" smtClean="0"/>
              <a:t> Liu</a:t>
            </a:r>
            <a:r>
              <a:rPr lang="en-US" altLang="ko-KR" baseline="30000" dirty="0" smtClean="0"/>
              <a:t>2</a:t>
            </a:r>
          </a:p>
          <a:p>
            <a:endParaRPr lang="en-US" altLang="ko-KR" baseline="30000" dirty="0" smtClean="0"/>
          </a:p>
          <a:p>
            <a:r>
              <a:rPr lang="en-US" altLang="ko-KR" baseline="30000" dirty="0"/>
              <a:t>1</a:t>
            </a:r>
            <a:r>
              <a:rPr lang="en-US" altLang="ko-KR" dirty="0"/>
              <a:t>Hansung </a:t>
            </a:r>
            <a:r>
              <a:rPr lang="en-US" altLang="ko-KR" dirty="0" smtClean="0"/>
              <a:t>University, </a:t>
            </a:r>
            <a:br>
              <a:rPr lang="en-US" altLang="ko-KR" dirty="0" smtClean="0"/>
            </a:br>
            <a:r>
              <a:rPr lang="en-US" altLang="ko-KR" baseline="30000" dirty="0" smtClean="0"/>
              <a:t>2</a:t>
            </a:r>
            <a:r>
              <a:rPr lang="en-US" altLang="ko-KR" dirty="0" smtClean="0"/>
              <a:t>Nanjing </a:t>
            </a:r>
            <a:r>
              <a:rPr lang="en-US" altLang="ko-KR" dirty="0"/>
              <a:t>University of Aeronautics and </a:t>
            </a:r>
            <a:r>
              <a:rPr lang="en-US" altLang="ko-KR" dirty="0" smtClean="0"/>
              <a:t>Astronautics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Previous Works (Fault Attack Resistance in SW: SAC’16)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57" y="2057400"/>
            <a:ext cx="10608356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8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Previous Works </a:t>
            </a:r>
            <a:r>
              <a:rPr lang="en-US" altLang="ko-KR" smtClean="0"/>
              <a:t>(Random Shuffling: WISA’17)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3193150"/>
            <a:ext cx="11369675" cy="3229952"/>
          </a:xfrm>
        </p:spPr>
        <p:txBody>
          <a:bodyPr>
            <a:normAutofit lnSpcReduction="10000"/>
          </a:bodyPr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Random shuffling </a:t>
            </a:r>
          </a:p>
          <a:p>
            <a:pPr lvl="1"/>
            <a:r>
              <a:rPr lang="en-US" altLang="ko-KR" smtClean="0"/>
              <a:t>Generating random number and shuffling the word</a:t>
            </a:r>
          </a:p>
          <a:p>
            <a:pPr lvl="1"/>
            <a:endParaRPr lang="en-US" altLang="ko-KR" b="1" smtClean="0">
              <a:solidFill>
                <a:schemeClr val="accent1"/>
              </a:solidFill>
            </a:endParaRPr>
          </a:p>
          <a:p>
            <a:r>
              <a:rPr lang="en-US" altLang="ko-KR" b="1" smtClean="0">
                <a:solidFill>
                  <a:schemeClr val="accent1"/>
                </a:solidFill>
              </a:rPr>
              <a:t>Notation</a:t>
            </a:r>
          </a:p>
          <a:p>
            <a:pPr lvl="1"/>
            <a:r>
              <a:rPr lang="en-US" altLang="ko-KR" b="1" smtClean="0"/>
              <a:t>RNG</a:t>
            </a:r>
            <a:r>
              <a:rPr lang="en-US" altLang="ko-KR" smtClean="0"/>
              <a:t> </a:t>
            </a:r>
            <a:r>
              <a:rPr lang="en-US" altLang="ko-KR"/>
              <a:t>	:random number generator</a:t>
            </a:r>
          </a:p>
          <a:p>
            <a:pPr lvl="1"/>
            <a:r>
              <a:rPr lang="en-US" altLang="ko-KR" b="1"/>
              <a:t>RRNG</a:t>
            </a:r>
            <a:r>
              <a:rPr lang="en-US" altLang="ko-KR"/>
              <a:t> 	:redundant random number generator</a:t>
            </a:r>
          </a:p>
          <a:p>
            <a:pPr lvl="1"/>
            <a:r>
              <a:rPr lang="en-US" altLang="ko-KR" b="1"/>
              <a:t>W</a:t>
            </a:r>
            <a:r>
              <a:rPr lang="en-US" altLang="ko-KR"/>
              <a:t> 	</a:t>
            </a:r>
            <a:r>
              <a:rPr lang="en-US" altLang="ko-KR" smtClean="0"/>
              <a:t>:</a:t>
            </a:r>
            <a:r>
              <a:rPr lang="en-US" altLang="ko-KR"/>
              <a:t>plaintext in word</a:t>
            </a:r>
          </a:p>
          <a:p>
            <a:pPr lvl="1"/>
            <a:r>
              <a:rPr lang="en-US" altLang="ko-KR" b="1"/>
              <a:t>RW</a:t>
            </a:r>
            <a:r>
              <a:rPr lang="en-US" altLang="ko-KR"/>
              <a:t> 	</a:t>
            </a:r>
            <a:r>
              <a:rPr lang="en-US" altLang="ko-KR" smtClean="0"/>
              <a:t>:</a:t>
            </a:r>
            <a:r>
              <a:rPr lang="en-US" altLang="ko-KR"/>
              <a:t>redundant plaintext in word</a:t>
            </a:r>
            <a:endParaRPr lang="ko-KR" altLang="en-US"/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051560"/>
            <a:ext cx="11256575" cy="205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 (Parallel Computation)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4130443"/>
            <a:ext cx="11369675" cy="1460809"/>
          </a:xfrm>
        </p:spPr>
        <p:txBody>
          <a:bodyPr/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Proposed HIGHT implementation</a:t>
            </a:r>
            <a:endParaRPr lang="en-US" altLang="ko-KR" smtClean="0"/>
          </a:p>
          <a:p>
            <a:pPr lvl="1"/>
            <a:r>
              <a:rPr lang="en-US" altLang="ko-KR" smtClean="0"/>
              <a:t>both data and task parallelism</a:t>
            </a:r>
          </a:p>
          <a:p>
            <a:pPr lvl="1"/>
            <a:r>
              <a:rPr lang="en-US" altLang="ko-KR" smtClean="0"/>
              <a:t>light random shuffling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3072176" y="1152526"/>
            <a:ext cx="6141674" cy="2477500"/>
            <a:chOff x="3317875" y="2984500"/>
            <a:chExt cx="8874125" cy="3386698"/>
          </a:xfrm>
        </p:grpSpPr>
        <p:pic>
          <p:nvPicPr>
            <p:cNvPr id="5" name="Picture 2" descr="data parallelism task parallelism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00"/>
            <a:stretch/>
          </p:blipFill>
          <p:spPr bwMode="auto">
            <a:xfrm>
              <a:off x="3317875" y="2984500"/>
              <a:ext cx="8518525" cy="338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data parallelism task parallelism에 대한 이미지 검색결과"/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27" b="91171"/>
            <a:stretch/>
          </p:blipFill>
          <p:spPr bwMode="auto">
            <a:xfrm>
              <a:off x="3673475" y="5918200"/>
              <a:ext cx="8518525" cy="35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860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Task-parallel Implementation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>
                <a:solidFill>
                  <a:srgbClr val="FF0000"/>
                </a:solidFill>
              </a:rPr>
              <a:t>Red</a:t>
            </a:r>
            <a:r>
              <a:rPr lang="en-US" altLang="ko-KR" smtClean="0"/>
              <a:t> and </a:t>
            </a:r>
            <a:r>
              <a:rPr lang="en-US" altLang="ko-KR" smtClean="0">
                <a:solidFill>
                  <a:schemeClr val="accent5"/>
                </a:solidFill>
              </a:rPr>
              <a:t>blue </a:t>
            </a:r>
            <a:r>
              <a:rPr lang="en-US" altLang="ko-KR" smtClean="0"/>
              <a:t>blocks can be computed in task parallel way</a:t>
            </a:r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2219634" y="1704411"/>
            <a:ext cx="7752732" cy="4688504"/>
            <a:chOff x="0" y="1157422"/>
            <a:chExt cx="9144000" cy="5529880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0" y="1157422"/>
              <a:ext cx="9144000" cy="552988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0" y="1192192"/>
              <a:ext cx="2118167" cy="3819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2349661" y="1192192"/>
              <a:ext cx="2118167" cy="381964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4641882" y="1192192"/>
              <a:ext cx="2118167" cy="3819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991543" y="1192192"/>
              <a:ext cx="2118167" cy="381964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7780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Previous works (Pseudo SIMD: TEC’18)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775" y="3338918"/>
            <a:ext cx="7270048" cy="305399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5684408" y="1152525"/>
            <a:ext cx="4395571" cy="1992119"/>
            <a:chOff x="0" y="1157422"/>
            <a:chExt cx="9144000" cy="414415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5059"/>
            <a:stretch/>
          </p:blipFill>
          <p:spPr>
            <a:xfrm>
              <a:off x="0" y="1157422"/>
              <a:ext cx="9144000" cy="41441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8" name="직사각형 7"/>
            <p:cNvSpPr/>
            <p:nvPr/>
          </p:nvSpPr>
          <p:spPr>
            <a:xfrm>
              <a:off x="0" y="1192192"/>
              <a:ext cx="2118167" cy="3819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349661" y="1192192"/>
              <a:ext cx="2118167" cy="381964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641882" y="1192192"/>
              <a:ext cx="2118167" cy="381964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991543" y="1192192"/>
              <a:ext cx="2118167" cy="381964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3" name="직선 화살표 연결선 12"/>
          <p:cNvCxnSpPr/>
          <p:nvPr/>
        </p:nvCxnSpPr>
        <p:spPr>
          <a:xfrm>
            <a:off x="9554388" y="1765738"/>
            <a:ext cx="274623" cy="185840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7323010" y="1765738"/>
            <a:ext cx="153867" cy="185840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>
            <a:off x="8452505" y="1765738"/>
            <a:ext cx="1342631" cy="17987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6193515" y="1765738"/>
            <a:ext cx="1283362" cy="185840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11920" y="3052204"/>
            <a:ext cx="4737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Cortex-M does not provide </a:t>
            </a:r>
            <a:r>
              <a:rPr lang="en-US" altLang="ko-KR" b="1" smtClean="0">
                <a:solidFill>
                  <a:schemeClr val="accent1"/>
                </a:solidFill>
              </a:rPr>
              <a:t>SIMD-rotation</a:t>
            </a:r>
          </a:p>
          <a:p>
            <a:endParaRPr lang="en-US" altLang="ko-KR" smtClean="0"/>
          </a:p>
          <a:p>
            <a:r>
              <a:rPr lang="en-US" altLang="ko-KR" b="1" smtClean="0">
                <a:solidFill>
                  <a:schemeClr val="accent1"/>
                </a:solidFill>
              </a:rPr>
              <a:t>Pseudo technique </a:t>
            </a:r>
            <a:r>
              <a:rPr lang="en-US" altLang="ko-KR" smtClean="0"/>
              <a:t>is available with padding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5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Proposed Method: Task/Data-parallel Implementation</a:t>
            </a:r>
            <a:endParaRPr lang="ko-KR" altLang="en-US"/>
          </a:p>
        </p:txBody>
      </p:sp>
      <p:grpSp>
        <p:nvGrpSpPr>
          <p:cNvPr id="24" name="그룹 23"/>
          <p:cNvGrpSpPr/>
          <p:nvPr/>
        </p:nvGrpSpPr>
        <p:grpSpPr>
          <a:xfrm>
            <a:off x="8623945" y="2338424"/>
            <a:ext cx="2678546" cy="1198386"/>
            <a:chOff x="4267255" y="1629481"/>
            <a:chExt cx="2678546" cy="1198386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6019"/>
            <a:stretch/>
          </p:blipFill>
          <p:spPr>
            <a:xfrm>
              <a:off x="4267255" y="1629481"/>
              <a:ext cx="2678546" cy="11983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6" name="직사각형 5"/>
            <p:cNvSpPr/>
            <p:nvPr/>
          </p:nvSpPr>
          <p:spPr>
            <a:xfrm>
              <a:off x="4267255" y="1639666"/>
              <a:ext cx="620473" cy="11188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4955540" y="1639666"/>
              <a:ext cx="620473" cy="1118886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626998" y="1639666"/>
              <a:ext cx="620473" cy="11188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6315283" y="1639666"/>
              <a:ext cx="620473" cy="1118886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7523812" y="1060499"/>
            <a:ext cx="1645480" cy="734301"/>
            <a:chOff x="146406" y="1192290"/>
            <a:chExt cx="2678546" cy="1195310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6209"/>
            <a:stretch/>
          </p:blipFill>
          <p:spPr>
            <a:xfrm>
              <a:off x="146406" y="1192290"/>
              <a:ext cx="2678546" cy="119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2" name="직사각형 11"/>
            <p:cNvSpPr/>
            <p:nvPr/>
          </p:nvSpPr>
          <p:spPr>
            <a:xfrm>
              <a:off x="146406" y="1202475"/>
              <a:ext cx="620473" cy="11188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834691" y="1202475"/>
              <a:ext cx="620473" cy="111888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506149" y="1202475"/>
              <a:ext cx="620473" cy="11188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2194434" y="1202475"/>
              <a:ext cx="620473" cy="111888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5293543" y="2328719"/>
            <a:ext cx="2678546" cy="1208091"/>
            <a:chOff x="776924" y="3034535"/>
            <a:chExt cx="2678546" cy="1208091"/>
          </a:xfrm>
        </p:grpSpPr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5420"/>
            <a:stretch/>
          </p:blipFill>
          <p:spPr>
            <a:xfrm>
              <a:off x="776924" y="3034535"/>
              <a:ext cx="2678546" cy="1208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19" name="직사각형 18"/>
            <p:cNvSpPr/>
            <p:nvPr/>
          </p:nvSpPr>
          <p:spPr>
            <a:xfrm>
              <a:off x="776924" y="3044720"/>
              <a:ext cx="620473" cy="1118886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465209" y="3044720"/>
              <a:ext cx="620473" cy="111888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2136667" y="3044720"/>
              <a:ext cx="620473" cy="1118886"/>
            </a:xfrm>
            <a:prstGeom prst="rect">
              <a:avLst/>
            </a:prstGeom>
            <a:solidFill>
              <a:schemeClr val="bg1"/>
            </a:solidFill>
            <a:ln w="57150">
              <a:noFill/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2824952" y="3044720"/>
              <a:ext cx="620473" cy="111888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3285" y="4269509"/>
            <a:ext cx="2243353" cy="942386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295" y="4269509"/>
            <a:ext cx="2243353" cy="942386"/>
          </a:xfrm>
          <a:prstGeom prst="rect">
            <a:avLst/>
          </a:prstGeom>
        </p:spPr>
      </p:pic>
      <p:grpSp>
        <p:nvGrpSpPr>
          <p:cNvPr id="27" name="그룹 26"/>
          <p:cNvGrpSpPr/>
          <p:nvPr/>
        </p:nvGrpSpPr>
        <p:grpSpPr>
          <a:xfrm>
            <a:off x="7523812" y="5691716"/>
            <a:ext cx="1645480" cy="734301"/>
            <a:chOff x="146406" y="1192290"/>
            <a:chExt cx="2678546" cy="1195310"/>
          </a:xfrm>
        </p:grpSpPr>
        <p:pic>
          <p:nvPicPr>
            <p:cNvPr id="28" name="그림 27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b="26209"/>
            <a:stretch/>
          </p:blipFill>
          <p:spPr>
            <a:xfrm>
              <a:off x="146406" y="1192290"/>
              <a:ext cx="2678546" cy="11953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sp>
          <p:nvSpPr>
            <p:cNvPr id="29" name="직사각형 28"/>
            <p:cNvSpPr/>
            <p:nvPr/>
          </p:nvSpPr>
          <p:spPr>
            <a:xfrm>
              <a:off x="146406" y="1202475"/>
              <a:ext cx="620473" cy="11188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34691" y="1202475"/>
              <a:ext cx="620473" cy="111888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506149" y="1202475"/>
              <a:ext cx="620473" cy="1118886"/>
            </a:xfrm>
            <a:prstGeom prst="rect">
              <a:avLst/>
            </a:prstGeom>
            <a:noFill/>
            <a:ln w="571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2194434" y="1202475"/>
              <a:ext cx="620473" cy="1118886"/>
            </a:xfrm>
            <a:prstGeom prst="rect">
              <a:avLst/>
            </a:prstGeom>
            <a:noFill/>
            <a:ln w="57150">
              <a:solidFill>
                <a:srgbClr val="0000FF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아래쪽 화살표 32"/>
          <p:cNvSpPr/>
          <p:nvPr/>
        </p:nvSpPr>
        <p:spPr>
          <a:xfrm rot="2953512">
            <a:off x="6807250" y="1539980"/>
            <a:ext cx="484632" cy="88094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4" name="아래쪽 화살표 33"/>
          <p:cNvSpPr/>
          <p:nvPr/>
        </p:nvSpPr>
        <p:spPr>
          <a:xfrm rot="18723412">
            <a:off x="9378558" y="1539980"/>
            <a:ext cx="484632" cy="88094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35" name="아래쪽 화살표 34"/>
          <p:cNvSpPr/>
          <p:nvPr/>
        </p:nvSpPr>
        <p:spPr>
          <a:xfrm>
            <a:off x="6541565" y="3572220"/>
            <a:ext cx="484632" cy="6830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6" name="아래쪽 화살표 35"/>
          <p:cNvSpPr/>
          <p:nvPr/>
        </p:nvSpPr>
        <p:spPr>
          <a:xfrm>
            <a:off x="9625605" y="3572220"/>
            <a:ext cx="484632" cy="683050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2</a:t>
            </a:r>
            <a:endParaRPr lang="ko-KR" altLang="en-US"/>
          </a:p>
        </p:txBody>
      </p:sp>
      <p:sp>
        <p:nvSpPr>
          <p:cNvPr id="37" name="아래쪽 화살표 36"/>
          <p:cNvSpPr/>
          <p:nvPr/>
        </p:nvSpPr>
        <p:spPr>
          <a:xfrm rot="2953512">
            <a:off x="9356671" y="5178528"/>
            <a:ext cx="484632" cy="88094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3</a:t>
            </a:r>
            <a:endParaRPr lang="ko-KR" altLang="en-US"/>
          </a:p>
        </p:txBody>
      </p:sp>
      <p:sp>
        <p:nvSpPr>
          <p:cNvPr id="38" name="아래쪽 화살표 37"/>
          <p:cNvSpPr/>
          <p:nvPr/>
        </p:nvSpPr>
        <p:spPr>
          <a:xfrm rot="18723412">
            <a:off x="6849347" y="5172222"/>
            <a:ext cx="484632" cy="880946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3</a:t>
            </a:r>
            <a:endParaRPr lang="ko-KR" altLang="en-US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27932"/>
              </p:ext>
            </p:extLst>
          </p:nvPr>
        </p:nvGraphicFramePr>
        <p:xfrm>
          <a:off x="94093" y="1505479"/>
          <a:ext cx="506999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4996">
                  <a:extLst>
                    <a:ext uri="{9D8B030D-6E8A-4147-A177-3AD203B41FA5}">
                      <a16:colId xmlns:a16="http://schemas.microsoft.com/office/drawing/2014/main" val="269735469"/>
                    </a:ext>
                  </a:extLst>
                </a:gridCol>
                <a:gridCol w="2534996">
                  <a:extLst>
                    <a:ext uri="{9D8B030D-6E8A-4147-A177-3AD203B41FA5}">
                      <a16:colId xmlns:a16="http://schemas.microsoft.com/office/drawing/2014/main" val="10004385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Operation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SIMD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065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Rotation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Pseudo SIMD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1014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Addition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UADD8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256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eXclusive-or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mtClean="0"/>
                        <a:t>EOR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649687"/>
                  </a:ext>
                </a:extLst>
              </a:tr>
            </a:tbl>
          </a:graphicData>
        </a:graphic>
      </p:graphicFrame>
      <p:grpSp>
        <p:nvGrpSpPr>
          <p:cNvPr id="50" name="그룹 49"/>
          <p:cNvGrpSpPr/>
          <p:nvPr/>
        </p:nvGrpSpPr>
        <p:grpSpPr>
          <a:xfrm>
            <a:off x="679752" y="3063485"/>
            <a:ext cx="3897435" cy="3402998"/>
            <a:chOff x="830936" y="3063485"/>
            <a:chExt cx="3897435" cy="3402998"/>
          </a:xfrm>
        </p:grpSpPr>
        <p:sp>
          <p:nvSpPr>
            <p:cNvPr id="40" name="직사각형 39"/>
            <p:cNvSpPr/>
            <p:nvPr/>
          </p:nvSpPr>
          <p:spPr>
            <a:xfrm>
              <a:off x="1845096" y="415150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>
                  <a:solidFill>
                    <a:schemeClr val="tx1"/>
                  </a:solidFill>
                </a:rPr>
                <a:t>T1</a:t>
              </a:r>
              <a:endParaRPr lang="ko-KR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3695038" y="4151506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>
                  <a:solidFill>
                    <a:schemeClr val="tx1"/>
                  </a:solidFill>
                </a:rPr>
                <a:t>T1</a:t>
              </a:r>
              <a:endParaRPr lang="ko-KR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920125" y="4151506"/>
              <a:ext cx="914400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>
                  <a:solidFill>
                    <a:schemeClr val="tx1"/>
                  </a:solidFill>
                </a:rPr>
                <a:t>T0</a:t>
              </a:r>
              <a:endParaRPr lang="ko-KR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2770067" y="4151506"/>
              <a:ext cx="914400" cy="9144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dirty="0" smtClean="0">
                  <a:solidFill>
                    <a:schemeClr val="tx1"/>
                  </a:solidFill>
                </a:rPr>
                <a:t>T0</a:t>
              </a:r>
              <a:endParaRPr lang="ko-KR" altLang="en-US" sz="4400" dirty="0">
                <a:solidFill>
                  <a:schemeClr val="tx1"/>
                </a:solidFill>
              </a:endParaRPr>
            </a:p>
          </p:txBody>
        </p:sp>
        <p:sp>
          <p:nvSpPr>
            <p:cNvPr id="44" name="왼쪽 중괄호 43"/>
            <p:cNvSpPr/>
            <p:nvPr/>
          </p:nvSpPr>
          <p:spPr>
            <a:xfrm rot="16200000">
              <a:off x="2011767" y="4451924"/>
              <a:ext cx="603547" cy="200176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왼쪽 중괄호 44"/>
            <p:cNvSpPr/>
            <p:nvPr/>
          </p:nvSpPr>
          <p:spPr>
            <a:xfrm rot="5400000">
              <a:off x="3094330" y="2848852"/>
              <a:ext cx="603547" cy="200176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모서리가 둥근 직사각형 45"/>
            <p:cNvSpPr/>
            <p:nvPr/>
          </p:nvSpPr>
          <p:spPr>
            <a:xfrm>
              <a:off x="830936" y="3063485"/>
              <a:ext cx="3897435" cy="309044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814213" y="3191376"/>
              <a:ext cx="132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Task parallel</a:t>
              </a:r>
              <a:endParaRPr lang="ko-KR" altLang="en-US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1649095" y="5772618"/>
              <a:ext cx="1328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Task parallel</a:t>
              </a:r>
              <a:endParaRPr lang="ko-KR" altLang="en-US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314421" y="6097151"/>
              <a:ext cx="13660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Data parallel</a:t>
              </a:r>
              <a:endParaRPr lang="ko-KR" altLang="en-US" dirty="0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7341571" y="188194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Masked separation</a:t>
            </a:r>
            <a:endParaRPr lang="ko-KR" altLang="en-US"/>
          </a:p>
        </p:txBody>
      </p:sp>
      <p:sp>
        <p:nvSpPr>
          <p:cNvPr id="52" name="TextBox 51"/>
          <p:cNvSpPr txBox="1"/>
          <p:nvPr/>
        </p:nvSpPr>
        <p:spPr>
          <a:xfrm>
            <a:off x="6893458" y="3642275"/>
            <a:ext cx="28632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smtClean="0"/>
              <a:t>F0/F1 function in task parallel</a:t>
            </a:r>
            <a:endParaRPr lang="ko-KR" altLang="en-US" sz="1600"/>
          </a:p>
        </p:txBody>
      </p:sp>
      <p:sp>
        <p:nvSpPr>
          <p:cNvPr id="53" name="TextBox 52"/>
          <p:cNvSpPr txBox="1"/>
          <p:nvPr/>
        </p:nvSpPr>
        <p:spPr>
          <a:xfrm>
            <a:off x="7247250" y="5243363"/>
            <a:ext cx="2228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/>
              <a:t>Integration &amp; ADD &amp; EOR</a:t>
            </a:r>
            <a:endParaRPr lang="ko-KR" altLang="en-US" sz="1400"/>
          </a:p>
        </p:txBody>
      </p:sp>
    </p:spTree>
    <p:extLst>
      <p:ext uri="{BB962C8B-B14F-4D97-AF65-F5344CB8AC3E}">
        <p14:creationId xmlns:p14="http://schemas.microsoft.com/office/powerpoint/2010/main" val="61195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Proposed </a:t>
            </a:r>
            <a:r>
              <a:rPr lang="en-US" altLang="ko-KR" sz="2800" smtClean="0"/>
              <a:t>Method: Task/Data-parallel Implementation (F0 function)</a:t>
            </a:r>
            <a:endParaRPr lang="ko-KR" altLang="en-US" sz="280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Masked separation</a:t>
            </a:r>
            <a:endParaRPr lang="ko-KR" altLang="en-US" b="1">
              <a:solidFill>
                <a:schemeClr val="accent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50321" y="1552574"/>
            <a:ext cx="11091358" cy="4903894"/>
            <a:chOff x="1281112" y="1618396"/>
            <a:chExt cx="9629775" cy="42576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1112" y="1618396"/>
              <a:ext cx="9629775" cy="42576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368447" y="3102654"/>
              <a:ext cx="3481026" cy="24594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47645" y="2520332"/>
              <a:ext cx="3481026" cy="245942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49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Proposed Method: Task/Data-parallel Implementation (F0 function)</a:t>
            </a:r>
            <a:endParaRPr lang="ko-KR" altLang="en-US" sz="280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F0 function in task parallel</a:t>
            </a:r>
            <a:endParaRPr lang="ko-KR" altLang="en-US" b="1">
              <a:solidFill>
                <a:schemeClr val="accent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50321" y="1552574"/>
            <a:ext cx="11091358" cy="4903894"/>
            <a:chOff x="1281112" y="1618396"/>
            <a:chExt cx="9629775" cy="42576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1112" y="1618396"/>
              <a:ext cx="9629775" cy="4257675"/>
            </a:xfrm>
            <a:prstGeom prst="rect">
              <a:avLst/>
            </a:prstGeom>
          </p:spPr>
        </p:pic>
        <p:sp>
          <p:nvSpPr>
            <p:cNvPr id="5" name="직사각형 4"/>
            <p:cNvSpPr/>
            <p:nvPr/>
          </p:nvSpPr>
          <p:spPr>
            <a:xfrm>
              <a:off x="1368447" y="3414740"/>
              <a:ext cx="3721942" cy="202973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6225744" y="2821469"/>
              <a:ext cx="3737568" cy="2064536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직사각형 7"/>
          <p:cNvSpPr/>
          <p:nvPr/>
        </p:nvSpPr>
        <p:spPr>
          <a:xfrm>
            <a:off x="3657600" y="3991829"/>
            <a:ext cx="1280160" cy="169637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9270124" y="3279004"/>
            <a:ext cx="1280160" cy="1696370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565920" y="3637419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barrel shifter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189494" y="2909703"/>
            <a:ext cx="14414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mtClean="0">
                <a:solidFill>
                  <a:srgbClr val="FF0000"/>
                </a:solidFill>
              </a:rPr>
              <a:t>barrel shifter</a:t>
            </a:r>
            <a:endParaRPr lang="ko-KR" altLang="en-US" sz="16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7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/>
              <a:t>Proposed Method: Task/Data-parallel Implementation (F0 function)</a:t>
            </a:r>
            <a:endParaRPr lang="ko-KR" altLang="en-US" sz="280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Integration</a:t>
            </a:r>
            <a:endParaRPr lang="ko-KR" altLang="en-US" b="1">
              <a:solidFill>
                <a:schemeClr val="accent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550321" y="1590410"/>
            <a:ext cx="10971119" cy="4850732"/>
            <a:chOff x="1281112" y="1618396"/>
            <a:chExt cx="9629775" cy="4257675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81112" y="1618396"/>
              <a:ext cx="9629775" cy="4257675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6225744" y="5187138"/>
              <a:ext cx="3737568" cy="295660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4682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Proposed Method: </a:t>
            </a:r>
            <a:r>
              <a:rPr lang="en-US" altLang="ko-KR" smtClean="0"/>
              <a:t>Fault Attack Resistant Implementation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Intra-redundant implementation</a:t>
            </a:r>
          </a:p>
          <a:p>
            <a:pPr lvl="1"/>
            <a:r>
              <a:rPr lang="en-US" altLang="ko-KR" smtClean="0"/>
              <a:t>T0: plaintext</a:t>
            </a:r>
          </a:p>
          <a:p>
            <a:pPr lvl="1"/>
            <a:r>
              <a:rPr lang="en-US" altLang="ko-KR" smtClean="0"/>
              <a:t>R0: copy of T0 </a:t>
            </a:r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4857398" y="37916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R0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6707340" y="3791671"/>
            <a:ext cx="9144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R0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932427" y="3791671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T0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782369" y="379167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T0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왼쪽 중괄호 7"/>
          <p:cNvSpPr/>
          <p:nvPr/>
        </p:nvSpPr>
        <p:spPr>
          <a:xfrm rot="16200000">
            <a:off x="5024069" y="4092089"/>
            <a:ext cx="603547" cy="20017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왼쪽 중괄호 8"/>
          <p:cNvSpPr/>
          <p:nvPr/>
        </p:nvSpPr>
        <p:spPr>
          <a:xfrm rot="5400000">
            <a:off x="6106632" y="2489017"/>
            <a:ext cx="603547" cy="200176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3334323" y="2703650"/>
            <a:ext cx="4896091" cy="309044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826515" y="2831541"/>
            <a:ext cx="13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Task parallel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661397" y="5412783"/>
            <a:ext cx="132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Task parallel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279275" y="4064204"/>
            <a:ext cx="13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Data parallel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03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Data </a:t>
            </a:r>
            <a:r>
              <a:rPr lang="en-US" altLang="ko-KR" sz="2400" smtClean="0"/>
              <a:t>encryption </a:t>
            </a:r>
            <a:r>
              <a:rPr lang="en-US" altLang="ko-KR" sz="2400"/>
              <a:t>is a fundamental building block for</a:t>
            </a:r>
            <a:r>
              <a:rPr lang="en-US" altLang="ko-KR" sz="2400">
                <a:solidFill>
                  <a:srgbClr val="FF0000"/>
                </a:solidFill>
              </a:rPr>
              <a:t> </a:t>
            </a:r>
            <a:r>
              <a:rPr lang="en-US" altLang="ko-KR" sz="2400" b="1">
                <a:solidFill>
                  <a:schemeClr val="accent1"/>
                </a:solidFill>
              </a:rPr>
              <a:t>secure communication</a:t>
            </a:r>
          </a:p>
          <a:p>
            <a:endParaRPr lang="en-US" altLang="ko-KR" sz="2400"/>
          </a:p>
          <a:p>
            <a:r>
              <a:rPr lang="en-US" altLang="ko-KR" sz="2400"/>
              <a:t>The cryptography implementation needs to satisfy </a:t>
            </a:r>
            <a:r>
              <a:rPr lang="en-US" altLang="ko-KR" sz="2400" b="1">
                <a:solidFill>
                  <a:schemeClr val="accent1"/>
                </a:solidFill>
              </a:rPr>
              <a:t>two requirements</a:t>
            </a:r>
          </a:p>
          <a:p>
            <a:pPr lvl="1"/>
            <a:endParaRPr lang="en-US" altLang="ko-KR" sz="2000" b="1" smtClean="0">
              <a:solidFill>
                <a:schemeClr val="accent1"/>
              </a:solidFill>
            </a:endParaRPr>
          </a:p>
          <a:p>
            <a:pPr lvl="1"/>
            <a:r>
              <a:rPr lang="en-US" altLang="ko-KR" sz="2000" b="1" smtClean="0">
                <a:solidFill>
                  <a:schemeClr val="accent1"/>
                </a:solidFill>
              </a:rPr>
              <a:t>High-speed computation</a:t>
            </a:r>
            <a:r>
              <a:rPr lang="en-US" altLang="ko-KR" sz="2000" smtClean="0">
                <a:solidFill>
                  <a:schemeClr val="accent1"/>
                </a:solidFill>
              </a:rPr>
              <a:t> </a:t>
            </a:r>
            <a:r>
              <a:rPr lang="en-US" altLang="ko-KR" sz="2000" smtClean="0">
                <a:sym typeface="Wingdings" panose="05000000000000000000" pitchFamily="2" charset="2"/>
              </a:rPr>
              <a:t></a:t>
            </a:r>
            <a:r>
              <a:rPr lang="en-US" altLang="ko-KR" sz="2000" smtClean="0"/>
              <a:t> </a:t>
            </a:r>
            <a:r>
              <a:rPr lang="en-US" altLang="ko-KR" sz="2000"/>
              <a:t>high availability of </a:t>
            </a:r>
            <a:r>
              <a:rPr lang="en-US" altLang="ko-KR" sz="2000" smtClean="0"/>
              <a:t>application</a:t>
            </a:r>
            <a:endParaRPr lang="en-US" altLang="ko-KR" sz="2000"/>
          </a:p>
          <a:p>
            <a:pPr lvl="1"/>
            <a:r>
              <a:rPr lang="en-US" altLang="ko-KR" sz="2000" b="1">
                <a:solidFill>
                  <a:schemeClr val="accent1"/>
                </a:solidFill>
              </a:rPr>
              <a:t>Secure computation</a:t>
            </a:r>
            <a:r>
              <a:rPr lang="en-US" altLang="ko-KR" sz="2000">
                <a:solidFill>
                  <a:schemeClr val="accent1"/>
                </a:solidFill>
              </a:rPr>
              <a:t> </a:t>
            </a:r>
            <a:r>
              <a:rPr lang="en-US" altLang="ko-KR" sz="2000">
                <a:sym typeface="Wingdings" panose="05000000000000000000" pitchFamily="2" charset="2"/>
              </a:rPr>
              <a:t> strong security against side channel attack</a:t>
            </a:r>
            <a:endParaRPr lang="ko-KR" altLang="en-US" sz="2000" dirty="0"/>
          </a:p>
        </p:txBody>
      </p:sp>
      <p:pic>
        <p:nvPicPr>
          <p:cNvPr id="1026" name="Picture 2" descr="high performance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3449" y="4170824"/>
            <a:ext cx="3055976" cy="2039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curity에 대한 이미지 검색결과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781" y="4170824"/>
            <a:ext cx="2839766" cy="212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Proposed Method: </a:t>
            </a:r>
            <a:r>
              <a:rPr lang="en-US" altLang="ko-KR" smtClean="0"/>
              <a:t>Fault </a:t>
            </a:r>
            <a:r>
              <a:rPr lang="en-US" altLang="ko-KR"/>
              <a:t>Attack Resistant Implementation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Message shuffling </a:t>
            </a:r>
          </a:p>
          <a:p>
            <a:pPr lvl="1"/>
            <a:r>
              <a:rPr lang="en-US" altLang="ko-KR" smtClean="0"/>
              <a:t>Plaintext and round key are </a:t>
            </a:r>
            <a:r>
              <a:rPr lang="en-US" altLang="ko-KR" b="1" smtClean="0">
                <a:solidFill>
                  <a:schemeClr val="accent1"/>
                </a:solidFill>
              </a:rPr>
              <a:t>shuffed together.</a:t>
            </a:r>
          </a:p>
          <a:p>
            <a:pPr lvl="1"/>
            <a:r>
              <a:rPr lang="en-US" altLang="ko-KR" smtClean="0"/>
              <a:t>In last round, the order is </a:t>
            </a:r>
            <a:r>
              <a:rPr lang="en-US" altLang="ko-KR" b="1" smtClean="0">
                <a:solidFill>
                  <a:schemeClr val="accent1"/>
                </a:solidFill>
              </a:rPr>
              <a:t>recovered.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744179" y="300601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R0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594121" y="3006011"/>
            <a:ext cx="9144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R0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819208" y="3006011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T0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669150" y="3006011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T0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628812" y="3006011"/>
            <a:ext cx="9144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K0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9478754" y="3006011"/>
            <a:ext cx="914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K1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03841" y="3006011"/>
            <a:ext cx="9144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K0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53783" y="3006011"/>
            <a:ext cx="914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K1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744179" y="4738787"/>
            <a:ext cx="914400" cy="9144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R0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594121" y="473878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R0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19208" y="4738787"/>
            <a:ext cx="914400" cy="914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T0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669150" y="4738787"/>
            <a:ext cx="914400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T0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9478754" y="4768175"/>
            <a:ext cx="9144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K0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28812" y="4761937"/>
            <a:ext cx="914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K1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8553783" y="4768175"/>
            <a:ext cx="914400" cy="914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K0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703841" y="4761937"/>
            <a:ext cx="914400" cy="9144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dirty="0" smtClean="0">
                <a:solidFill>
                  <a:schemeClr val="tx1"/>
                </a:solidFill>
              </a:rPr>
              <a:t>K1</a:t>
            </a:r>
            <a:endParaRPr lang="ko-KR" altLang="en-US" sz="4400" dirty="0">
              <a:solidFill>
                <a:schemeClr val="tx1"/>
              </a:solidFill>
            </a:endParaRPr>
          </a:p>
        </p:txBody>
      </p:sp>
      <p:sp>
        <p:nvSpPr>
          <p:cNvPr id="20" name="오른쪽 화살표 19"/>
          <p:cNvSpPr/>
          <p:nvPr/>
        </p:nvSpPr>
        <p:spPr>
          <a:xfrm rot="1198166">
            <a:off x="3103174" y="4138001"/>
            <a:ext cx="1329424" cy="31338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 rot="9530189">
            <a:off x="2959557" y="4138001"/>
            <a:ext cx="1329424" cy="31338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오른쪽 화살표 21"/>
          <p:cNvSpPr/>
          <p:nvPr/>
        </p:nvSpPr>
        <p:spPr>
          <a:xfrm rot="1198166">
            <a:off x="7954690" y="4138001"/>
            <a:ext cx="1329424" cy="31338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9530189">
            <a:off x="7811073" y="4138001"/>
            <a:ext cx="1329424" cy="313389"/>
          </a:xfrm>
          <a:prstGeom prst="rightArrow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70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Proposed Method: </a:t>
            </a:r>
            <a:r>
              <a:rPr lang="en-US" altLang="ko-KR" smtClean="0"/>
              <a:t>Fault </a:t>
            </a:r>
            <a:r>
              <a:rPr lang="en-US" altLang="ko-KR"/>
              <a:t>Attack Resistant Implementation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>
                <a:solidFill>
                  <a:schemeClr val="accent1"/>
                </a:solidFill>
              </a:rPr>
              <a:t>Overall process</a:t>
            </a:r>
            <a:endParaRPr lang="ko-KR" altLang="en-US" b="1">
              <a:solidFill>
                <a:schemeClr val="accent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094364" y="1562034"/>
            <a:ext cx="4067175" cy="4686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/>
              <a:t>Parameter Loading</a:t>
            </a:r>
            <a:endParaRPr lang="ko-KR" altLang="en-US" sz="2100" dirty="0"/>
          </a:p>
        </p:txBody>
      </p:sp>
      <p:sp>
        <p:nvSpPr>
          <p:cNvPr id="5" name="직사각형 4"/>
          <p:cNvSpPr/>
          <p:nvPr/>
        </p:nvSpPr>
        <p:spPr>
          <a:xfrm>
            <a:off x="6094364" y="2110674"/>
            <a:ext cx="4067175" cy="46863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/>
              <a:t>Message Duplication</a:t>
            </a:r>
            <a:endParaRPr lang="ko-KR" altLang="en-US" sz="2100" dirty="0"/>
          </a:p>
        </p:txBody>
      </p:sp>
      <p:sp>
        <p:nvSpPr>
          <p:cNvPr id="6" name="직사각형 5"/>
          <p:cNvSpPr/>
          <p:nvPr/>
        </p:nvSpPr>
        <p:spPr>
          <a:xfrm>
            <a:off x="6094364" y="2659314"/>
            <a:ext cx="4067175" cy="462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 smtClean="0"/>
              <a:t>Message/Key </a:t>
            </a:r>
            <a:r>
              <a:rPr lang="en-US" altLang="ko-KR" sz="2100" dirty="0"/>
              <a:t>Shuffling #1</a:t>
            </a:r>
            <a:endParaRPr lang="ko-KR" altLang="en-US" sz="2100" dirty="0"/>
          </a:p>
        </p:txBody>
      </p:sp>
      <p:sp>
        <p:nvSpPr>
          <p:cNvPr id="7" name="직사각형 6"/>
          <p:cNvSpPr/>
          <p:nvPr/>
        </p:nvSpPr>
        <p:spPr>
          <a:xfrm>
            <a:off x="6094364" y="3202239"/>
            <a:ext cx="4067175" cy="4629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/>
              <a:t>Round Function #1</a:t>
            </a:r>
            <a:endParaRPr lang="ko-KR" altLang="en-US" sz="2100" dirty="0"/>
          </a:p>
        </p:txBody>
      </p:sp>
      <p:sp>
        <p:nvSpPr>
          <p:cNvPr id="8" name="직사각형 7"/>
          <p:cNvSpPr/>
          <p:nvPr/>
        </p:nvSpPr>
        <p:spPr>
          <a:xfrm>
            <a:off x="6094364" y="4164264"/>
            <a:ext cx="4067175" cy="4629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/>
              <a:t>Message/Key </a:t>
            </a:r>
            <a:r>
              <a:rPr lang="en-US" altLang="ko-KR" sz="2100"/>
              <a:t>Shuffling </a:t>
            </a:r>
            <a:r>
              <a:rPr lang="en-US" altLang="ko-KR" sz="2100" smtClean="0"/>
              <a:t>#32</a:t>
            </a:r>
            <a:endParaRPr lang="ko-KR" altLang="en-US" sz="2100" dirty="0"/>
          </a:p>
        </p:txBody>
      </p:sp>
      <p:sp>
        <p:nvSpPr>
          <p:cNvPr id="9" name="직사각형 8"/>
          <p:cNvSpPr/>
          <p:nvPr/>
        </p:nvSpPr>
        <p:spPr>
          <a:xfrm>
            <a:off x="6094364" y="4707189"/>
            <a:ext cx="4067175" cy="4629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/>
              <a:t>Round </a:t>
            </a:r>
            <a:r>
              <a:rPr lang="en-US" altLang="ko-KR" sz="2100"/>
              <a:t>Function </a:t>
            </a:r>
            <a:r>
              <a:rPr lang="en-US" altLang="ko-KR" sz="2100" smtClean="0"/>
              <a:t>#32</a:t>
            </a:r>
            <a:endParaRPr lang="ko-KR" altLang="en-US" sz="2100" dirty="0"/>
          </a:p>
        </p:txBody>
      </p:sp>
      <p:sp>
        <p:nvSpPr>
          <p:cNvPr id="10" name="직사각형 9"/>
          <p:cNvSpPr/>
          <p:nvPr/>
        </p:nvSpPr>
        <p:spPr>
          <a:xfrm>
            <a:off x="6094364" y="5250114"/>
            <a:ext cx="4067175" cy="462915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Last </a:t>
            </a:r>
            <a:r>
              <a:rPr lang="en-US" altLang="ko-KR" smtClean="0"/>
              <a:t>Message/Key Order Recovery</a:t>
            </a:r>
            <a:endParaRPr lang="ko-KR" altLang="en-US" dirty="0"/>
          </a:p>
        </p:txBody>
      </p:sp>
      <p:sp>
        <p:nvSpPr>
          <p:cNvPr id="11" name="아래쪽 화살표 10"/>
          <p:cNvSpPr/>
          <p:nvPr/>
        </p:nvSpPr>
        <p:spPr>
          <a:xfrm>
            <a:off x="5552459" y="1562034"/>
            <a:ext cx="532739" cy="4150995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7890987" y="3507173"/>
            <a:ext cx="4764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…</a:t>
            </a:r>
            <a:endParaRPr lang="ko-KR" altLang="en-US" sz="3300" dirty="0"/>
          </a:p>
        </p:txBody>
      </p:sp>
      <p:sp>
        <p:nvSpPr>
          <p:cNvPr id="13" name="직사각형 12"/>
          <p:cNvSpPr/>
          <p:nvPr/>
        </p:nvSpPr>
        <p:spPr>
          <a:xfrm>
            <a:off x="1549816" y="3202239"/>
            <a:ext cx="4067175" cy="4629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/>
              <a:t>Round Function #1</a:t>
            </a:r>
            <a:endParaRPr lang="ko-KR" altLang="en-US" sz="2100" dirty="0"/>
          </a:p>
        </p:txBody>
      </p:sp>
      <p:sp>
        <p:nvSpPr>
          <p:cNvPr id="14" name="직사각형 13"/>
          <p:cNvSpPr/>
          <p:nvPr/>
        </p:nvSpPr>
        <p:spPr>
          <a:xfrm>
            <a:off x="1549816" y="4157731"/>
            <a:ext cx="4067175" cy="462915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/>
              <a:t>Round </a:t>
            </a:r>
            <a:r>
              <a:rPr lang="en-US" altLang="ko-KR" sz="2100"/>
              <a:t>Function </a:t>
            </a:r>
            <a:r>
              <a:rPr lang="en-US" altLang="ko-KR" sz="2100" smtClean="0"/>
              <a:t>#32</a:t>
            </a:r>
            <a:endParaRPr lang="ko-KR" altLang="en-US" sz="2100" dirty="0"/>
          </a:p>
        </p:txBody>
      </p:sp>
      <p:sp>
        <p:nvSpPr>
          <p:cNvPr id="15" name="TextBox 14"/>
          <p:cNvSpPr txBox="1"/>
          <p:nvPr/>
        </p:nvSpPr>
        <p:spPr>
          <a:xfrm>
            <a:off x="3346440" y="3507173"/>
            <a:ext cx="47641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300" dirty="0"/>
              <a:t>…</a:t>
            </a:r>
            <a:endParaRPr lang="ko-KR" altLang="en-US" sz="3300" dirty="0"/>
          </a:p>
        </p:txBody>
      </p:sp>
      <p:sp>
        <p:nvSpPr>
          <p:cNvPr id="16" name="TextBox 15"/>
          <p:cNvSpPr txBox="1"/>
          <p:nvPr/>
        </p:nvSpPr>
        <p:spPr>
          <a:xfrm>
            <a:off x="2981556" y="4576831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Original</a:t>
            </a:r>
            <a:endParaRPr lang="ko-KR" altLang="en-US" sz="24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7090888" y="5643631"/>
            <a:ext cx="2042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/>
              <a:t>Secure version</a:t>
            </a:r>
            <a:endParaRPr lang="ko-KR" altLang="en-US" sz="2400" b="1" dirty="0"/>
          </a:p>
        </p:txBody>
      </p:sp>
      <p:sp>
        <p:nvSpPr>
          <p:cNvPr id="18" name="직사각형 17"/>
          <p:cNvSpPr/>
          <p:nvPr/>
        </p:nvSpPr>
        <p:spPr>
          <a:xfrm>
            <a:off x="1549816" y="2618900"/>
            <a:ext cx="4067175" cy="4686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100" dirty="0"/>
              <a:t>Parameter Loading</a:t>
            </a:r>
            <a:endParaRPr lang="ko-KR" altLang="en-US" sz="2100" dirty="0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4391722" y="3288221"/>
            <a:ext cx="2829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Computation order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 (Taget Platform)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32-bit Cortex-M4@72MHz</a:t>
            </a:r>
          </a:p>
          <a:p>
            <a:pPr lvl="1"/>
            <a:r>
              <a:rPr lang="en-US" altLang="ko-KR" smtClean="0"/>
              <a:t>Teensy 3.2 development board</a:t>
            </a:r>
          </a:p>
          <a:p>
            <a:pPr lvl="1"/>
            <a:r>
              <a:rPr lang="en-US" altLang="ko-KR" smtClean="0"/>
              <a:t>256KB flash memory</a:t>
            </a:r>
          </a:p>
          <a:p>
            <a:pPr lvl="1"/>
            <a:r>
              <a:rPr lang="en-US" altLang="ko-KR" smtClean="0"/>
              <a:t>64KB RAM</a:t>
            </a:r>
          </a:p>
          <a:p>
            <a:pPr lvl="1"/>
            <a:r>
              <a:rPr lang="en-US" altLang="ko-KR" smtClean="0"/>
              <a:t>2KB EEPROM</a:t>
            </a:r>
            <a:endParaRPr lang="ko-KR" altLang="en-US"/>
          </a:p>
        </p:txBody>
      </p:sp>
      <p:pic>
        <p:nvPicPr>
          <p:cNvPr id="2052" name="Picture 4" descr="https://www.pjrc.com/store/teensy3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23966" y="3936806"/>
            <a:ext cx="4533900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0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 (Code Size)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M4 provides more </a:t>
            </a:r>
            <a:r>
              <a:rPr lang="en-US" altLang="ko-KR" b="1" smtClean="0">
                <a:solidFill>
                  <a:schemeClr val="accent1"/>
                </a:solidFill>
              </a:rPr>
              <a:t>optimized code size </a:t>
            </a:r>
            <a:r>
              <a:rPr lang="en-US" altLang="ko-KR" smtClean="0"/>
              <a:t>with SIMD instruction</a:t>
            </a:r>
            <a:endParaRPr lang="ko-KR" altLang="en-US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002630"/>
              </p:ext>
            </p:extLst>
          </p:nvPr>
        </p:nvGraphicFramePr>
        <p:xfrm>
          <a:off x="221980" y="1757073"/>
          <a:ext cx="11737770" cy="407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186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Method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Code size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(bytes)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RAM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(bytes)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Execution time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(cycles per byte)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SUM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2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HIGHT 64/128</a:t>
                      </a:r>
                      <a:endParaRPr lang="ko-KR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Task</a:t>
                      </a:r>
                      <a:r>
                        <a:rPr lang="en-US" altLang="ko-KR" sz="1300" baseline="0" dirty="0" smtClean="0"/>
                        <a:t> (</a:t>
                      </a:r>
                      <a:r>
                        <a:rPr lang="en-US" altLang="ko-KR" sz="1300" baseline="0" smtClean="0"/>
                        <a:t>M3) [TEC’18]</a:t>
                      </a:r>
                      <a:endParaRPr lang="en-US" altLang="ko-KR" sz="1300" b="1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154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858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197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234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29">
                <a:tc gridSpan="11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2000" b="1" kern="120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This work</a:t>
                      </a:r>
                      <a:endParaRPr lang="ko-KR" altLang="en-US" sz="2000" b="1" kern="120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73128644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Task</a:t>
                      </a:r>
                      <a:r>
                        <a:rPr lang="en-US" altLang="ko-KR" sz="1300" baseline="0" dirty="0" smtClean="0"/>
                        <a:t>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348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332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796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17778539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T/D</a:t>
                      </a:r>
                      <a:r>
                        <a:rPr lang="en-US" altLang="ko-KR" sz="1300" baseline="0" dirty="0" smtClean="0"/>
                        <a:t>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160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592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544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1,296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53269898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Fault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160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536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b="1" dirty="0" smtClean="0">
                          <a:solidFill>
                            <a:srgbClr val="FF0000"/>
                          </a:solidFill>
                        </a:rPr>
                        <a:t>1,216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143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143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9755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82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 (RAM)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mtClean="0"/>
              <a:t>RAM consumption is </a:t>
            </a:r>
            <a:r>
              <a:rPr lang="en-US" altLang="ko-KR" b="1">
                <a:solidFill>
                  <a:schemeClr val="accent1"/>
                </a:solidFill>
              </a:rPr>
              <a:t>similar</a:t>
            </a:r>
            <a:endParaRPr lang="ko-KR" altLang="en-US" b="1">
              <a:solidFill>
                <a:schemeClr val="accent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67548"/>
              </p:ext>
            </p:extLst>
          </p:nvPr>
        </p:nvGraphicFramePr>
        <p:xfrm>
          <a:off x="221980" y="1757073"/>
          <a:ext cx="11737770" cy="407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186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Method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Code size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(bytes)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RAM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(bytes)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Execution time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(cycles per byte)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SUM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2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HIGHT 64/128</a:t>
                      </a:r>
                      <a:endParaRPr lang="ko-KR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Task</a:t>
                      </a:r>
                      <a:r>
                        <a:rPr lang="en-US" altLang="ko-KR" sz="1300" baseline="0" dirty="0" smtClean="0"/>
                        <a:t> (</a:t>
                      </a:r>
                      <a:r>
                        <a:rPr lang="en-US" altLang="ko-KR" sz="1300" baseline="0" smtClean="0"/>
                        <a:t>M3) [TEC’18]</a:t>
                      </a:r>
                      <a:endParaRPr lang="en-US" altLang="ko-KR" sz="1300" b="1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154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197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234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2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smtClean="0">
                          <a:solidFill>
                            <a:schemeClr val="accent1"/>
                          </a:solidFill>
                        </a:rPr>
                        <a:t>This work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73128644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Task</a:t>
                      </a:r>
                      <a:r>
                        <a:rPr lang="en-US" altLang="ko-KR" sz="1300" baseline="0" dirty="0" smtClean="0"/>
                        <a:t>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348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332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71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17778539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T/D</a:t>
                      </a:r>
                      <a:r>
                        <a:rPr lang="en-US" altLang="ko-KR" sz="1300" baseline="0" dirty="0" smtClean="0"/>
                        <a:t>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160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592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544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1,296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55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53269898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Fault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160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536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1,216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49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143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143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9755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58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Evaluation (Execution Time)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smtClean="0"/>
              <a:t>Proposed </a:t>
            </a:r>
            <a:r>
              <a:rPr lang="en-US" altLang="ko-KR" sz="2000" b="1">
                <a:solidFill>
                  <a:schemeClr val="accent1"/>
                </a:solidFill>
              </a:rPr>
              <a:t>Task/Data parallel implementation </a:t>
            </a:r>
            <a:r>
              <a:rPr lang="en-US" altLang="ko-KR" sz="2000" smtClean="0"/>
              <a:t>requires </a:t>
            </a:r>
            <a:r>
              <a:rPr lang="en-US" altLang="ko-KR" sz="2000" b="1" smtClean="0">
                <a:solidFill>
                  <a:schemeClr val="accent1"/>
                </a:solidFill>
              </a:rPr>
              <a:t>long timing for key scheduling</a:t>
            </a:r>
          </a:p>
          <a:p>
            <a:r>
              <a:rPr lang="en-US" altLang="ko-KR" sz="2000" smtClean="0"/>
              <a:t>However, </a:t>
            </a:r>
            <a:r>
              <a:rPr lang="en-US" altLang="ko-KR" sz="2000" b="1" smtClean="0">
                <a:solidFill>
                  <a:schemeClr val="accent1"/>
                </a:solidFill>
              </a:rPr>
              <a:t>encryption </a:t>
            </a:r>
            <a:r>
              <a:rPr lang="en-US" altLang="ko-KR" sz="2000" b="1">
                <a:solidFill>
                  <a:schemeClr val="accent1"/>
                </a:solidFill>
              </a:rPr>
              <a:t>and decryption </a:t>
            </a:r>
            <a:r>
              <a:rPr lang="en-US" altLang="ko-KR" sz="2000" smtClean="0"/>
              <a:t>show much </a:t>
            </a:r>
            <a:r>
              <a:rPr lang="en-US" altLang="ko-KR" sz="2000" b="1">
                <a:solidFill>
                  <a:schemeClr val="accent1"/>
                </a:solidFill>
              </a:rPr>
              <a:t>better performance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03522"/>
              </p:ext>
            </p:extLst>
          </p:nvPr>
        </p:nvGraphicFramePr>
        <p:xfrm>
          <a:off x="221980" y="2134134"/>
          <a:ext cx="11737770" cy="407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1863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Method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Code size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(bytes)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RAM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(bytes)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Execution time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(cycles per byte)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32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SUM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2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HIGHT 64/128</a:t>
                      </a:r>
                      <a:endParaRPr lang="ko-KR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Task</a:t>
                      </a:r>
                      <a:r>
                        <a:rPr lang="en-US" altLang="ko-KR" sz="1300" baseline="0" dirty="0" smtClean="0"/>
                        <a:t> (</a:t>
                      </a:r>
                      <a:r>
                        <a:rPr lang="en-US" altLang="ko-KR" sz="1300" baseline="0" smtClean="0"/>
                        <a:t>M3) [TEC’18]</a:t>
                      </a:r>
                      <a:endParaRPr lang="en-US" altLang="ko-KR" sz="1300" b="1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154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197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2329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smtClean="0">
                          <a:solidFill>
                            <a:schemeClr val="accent1"/>
                          </a:solidFill>
                        </a:rPr>
                        <a:t>This work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73128644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Task</a:t>
                      </a:r>
                      <a:r>
                        <a:rPr lang="en-US" altLang="ko-KR" sz="1300" baseline="0" dirty="0" smtClean="0"/>
                        <a:t>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348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332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17778539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T/D</a:t>
                      </a:r>
                      <a:r>
                        <a:rPr lang="en-US" altLang="ko-KR" sz="1300" baseline="0" dirty="0" smtClean="0"/>
                        <a:t>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160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592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544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1,296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53269898"/>
                  </a:ext>
                </a:extLst>
              </a:tr>
              <a:tr h="5301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Fault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160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536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1,216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9755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09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Evaluation </a:t>
            </a:r>
            <a:r>
              <a:rPr lang="en-US" altLang="ko-KR" smtClean="0"/>
              <a:t>(Fault Resistant)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057775"/>
          </a:xfrm>
        </p:spPr>
        <p:txBody>
          <a:bodyPr>
            <a:normAutofit/>
          </a:bodyPr>
          <a:lstStyle/>
          <a:p>
            <a:r>
              <a:rPr lang="en-US" altLang="ko-KR" sz="2400" smtClean="0"/>
              <a:t>Fault implementation shows </a:t>
            </a:r>
            <a:r>
              <a:rPr lang="en-US" altLang="ko-KR" sz="2400" b="1" smtClean="0">
                <a:solidFill>
                  <a:schemeClr val="accent1"/>
                </a:solidFill>
              </a:rPr>
              <a:t>low performance than T/D implementation</a:t>
            </a:r>
            <a:r>
              <a:rPr lang="en-US" altLang="ko-KR" sz="2400" smtClean="0"/>
              <a:t>.</a:t>
            </a:r>
          </a:p>
          <a:p>
            <a:r>
              <a:rPr lang="en-US" altLang="ko-KR" sz="2400" smtClean="0"/>
              <a:t>We provide security on </a:t>
            </a:r>
            <a:r>
              <a:rPr lang="en-US" altLang="ko-KR" sz="2400" b="1">
                <a:solidFill>
                  <a:schemeClr val="accent1"/>
                </a:solidFill>
              </a:rPr>
              <a:t>fault attack only except instruction skip</a:t>
            </a:r>
            <a:endParaRPr lang="ko-KR" altLang="en-US" sz="2400" b="1">
              <a:solidFill>
                <a:schemeClr val="accent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991153"/>
              </p:ext>
            </p:extLst>
          </p:nvPr>
        </p:nvGraphicFramePr>
        <p:xfrm>
          <a:off x="3478294" y="5252743"/>
          <a:ext cx="522514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088090328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14761177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9942071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40661519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3501421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8399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RAND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RW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RB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Rb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err="1" smtClean="0">
                          <a:solidFill>
                            <a:schemeClr val="bg1"/>
                          </a:solidFill>
                        </a:rPr>
                        <a:t>CbP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chemeClr val="bg1"/>
                          </a:solidFill>
                        </a:rPr>
                        <a:t>IS</a:t>
                      </a:r>
                      <a:endParaRPr lang="ko-KR" altLang="en-US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0500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5257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851548"/>
              </p:ext>
            </p:extLst>
          </p:nvPr>
        </p:nvGraphicFramePr>
        <p:xfrm>
          <a:off x="221980" y="2291213"/>
          <a:ext cx="1173777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0137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300" smtClean="0"/>
                        <a:t>Method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Code size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(bytes)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RAM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(bytes)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Execution time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(cycles per byte)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SUM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EKS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ENC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DEC</a:t>
                      </a:r>
                      <a:endParaRPr lang="ko-KR" altLang="en-US" sz="1300" dirty="0"/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1300" b="1" dirty="0" smtClean="0"/>
                        <a:t>HIGHT 64/128</a:t>
                      </a:r>
                      <a:endParaRPr lang="ko-KR" altLang="en-US" sz="13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Task</a:t>
                      </a:r>
                      <a:r>
                        <a:rPr lang="en-US" altLang="ko-KR" sz="1300" baseline="0" dirty="0" smtClean="0"/>
                        <a:t> (</a:t>
                      </a:r>
                      <a:r>
                        <a:rPr lang="en-US" altLang="ko-KR" sz="1300" baseline="0" smtClean="0"/>
                        <a:t>M3) [TEC’18]</a:t>
                      </a:r>
                      <a:endParaRPr lang="en-US" altLang="ko-KR" sz="1300" b="1" dirty="0" smtClean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154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352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33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197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234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gridSpan="11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1" smtClean="0">
                          <a:solidFill>
                            <a:schemeClr val="accent1"/>
                          </a:solidFill>
                        </a:rPr>
                        <a:t>This work</a:t>
                      </a:r>
                      <a:endParaRPr lang="ko-KR" altLang="en-US" sz="2000" b="1" dirty="0">
                        <a:solidFill>
                          <a:schemeClr val="accent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57312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Task</a:t>
                      </a:r>
                      <a:r>
                        <a:rPr lang="en-US" altLang="ko-KR" sz="1300" baseline="0" dirty="0" smtClean="0"/>
                        <a:t>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348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332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1117778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T/D</a:t>
                      </a:r>
                      <a:r>
                        <a:rPr lang="en-US" altLang="ko-KR" sz="1300" baseline="0" dirty="0" smtClean="0"/>
                        <a:t>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160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592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544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1,296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56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55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753269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Fault (M4)</a:t>
                      </a:r>
                      <a:endParaRPr lang="ko-KR" altLang="en-US" sz="1300" b="1" dirty="0"/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160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536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520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1,216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316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188</a:t>
                      </a:r>
                      <a:endParaRPr lang="ko-KR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188</a:t>
                      </a:r>
                      <a:endParaRPr lang="ko-KR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49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b="1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143</a:t>
                      </a:r>
                      <a:endParaRPr lang="ko-KR" altLang="en-US" sz="1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34290" marB="34290" anchor="ctr"/>
                </a:tc>
                <a:extLst>
                  <a:ext uri="{0D108BD9-81ED-4DB2-BD59-A6C34878D82A}">
                    <a16:rowId xmlns:a16="http://schemas.microsoft.com/office/drawing/2014/main" val="359755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6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Conclusion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1" y="1866637"/>
            <a:ext cx="11368160" cy="4343663"/>
          </a:xfrm>
        </p:spPr>
        <p:txBody>
          <a:bodyPr/>
          <a:lstStyle/>
          <a:p>
            <a:r>
              <a:rPr lang="en-US" altLang="ko-KR" sz="2400" b="1">
                <a:solidFill>
                  <a:schemeClr val="accent1"/>
                </a:solidFill>
              </a:rPr>
              <a:t>Achievement</a:t>
            </a:r>
          </a:p>
          <a:p>
            <a:pPr lvl="1"/>
            <a:r>
              <a:rPr lang="en-US" altLang="ko-KR" sz="2000"/>
              <a:t>New intra-instruction redundancy </a:t>
            </a:r>
            <a:r>
              <a:rPr lang="en-US" altLang="ko-KR" sz="2000" smtClean="0"/>
              <a:t>HIGHT implementation </a:t>
            </a:r>
            <a:r>
              <a:rPr lang="en-US" altLang="ko-KR" sz="2000"/>
              <a:t>on </a:t>
            </a:r>
            <a:r>
              <a:rPr lang="en-US" altLang="ko-KR" sz="2000" smtClean="0"/>
              <a:t>32-bit ARM Cortex-M4</a:t>
            </a:r>
          </a:p>
          <a:p>
            <a:endParaRPr lang="en-US" altLang="ko-KR" sz="2400" smtClean="0"/>
          </a:p>
          <a:p>
            <a:r>
              <a:rPr lang="en-US" altLang="ko-KR" sz="2400" b="1" smtClean="0">
                <a:solidFill>
                  <a:schemeClr val="accent1"/>
                </a:solidFill>
              </a:rPr>
              <a:t>Future </a:t>
            </a:r>
            <a:r>
              <a:rPr lang="en-US" altLang="ko-KR" sz="2400" b="1">
                <a:solidFill>
                  <a:schemeClr val="accent1"/>
                </a:solidFill>
              </a:rPr>
              <a:t>Works</a:t>
            </a:r>
          </a:p>
          <a:p>
            <a:pPr lvl="1"/>
            <a:r>
              <a:rPr lang="en-US" altLang="ko-KR" sz="2000"/>
              <a:t>Applying proposed methods to other block cipher </a:t>
            </a:r>
            <a:r>
              <a:rPr lang="en-US" altLang="ko-KR" sz="2000" smtClean="0"/>
              <a:t>(CHAM, SPECK) or </a:t>
            </a:r>
            <a:r>
              <a:rPr lang="en-US" altLang="ko-KR" sz="2000"/>
              <a:t>platforms (AVX)</a:t>
            </a:r>
          </a:p>
          <a:p>
            <a:pPr lvl="1"/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699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 (Side Channel Attack)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1999" cy="5057775"/>
          </a:xfrm>
        </p:spPr>
        <p:txBody>
          <a:bodyPr/>
          <a:lstStyle/>
          <a:p>
            <a:r>
              <a:rPr lang="en-US" altLang="ko-KR" b="1">
                <a:solidFill>
                  <a:schemeClr val="accent1"/>
                </a:solidFill>
              </a:rPr>
              <a:t>Side Channel Attack</a:t>
            </a:r>
            <a:r>
              <a:rPr lang="en-US" altLang="ko-KR">
                <a:solidFill>
                  <a:schemeClr val="accent1"/>
                </a:solidFill>
              </a:rPr>
              <a:t>: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sz="2000"/>
              <a:t>any attacks based on </a:t>
            </a:r>
            <a:r>
              <a:rPr lang="en-US" altLang="ko-KR" sz="2000" b="1"/>
              <a:t>information gained from the physical implementation</a:t>
            </a:r>
            <a:r>
              <a:rPr lang="en-US" altLang="ko-KR" sz="2000"/>
              <a:t> of cryptosystem</a:t>
            </a:r>
          </a:p>
          <a:p>
            <a:endParaRPr lang="en-US" altLang="ko-KR"/>
          </a:p>
          <a:p>
            <a:pPr lvl="1"/>
            <a:r>
              <a:rPr lang="en-US" altLang="ko-KR" b="1">
                <a:solidFill>
                  <a:schemeClr val="accent1"/>
                </a:solidFill>
              </a:rPr>
              <a:t>Passive Attack</a:t>
            </a:r>
            <a:r>
              <a:rPr lang="en-US" altLang="ko-KR">
                <a:solidFill>
                  <a:schemeClr val="accent1"/>
                </a:solidFill>
              </a:rPr>
              <a:t>: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b="1"/>
              <a:t>monitoring</a:t>
            </a:r>
            <a:r>
              <a:rPr lang="en-US" altLang="ko-KR"/>
              <a:t> timing information, power consumption, electromagnetic leaks or sound</a:t>
            </a:r>
          </a:p>
          <a:p>
            <a:pPr lvl="1"/>
            <a:endParaRPr lang="en-US" altLang="ko-KR"/>
          </a:p>
          <a:p>
            <a:pPr lvl="1"/>
            <a:r>
              <a:rPr lang="en-US" altLang="ko-KR" b="1">
                <a:solidFill>
                  <a:schemeClr val="accent1"/>
                </a:solidFill>
              </a:rPr>
              <a:t>Active Attack</a:t>
            </a:r>
            <a:r>
              <a:rPr lang="en-US" altLang="ko-KR">
                <a:solidFill>
                  <a:schemeClr val="accent1"/>
                </a:solidFill>
              </a:rPr>
              <a:t>: 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 b="1"/>
              <a:t>fault injection</a:t>
            </a:r>
            <a:r>
              <a:rPr lang="en-US" altLang="ko-KR"/>
              <a:t> on cryptosystem, manipulation of the instruction opcodes</a:t>
            </a:r>
            <a:endParaRPr lang="ko-KR" altLang="en-US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7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Background </a:t>
            </a:r>
            <a:r>
              <a:rPr lang="en-US" altLang="ko-KR" smtClean="0"/>
              <a:t>(Fault Attack Model)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1999" cy="5057775"/>
          </a:xfrm>
        </p:spPr>
        <p:txBody>
          <a:bodyPr/>
          <a:lstStyle/>
          <a:p>
            <a:r>
              <a:rPr lang="en-US" altLang="ko-KR" b="1">
                <a:solidFill>
                  <a:schemeClr val="accent1"/>
                </a:solidFill>
              </a:rPr>
              <a:t>Computation Faults</a:t>
            </a:r>
            <a:r>
              <a:rPr lang="en-US" altLang="ko-KR">
                <a:solidFill>
                  <a:schemeClr val="accent1"/>
                </a:solidFill>
              </a:rPr>
              <a:t>: </a:t>
            </a:r>
            <a:r>
              <a:rPr lang="en-US" altLang="ko-KR"/>
              <a:t>errors in the data that is processed by a program</a:t>
            </a:r>
            <a:br>
              <a:rPr lang="en-US" altLang="ko-KR"/>
            </a:br>
            <a:endParaRPr lang="en-US" altLang="ko-KR"/>
          </a:p>
          <a:p>
            <a:pPr lvl="1"/>
            <a:r>
              <a:rPr lang="en-US" altLang="ko-KR" sz="2200" b="1"/>
              <a:t>Random word</a:t>
            </a:r>
            <a:r>
              <a:rPr lang="en-US" altLang="ko-KR" sz="2200"/>
              <a:t>: targeting </a:t>
            </a:r>
            <a:r>
              <a:rPr lang="en-US" altLang="ko-KR" sz="2200" b="1"/>
              <a:t>a specific word</a:t>
            </a:r>
            <a:r>
              <a:rPr lang="en-US" altLang="ko-KR" sz="2200"/>
              <a:t> in a program to a random value</a:t>
            </a:r>
          </a:p>
          <a:p>
            <a:pPr lvl="1"/>
            <a:r>
              <a:rPr lang="en-US" altLang="ko-KR" sz="2200" b="1"/>
              <a:t>Random byte</a:t>
            </a:r>
            <a:r>
              <a:rPr lang="en-US" altLang="ko-KR" sz="2200"/>
              <a:t>: targeting </a:t>
            </a:r>
            <a:r>
              <a:rPr lang="en-US" altLang="ko-KR" sz="2200" b="1"/>
              <a:t>a single byte</a:t>
            </a:r>
            <a:r>
              <a:rPr lang="en-US" altLang="ko-KR" sz="2200"/>
              <a:t> of word in a program to a random value</a:t>
            </a:r>
          </a:p>
          <a:p>
            <a:pPr lvl="1"/>
            <a:r>
              <a:rPr lang="en-US" altLang="ko-KR" sz="2200" b="1"/>
              <a:t>Random bit</a:t>
            </a:r>
            <a:r>
              <a:rPr lang="en-US" altLang="ko-KR" sz="2200"/>
              <a:t>: targeting </a:t>
            </a:r>
            <a:r>
              <a:rPr lang="en-US" altLang="ko-KR" sz="2200" b="1"/>
              <a:t>a</a:t>
            </a:r>
            <a:r>
              <a:rPr lang="en-US" altLang="ko-KR" sz="2200"/>
              <a:t> </a:t>
            </a:r>
            <a:r>
              <a:rPr lang="en-US" altLang="ko-KR" sz="2200" b="1"/>
              <a:t>single bit</a:t>
            </a:r>
            <a:r>
              <a:rPr lang="en-US" altLang="ko-KR" sz="2200"/>
              <a:t> of word in a program to a random value</a:t>
            </a:r>
          </a:p>
          <a:p>
            <a:pPr lvl="1"/>
            <a:r>
              <a:rPr lang="en-US" altLang="ko-KR" sz="2200" b="1"/>
              <a:t>Chosen bit pair</a:t>
            </a:r>
            <a:r>
              <a:rPr lang="en-US" altLang="ko-KR" sz="2200"/>
              <a:t>: targeting </a:t>
            </a:r>
            <a:r>
              <a:rPr lang="en-US" altLang="ko-KR" sz="2200" b="1"/>
              <a:t>a chosen bit pair of word</a:t>
            </a:r>
            <a:r>
              <a:rPr lang="en-US" altLang="ko-KR" sz="2200"/>
              <a:t> in a program to a random value</a:t>
            </a:r>
          </a:p>
          <a:p>
            <a:pPr lvl="1"/>
            <a:endParaRPr lang="en-US" altLang="ko-KR" sz="2200"/>
          </a:p>
          <a:p>
            <a:r>
              <a:rPr lang="en-US" altLang="ko-KR" b="1">
                <a:solidFill>
                  <a:schemeClr val="accent1"/>
                </a:solidFill>
              </a:rPr>
              <a:t>Instruction Faults</a:t>
            </a:r>
            <a:r>
              <a:rPr lang="en-US" altLang="ko-KR">
                <a:solidFill>
                  <a:schemeClr val="accent1"/>
                </a:solidFill>
              </a:rPr>
              <a:t>: </a:t>
            </a:r>
            <a:r>
              <a:rPr lang="en-US" altLang="ko-KR"/>
              <a:t>changing the program flow</a:t>
            </a:r>
          </a:p>
          <a:p>
            <a:pPr lvl="1"/>
            <a:endParaRPr lang="en-US" altLang="ko-KR" sz="2200" b="1"/>
          </a:p>
          <a:p>
            <a:pPr lvl="1"/>
            <a:r>
              <a:rPr lang="en-US" altLang="ko-KR" sz="2100" b="1"/>
              <a:t>Instruction skip fault model</a:t>
            </a:r>
            <a:r>
              <a:rPr lang="en-US" altLang="ko-KR" sz="2100"/>
              <a:t>: replacing the opcode of original instruction with a </a:t>
            </a:r>
            <a:r>
              <a:rPr lang="en-US" altLang="ko-KR" sz="2100" b="1"/>
              <a:t>no-operation</a:t>
            </a:r>
            <a:endParaRPr lang="ko-KR" altLang="en-US" sz="2100" b="1"/>
          </a:p>
          <a:p>
            <a:endParaRPr lang="ko-KR" altLang="en-US" sz="2100"/>
          </a:p>
        </p:txBody>
      </p:sp>
    </p:spTree>
    <p:extLst>
      <p:ext uri="{BB962C8B-B14F-4D97-AF65-F5344CB8AC3E}">
        <p14:creationId xmlns:p14="http://schemas.microsoft.com/office/powerpoint/2010/main" val="199937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Motivation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1999" cy="5057775"/>
          </a:xfrm>
        </p:spPr>
        <p:txBody>
          <a:bodyPr>
            <a:normAutofit/>
          </a:bodyPr>
          <a:lstStyle/>
          <a:p>
            <a:r>
              <a:rPr lang="en-US" altLang="ko-KR" sz="2400" b="1">
                <a:solidFill>
                  <a:schemeClr val="accent1"/>
                </a:solidFill>
              </a:rPr>
              <a:t>Lightweight fault attack resistance</a:t>
            </a:r>
            <a:r>
              <a:rPr lang="en-US" altLang="ko-KR" sz="2400">
                <a:solidFill>
                  <a:schemeClr val="accent1"/>
                </a:solidFill>
              </a:rPr>
              <a:t> </a:t>
            </a:r>
            <a:r>
              <a:rPr lang="en-US" altLang="ko-KR" sz="2400"/>
              <a:t>is important for secure implementation</a:t>
            </a:r>
          </a:p>
          <a:p>
            <a:endParaRPr lang="en-US" altLang="ko-KR" sz="2400"/>
          </a:p>
          <a:p>
            <a:r>
              <a:rPr lang="en-US" altLang="ko-KR" sz="2400"/>
              <a:t>In SAC’16, </a:t>
            </a:r>
            <a:r>
              <a:rPr lang="en-US" altLang="ko-KR" sz="2400" b="1">
                <a:solidFill>
                  <a:schemeClr val="accent1"/>
                </a:solidFill>
              </a:rPr>
              <a:t>software based secure implementation</a:t>
            </a:r>
            <a:r>
              <a:rPr lang="en-US" altLang="ko-KR" sz="2400">
                <a:solidFill>
                  <a:schemeClr val="accent1"/>
                </a:solidFill>
              </a:rPr>
              <a:t> </a:t>
            </a:r>
            <a:r>
              <a:rPr lang="en-US" altLang="ko-KR" sz="2400"/>
              <a:t>was presented</a:t>
            </a:r>
          </a:p>
          <a:p>
            <a:endParaRPr lang="en-US" altLang="ko-KR" sz="2400"/>
          </a:p>
          <a:p>
            <a:r>
              <a:rPr lang="en-US" altLang="ko-KR" sz="2400"/>
              <a:t>However, it is only practical with </a:t>
            </a:r>
            <a:r>
              <a:rPr lang="en-US" altLang="ko-KR" sz="2400" b="1">
                <a:solidFill>
                  <a:schemeClr val="accent1"/>
                </a:solidFill>
              </a:rPr>
              <a:t>bit-slicing </a:t>
            </a:r>
            <a:r>
              <a:rPr lang="en-US" altLang="ko-KR" sz="2400" b="1" smtClean="0">
                <a:solidFill>
                  <a:schemeClr val="accent1"/>
                </a:solidFill>
              </a:rPr>
              <a:t>implementation</a:t>
            </a:r>
          </a:p>
          <a:p>
            <a:endParaRPr lang="en-US" altLang="ko-KR" sz="2400" b="1">
              <a:solidFill>
                <a:schemeClr val="accent1"/>
              </a:solidFill>
            </a:endParaRPr>
          </a:p>
          <a:p>
            <a:r>
              <a:rPr lang="en-US" altLang="ko-KR" sz="2400"/>
              <a:t>In </a:t>
            </a:r>
            <a:r>
              <a:rPr lang="en-US" altLang="ko-KR" sz="2400" smtClean="0"/>
              <a:t>WISA’17, </a:t>
            </a:r>
            <a:r>
              <a:rPr lang="en-US" altLang="ko-KR" sz="2400" b="1">
                <a:solidFill>
                  <a:schemeClr val="accent1"/>
                </a:solidFill>
              </a:rPr>
              <a:t>high-end SIMD based implementation</a:t>
            </a:r>
            <a:r>
              <a:rPr lang="en-US" altLang="ko-KR" sz="2400" smtClean="0"/>
              <a:t> was presented</a:t>
            </a:r>
          </a:p>
          <a:p>
            <a:endParaRPr lang="en-US" altLang="ko-KR" sz="2400"/>
          </a:p>
          <a:p>
            <a:r>
              <a:rPr lang="en-US" altLang="ko-KR" sz="2400" smtClean="0"/>
              <a:t>However, it is not available in </a:t>
            </a:r>
            <a:r>
              <a:rPr lang="en-US" altLang="ko-KR" sz="2400" b="1">
                <a:solidFill>
                  <a:schemeClr val="accent1"/>
                </a:solidFill>
              </a:rPr>
              <a:t>low-end devices</a:t>
            </a:r>
          </a:p>
          <a:p>
            <a:endParaRPr lang="en-US" altLang="ko-KR" sz="2400" smtClean="0"/>
          </a:p>
          <a:p>
            <a:r>
              <a:rPr lang="en-US" altLang="ko-KR" sz="2000" smtClean="0">
                <a:sym typeface="Wingdings" panose="05000000000000000000" pitchFamily="2" charset="2"/>
              </a:rPr>
              <a:t>In </a:t>
            </a:r>
            <a:r>
              <a:rPr lang="en-US" altLang="ko-KR" sz="2000">
                <a:sym typeface="Wingdings" panose="05000000000000000000" pitchFamily="2" charset="2"/>
              </a:rPr>
              <a:t>this paper, we present </a:t>
            </a:r>
            <a:r>
              <a:rPr lang="en-US" altLang="ko-KR" sz="2000" b="1">
                <a:solidFill>
                  <a:srgbClr val="FF0000"/>
                </a:solidFill>
                <a:sym typeface="Wingdings" panose="05000000000000000000" pitchFamily="2" charset="2"/>
              </a:rPr>
              <a:t>first lightweight fault attack resistance with </a:t>
            </a:r>
            <a:r>
              <a:rPr lang="en-US" altLang="ko-KR" sz="2000" b="1" smtClean="0">
                <a:solidFill>
                  <a:srgbClr val="FF0000"/>
                </a:solidFill>
                <a:sym typeface="Wingdings" panose="05000000000000000000" pitchFamily="2" charset="2"/>
              </a:rPr>
              <a:t>low-end SIMD</a:t>
            </a:r>
            <a:r>
              <a:rPr lang="en-US" altLang="ko-KR" sz="2000" smtClean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sym typeface="Wingdings" panose="05000000000000000000" pitchFamily="2" charset="2"/>
              </a:rPr>
              <a:t>architecture</a:t>
            </a:r>
            <a:endParaRPr lang="ko-KR" altLang="en-US" sz="2000" b="1">
              <a:solidFill>
                <a:srgbClr val="FF0000"/>
              </a:solidFill>
            </a:endParaRPr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28579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 (ARM Cortex-M4)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Target low-end architecture</a:t>
            </a:r>
          </a:p>
          <a:p>
            <a:pPr lvl="1"/>
            <a:r>
              <a:rPr lang="en-US" altLang="ko-KR" smtClean="0"/>
              <a:t>ARM Cortex-M4</a:t>
            </a:r>
          </a:p>
          <a:p>
            <a:pPr lvl="1"/>
            <a:endParaRPr lang="en-US" altLang="ko-KR"/>
          </a:p>
          <a:p>
            <a:pPr lvl="1"/>
            <a:r>
              <a:rPr lang="en-US" altLang="ko-KR" smtClean="0"/>
              <a:t>32-bit vectorized insruction</a:t>
            </a:r>
          </a:p>
          <a:p>
            <a:pPr lvl="2"/>
            <a:r>
              <a:rPr lang="en-US" altLang="ko-KR" smtClean="0"/>
              <a:t>4 X 8, 2 X 16 (e.g. UADD8: add 4 bytes without carry)</a:t>
            </a:r>
          </a:p>
          <a:p>
            <a:pPr lvl="2"/>
            <a:endParaRPr lang="en-US" altLang="ko-KR"/>
          </a:p>
          <a:p>
            <a:pPr lvl="1"/>
            <a:r>
              <a:rPr lang="en-US" altLang="ko-KR" smtClean="0"/>
              <a:t>Application</a:t>
            </a:r>
          </a:p>
          <a:p>
            <a:pPr lvl="2"/>
            <a:r>
              <a:rPr lang="en-US" altLang="ko-KR" smtClean="0"/>
              <a:t>IoT devices (Airpod, Galaxy fit)</a:t>
            </a:r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7154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Background (HIGHT Block Cipher)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smtClean="0">
                <a:solidFill>
                  <a:schemeClr val="accent1"/>
                </a:solidFill>
              </a:rPr>
              <a:t>HIGHT (CHES’06)</a:t>
            </a:r>
          </a:p>
          <a:p>
            <a:pPr lvl="1"/>
            <a:r>
              <a:rPr lang="en-US" altLang="ko-KR" smtClean="0"/>
              <a:t>ISO/IEC 18033-3 international block cipher</a:t>
            </a:r>
          </a:p>
          <a:p>
            <a:pPr lvl="1"/>
            <a:r>
              <a:rPr lang="en-US" altLang="ko-KR" smtClean="0"/>
              <a:t>64-bit block / 8-bit word</a:t>
            </a:r>
          </a:p>
          <a:p>
            <a:pPr lvl="1"/>
            <a:r>
              <a:rPr lang="en-US" altLang="ko-KR" smtClean="0"/>
              <a:t>128-bit key size</a:t>
            </a:r>
          </a:p>
          <a:p>
            <a:pPr lvl="1"/>
            <a:r>
              <a:rPr lang="en-US" altLang="ko-KR" smtClean="0"/>
              <a:t>32 round</a:t>
            </a:r>
          </a:p>
          <a:p>
            <a:pPr lvl="1"/>
            <a:r>
              <a:rPr lang="en-US" altLang="ko-KR" smtClean="0"/>
              <a:t>Addition/Rotation/eXclusive-or</a:t>
            </a:r>
            <a:br>
              <a:rPr lang="en-US" altLang="ko-KR" smtClean="0"/>
            </a:br>
            <a:r>
              <a:rPr lang="en-US" altLang="ko-KR" smtClean="0"/>
              <a:t>(ARX) architecture</a:t>
            </a:r>
          </a:p>
          <a:p>
            <a:pPr lvl="1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2728" y="2542477"/>
            <a:ext cx="6636170" cy="3850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6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Previous Works </a:t>
            </a:r>
            <a:r>
              <a:rPr lang="en-US" altLang="ko-KR"/>
              <a:t>(Fault Attack Resistance in SW: SAC’16)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784" y="1073862"/>
            <a:ext cx="9639301" cy="45714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78521" y="5645290"/>
            <a:ext cx="760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Transpose of 32 blocks (128-bit wise) to 128 32-bit words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62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Previous Works (Fault Attack Resistance in SW: SAC’16)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04" y="2209800"/>
            <a:ext cx="11511416" cy="357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41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1008</Words>
  <Application>Microsoft Office PowerPoint</Application>
  <PresentationFormat>와이드스크린</PresentationFormat>
  <Paragraphs>445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맑은 고딕</vt:lpstr>
      <vt:lpstr>함초롬돋움</vt:lpstr>
      <vt:lpstr>Arial</vt:lpstr>
      <vt:lpstr>Wingdings</vt:lpstr>
      <vt:lpstr>CryptoCraft 테마</vt:lpstr>
      <vt:lpstr>제목 테마</vt:lpstr>
      <vt:lpstr>All the HIGHT You Need on Cortex-M4</vt:lpstr>
      <vt:lpstr>Background</vt:lpstr>
      <vt:lpstr>Background (Side Channel Attack)</vt:lpstr>
      <vt:lpstr>Background (Fault Attack Model)</vt:lpstr>
      <vt:lpstr>Motivation</vt:lpstr>
      <vt:lpstr>Background (ARM Cortex-M4)</vt:lpstr>
      <vt:lpstr>Background (HIGHT Block Cipher)</vt:lpstr>
      <vt:lpstr>Previous Works (Fault Attack Resistance in SW: SAC’16)</vt:lpstr>
      <vt:lpstr>Previous Works (Fault Attack Resistance in SW: SAC’16)</vt:lpstr>
      <vt:lpstr>Previous Works (Fault Attack Resistance in SW: SAC’16)</vt:lpstr>
      <vt:lpstr>Previous Works (Random Shuffling: WISA’17)</vt:lpstr>
      <vt:lpstr>Background (Parallel Computation)</vt:lpstr>
      <vt:lpstr>Task-parallel Implementation</vt:lpstr>
      <vt:lpstr>Previous works (Pseudo SIMD: TEC’18)</vt:lpstr>
      <vt:lpstr>Proposed Method: Task/Data-parallel Implementation</vt:lpstr>
      <vt:lpstr>Proposed Method: Task/Data-parallel Implementation (F0 function)</vt:lpstr>
      <vt:lpstr>Proposed Method: Task/Data-parallel Implementation (F0 function)</vt:lpstr>
      <vt:lpstr>Proposed Method: Task/Data-parallel Implementation (F0 function)</vt:lpstr>
      <vt:lpstr>Proposed Method: Fault Attack Resistant Implementation</vt:lpstr>
      <vt:lpstr>Proposed Method: Fault Attack Resistant Implementation</vt:lpstr>
      <vt:lpstr>Proposed Method: Fault Attack Resistant Implementation</vt:lpstr>
      <vt:lpstr>Evaluation (Taget Platform)</vt:lpstr>
      <vt:lpstr>Evaluation (Code Size)</vt:lpstr>
      <vt:lpstr>Evaluation (RAM)</vt:lpstr>
      <vt:lpstr>Evaluation (Execution Time)</vt:lpstr>
      <vt:lpstr>Evaluation (Fault Resistant)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77</cp:revision>
  <dcterms:created xsi:type="dcterms:W3CDTF">2019-03-05T04:29:07Z</dcterms:created>
  <dcterms:modified xsi:type="dcterms:W3CDTF">2019-12-04T11:14:12Z</dcterms:modified>
</cp:coreProperties>
</file>