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69" r:id="rId3"/>
    <p:sldId id="260" r:id="rId4"/>
    <p:sldId id="287" r:id="rId5"/>
    <p:sldId id="297" r:id="rId6"/>
    <p:sldId id="296" r:id="rId7"/>
    <p:sldId id="292" r:id="rId8"/>
    <p:sldId id="293" r:id="rId9"/>
    <p:sldId id="298" r:id="rId10"/>
    <p:sldId id="289" r:id="rId11"/>
    <p:sldId id="364" r:id="rId12"/>
    <p:sldId id="300" r:id="rId13"/>
    <p:sldId id="303" r:id="rId14"/>
    <p:sldId id="305" r:id="rId15"/>
    <p:sldId id="306" r:id="rId16"/>
    <p:sldId id="308" r:id="rId17"/>
    <p:sldId id="317" r:id="rId18"/>
    <p:sldId id="301" r:id="rId19"/>
    <p:sldId id="318" r:id="rId20"/>
    <p:sldId id="323" r:id="rId21"/>
    <p:sldId id="322" r:id="rId22"/>
    <p:sldId id="309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45" r:id="rId31"/>
    <p:sldId id="365" r:id="rId32"/>
    <p:sldId id="312" r:id="rId33"/>
    <p:sldId id="366" r:id="rId34"/>
    <p:sldId id="367" r:id="rId35"/>
    <p:sldId id="368" r:id="rId36"/>
    <p:sldId id="294" r:id="rId37"/>
    <p:sldId id="314" r:id="rId38"/>
    <p:sldId id="316" r:id="rId39"/>
    <p:sldId id="315" r:id="rId40"/>
    <p:sldId id="302" r:id="rId41"/>
    <p:sldId id="331" r:id="rId42"/>
    <p:sldId id="295" r:id="rId43"/>
    <p:sldId id="25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BF9"/>
    <a:srgbClr val="0722E9"/>
    <a:srgbClr val="D0D8E8"/>
    <a:srgbClr val="4F81BD"/>
    <a:srgbClr val="FF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99" autoAdjust="0"/>
  </p:normalViewPr>
  <p:slideViewPr>
    <p:cSldViewPr>
      <p:cViewPr varScale="1">
        <p:scale>
          <a:sx n="96" d="100"/>
          <a:sy n="96" d="100"/>
        </p:scale>
        <p:origin x="202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97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531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9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6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8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2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54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05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88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48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35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3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77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35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95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769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08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23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17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354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48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60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1887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9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94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339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0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39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20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83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0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0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8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779912" y="656293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3E35A05-2424-41D6-91A8-B6A967A55740}" type="slidenum">
              <a:rPr lang="ko-KR" altLang="en-US" sz="1400" b="1" smtClean="0">
                <a:solidFill>
                  <a:schemeClr val="bg1"/>
                </a:solidFill>
              </a:rPr>
              <a:pPr algn="ctr"/>
              <a:t>‹#›</a:t>
            </a:fld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</a:rPr>
              <a:t>/ 42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modoo.a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hyperlink" Target="https://crypto.modoo.a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9974"/>
            <a:ext cx="86409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1457926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FACE-LIGHT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2019 ICISC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920" y="458112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Kyung-ho Kim, </a:t>
            </a:r>
            <a:r>
              <a:rPr lang="en-US" altLang="ko-KR" sz="2400" dirty="0">
                <a:solidFill>
                  <a:schemeClr val="bg1"/>
                </a:solidFill>
              </a:rPr>
              <a:t>Seung-</a:t>
            </a:r>
            <a:r>
              <a:rPr lang="en-US" altLang="ko-KR" sz="2400" dirty="0" err="1">
                <a:solidFill>
                  <a:schemeClr val="bg1"/>
                </a:solidFill>
              </a:rPr>
              <a:t>ju</a:t>
            </a:r>
            <a:r>
              <a:rPr lang="en-US" altLang="ko-KR" sz="2400" dirty="0">
                <a:solidFill>
                  <a:schemeClr val="bg1"/>
                </a:solidFill>
              </a:rPr>
              <a:t> Choi, </a:t>
            </a:r>
            <a:r>
              <a:rPr lang="en-US" altLang="ko-KR" sz="2400" dirty="0" err="1">
                <a:solidFill>
                  <a:schemeClr val="bg1"/>
                </a:solidFill>
              </a:rPr>
              <a:t>Hyeok</a:t>
            </a:r>
            <a:r>
              <a:rPr lang="en-US" altLang="ko-KR" sz="2400" dirty="0">
                <a:solidFill>
                  <a:schemeClr val="bg1"/>
                </a:solidFill>
              </a:rPr>
              <a:t>-dong Kwon, </a:t>
            </a:r>
            <a:br>
              <a:rPr lang="en-US" altLang="ko-KR" sz="2400" dirty="0">
                <a:solidFill>
                  <a:schemeClr val="bg1"/>
                </a:solidFill>
              </a:rPr>
            </a:br>
            <a:r>
              <a:rPr lang="en-US" altLang="ko-KR" sz="2400" dirty="0" err="1">
                <a:solidFill>
                  <a:schemeClr val="bg1"/>
                </a:solidFill>
              </a:rPr>
              <a:t>Zhe</a:t>
            </a:r>
            <a:r>
              <a:rPr lang="en-US" altLang="ko-KR" sz="2400" dirty="0">
                <a:solidFill>
                  <a:schemeClr val="bg1"/>
                </a:solidFill>
              </a:rPr>
              <a:t> Liu</a:t>
            </a:r>
            <a:r>
              <a:rPr lang="en-US" altLang="ko-KR" sz="2400" b="1" dirty="0">
                <a:solidFill>
                  <a:schemeClr val="bg1"/>
                </a:solidFill>
              </a:rPr>
              <a:t>, Hwa-</a:t>
            </a:r>
            <a:r>
              <a:rPr lang="en-US" altLang="ko-KR" sz="2400" b="1" dirty="0" err="1">
                <a:solidFill>
                  <a:schemeClr val="bg1"/>
                </a:solidFill>
              </a:rPr>
              <a:t>jeong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</a:rPr>
              <a:t>Seo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2A77F4-1F7C-4D8E-9131-C939080DA07E}"/>
              </a:ext>
            </a:extLst>
          </p:cNvPr>
          <p:cNvGrpSpPr/>
          <p:nvPr/>
        </p:nvGrpSpPr>
        <p:grpSpPr>
          <a:xfrm>
            <a:off x="7718610" y="6117432"/>
            <a:ext cx="1425390" cy="740568"/>
            <a:chOff x="7718610" y="6117432"/>
            <a:chExt cx="1425390" cy="74056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7BB0DE-1332-4A5F-9A7C-2D194A975569}"/>
                </a:ext>
              </a:extLst>
            </p:cNvPr>
            <p:cNvSpPr/>
            <p:nvPr/>
          </p:nvSpPr>
          <p:spPr>
            <a:xfrm>
              <a:off x="7718610" y="6627168"/>
              <a:ext cx="142539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900" dirty="0">
                  <a:solidFill>
                    <a:schemeClr val="tx2">
                      <a:lumMod val="60000"/>
                      <a:lumOff val="40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https://crypto.modoo.at</a:t>
              </a:r>
              <a:endPara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40CE1E5-4512-4AAD-9E02-22BCDBCC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13136" y="6117432"/>
              <a:ext cx="1231744" cy="540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606388" y="1833776"/>
                <a:ext cx="7931225" cy="4392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Optimized implementation using AES-CTR technique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Last byte saves the counter value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The only difference between the first and the next block is </a:t>
                </a:r>
                <a:br>
                  <a:rPr lang="en-US" altLang="ko-KR" sz="2000"/>
                </a:br>
                <a:r>
                  <a:rPr lang="en-US" altLang="ko-KR" sz="2000" b="1">
                    <a:solidFill>
                      <a:srgbClr val="FF0000"/>
                    </a:solidFill>
                  </a:rPr>
                  <a:t>the last byte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Stores the repeated value except the counter value</a:t>
                </a:r>
                <a:endParaRPr lang="en-US" altLang="ko-KR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Stores the value in the </a:t>
                </a:r>
                <a:r>
                  <a:rPr lang="en-US" altLang="ko-KR" sz="2000" b="1">
                    <a:solidFill>
                      <a:srgbClr val="FF0000"/>
                    </a:solidFill>
                  </a:rPr>
                  <a:t>Look Up Table(LUT)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Refer to the LUT for specific round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Requires 5 LUT(</a:t>
                </a:r>
                <a:r>
                  <a:rPr lang="en-US" altLang="ko-KR" sz="2000" b="1">
                    <a:solidFill>
                      <a:srgbClr val="FF0000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𝑲𝑩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b="1">
                    <a:solidFill>
                      <a:srgbClr val="FF0000"/>
                    </a:solidFill>
                  </a:rPr>
                  <a:t>Need to update LUT</a:t>
                </a:r>
                <a:r>
                  <a:rPr lang="en-US" altLang="ko-KR" sz="2400"/>
                  <a:t> every period according to the change of the counter value</a:t>
                </a:r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8" y="1833776"/>
                <a:ext cx="7931225" cy="4392488"/>
              </a:xfrm>
              <a:prstGeom prst="rect">
                <a:avLst/>
              </a:prstGeom>
              <a:blipFill>
                <a:blip r:embed="rId3"/>
                <a:stretch>
                  <a:fillRect l="-845" t="-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26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47628"/>
            <a:ext cx="8496944" cy="523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23928" y="3573016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 dirty="0" err="1"/>
              <a:t>MixColumns</a:t>
            </a:r>
            <a:endParaRPr lang="ko-KR" altLang="en-US" sz="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20272" y="3573016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  <p:sp>
        <p:nvSpPr>
          <p:cNvPr id="12" name="TextBox 11"/>
          <p:cNvSpPr txBox="1"/>
          <p:nvPr/>
        </p:nvSpPr>
        <p:spPr>
          <a:xfrm>
            <a:off x="7020271" y="6237312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  <p:sp>
        <p:nvSpPr>
          <p:cNvPr id="13" name="TextBox 12"/>
          <p:cNvSpPr txBox="1"/>
          <p:nvPr/>
        </p:nvSpPr>
        <p:spPr>
          <a:xfrm>
            <a:off x="3923927" y="6237311"/>
            <a:ext cx="793807" cy="12311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800" b="1"/>
              <a:t>MixColumns</a:t>
            </a:r>
            <a:endParaRPr lang="ko-KR" altLang="en-US" sz="900" b="1"/>
          </a:p>
        </p:txBody>
      </p:sp>
      <p:sp>
        <p:nvSpPr>
          <p:cNvPr id="4" name="TextBox 3"/>
          <p:cNvSpPr txBox="1"/>
          <p:nvPr/>
        </p:nvSpPr>
        <p:spPr>
          <a:xfrm>
            <a:off x="1013655" y="1927208"/>
            <a:ext cx="75342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동녘M" pitchFamily="18" charset="-127"/>
                <a:ea typeface="HY동녘M" pitchFamily="18" charset="-127"/>
              </a:rPr>
              <a:t>th</a:t>
            </a:r>
            <a:endParaRPr lang="ko-KR" alt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464" y="4567203"/>
            <a:ext cx="75342" cy="923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동녘M" pitchFamily="18" charset="-127"/>
                <a:ea typeface="HY동녘M" pitchFamily="18" charset="-127"/>
              </a:rPr>
              <a:t>th</a:t>
            </a:r>
            <a:endParaRPr lang="ko-KR" altLang="en-US" sz="600" b="1" dirty="0">
              <a:solidFill>
                <a:schemeClr val="tx1">
                  <a:lumMod val="85000"/>
                  <a:lumOff val="1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40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15" y="1538018"/>
            <a:ext cx="6074669" cy="4699294"/>
          </a:xfrm>
          <a:prstGeom prst="rect">
            <a:avLst/>
          </a:prstGeom>
        </p:spPr>
      </p:pic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0)</a:t>
            </a:r>
            <a:endParaRPr lang="ko-KR" altLang="en-US" sz="2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23528" y="1484784"/>
            <a:ext cx="2952328" cy="455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/>
              <a:t>Utilize the change of last bytes of the data</a:t>
            </a:r>
            <a:endParaRPr lang="en-US" altLang="ko-KR" sz="2000" spc="-100" dirty="0"/>
          </a:p>
          <a:p>
            <a:pPr lvl="1"/>
            <a:r>
              <a:rPr lang="en-US" altLang="ko-KR" sz="1600" spc="-100"/>
              <a:t>The difference between the first block and the next block is 1byte</a:t>
            </a:r>
            <a:br>
              <a:rPr lang="en-US" altLang="ko-KR" sz="1600" spc="-100" dirty="0"/>
            </a:br>
            <a:endParaRPr lang="en-US" altLang="ko-KR" sz="1600" spc="-100" dirty="0"/>
          </a:p>
          <a:p>
            <a:r>
              <a:rPr lang="en-US" altLang="ko-KR" sz="2000" spc="-100"/>
              <a:t>12 Bytes can be utilized after Round</a:t>
            </a:r>
            <a:r>
              <a:rPr lang="ko-KR" altLang="en-US" sz="2000" spc="-100"/>
              <a:t> </a:t>
            </a:r>
            <a:r>
              <a:rPr lang="en-US" altLang="ko-KR" sz="2000" spc="-100"/>
              <a:t>0</a:t>
            </a:r>
          </a:p>
          <a:p>
            <a:pPr lvl="1"/>
            <a:r>
              <a:rPr lang="en-US" altLang="ko-KR" sz="1600" spc="-100"/>
              <a:t>S[12], S[13],</a:t>
            </a:r>
            <a:br>
              <a:rPr lang="en-US" altLang="ko-KR" sz="1600" spc="-100"/>
            </a:br>
            <a:r>
              <a:rPr lang="en-US" altLang="ko-KR" sz="1600" spc="-100"/>
              <a:t>S[14], S[15]</a:t>
            </a:r>
            <a:br>
              <a:rPr lang="en-US" altLang="ko-KR" sz="1600" spc="-100"/>
            </a:br>
            <a:endParaRPr lang="en-US" altLang="ko-KR" sz="1600" spc="-100"/>
          </a:p>
          <a:p>
            <a:r>
              <a:rPr lang="en-US" altLang="ko-KR" sz="2000" spc="-100"/>
              <a:t>Table can be used</a:t>
            </a:r>
            <a:br>
              <a:rPr lang="en-US" altLang="ko-KR" sz="2000" spc="-100"/>
            </a:br>
            <a:r>
              <a:rPr lang="en-US" altLang="ko-KR" sz="2000" spc="-100"/>
              <a:t>(</a:t>
            </a:r>
            <a:r>
              <a:rPr lang="en-US" altLang="ko-KR" sz="2000" b="1" spc="-100">
                <a:solidFill>
                  <a:srgbClr val="FF0000"/>
                </a:solidFill>
              </a:rPr>
              <a:t>2</a:t>
            </a:r>
            <a:r>
              <a:rPr lang="en-US" altLang="ko-KR" sz="2000" b="1" spc="-100" baseline="30000">
                <a:solidFill>
                  <a:srgbClr val="FF0000"/>
                </a:solidFill>
              </a:rPr>
              <a:t>32 </a:t>
            </a:r>
            <a:r>
              <a:rPr lang="en-US" altLang="ko-KR" sz="2000" b="1" spc="-100">
                <a:solidFill>
                  <a:srgbClr val="FF0000"/>
                </a:solidFill>
              </a:rPr>
              <a:t>– 1</a:t>
            </a:r>
            <a:r>
              <a:rPr lang="en-US" altLang="ko-KR" sz="2000" spc="-100"/>
              <a:t>)times</a:t>
            </a:r>
            <a:endParaRPr lang="en-US" altLang="ko-KR" sz="2000" spc="-100" dirty="0"/>
          </a:p>
          <a:p>
            <a:pPr lvl="1"/>
            <a:r>
              <a:rPr lang="en-US" altLang="ko-KR" sz="1600"/>
              <a:t>No need for update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693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780" y="1484784"/>
            <a:ext cx="6073200" cy="4698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1)</a:t>
            </a:r>
            <a:endParaRPr lang="ko-KR" altLang="en-US" sz="2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95536" y="1628800"/>
            <a:ext cx="2736304" cy="338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/>
              <a:t>Last</a:t>
            </a:r>
            <a:r>
              <a:rPr lang="ko-KR" altLang="en-US" sz="2000" spc="-100"/>
              <a:t> </a:t>
            </a:r>
            <a:r>
              <a:rPr lang="en-US" altLang="ko-KR" sz="2000" spc="-100"/>
              <a:t>byte</a:t>
            </a:r>
            <a:r>
              <a:rPr lang="ko-KR" altLang="en-US" sz="2000" spc="-100"/>
              <a:t> </a:t>
            </a:r>
            <a:r>
              <a:rPr lang="en-US" altLang="ko-KR" sz="2000" spc="-100"/>
              <a:t>spreading</a:t>
            </a:r>
            <a:endParaRPr lang="en-US" altLang="ko-KR" sz="2000" spc="-100" dirty="0"/>
          </a:p>
          <a:p>
            <a:pPr lvl="1"/>
            <a:r>
              <a:rPr lang="en-US" altLang="ko-KR" sz="1600" spc="-100"/>
              <a:t>Spreads across two stages</a:t>
            </a:r>
            <a:endParaRPr lang="en-US" altLang="ko-KR" sz="1600" spc="-100" dirty="0"/>
          </a:p>
          <a:p>
            <a:pPr lvl="1"/>
            <a:r>
              <a:rPr lang="en-US" altLang="ko-KR" sz="1600" spc="-100" dirty="0" err="1"/>
              <a:t>ShiftRows</a:t>
            </a:r>
            <a:endParaRPr lang="en-US" altLang="ko-KR" sz="1600" spc="-100" dirty="0"/>
          </a:p>
          <a:p>
            <a:pPr lvl="1"/>
            <a:r>
              <a:rPr lang="en-US" altLang="ko-KR" sz="1600" spc="-100" dirty="0" err="1"/>
              <a:t>MixColumns</a:t>
            </a:r>
            <a:endParaRPr lang="en-US" altLang="ko-KR" sz="1600" spc="-100" dirty="0"/>
          </a:p>
          <a:p>
            <a:endParaRPr lang="en-US" altLang="ko-KR" sz="2000" spc="-100" dirty="0"/>
          </a:p>
          <a:p>
            <a:r>
              <a:rPr lang="en-US" altLang="ko-KR" sz="2000" spc="-100"/>
              <a:t>LUT generation available</a:t>
            </a:r>
          </a:p>
          <a:p>
            <a:pPr lvl="1"/>
            <a:r>
              <a:rPr lang="en-US" altLang="ko-KR" sz="1600" spc="-100">
                <a:solidFill>
                  <a:srgbClr val="FF0000"/>
                </a:solidFill>
              </a:rPr>
              <a:t>Excpet</a:t>
            </a:r>
            <a:r>
              <a:rPr lang="ko-KR" altLang="en-US" sz="1600" spc="-100">
                <a:solidFill>
                  <a:srgbClr val="FF0000"/>
                </a:solidFill>
              </a:rPr>
              <a:t> </a:t>
            </a:r>
            <a:r>
              <a:rPr lang="en-US" altLang="ko-KR" sz="1600" spc="-100">
                <a:solidFill>
                  <a:srgbClr val="FF0000"/>
                </a:solidFill>
              </a:rPr>
              <a:t>first column</a:t>
            </a:r>
          </a:p>
          <a:p>
            <a:pPr lvl="1"/>
            <a:endParaRPr lang="en-US" altLang="ko-KR" sz="1600" spc="-100" dirty="0"/>
          </a:p>
          <a:p>
            <a:r>
              <a:rPr lang="en-US" altLang="ko-KR" sz="2000" spc="-100"/>
              <a:t>Table can be used</a:t>
            </a:r>
            <a:br>
              <a:rPr lang="en-US" altLang="ko-KR" sz="2000" spc="-100"/>
            </a:br>
            <a:r>
              <a:rPr lang="en-US" altLang="ko-KR" sz="2000" spc="-100"/>
              <a:t>(</a:t>
            </a:r>
            <a:r>
              <a:rPr lang="en-US" altLang="ko-KR" sz="2000" b="1" spc="-100">
                <a:solidFill>
                  <a:srgbClr val="FF0000"/>
                </a:solidFill>
              </a:rPr>
              <a:t>2</a:t>
            </a:r>
            <a:r>
              <a:rPr lang="en-US" altLang="ko-KR" sz="2000" b="1" spc="-100" baseline="30000">
                <a:solidFill>
                  <a:srgbClr val="FF0000"/>
                </a:solidFill>
              </a:rPr>
              <a:t>8 </a:t>
            </a:r>
            <a:r>
              <a:rPr lang="en-US" altLang="ko-KR" sz="2000" b="1" spc="-100">
                <a:solidFill>
                  <a:srgbClr val="FF0000"/>
                </a:solidFill>
              </a:rPr>
              <a:t>– 1</a:t>
            </a:r>
            <a:r>
              <a:rPr lang="en-US" altLang="ko-KR" sz="2000" spc="-100"/>
              <a:t>) times</a:t>
            </a:r>
            <a:endParaRPr lang="en-US" altLang="ko-KR" sz="2000" spc="-100" dirty="0"/>
          </a:p>
        </p:txBody>
      </p:sp>
    </p:spTree>
    <p:extLst>
      <p:ext uri="{BB962C8B-B14F-4D97-AF65-F5344CB8AC3E}">
        <p14:creationId xmlns:p14="http://schemas.microsoft.com/office/powerpoint/2010/main" val="27023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408965"/>
            <a:ext cx="5904656" cy="485170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1+)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395536" y="1700808"/>
                <a:ext cx="2736304" cy="35283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100"/>
                  <a:t>Last byte</a:t>
                </a:r>
                <a:r>
                  <a:rPr lang="ko-KR" altLang="en-US" sz="2000" spc="-100"/>
                  <a:t> </a:t>
                </a:r>
                <a:r>
                  <a:rPr lang="en-US" altLang="ko-KR" sz="2000" spc="-100"/>
                  <a:t>spreading</a:t>
                </a:r>
              </a:p>
              <a:p>
                <a:pPr lvl="1"/>
                <a:r>
                  <a:rPr lang="en-US" altLang="ko-KR" sz="1600" spc="-100"/>
                  <a:t>Spreads across two stages</a:t>
                </a:r>
                <a:r>
                  <a:rPr lang="ko-KR" altLang="en-US" sz="1600" spc="-100"/>
                  <a:t> </a:t>
                </a:r>
                <a:endParaRPr lang="en-US" altLang="ko-KR" sz="1600" spc="-100"/>
              </a:p>
              <a:p>
                <a:pPr lvl="1"/>
                <a:r>
                  <a:rPr lang="en-US" altLang="ko-KR" sz="1600" spc="-100"/>
                  <a:t>ShiftRows</a:t>
                </a:r>
                <a:endParaRPr lang="en-US" altLang="ko-KR" sz="1600" spc="-100" dirty="0"/>
              </a:p>
              <a:p>
                <a:pPr lvl="1"/>
                <a:r>
                  <a:rPr lang="en-US" altLang="ko-KR" sz="1600" spc="-100" dirty="0" err="1"/>
                  <a:t>MixColumns</a:t>
                </a:r>
                <a:endParaRPr lang="en-US" altLang="ko-KR" sz="1600" spc="-100" dirty="0"/>
              </a:p>
              <a:p>
                <a:endParaRPr lang="en-US" altLang="ko-KR" sz="2000" spc="-100" dirty="0"/>
              </a:p>
              <a:p>
                <a:r>
                  <a:rPr lang="en-US" altLang="ko-KR" sz="2000" spc="-100"/>
                  <a:t>LUT generation available</a:t>
                </a:r>
              </a:p>
              <a:p>
                <a:pPr lvl="1"/>
                <a:r>
                  <a:rPr lang="en-US" altLang="ko-KR" sz="1600" spc="-100">
                    <a:solidFill>
                      <a:srgbClr val="FF0000"/>
                    </a:solidFill>
                  </a:rPr>
                  <a:t>Utilize S[15] as index</a:t>
                </a:r>
                <a:endParaRPr lang="en-US" altLang="ko-KR" sz="1600" spc="-1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ko-KR" sz="1600" spc="-100" dirty="0"/>
                  <a:t>Table Size: 1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600" spc="-100" dirty="0"/>
              </a:p>
              <a:p>
                <a:pPr lvl="1"/>
                <a:endParaRPr lang="en-US" altLang="ko-KR" sz="1600" spc="-100" dirty="0"/>
              </a:p>
              <a:p>
                <a:r>
                  <a:rPr lang="en-US" altLang="ko-KR" sz="2000" spc="-100"/>
                  <a:t>Table can be used </a:t>
                </a:r>
                <a:br>
                  <a:rPr lang="en-US" altLang="ko-KR" sz="2000" spc="-100"/>
                </a:br>
                <a:r>
                  <a:rPr lang="en-US" altLang="ko-KR" sz="2000" spc="-100"/>
                  <a:t>(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8 </a:t>
                </a:r>
                <a:r>
                  <a:rPr lang="en-US" altLang="ko-KR" sz="2000" b="1" spc="-100" dirty="0">
                    <a:solidFill>
                      <a:srgbClr val="FF0000"/>
                    </a:solidFill>
                  </a:rPr>
                  <a:t>x 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32</a:t>
                </a:r>
                <a:r>
                  <a:rPr lang="en-US" altLang="ko-KR" sz="2000" spc="-100"/>
                  <a:t>) times</a:t>
                </a:r>
                <a:endParaRPr lang="en-US" altLang="ko-KR" sz="2000" spc="-100" dirty="0"/>
              </a:p>
            </p:txBody>
          </p:sp>
        </mc:Choice>
        <mc:Fallback xmlns="">
          <p:sp>
            <p:nvSpPr>
              <p:cNvPr id="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2736304" cy="3528392"/>
              </a:xfrm>
              <a:prstGeom prst="rect">
                <a:avLst/>
              </a:prstGeom>
              <a:blipFill>
                <a:blip r:embed="rId4"/>
                <a:stretch>
                  <a:fillRect l="-1782" t="-2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59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74" y="1484784"/>
            <a:ext cx="6073200" cy="470556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2)</a:t>
            </a:r>
            <a:endParaRPr lang="ko-KR" altLang="en-US" sz="24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395536" y="1412776"/>
            <a:ext cx="2880320" cy="4446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/>
              <a:t>First column spreading</a:t>
            </a:r>
          </a:p>
          <a:p>
            <a:pPr lvl="1"/>
            <a:r>
              <a:rPr lang="en-US" altLang="ko-KR" sz="1600" spc="-100"/>
              <a:t>Spreads across two stages</a:t>
            </a:r>
            <a:r>
              <a:rPr lang="ko-KR" altLang="en-US" sz="1600" spc="-100"/>
              <a:t> </a:t>
            </a:r>
            <a:endParaRPr lang="en-US" altLang="ko-KR" sz="1600" spc="-100"/>
          </a:p>
          <a:p>
            <a:pPr lvl="1"/>
            <a:r>
              <a:rPr lang="en-US" altLang="ko-KR" sz="1600" spc="-100"/>
              <a:t>ShiftRows</a:t>
            </a:r>
            <a:endParaRPr lang="en-US" altLang="ko-KR" sz="1600" spc="-100" dirty="0"/>
          </a:p>
          <a:p>
            <a:pPr lvl="1"/>
            <a:r>
              <a:rPr lang="en-US" altLang="ko-KR" sz="1600" spc="-100" dirty="0" err="1"/>
              <a:t>MixColumns</a:t>
            </a:r>
            <a:endParaRPr lang="en-US" altLang="ko-KR" sz="1600" spc="-100" dirty="0"/>
          </a:p>
          <a:p>
            <a:endParaRPr lang="en-US" altLang="ko-KR" sz="2000" spc="-100" dirty="0"/>
          </a:p>
          <a:p>
            <a:r>
              <a:rPr lang="en-US" altLang="ko-KR" sz="2000" spc="-100"/>
              <a:t>All values are affected after Round 2</a:t>
            </a:r>
          </a:p>
          <a:p>
            <a:endParaRPr lang="en-US" altLang="ko-KR" sz="2000" spc="-100"/>
          </a:p>
          <a:p>
            <a:r>
              <a:rPr lang="en-US" altLang="ko-KR" sz="2000" spc="-100"/>
              <a:t>LUT</a:t>
            </a:r>
            <a:r>
              <a:rPr lang="ko-KR" altLang="en-US" sz="2000" spc="-100"/>
              <a:t> </a:t>
            </a:r>
            <a:r>
              <a:rPr lang="en-US" altLang="ko-KR" sz="2000" spc="-100"/>
              <a:t>generation available</a:t>
            </a:r>
            <a:endParaRPr lang="en-US" altLang="ko-KR" sz="2000" spc="-100" dirty="0"/>
          </a:p>
          <a:p>
            <a:pPr lvl="1"/>
            <a:r>
              <a:rPr lang="en-US" altLang="ko-KR" sz="1600" spc="-100"/>
              <a:t>Intermediate value during MixColumns</a:t>
            </a:r>
          </a:p>
          <a:p>
            <a:endParaRPr lang="en-US" altLang="ko-KR" sz="2000" spc="-100"/>
          </a:p>
          <a:p>
            <a:r>
              <a:rPr lang="en-US" altLang="ko-KR" sz="2000" spc="-100"/>
              <a:t>Table can be used </a:t>
            </a:r>
            <a:br>
              <a:rPr lang="en-US" altLang="ko-KR" sz="2000" spc="-100"/>
            </a:br>
            <a:r>
              <a:rPr lang="en-US" altLang="ko-KR" sz="2000" spc="-100"/>
              <a:t>(</a:t>
            </a:r>
            <a:r>
              <a:rPr lang="en-US" altLang="ko-KR" sz="2000" b="1" spc="-100" dirty="0">
                <a:solidFill>
                  <a:srgbClr val="FF0000"/>
                </a:solidFill>
              </a:rPr>
              <a:t>2</a:t>
            </a:r>
            <a:r>
              <a:rPr lang="en-US" altLang="ko-KR" sz="2000" b="1" spc="-100" baseline="30000" dirty="0">
                <a:solidFill>
                  <a:srgbClr val="FF0000"/>
                </a:solidFill>
              </a:rPr>
              <a:t>8 </a:t>
            </a:r>
            <a:r>
              <a:rPr lang="en-US" altLang="ko-KR" sz="2000" b="1" spc="-100" dirty="0">
                <a:solidFill>
                  <a:srgbClr val="FF0000"/>
                </a:solidFill>
              </a:rPr>
              <a:t>- </a:t>
            </a:r>
            <a:r>
              <a:rPr lang="en-US" altLang="ko-KR" sz="2000" b="1" spc="-100">
                <a:solidFill>
                  <a:srgbClr val="FF0000"/>
                </a:solidFill>
              </a:rPr>
              <a:t>1</a:t>
            </a:r>
            <a:r>
              <a:rPr lang="en-US" altLang="ko-KR" sz="2000" spc="-100"/>
              <a:t>) times</a:t>
            </a:r>
            <a:endParaRPr lang="en-US" altLang="ko-KR" sz="2000" spc="-100" dirty="0"/>
          </a:p>
        </p:txBody>
      </p:sp>
    </p:spTree>
    <p:extLst>
      <p:ext uri="{BB962C8B-B14F-4D97-AF65-F5344CB8AC3E}">
        <p14:creationId xmlns:p14="http://schemas.microsoft.com/office/powerpoint/2010/main" val="43487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74" y="1484784"/>
            <a:ext cx="6073200" cy="470556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395536" y="583990"/>
            <a:ext cx="4906888" cy="720080"/>
          </a:xfrm>
        </p:spPr>
        <p:txBody>
          <a:bodyPr/>
          <a:lstStyle/>
          <a:p>
            <a:r>
              <a:rPr lang="en-US" altLang="ko-KR" dirty="0"/>
              <a:t>Structure </a:t>
            </a:r>
            <a:r>
              <a:rPr lang="en-US" altLang="ko-KR" sz="2400" dirty="0"/>
              <a:t>(Round 2+)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/>
              <p:cNvSpPr txBox="1">
                <a:spLocks/>
              </p:cNvSpPr>
              <p:nvPr/>
            </p:nvSpPr>
            <p:spPr>
              <a:xfrm>
                <a:off x="395536" y="1484784"/>
                <a:ext cx="2880320" cy="3744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100"/>
                  <a:t>Values that are not stored in LUT in Round 2</a:t>
                </a:r>
              </a:p>
              <a:p>
                <a:pPr lvl="1"/>
                <a:r>
                  <a:rPr lang="en-US" altLang="ko-KR" sz="1600" spc="-100"/>
                  <a:t>S[0], S[1],</a:t>
                </a:r>
                <a:br>
                  <a:rPr lang="en-US" altLang="ko-KR" sz="1600" spc="-100"/>
                </a:br>
                <a:r>
                  <a:rPr lang="en-US" altLang="ko-KR" sz="1600" spc="-100"/>
                  <a:t>S[2], S[3]</a:t>
                </a:r>
              </a:p>
              <a:p>
                <a:pPr marL="457200" lvl="1" indent="0">
                  <a:buNone/>
                </a:pPr>
                <a:endParaRPr lang="en-US" altLang="ko-KR" sz="2000" spc="-100" dirty="0"/>
              </a:p>
              <a:p>
                <a:r>
                  <a:rPr lang="en-US" altLang="ko-KR" sz="2000" spc="-100"/>
                  <a:t>LUT generation available</a:t>
                </a:r>
                <a:endParaRPr lang="en-US" altLang="ko-KR" sz="2000" spc="-100" dirty="0"/>
              </a:p>
              <a:p>
                <a:pPr lvl="1"/>
                <a:r>
                  <a:rPr lang="en-US" altLang="ko-KR" sz="1600" spc="-100"/>
                  <a:t>Unused Intermediate value during MixColumns</a:t>
                </a:r>
              </a:p>
              <a:p>
                <a:pPr lvl="1"/>
                <a:r>
                  <a:rPr lang="en-US" altLang="ko-KR" sz="1600" spc="-100"/>
                  <a:t>Table </a:t>
                </a:r>
                <a:r>
                  <a:rPr lang="en-US" altLang="ko-KR" sz="1600" spc="-100" dirty="0"/>
                  <a:t>Size: 4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600" spc="-100" dirty="0"/>
              </a:p>
              <a:p>
                <a:pPr lvl="1"/>
                <a:endParaRPr lang="en-US" altLang="ko-KR" sz="1600" spc="-100" dirty="0"/>
              </a:p>
              <a:p>
                <a:r>
                  <a:rPr lang="en-US" altLang="ko-KR" sz="2000" spc="-100"/>
                  <a:t>Table can be used </a:t>
                </a:r>
                <a:br>
                  <a:rPr lang="en-US" altLang="ko-KR" sz="2000" spc="-100"/>
                </a:br>
                <a:r>
                  <a:rPr lang="en-US" altLang="ko-KR" sz="2000" spc="-100"/>
                  <a:t>(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8 </a:t>
                </a:r>
                <a:r>
                  <a:rPr lang="en-US" altLang="ko-KR" sz="2000" b="1" spc="-100" dirty="0">
                    <a:solidFill>
                      <a:srgbClr val="FF0000"/>
                    </a:solidFill>
                  </a:rPr>
                  <a:t>x </a:t>
                </a:r>
                <a:r>
                  <a:rPr lang="en-US" altLang="ko-KR" sz="2000" b="1" spc="-100">
                    <a:solidFill>
                      <a:srgbClr val="FF0000"/>
                    </a:solidFill>
                  </a:rPr>
                  <a:t>2</a:t>
                </a:r>
                <a:r>
                  <a:rPr lang="en-US" altLang="ko-KR" sz="2000" b="1" spc="-100" baseline="30000">
                    <a:solidFill>
                      <a:srgbClr val="FF0000"/>
                    </a:solidFill>
                  </a:rPr>
                  <a:t>32</a:t>
                </a:r>
                <a:r>
                  <a:rPr lang="en-US" altLang="ko-KR" sz="2000" spc="-100"/>
                  <a:t>) times</a:t>
                </a:r>
                <a:endParaRPr lang="en-US" altLang="ko-KR" sz="2000" spc="-100" dirty="0"/>
              </a:p>
              <a:p>
                <a:endParaRPr lang="en-US" altLang="ko-KR" sz="2000" spc="-100" dirty="0"/>
              </a:p>
            </p:txBody>
          </p:sp>
        </mc:Choice>
        <mc:Fallback xmlns="">
          <p:sp>
            <p:nvSpPr>
              <p:cNvPr id="1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2880320" cy="3744416"/>
              </a:xfrm>
              <a:prstGeom prst="rect">
                <a:avLst/>
              </a:prstGeom>
              <a:blipFill>
                <a:blip r:embed="rId4"/>
                <a:stretch>
                  <a:fillRect l="-1695" t="-2443" r="-12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2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FACE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539552" y="764704"/>
            <a:ext cx="490688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Limitation of FACE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457199" y="1523925"/>
                <a:ext cx="6851105" cy="3345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spc="-100"/>
                  <a:t>Difficult to utilize on 8bits Microcontroller</a:t>
                </a:r>
                <a:endParaRPr lang="en-US" altLang="ko-KR" sz="2400" spc="-100" dirty="0"/>
              </a:p>
              <a:p>
                <a:pPr lvl="1"/>
                <a:r>
                  <a:rPr lang="en-US" altLang="ko-KR" sz="2000" b="1" spc="-100">
                    <a:solidFill>
                      <a:srgbClr val="FF0000"/>
                    </a:solidFill>
                  </a:rPr>
                  <a:t>LUT capacity</a:t>
                </a:r>
                <a:r>
                  <a:rPr lang="ko-KR" altLang="en-US" sz="2000" spc="-100"/>
                  <a:t> </a:t>
                </a:r>
                <a:r>
                  <a:rPr lang="en-US" altLang="ko-KR" sz="2000" spc="-100"/>
                  <a:t>issues</a:t>
                </a:r>
                <a:endParaRPr lang="en-US" altLang="ko-KR" sz="2000" spc="-100" dirty="0"/>
              </a:p>
              <a:p>
                <a:pPr lvl="1"/>
                <a:r>
                  <a:rPr lang="en-US" altLang="ko-KR" sz="2000" spc="-100"/>
                  <a:t>Requires minimum</a:t>
                </a:r>
                <a:r>
                  <a:rPr lang="ko-KR" altLang="en-US" sz="2000" spc="-10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r>
                  <a:rPr lang="en-US" altLang="ko-KR" sz="2000" spc="-100" dirty="0"/>
                  <a:t> </a:t>
                </a:r>
                <a:r>
                  <a:rPr lang="en-US" altLang="ko-KR" sz="2000" spc="-100"/>
                  <a:t>of memory</a:t>
                </a:r>
                <a:endParaRPr lang="en-US" altLang="ko-KR" sz="2000" spc="-100" dirty="0"/>
              </a:p>
              <a:p>
                <a:r>
                  <a:rPr lang="en-US" altLang="ko-KR" sz="2400" spc="-100"/>
                  <a:t>Requires </a:t>
                </a:r>
                <a:r>
                  <a:rPr lang="en-US" altLang="ko-KR" sz="2400" b="1" spc="-100">
                    <a:solidFill>
                      <a:srgbClr val="FF0000"/>
                    </a:solidFill>
                  </a:rPr>
                  <a:t>updates of LUT</a:t>
                </a:r>
                <a:r>
                  <a:rPr lang="en-US" altLang="ko-KR" sz="2400" spc="-100"/>
                  <a:t> at regular intervals</a:t>
                </a:r>
                <a:endParaRPr lang="en-US" altLang="ko-KR" sz="2400" spc="-100" dirty="0"/>
              </a:p>
              <a:p>
                <a:pPr lvl="1"/>
                <a:endParaRPr lang="en-US" altLang="ko-KR" sz="20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523925"/>
                <a:ext cx="6851105" cy="3345235"/>
              </a:xfrm>
              <a:prstGeom prst="rect">
                <a:avLst/>
              </a:prstGeom>
              <a:blipFill>
                <a:blip r:embed="rId3"/>
                <a:stretch>
                  <a:fillRect l="-1157" t="-14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2336" r="2336" b="2336"/>
          <a:stretch/>
        </p:blipFill>
        <p:spPr>
          <a:xfrm>
            <a:off x="1331640" y="3377238"/>
            <a:ext cx="6480720" cy="27880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4217" y="6188879"/>
            <a:ext cx="416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6. Arduino Uno Memory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05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Our Work</a:t>
            </a:r>
          </a:p>
          <a:p>
            <a:pPr algn="ctr"/>
            <a:r>
              <a:rPr lang="en-US" altLang="ko-KR" sz="4400" b="1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FACE - LIGHT</a:t>
            </a:r>
            <a:endParaRPr lang="ko-KR" altLang="en-US" sz="8000" b="1" dirty="0">
              <a:ln>
                <a:solidFill>
                  <a:schemeClr val="tx2">
                    <a:lumMod val="75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5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5263" r="5263" b="5263"/>
          <a:stretch/>
        </p:blipFill>
        <p:spPr>
          <a:xfrm>
            <a:off x="4860032" y="2551668"/>
            <a:ext cx="3600399" cy="27002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Target Board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405696" y="2388021"/>
                <a:ext cx="6851105" cy="3345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spc="-100" dirty="0"/>
                  <a:t>8bits Microcontroller</a:t>
                </a:r>
                <a:endParaRPr lang="en-US" altLang="ko-KR" sz="3200" spc="-100" dirty="0"/>
              </a:p>
              <a:p>
                <a:pPr lvl="1"/>
                <a:r>
                  <a:rPr lang="en-US" altLang="ko-KR" sz="2000" b="1" spc="-100" dirty="0">
                    <a:solidFill>
                      <a:srgbClr val="FF0000"/>
                    </a:solidFill>
                  </a:rPr>
                  <a:t>Arduino Uno ATmega328P</a:t>
                </a:r>
              </a:p>
              <a:p>
                <a:pPr lvl="1"/>
                <a:endParaRPr lang="en-US" altLang="ko-KR" sz="1600" b="1" dirty="0"/>
              </a:p>
              <a:p>
                <a:pPr lvl="1"/>
                <a:endParaRPr lang="en-US" altLang="ko-KR" sz="1600" b="1" dirty="0"/>
              </a:p>
              <a:p>
                <a:r>
                  <a:rPr lang="en-US" altLang="ko-KR" sz="2000" dirty="0"/>
                  <a:t>Hardware Spec</a:t>
                </a:r>
              </a:p>
              <a:p>
                <a:pPr lvl="1"/>
                <a:r>
                  <a:rPr lang="en-US" altLang="ko-KR" sz="1800" dirty="0"/>
                  <a:t>Flash Memory: 32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SRAM: 2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EEPROM: 1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Clock Speed: 16MHz</a:t>
                </a:r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96" y="2388021"/>
                <a:ext cx="6851105" cy="3345235"/>
              </a:xfrm>
              <a:prstGeom prst="rect">
                <a:avLst/>
              </a:prstGeom>
              <a:blipFill>
                <a:blip r:embed="rId4"/>
                <a:stretch>
                  <a:fillRect l="-1247" t="-1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569269" y="5157192"/>
            <a:ext cx="21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7. Arduino Uno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Overview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06388" y="1833776"/>
            <a:ext cx="7931225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400" dirty="0"/>
              <a:t>FACE-LIGHT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Improved implementation of a FACE</a:t>
            </a:r>
            <a:br>
              <a:rPr lang="en-US" altLang="ko-KR" sz="2000" dirty="0"/>
            </a:br>
            <a:r>
              <a:rPr lang="en-US" altLang="ko-KR" sz="1800" dirty="0"/>
              <a:t>(CHES 2018)</a:t>
            </a:r>
            <a:br>
              <a:rPr lang="en-US" altLang="ko-KR" sz="1800" dirty="0"/>
            </a:b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Improvements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Reduced the size of the </a:t>
            </a:r>
            <a:r>
              <a:rPr lang="en-US" altLang="ko-KR" sz="2000" b="1" dirty="0">
                <a:solidFill>
                  <a:srgbClr val="FF0000"/>
                </a:solidFill>
              </a:rPr>
              <a:t>Look Up Table</a:t>
            </a:r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Removed the need to update the look up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747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내용 개체 틀 2"/>
              <p:cNvSpPr txBox="1">
                <a:spLocks/>
              </p:cNvSpPr>
              <p:nvPr/>
            </p:nvSpPr>
            <p:spPr>
              <a:xfrm>
                <a:off x="606388" y="1761768"/>
                <a:ext cx="7931225" cy="45475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Optimized implementation based on FACE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Optimized for low-power processor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240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Stores the iterated value dependent on the counter value</a:t>
                </a:r>
                <a:endParaRPr lang="en-US" altLang="ko-KR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Stores the value in the </a:t>
                </a:r>
                <a:r>
                  <a:rPr lang="en-US" altLang="ko-KR" sz="2000" b="1">
                    <a:solidFill>
                      <a:srgbClr val="FF0000"/>
                    </a:solidFill>
                  </a:rPr>
                  <a:t>Look Up Table(LUT)</a:t>
                </a:r>
                <a:endParaRPr lang="en-US" altLang="ko-KR" sz="2000" b="1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 b="1">
                    <a:solidFill>
                      <a:srgbClr val="FF0000"/>
                    </a:solidFill>
                  </a:rPr>
                  <a:t>Multiple rounds omitted</a:t>
                </a:r>
                <a:r>
                  <a:rPr lang="en-US" altLang="ko-KR" sz="2000"/>
                  <a:t> with a single reference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ko-KR" sz="2000"/>
                  <a:t>Requires 4 LUT</a:t>
                </a:r>
                <a:r>
                  <a:rPr lang="ko-KR" altLang="en-US" sz="2000"/>
                  <a:t> </a:t>
                </a:r>
                <a:r>
                  <a:rPr lang="en-US" altLang="ko-KR" sz="2000"/>
                  <a:t>(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𝑲𝑩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b="1">
                    <a:solidFill>
                      <a:srgbClr val="FF0000"/>
                    </a:solidFill>
                  </a:rPr>
                  <a:t>No Need to update LUT</a:t>
                </a:r>
                <a:r>
                  <a:rPr lang="en-US" altLang="ko-KR" sz="2400"/>
                  <a:t> every period according to the change of the counter value</a:t>
                </a:r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endParaRPr lang="en-US" altLang="ko-KR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ko-KR" sz="2400"/>
                  <a:t>Improved performance by combining with FACE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1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88" y="1761768"/>
                <a:ext cx="7931225" cy="4547552"/>
              </a:xfrm>
              <a:prstGeom prst="rect">
                <a:avLst/>
              </a:prstGeom>
              <a:blipFill>
                <a:blip r:embed="rId3"/>
                <a:stretch>
                  <a:fillRect l="-845" t="-938" b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31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8" y="860424"/>
            <a:ext cx="7711284" cy="537688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69167" y="6200512"/>
            <a:ext cx="34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8. Overview of FACE-LIGHT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9633" y="2159047"/>
            <a:ext cx="49694" cy="615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th</a:t>
            </a:r>
            <a:endParaRPr lang="ko-KR" altLang="en-US" sz="400" b="1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1302" y="4578747"/>
            <a:ext cx="53178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동녘M" pitchFamily="18" charset="-127"/>
                <a:ea typeface="HY동녘M" pitchFamily="18" charset="-127"/>
              </a:rPr>
              <a:t>th</a:t>
            </a:r>
            <a:endParaRPr lang="ko-KR" altLang="en-US" sz="400" b="1" dirty="0">
              <a:solidFill>
                <a:schemeClr val="tx1">
                  <a:lumMod val="75000"/>
                  <a:lumOff val="25000"/>
                </a:schemeClr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11176" y="3634571"/>
            <a:ext cx="638316" cy="9233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600" b="1" dirty="0" err="1"/>
              <a:t>MixColumns</a:t>
            </a:r>
            <a:endParaRPr lang="ko-KR" altLang="en-US" sz="7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73122" y="3642022"/>
            <a:ext cx="638316" cy="9233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600" b="1" dirty="0" err="1"/>
              <a:t>MixColumns</a:t>
            </a:r>
            <a:endParaRPr lang="ko-KR" altLang="en-US" sz="7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815296" y="6069741"/>
            <a:ext cx="638316" cy="9233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600" b="1" dirty="0" err="1"/>
              <a:t>MixColumns</a:t>
            </a:r>
            <a:endParaRPr lang="ko-KR" altLang="en-US" sz="7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029844" y="6069740"/>
            <a:ext cx="638316" cy="92333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altLang="ko-KR" sz="600" b="1" dirty="0" err="1"/>
              <a:t>MixColumns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04628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9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1162800"/>
            <a:ext cx="8496000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00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2" y="1162800"/>
            <a:ext cx="849368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91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12" y="1162800"/>
            <a:ext cx="849368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79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2" y="1162800"/>
            <a:ext cx="848792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24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2" y="1161547"/>
            <a:ext cx="8487928" cy="478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 </a:t>
            </a:r>
            <a:r>
              <a:rPr lang="en-US" altLang="ko-KR" sz="1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     </a:t>
            </a:r>
            <a:r>
              <a:rPr lang="en-US" altLang="ko-KR" sz="105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     </a:t>
            </a:r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8356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99792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1601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73224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1560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  <a:ea typeface="+mj-ea"/>
              </a:rPr>
              <a:t>Introduction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22193" y="3284984"/>
            <a:ext cx="1800200" cy="1944216"/>
            <a:chOff x="395536" y="3284984"/>
            <a:chExt cx="1368152" cy="1944216"/>
          </a:xfrm>
        </p:grpSpPr>
        <p:sp>
          <p:nvSpPr>
            <p:cNvPr id="18" name="직사각형 17"/>
            <p:cNvSpPr/>
            <p:nvPr/>
          </p:nvSpPr>
          <p:spPr>
            <a:xfrm>
              <a:off x="395536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36" y="3429000"/>
              <a:ext cx="1368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AES</a:t>
              </a:r>
              <a:endParaRPr lang="ko-KR" altLang="en-US" b="1" spc="-150" dirty="0"/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</a:t>
              </a:r>
              <a:r>
                <a:rPr lang="en-US" altLang="ko-KR" b="1" spc="-300" dirty="0"/>
                <a:t>Side Channel Attack</a:t>
              </a:r>
            </a:p>
            <a:p>
              <a:pPr>
                <a:buFontTx/>
                <a:buChar char="-"/>
              </a:pPr>
              <a:endParaRPr lang="en-US" altLang="ko-KR" b="1" spc="-150" dirty="0"/>
            </a:p>
            <a:p>
              <a:r>
                <a:rPr lang="en-US" altLang="ko-KR" b="1" spc="-150" dirty="0"/>
                <a:t>- Masking</a:t>
              </a:r>
              <a:endParaRPr lang="ko-KR" altLang="en-US" b="1" spc="-15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638417" y="3284984"/>
            <a:ext cx="1800200" cy="1944216"/>
            <a:chOff x="2123728" y="3284984"/>
            <a:chExt cx="1368152" cy="1944216"/>
          </a:xfrm>
        </p:grpSpPr>
        <p:sp>
          <p:nvSpPr>
            <p:cNvPr id="19" name="직사각형 18"/>
            <p:cNvSpPr/>
            <p:nvPr/>
          </p:nvSpPr>
          <p:spPr>
            <a:xfrm>
              <a:off x="2123728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23728" y="3429000"/>
              <a:ext cx="1368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Outline</a:t>
              </a:r>
              <a:endParaRPr lang="ko-KR" altLang="en-US" b="1" spc="-150" dirty="0"/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Structure</a:t>
              </a:r>
              <a:endParaRPr lang="ko-KR" altLang="en-US" b="1" spc="-150" dirty="0"/>
            </a:p>
            <a:p>
              <a:endParaRPr lang="ko-KR" altLang="en-US" b="1" spc="-150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654641" y="3284984"/>
            <a:ext cx="1800200" cy="1944216"/>
            <a:chOff x="3851920" y="3284984"/>
            <a:chExt cx="1368152" cy="1944216"/>
          </a:xfrm>
        </p:grpSpPr>
        <p:sp>
          <p:nvSpPr>
            <p:cNvPr id="20" name="직사각형 19"/>
            <p:cNvSpPr/>
            <p:nvPr/>
          </p:nvSpPr>
          <p:spPr>
            <a:xfrm>
              <a:off x="3851920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51920" y="3429000"/>
              <a:ext cx="13681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FACE-LIGHT</a:t>
              </a:r>
              <a:endParaRPr lang="ko-KR" altLang="en-US" b="1" spc="-150" dirty="0"/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Extended-FACE</a:t>
              </a:r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Evaluation</a:t>
              </a:r>
              <a:endParaRPr lang="ko-KR" altLang="en-US" b="1" spc="-150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670865" y="3284984"/>
            <a:ext cx="1800200" cy="1944216"/>
            <a:chOff x="5580112" y="3284984"/>
            <a:chExt cx="1368152" cy="1944216"/>
          </a:xfrm>
        </p:grpSpPr>
        <p:sp>
          <p:nvSpPr>
            <p:cNvPr id="21" name="직사각형 20"/>
            <p:cNvSpPr/>
            <p:nvPr/>
          </p:nvSpPr>
          <p:spPr>
            <a:xfrm>
              <a:off x="5580112" y="3284984"/>
              <a:ext cx="1368152" cy="1944216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80112" y="3429000"/>
              <a:ext cx="1368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spc="-150" dirty="0"/>
                <a:t>- Contribution</a:t>
              </a:r>
            </a:p>
            <a:p>
              <a:endParaRPr lang="en-US" altLang="ko-KR" b="1" spc="-150" dirty="0"/>
            </a:p>
            <a:p>
              <a:r>
                <a:rPr lang="en-US" altLang="ko-KR" b="1" spc="-150" dirty="0"/>
                <a:t>- Future Work</a:t>
              </a:r>
              <a:endParaRPr lang="ko-KR" altLang="en-US" b="1" spc="-15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638417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FACE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4641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Our Work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70865" y="285293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spc="-150" dirty="0">
                <a:solidFill>
                  <a:schemeClr val="bg1"/>
                </a:solidFill>
                <a:latin typeface="+mj-ea"/>
                <a:cs typeface="굴림" pitchFamily="50" charset="-127"/>
              </a:rPr>
              <a:t>Conclusion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1800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2019 ICISC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4904"/>
            <a:ext cx="8064896" cy="35097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45709" y="6098252"/>
            <a:ext cx="365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9. FACE-LIGHT Look Up Table</a:t>
            </a:r>
            <a:endParaRPr lang="ko-KR" altLang="en-US" dirty="0"/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Look Up Table Structure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/>
              <p:cNvSpPr txBox="1">
                <a:spLocks/>
              </p:cNvSpPr>
              <p:nvPr/>
            </p:nvSpPr>
            <p:spPr>
              <a:xfrm>
                <a:off x="1240392" y="1779516"/>
                <a:ext cx="4464496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000" spc="-100" dirty="0"/>
                  <a:t>Size of LUT: 4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𝑲𝑩</m:t>
                    </m:r>
                  </m:oMath>
                </a14:m>
                <a:endParaRPr lang="en-US" altLang="ko-KR" sz="2000" spc="-100" dirty="0"/>
              </a:p>
            </p:txBody>
          </p:sp>
        </mc:Choice>
        <mc:Fallback xmlns="">
          <p:sp>
            <p:nvSpPr>
              <p:cNvPr id="1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92" y="1779516"/>
                <a:ext cx="4464496" cy="648072"/>
              </a:xfrm>
              <a:prstGeom prst="rect">
                <a:avLst/>
              </a:prstGeom>
              <a:blipFill>
                <a:blip r:embed="rId4"/>
                <a:stretch>
                  <a:fillRect l="-1228"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5385220" y="1780436"/>
            <a:ext cx="2453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pc="-100"/>
              <a:t>Update </a:t>
            </a:r>
            <a:r>
              <a:rPr lang="en-US" altLang="ko-KR" b="1" spc="-100">
                <a:solidFill>
                  <a:srgbClr val="FF0000"/>
                </a:solidFill>
              </a:rPr>
              <a:t>not required</a:t>
            </a:r>
            <a:endParaRPr lang="en-US" altLang="ko-KR" b="1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17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6"/>
          <a:stretch/>
        </p:blipFill>
        <p:spPr>
          <a:xfrm>
            <a:off x="716363" y="2470980"/>
            <a:ext cx="7711284" cy="23762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69167" y="6200512"/>
            <a:ext cx="34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8. Overview of FACE-LIGHT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059832" y="2636912"/>
            <a:ext cx="3816424" cy="2210332"/>
            <a:chOff x="3059832" y="2636912"/>
            <a:chExt cx="3816424" cy="2210332"/>
          </a:xfrm>
        </p:grpSpPr>
        <p:sp>
          <p:nvSpPr>
            <p:cNvPr id="14" name="직사각형 13"/>
            <p:cNvSpPr/>
            <p:nvPr/>
          </p:nvSpPr>
          <p:spPr>
            <a:xfrm>
              <a:off x="3059832" y="2636912"/>
              <a:ext cx="2592288" cy="2210332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652120" y="2636912"/>
              <a:ext cx="1224136" cy="1080120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2869167" y="6200512"/>
            <a:ext cx="3405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48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0" y="1542370"/>
            <a:ext cx="6566734" cy="492538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Extended FACE</a:t>
            </a:r>
            <a:endParaRPr lang="ko-KR" altLang="en-US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395536" y="1916832"/>
            <a:ext cx="2592288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 dirty="0"/>
              <a:t>Extended FACE</a:t>
            </a:r>
          </a:p>
          <a:p>
            <a:pPr lvl="1"/>
            <a:r>
              <a:rPr lang="en-US" altLang="ko-KR" sz="1600" spc="-100" dirty="0"/>
              <a:t>Original</a:t>
            </a:r>
            <a:r>
              <a:rPr lang="ko-KR" altLang="en-US" sz="1600" spc="-100" dirty="0"/>
              <a:t> </a:t>
            </a:r>
            <a:r>
              <a:rPr lang="en-US" altLang="ko-KR" sz="1600" spc="-100" dirty="0"/>
              <a:t>FACE</a:t>
            </a:r>
          </a:p>
          <a:p>
            <a:pPr lvl="1"/>
            <a:r>
              <a:rPr lang="en-US" altLang="ko-KR" sz="1600" spc="-100" dirty="0"/>
              <a:t>FACE-Light</a:t>
            </a:r>
          </a:p>
          <a:p>
            <a:endParaRPr lang="en-US" altLang="ko-KR" sz="2000" spc="-100" dirty="0"/>
          </a:p>
          <a:p>
            <a:r>
              <a:rPr lang="en-US" altLang="ko-KR" sz="2000" spc="-100"/>
              <a:t>Operation reduction</a:t>
            </a:r>
          </a:p>
          <a:p>
            <a:pPr lvl="1"/>
            <a:r>
              <a:rPr lang="en-US" altLang="ko-KR" sz="1600" spc="-100"/>
              <a:t>Subbytes</a:t>
            </a:r>
          </a:p>
          <a:p>
            <a:pPr lvl="1"/>
            <a:r>
              <a:rPr lang="en-US" altLang="ko-KR" sz="1600" spc="-100"/>
              <a:t>AddRoundKey</a:t>
            </a:r>
            <a:endParaRPr lang="en-US" altLang="ko-KR" sz="1600" spc="-100" dirty="0"/>
          </a:p>
          <a:p>
            <a:pPr lvl="1"/>
            <a:endParaRPr lang="en-US" altLang="ko-KR" sz="1600" spc="-100" dirty="0"/>
          </a:p>
          <a:p>
            <a:endParaRPr lang="en-US" altLang="ko-KR" sz="2000" spc="-100" dirty="0"/>
          </a:p>
        </p:txBody>
      </p:sp>
    </p:spTree>
    <p:extLst>
      <p:ext uri="{BB962C8B-B14F-4D97-AF65-F5344CB8AC3E}">
        <p14:creationId xmlns:p14="http://schemas.microsoft.com/office/powerpoint/2010/main" val="582654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87624" y="1068354"/>
            <a:ext cx="7344816" cy="2641412"/>
            <a:chOff x="1475656" y="1147628"/>
            <a:chExt cx="7344816" cy="2641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9" b="49531"/>
            <a:stretch/>
          </p:blipFill>
          <p:spPr>
            <a:xfrm>
              <a:off x="1475656" y="1147628"/>
              <a:ext cx="7344816" cy="26414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23928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83356" y="4149270"/>
            <a:ext cx="822893" cy="810883"/>
            <a:chOff x="1367940" y="4228544"/>
            <a:chExt cx="822893" cy="810883"/>
          </a:xfrm>
        </p:grpSpPr>
        <p:grpSp>
          <p:nvGrpSpPr>
            <p:cNvPr id="146" name="그룹 145"/>
            <p:cNvGrpSpPr/>
            <p:nvPr/>
          </p:nvGrpSpPr>
          <p:grpSpPr>
            <a:xfrm>
              <a:off x="1367940" y="4228544"/>
              <a:ext cx="194382" cy="810883"/>
              <a:chOff x="5275673" y="3264446"/>
              <a:chExt cx="429044" cy="1805934"/>
            </a:xfrm>
            <a:noFill/>
          </p:grpSpPr>
          <p:sp>
            <p:nvSpPr>
              <p:cNvPr id="162" name="직사각형 161"/>
              <p:cNvSpPr/>
              <p:nvPr/>
            </p:nvSpPr>
            <p:spPr>
              <a:xfrm>
                <a:off x="5275675" y="3264446"/>
                <a:ext cx="429042" cy="429041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580566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8" name="직사각형 1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1788854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4" name="직사각형 1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996452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0" name="직사각형 1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63271" y="4149590"/>
            <a:ext cx="942797" cy="834251"/>
            <a:chOff x="5275672" y="3264446"/>
            <a:chExt cx="2044146" cy="1730341"/>
          </a:xfrm>
          <a:noFill/>
        </p:grpSpPr>
        <p:grpSp>
          <p:nvGrpSpPr>
            <p:cNvPr id="126" name="그룹 12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42" name="직사각형 14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8" name="직사각형 1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2688960" y="5304994"/>
            <a:ext cx="913939" cy="802991"/>
            <a:chOff x="2688729" y="5384268"/>
            <a:chExt cx="813573" cy="80299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688729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22" name="직사각형 12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897974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8" name="직사각형 11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104235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4" name="직사각형 11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309813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0" name="직사각형 10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218881" y="5297578"/>
            <a:ext cx="915851" cy="810408"/>
            <a:chOff x="5275672" y="3264446"/>
            <a:chExt cx="2044146" cy="1730341"/>
          </a:xfrm>
          <a:noFill/>
        </p:grpSpPr>
        <p:grpSp>
          <p:nvGrpSpPr>
            <p:cNvPr id="86" name="그룹 8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0" name="직사각형 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224664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66" name="그룹 6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82" name="직사각형 8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8" name="직사각형 7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4" name="직사각형 7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0" name="직사각형 6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13041" y="6374062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err="1"/>
              <a:t>MixColumns</a:t>
            </a:r>
            <a:endParaRPr lang="ko-KR" altLang="en-US" sz="7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436096" y="3859518"/>
            <a:ext cx="2952328" cy="0"/>
          </a:xfrm>
          <a:prstGeom prst="straightConnector1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9280" y="3855610"/>
            <a:ext cx="0" cy="25184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8476" y="3856663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53670" y="3857735"/>
            <a:ext cx="2962095" cy="0"/>
          </a:xfrm>
          <a:prstGeom prst="straightConnector1">
            <a:avLst/>
          </a:prstGeom>
          <a:ln w="63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16045" y="374620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Round 1</a:t>
            </a:r>
            <a:endParaRPr lang="ko-KR" altLang="en-US" sz="800" dirty="0"/>
          </a:p>
        </p:txBody>
      </p:sp>
      <p:cxnSp>
        <p:nvCxnSpPr>
          <p:cNvPr id="29" name="구부러진 연결선 28"/>
          <p:cNvCxnSpPr/>
          <p:nvPr/>
        </p:nvCxnSpPr>
        <p:spPr>
          <a:xfrm rot="16200000" flipH="1">
            <a:off x="2436817" y="4741076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122895" y="3854550"/>
            <a:ext cx="130876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7427" y="3766979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0</a:t>
            </a:r>
            <a:endParaRPr lang="ko-KR" alt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1889930" y="5155997"/>
            <a:ext cx="579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33" name="TextBox 32"/>
          <p:cNvSpPr txBox="1"/>
          <p:nvPr/>
        </p:nvSpPr>
        <p:spPr>
          <a:xfrm>
            <a:off x="3988838" y="5066134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AddRoundKey</a:t>
            </a:r>
            <a:endParaRPr lang="ko-KR" altLang="en-US" sz="700" b="1"/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3610510" y="4934226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3884427" y="5997970"/>
            <a:ext cx="10655" cy="488927"/>
          </a:xfrm>
          <a:prstGeom prst="curvedConnector3">
            <a:avLst>
              <a:gd name="adj1" fmla="val 143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4121553" y="4909397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9223" y="5059936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3761273" y="5741616"/>
            <a:ext cx="748363" cy="126661"/>
          </a:xfrm>
          <a:prstGeom prst="strip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2887471" y="6179128"/>
            <a:ext cx="675836" cy="287336"/>
            <a:chOff x="4030549" y="6282745"/>
            <a:chExt cx="740703" cy="314914"/>
          </a:xfrm>
        </p:grpSpPr>
        <p:sp>
          <p:nvSpPr>
            <p:cNvPr id="43" name="줄무늬가 있는 오른쪽 화살표 42"/>
            <p:cNvSpPr/>
            <p:nvPr/>
          </p:nvSpPr>
          <p:spPr>
            <a:xfrm rot="10800000">
              <a:off x="4030549" y="6498569"/>
              <a:ext cx="740703" cy="99090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줄무늬가 있는 오른쪽 화살표 43"/>
            <p:cNvSpPr/>
            <p:nvPr/>
          </p:nvSpPr>
          <p:spPr>
            <a:xfrm rot="10800000">
              <a:off x="4310048" y="6383839"/>
              <a:ext cx="461203" cy="100385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줄무늬가 있는 오른쪽 화살표 44"/>
            <p:cNvSpPr/>
            <p:nvPr/>
          </p:nvSpPr>
          <p:spPr>
            <a:xfrm rot="10800000">
              <a:off x="4568405" y="6282745"/>
              <a:ext cx="202846" cy="75219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16200000" flipH="1">
            <a:off x="5515502" y="4765031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3494" y="5316810"/>
            <a:ext cx="57900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42" name="TextBox 41"/>
          <p:cNvSpPr txBox="1"/>
          <p:nvPr/>
        </p:nvSpPr>
        <p:spPr>
          <a:xfrm>
            <a:off x="6611536" y="377608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2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7425636" y="49440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cxnSp>
        <p:nvCxnSpPr>
          <p:cNvPr id="175" name="직선 연결선 174"/>
          <p:cNvCxnSpPr/>
          <p:nvPr/>
        </p:nvCxnSpPr>
        <p:spPr>
          <a:xfrm>
            <a:off x="8416999" y="3854550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8246" y="856315"/>
            <a:ext cx="58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FACE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18246" y="3530304"/>
            <a:ext cx="114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FACE-LIGHT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179" name="양쪽 대괄호 178"/>
          <p:cNvSpPr/>
          <p:nvPr/>
        </p:nvSpPr>
        <p:spPr>
          <a:xfrm>
            <a:off x="418246" y="3709766"/>
            <a:ext cx="8330218" cy="2764323"/>
          </a:xfrm>
          <a:prstGeom prst="bracketPair">
            <a:avLst>
              <a:gd name="adj" fmla="val 1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양쪽 대괄호 179"/>
          <p:cNvSpPr/>
          <p:nvPr/>
        </p:nvSpPr>
        <p:spPr>
          <a:xfrm>
            <a:off x="418246" y="1011903"/>
            <a:ext cx="8330218" cy="2457885"/>
          </a:xfrm>
          <a:prstGeom prst="bracketPair">
            <a:avLst>
              <a:gd name="adj" fmla="val 185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1" name="그룹 180"/>
          <p:cNvGrpSpPr/>
          <p:nvPr/>
        </p:nvGrpSpPr>
        <p:grpSpPr>
          <a:xfrm>
            <a:off x="5732695" y="5293366"/>
            <a:ext cx="980614" cy="845772"/>
            <a:chOff x="5275672" y="3264446"/>
            <a:chExt cx="2044146" cy="1730341"/>
          </a:xfrm>
          <a:noFill/>
        </p:grpSpPr>
        <p:grpSp>
          <p:nvGrpSpPr>
            <p:cNvPr id="182" name="그룹 181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8" name="직사각형 1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4" name="직사각형 1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0" name="직사각형 1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그룹 184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86" name="직사각형 185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그룹 201"/>
          <p:cNvGrpSpPr/>
          <p:nvPr/>
        </p:nvGrpSpPr>
        <p:grpSpPr>
          <a:xfrm>
            <a:off x="5745672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203" name="그룹 202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19" name="직사각형 218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15" name="직사각형 214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그룹 204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11" name="직사각형 210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07" name="직사각형 206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3" name="구부러진 연결선 222"/>
          <p:cNvCxnSpPr/>
          <p:nvPr/>
        </p:nvCxnSpPr>
        <p:spPr>
          <a:xfrm>
            <a:off x="6782450" y="4944582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6371163" y="5070292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</p:spTree>
    <p:extLst>
      <p:ext uri="{BB962C8B-B14F-4D97-AF65-F5344CB8AC3E}">
        <p14:creationId xmlns:p14="http://schemas.microsoft.com/office/powerpoint/2010/main" val="1559430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87624" y="1068354"/>
            <a:ext cx="7344816" cy="2641412"/>
            <a:chOff x="1475656" y="1147628"/>
            <a:chExt cx="7344816" cy="2641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9" b="49531"/>
            <a:stretch/>
          </p:blipFill>
          <p:spPr>
            <a:xfrm>
              <a:off x="1475656" y="1147628"/>
              <a:ext cx="7344816" cy="26414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23928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83356" y="4149270"/>
            <a:ext cx="822893" cy="810883"/>
            <a:chOff x="1367940" y="4228544"/>
            <a:chExt cx="822893" cy="810883"/>
          </a:xfrm>
        </p:grpSpPr>
        <p:grpSp>
          <p:nvGrpSpPr>
            <p:cNvPr id="146" name="그룹 145"/>
            <p:cNvGrpSpPr/>
            <p:nvPr/>
          </p:nvGrpSpPr>
          <p:grpSpPr>
            <a:xfrm>
              <a:off x="1367940" y="4228544"/>
              <a:ext cx="194382" cy="810883"/>
              <a:chOff x="5275673" y="3264446"/>
              <a:chExt cx="429044" cy="1805934"/>
            </a:xfrm>
            <a:noFill/>
          </p:grpSpPr>
          <p:sp>
            <p:nvSpPr>
              <p:cNvPr id="162" name="직사각형 161"/>
              <p:cNvSpPr/>
              <p:nvPr/>
            </p:nvSpPr>
            <p:spPr>
              <a:xfrm>
                <a:off x="5275675" y="3264446"/>
                <a:ext cx="429042" cy="429041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580566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8" name="직사각형 1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1788854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4" name="직사각형 1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996452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0" name="직사각형 1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63271" y="4149590"/>
            <a:ext cx="942797" cy="834251"/>
            <a:chOff x="5275672" y="3264446"/>
            <a:chExt cx="2044146" cy="1730341"/>
          </a:xfrm>
          <a:noFill/>
        </p:grpSpPr>
        <p:grpSp>
          <p:nvGrpSpPr>
            <p:cNvPr id="126" name="그룹 12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42" name="직사각형 14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8" name="직사각형 1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2688960" y="5304994"/>
            <a:ext cx="913939" cy="802991"/>
            <a:chOff x="2688729" y="5384268"/>
            <a:chExt cx="813573" cy="80299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688729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22" name="직사각형 12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897974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8" name="직사각형 11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104235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4" name="직사각형 11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309813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0" name="직사각형 10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218881" y="5297578"/>
            <a:ext cx="915851" cy="810408"/>
            <a:chOff x="5275672" y="3264446"/>
            <a:chExt cx="2044146" cy="1730341"/>
          </a:xfrm>
          <a:noFill/>
        </p:grpSpPr>
        <p:grpSp>
          <p:nvGrpSpPr>
            <p:cNvPr id="86" name="그룹 8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0" name="직사각형 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224664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66" name="그룹 6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82" name="직사각형 8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8" name="직사각형 7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4" name="직사각형 7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0" name="직사각형 6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13041" y="6374062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err="1"/>
              <a:t>MixColumns</a:t>
            </a:r>
            <a:endParaRPr lang="ko-KR" altLang="en-US" sz="7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436096" y="3859518"/>
            <a:ext cx="2952328" cy="0"/>
          </a:xfrm>
          <a:prstGeom prst="straightConnector1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9280" y="3855610"/>
            <a:ext cx="0" cy="25184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8476" y="3856663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53670" y="3857735"/>
            <a:ext cx="2962095" cy="0"/>
          </a:xfrm>
          <a:prstGeom prst="straightConnector1">
            <a:avLst/>
          </a:prstGeom>
          <a:ln w="63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16045" y="374620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Round 1</a:t>
            </a:r>
            <a:endParaRPr lang="ko-KR" altLang="en-US" sz="800" dirty="0"/>
          </a:p>
        </p:txBody>
      </p:sp>
      <p:cxnSp>
        <p:nvCxnSpPr>
          <p:cNvPr id="29" name="구부러진 연결선 28"/>
          <p:cNvCxnSpPr/>
          <p:nvPr/>
        </p:nvCxnSpPr>
        <p:spPr>
          <a:xfrm rot="16200000" flipH="1">
            <a:off x="2436817" y="4741076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122895" y="3854550"/>
            <a:ext cx="130876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67427" y="3766979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0</a:t>
            </a:r>
            <a:endParaRPr lang="ko-KR" altLang="en-US" sz="800"/>
          </a:p>
        </p:txBody>
      </p:sp>
      <p:sp>
        <p:nvSpPr>
          <p:cNvPr id="32" name="TextBox 31"/>
          <p:cNvSpPr txBox="1"/>
          <p:nvPr/>
        </p:nvSpPr>
        <p:spPr>
          <a:xfrm>
            <a:off x="1889930" y="5155997"/>
            <a:ext cx="579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33" name="TextBox 32"/>
          <p:cNvSpPr txBox="1"/>
          <p:nvPr/>
        </p:nvSpPr>
        <p:spPr>
          <a:xfrm>
            <a:off x="3988838" y="5066134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AddRoundKey</a:t>
            </a:r>
            <a:endParaRPr lang="ko-KR" altLang="en-US" sz="700" b="1"/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3610510" y="4934226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3884427" y="5997970"/>
            <a:ext cx="10655" cy="488927"/>
          </a:xfrm>
          <a:prstGeom prst="curvedConnector3">
            <a:avLst>
              <a:gd name="adj1" fmla="val 143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4121553" y="4909397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9223" y="5059936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3761273" y="5741616"/>
            <a:ext cx="748363" cy="126661"/>
          </a:xfrm>
          <a:prstGeom prst="strip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2887471" y="6179128"/>
            <a:ext cx="675836" cy="287336"/>
            <a:chOff x="4030549" y="6282745"/>
            <a:chExt cx="740703" cy="314914"/>
          </a:xfrm>
        </p:grpSpPr>
        <p:sp>
          <p:nvSpPr>
            <p:cNvPr id="43" name="줄무늬가 있는 오른쪽 화살표 42"/>
            <p:cNvSpPr/>
            <p:nvPr/>
          </p:nvSpPr>
          <p:spPr>
            <a:xfrm rot="10800000">
              <a:off x="4030549" y="6498569"/>
              <a:ext cx="740703" cy="99090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줄무늬가 있는 오른쪽 화살표 43"/>
            <p:cNvSpPr/>
            <p:nvPr/>
          </p:nvSpPr>
          <p:spPr>
            <a:xfrm rot="10800000">
              <a:off x="4310048" y="6383839"/>
              <a:ext cx="461203" cy="100385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줄무늬가 있는 오른쪽 화살표 44"/>
            <p:cNvSpPr/>
            <p:nvPr/>
          </p:nvSpPr>
          <p:spPr>
            <a:xfrm rot="10800000">
              <a:off x="4568405" y="6282745"/>
              <a:ext cx="202846" cy="75219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16200000" flipH="1">
            <a:off x="5515502" y="4765031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8064" y="5317177"/>
            <a:ext cx="57900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42" name="TextBox 41"/>
          <p:cNvSpPr txBox="1"/>
          <p:nvPr/>
        </p:nvSpPr>
        <p:spPr>
          <a:xfrm>
            <a:off x="6611536" y="377608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/>
              <a:t>Round 2</a:t>
            </a:r>
            <a:endParaRPr lang="ko-KR" altLang="en-US" sz="800" dirty="0"/>
          </a:p>
        </p:txBody>
      </p:sp>
      <p:cxnSp>
        <p:nvCxnSpPr>
          <p:cNvPr id="175" name="직선 연결선 174"/>
          <p:cNvCxnSpPr/>
          <p:nvPr/>
        </p:nvCxnSpPr>
        <p:spPr>
          <a:xfrm>
            <a:off x="8416999" y="3854550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18246" y="856315"/>
            <a:ext cx="58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FACE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18246" y="3530304"/>
            <a:ext cx="1145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FACE-LIGHT</a:t>
            </a:r>
            <a:endParaRPr lang="ko-KR" altLang="en-US" sz="1400">
              <a:solidFill>
                <a:srgbClr val="C00000"/>
              </a:solidFill>
            </a:endParaRPr>
          </a:p>
        </p:txBody>
      </p:sp>
      <p:sp>
        <p:nvSpPr>
          <p:cNvPr id="179" name="양쪽 대괄호 178"/>
          <p:cNvSpPr/>
          <p:nvPr/>
        </p:nvSpPr>
        <p:spPr>
          <a:xfrm>
            <a:off x="418246" y="3709766"/>
            <a:ext cx="8330218" cy="2764323"/>
          </a:xfrm>
          <a:prstGeom prst="bracketPair">
            <a:avLst>
              <a:gd name="adj" fmla="val 185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양쪽 대괄호 179"/>
          <p:cNvSpPr/>
          <p:nvPr/>
        </p:nvSpPr>
        <p:spPr>
          <a:xfrm>
            <a:off x="418246" y="1011903"/>
            <a:ext cx="8330218" cy="2457885"/>
          </a:xfrm>
          <a:prstGeom prst="bracketPair">
            <a:avLst>
              <a:gd name="adj" fmla="val 1851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69083" y="1431064"/>
            <a:ext cx="305919" cy="81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1323992" y="4091895"/>
            <a:ext cx="320203" cy="934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1" name="그룹 220"/>
          <p:cNvGrpSpPr/>
          <p:nvPr/>
        </p:nvGrpSpPr>
        <p:grpSpPr>
          <a:xfrm>
            <a:off x="5732695" y="5293366"/>
            <a:ext cx="980614" cy="845772"/>
            <a:chOff x="5275672" y="3264446"/>
            <a:chExt cx="2044146" cy="1730341"/>
          </a:xfrm>
          <a:noFill/>
        </p:grpSpPr>
        <p:grpSp>
          <p:nvGrpSpPr>
            <p:cNvPr id="222" name="그룹 221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38" name="직사각형 2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3" name="그룹 222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34" name="직사각형 2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30" name="직사각형 2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26" name="직사각형 225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2" name="그룹 241"/>
          <p:cNvGrpSpPr/>
          <p:nvPr/>
        </p:nvGrpSpPr>
        <p:grpSpPr>
          <a:xfrm>
            <a:off x="5745672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243" name="그룹 242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59" name="직사각형 258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55" name="직사각형 254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" name="그룹 244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51" name="직사각형 250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그룹 245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247" name="직사각형 246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63" name="구부러진 연결선 262"/>
          <p:cNvCxnSpPr/>
          <p:nvPr/>
        </p:nvCxnSpPr>
        <p:spPr>
          <a:xfrm>
            <a:off x="6782450" y="4944582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6371163" y="5070292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265" name="TextBox 264"/>
          <p:cNvSpPr txBox="1"/>
          <p:nvPr/>
        </p:nvSpPr>
        <p:spPr>
          <a:xfrm>
            <a:off x="7425636" y="49440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78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187624" y="1068354"/>
            <a:ext cx="7344816" cy="2641412"/>
            <a:chOff x="1475656" y="1147628"/>
            <a:chExt cx="7344816" cy="26414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9" b="49531"/>
            <a:stretch/>
          </p:blipFill>
          <p:spPr>
            <a:xfrm>
              <a:off x="1475656" y="1147628"/>
              <a:ext cx="7344816" cy="2641412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3923928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573016"/>
              <a:ext cx="793807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0" bIns="0" rtlCol="0">
              <a:spAutoFit/>
            </a:bodyPr>
            <a:lstStyle/>
            <a:p>
              <a:r>
                <a:rPr lang="en-US" altLang="ko-KR" sz="800" b="1"/>
                <a:t>MixColumns</a:t>
              </a:r>
              <a:endParaRPr lang="ko-KR" altLang="en-US" sz="900" b="1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83356" y="4149270"/>
            <a:ext cx="822893" cy="810883"/>
            <a:chOff x="1367940" y="4228544"/>
            <a:chExt cx="822893" cy="810883"/>
          </a:xfrm>
        </p:grpSpPr>
        <p:grpSp>
          <p:nvGrpSpPr>
            <p:cNvPr id="146" name="그룹 145"/>
            <p:cNvGrpSpPr/>
            <p:nvPr/>
          </p:nvGrpSpPr>
          <p:grpSpPr>
            <a:xfrm>
              <a:off x="1367940" y="4228544"/>
              <a:ext cx="194382" cy="810883"/>
              <a:chOff x="5275673" y="3264446"/>
              <a:chExt cx="429044" cy="1805934"/>
            </a:xfrm>
            <a:noFill/>
          </p:grpSpPr>
          <p:sp>
            <p:nvSpPr>
              <p:cNvPr id="162" name="직사각형 161"/>
              <p:cNvSpPr/>
              <p:nvPr/>
            </p:nvSpPr>
            <p:spPr>
              <a:xfrm>
                <a:off x="5275675" y="3264446"/>
                <a:ext cx="429042" cy="429041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1580566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8" name="직사각형 1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1788854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4" name="직사각형 1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1996452" y="4228544"/>
              <a:ext cx="194381" cy="810883"/>
              <a:chOff x="5275673" y="3264446"/>
              <a:chExt cx="429042" cy="1805934"/>
            </a:xfrm>
            <a:noFill/>
          </p:grpSpPr>
          <p:sp>
            <p:nvSpPr>
              <p:cNvPr id="150" name="직사각형 1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2663271" y="4149590"/>
            <a:ext cx="942797" cy="834251"/>
            <a:chOff x="5275672" y="3264446"/>
            <a:chExt cx="2044146" cy="1730341"/>
          </a:xfrm>
          <a:noFill/>
        </p:grpSpPr>
        <p:grpSp>
          <p:nvGrpSpPr>
            <p:cNvPr id="126" name="그룹 12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42" name="직사각형 14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8" name="직사각형 13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S[4]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4" name="직사각형 13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S[8]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30" name="직사각형 12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>
                    <a:solidFill>
                      <a:schemeClr val="tx1"/>
                    </a:solidFill>
                  </a:rPr>
                  <a:t>S[12]</a:t>
                </a:r>
                <a:endParaRPr lang="ko-KR" altLang="en-US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6" name="그룹 165"/>
          <p:cNvGrpSpPr/>
          <p:nvPr/>
        </p:nvGrpSpPr>
        <p:grpSpPr>
          <a:xfrm>
            <a:off x="2688960" y="5304994"/>
            <a:ext cx="913939" cy="802991"/>
            <a:chOff x="2688729" y="5384268"/>
            <a:chExt cx="813573" cy="802991"/>
          </a:xfrm>
        </p:grpSpPr>
        <p:grpSp>
          <p:nvGrpSpPr>
            <p:cNvPr id="106" name="그룹 105"/>
            <p:cNvGrpSpPr/>
            <p:nvPr/>
          </p:nvGrpSpPr>
          <p:grpSpPr>
            <a:xfrm>
              <a:off x="2688729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22" name="직사각형 12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2897974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8" name="직사각형 11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3104235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4" name="직사각형 11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9" name="그룹 108"/>
            <p:cNvGrpSpPr/>
            <p:nvPr/>
          </p:nvGrpSpPr>
          <p:grpSpPr>
            <a:xfrm>
              <a:off x="3309813" y="5384268"/>
              <a:ext cx="192489" cy="802991"/>
              <a:chOff x="5275673" y="3264446"/>
              <a:chExt cx="429042" cy="1805934"/>
            </a:xfrm>
            <a:noFill/>
          </p:grpSpPr>
          <p:sp>
            <p:nvSpPr>
              <p:cNvPr id="110" name="직사각형 10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4218881" y="5297578"/>
            <a:ext cx="915851" cy="810408"/>
            <a:chOff x="5275672" y="3264446"/>
            <a:chExt cx="2044146" cy="1730341"/>
          </a:xfrm>
          <a:noFill/>
        </p:grpSpPr>
        <p:grpSp>
          <p:nvGrpSpPr>
            <p:cNvPr id="86" name="그룹 8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02" name="직사각형 10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8" name="직사각형 9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4" name="직사각형 9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90" name="직사각형 8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/>
          <p:cNvGrpSpPr/>
          <p:nvPr/>
        </p:nvGrpSpPr>
        <p:grpSpPr>
          <a:xfrm>
            <a:off x="4224664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66" name="그룹 6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82" name="직사각형 8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8" name="직사각형 7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4" name="직사각형 7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70" name="직사각형 6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5732695" y="5293366"/>
            <a:ext cx="980614" cy="845772"/>
            <a:chOff x="5275672" y="3264446"/>
            <a:chExt cx="2044146" cy="1730341"/>
          </a:xfrm>
          <a:noFill/>
        </p:grpSpPr>
        <p:grpSp>
          <p:nvGrpSpPr>
            <p:cNvPr id="46" name="그룹 45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62" name="직사각형 61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58" name="직사각형 57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54" name="직사각형 53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50" name="직사각형 49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3513041" y="6374062"/>
            <a:ext cx="7152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 dirty="0" err="1"/>
              <a:t>MixColumns</a:t>
            </a:r>
            <a:endParaRPr lang="ko-KR" altLang="en-US" sz="700" b="1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436096" y="3859518"/>
            <a:ext cx="2952328" cy="0"/>
          </a:xfrm>
          <a:prstGeom prst="straightConnector1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439280" y="3855610"/>
            <a:ext cx="0" cy="25184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5428476" y="3856663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453670" y="3857735"/>
            <a:ext cx="2962095" cy="0"/>
          </a:xfrm>
          <a:prstGeom prst="straightConnector1">
            <a:avLst/>
          </a:prstGeom>
          <a:ln w="6350">
            <a:headEnd type="triangl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16045" y="3746203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/>
              <a:t>Round 2</a:t>
            </a:r>
            <a:endParaRPr lang="ko-KR" altLang="en-US" sz="800" b="1" dirty="0"/>
          </a:p>
        </p:txBody>
      </p:sp>
      <p:cxnSp>
        <p:nvCxnSpPr>
          <p:cNvPr id="29" name="구부러진 연결선 28"/>
          <p:cNvCxnSpPr/>
          <p:nvPr/>
        </p:nvCxnSpPr>
        <p:spPr>
          <a:xfrm rot="16200000" flipH="1">
            <a:off x="2436817" y="4741076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122895" y="3854550"/>
            <a:ext cx="1308765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89930" y="5155997"/>
            <a:ext cx="5790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33" name="TextBox 32"/>
          <p:cNvSpPr txBox="1"/>
          <p:nvPr/>
        </p:nvSpPr>
        <p:spPr>
          <a:xfrm>
            <a:off x="3988838" y="5066134"/>
            <a:ext cx="795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AddRoundKey</a:t>
            </a:r>
            <a:endParaRPr lang="ko-KR" altLang="en-US" sz="700" b="1"/>
          </a:p>
        </p:txBody>
      </p:sp>
      <p:cxnSp>
        <p:nvCxnSpPr>
          <p:cNvPr id="34" name="구부러진 연결선 33"/>
          <p:cNvCxnSpPr/>
          <p:nvPr/>
        </p:nvCxnSpPr>
        <p:spPr>
          <a:xfrm>
            <a:off x="3610510" y="4934226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/>
          <p:nvPr/>
        </p:nvCxnSpPr>
        <p:spPr>
          <a:xfrm rot="16200000" flipH="1">
            <a:off x="3884427" y="5997970"/>
            <a:ext cx="10655" cy="488927"/>
          </a:xfrm>
          <a:prstGeom prst="curvedConnector3">
            <a:avLst>
              <a:gd name="adj1" fmla="val 14312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rot="10800000">
            <a:off x="4121553" y="4909397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99223" y="5059936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38" name="줄무늬가 있는 오른쪽 화살표 37"/>
          <p:cNvSpPr/>
          <p:nvPr/>
        </p:nvSpPr>
        <p:spPr>
          <a:xfrm rot="16200000">
            <a:off x="3761273" y="5741616"/>
            <a:ext cx="748363" cy="126661"/>
          </a:xfrm>
          <a:prstGeom prst="strip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9" name="그룹 38"/>
          <p:cNvGrpSpPr/>
          <p:nvPr/>
        </p:nvGrpSpPr>
        <p:grpSpPr>
          <a:xfrm>
            <a:off x="2887471" y="6179128"/>
            <a:ext cx="675836" cy="287336"/>
            <a:chOff x="4030549" y="6282745"/>
            <a:chExt cx="740703" cy="314914"/>
          </a:xfrm>
        </p:grpSpPr>
        <p:sp>
          <p:nvSpPr>
            <p:cNvPr id="43" name="줄무늬가 있는 오른쪽 화살표 42"/>
            <p:cNvSpPr/>
            <p:nvPr/>
          </p:nvSpPr>
          <p:spPr>
            <a:xfrm rot="10800000">
              <a:off x="4030549" y="6498569"/>
              <a:ext cx="740703" cy="99090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줄무늬가 있는 오른쪽 화살표 43"/>
            <p:cNvSpPr/>
            <p:nvPr/>
          </p:nvSpPr>
          <p:spPr>
            <a:xfrm rot="10800000">
              <a:off x="4310048" y="6383839"/>
              <a:ext cx="461203" cy="100385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줄무늬가 있는 오른쪽 화살표 44"/>
            <p:cNvSpPr/>
            <p:nvPr/>
          </p:nvSpPr>
          <p:spPr>
            <a:xfrm rot="10800000">
              <a:off x="4568405" y="6282745"/>
              <a:ext cx="202846" cy="75219"/>
            </a:xfrm>
            <a:prstGeom prst="stripedRightArrow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40" name="구부러진 연결선 39"/>
          <p:cNvCxnSpPr/>
          <p:nvPr/>
        </p:nvCxnSpPr>
        <p:spPr>
          <a:xfrm rot="16200000" flipH="1">
            <a:off x="5515502" y="4765031"/>
            <a:ext cx="11129" cy="510699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55231" y="5317177"/>
            <a:ext cx="579006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SubBytes</a:t>
            </a:r>
            <a:endParaRPr lang="ko-KR" altLang="en-US" sz="700" b="1"/>
          </a:p>
        </p:txBody>
      </p:sp>
      <p:sp>
        <p:nvSpPr>
          <p:cNvPr id="42" name="TextBox 41"/>
          <p:cNvSpPr txBox="1"/>
          <p:nvPr/>
        </p:nvSpPr>
        <p:spPr>
          <a:xfrm>
            <a:off x="6611536" y="3764508"/>
            <a:ext cx="60144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/>
              <a:t>Round 3</a:t>
            </a:r>
            <a:endParaRPr lang="ko-KR" altLang="en-US" sz="800" b="1" dirty="0"/>
          </a:p>
        </p:txBody>
      </p:sp>
      <p:cxnSp>
        <p:nvCxnSpPr>
          <p:cNvPr id="175" name="직선 연결선 174"/>
          <p:cNvCxnSpPr/>
          <p:nvPr/>
        </p:nvCxnSpPr>
        <p:spPr>
          <a:xfrm>
            <a:off x="8416999" y="3854550"/>
            <a:ext cx="0" cy="25544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05565" y="848148"/>
            <a:ext cx="1395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334BF9"/>
                </a:solidFill>
              </a:rPr>
              <a:t>Extended FACE</a:t>
            </a:r>
            <a:endParaRPr lang="ko-KR" altLang="en-US" sz="1400">
              <a:solidFill>
                <a:srgbClr val="334BF9"/>
              </a:solidFill>
            </a:endParaRPr>
          </a:p>
        </p:txBody>
      </p:sp>
      <p:sp>
        <p:nvSpPr>
          <p:cNvPr id="180" name="양쪽 대괄호 179"/>
          <p:cNvSpPr/>
          <p:nvPr/>
        </p:nvSpPr>
        <p:spPr>
          <a:xfrm>
            <a:off x="418246" y="1011903"/>
            <a:ext cx="8330218" cy="5562214"/>
          </a:xfrm>
          <a:prstGeom prst="bracketPair">
            <a:avLst>
              <a:gd name="adj" fmla="val 1851"/>
            </a:avLst>
          </a:prstGeom>
          <a:ln>
            <a:solidFill>
              <a:srgbClr val="334B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28498" y="1340768"/>
            <a:ext cx="1859926" cy="227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5559533" y="2308519"/>
            <a:ext cx="1859926" cy="129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571750" y="1431064"/>
            <a:ext cx="969282" cy="811138"/>
          </a:xfrm>
          <a:prstGeom prst="rect">
            <a:avLst/>
          </a:prstGeom>
          <a:noFill/>
          <a:ln>
            <a:solidFill>
              <a:srgbClr val="334B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1344451" y="4121912"/>
            <a:ext cx="903455" cy="880077"/>
          </a:xfrm>
          <a:prstGeom prst="rect">
            <a:avLst/>
          </a:prstGeom>
          <a:noFill/>
          <a:ln>
            <a:solidFill>
              <a:srgbClr val="334B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그룹 171"/>
          <p:cNvGrpSpPr/>
          <p:nvPr/>
        </p:nvGrpSpPr>
        <p:grpSpPr>
          <a:xfrm>
            <a:off x="5745672" y="4149270"/>
            <a:ext cx="943159" cy="834572"/>
            <a:chOff x="5275672" y="3264446"/>
            <a:chExt cx="2044146" cy="1730341"/>
          </a:xfrm>
          <a:noFill/>
        </p:grpSpPr>
        <p:grpSp>
          <p:nvGrpSpPr>
            <p:cNvPr id="181" name="그룹 180"/>
            <p:cNvGrpSpPr/>
            <p:nvPr/>
          </p:nvGrpSpPr>
          <p:grpSpPr>
            <a:xfrm>
              <a:off x="5275672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7" name="직사각형 196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S[9]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9F9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2" name="그룹 181"/>
            <p:cNvGrpSpPr/>
            <p:nvPr/>
          </p:nvGrpSpPr>
          <p:grpSpPr>
            <a:xfrm>
              <a:off x="5790586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93" name="직사각형 192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S[6]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FFFFC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3" name="그룹 182"/>
            <p:cNvGrpSpPr/>
            <p:nvPr/>
          </p:nvGrpSpPr>
          <p:grpSpPr>
            <a:xfrm>
              <a:off x="6312524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89" name="직사각형 188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S[8]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S[10]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FFF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S[3]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6832731" y="3264446"/>
              <a:ext cx="487087" cy="1730341"/>
              <a:chOff x="5275673" y="3264446"/>
              <a:chExt cx="429042" cy="1805934"/>
            </a:xfrm>
            <a:grpFill/>
          </p:grpSpPr>
          <p:sp>
            <p:nvSpPr>
              <p:cNvPr id="185" name="직사각형 184"/>
              <p:cNvSpPr/>
              <p:nvPr/>
            </p:nvSpPr>
            <p:spPr>
              <a:xfrm>
                <a:off x="5275673" y="3264446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S[12]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5275673" y="3723410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S[5]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275673" y="4182374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S[14]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275673" y="4641338"/>
                <a:ext cx="429042" cy="429042"/>
              </a:xfrm>
              <a:prstGeom prst="rect">
                <a:avLst/>
              </a:prstGeom>
              <a:solidFill>
                <a:srgbClr val="AEC0EA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S[7]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01" name="구부러진 연결선 200"/>
          <p:cNvCxnSpPr/>
          <p:nvPr/>
        </p:nvCxnSpPr>
        <p:spPr>
          <a:xfrm>
            <a:off x="6782450" y="4944582"/>
            <a:ext cx="10655" cy="488926"/>
          </a:xfrm>
          <a:prstGeom prst="curvedConnector3">
            <a:avLst>
              <a:gd name="adj1" fmla="val 20576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6371163" y="5070292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b="1"/>
              <a:t>ShiftRows</a:t>
            </a:r>
            <a:endParaRPr lang="ko-KR" altLang="en-US" sz="700" b="1"/>
          </a:p>
        </p:txBody>
      </p:sp>
      <p:sp>
        <p:nvSpPr>
          <p:cNvPr id="203" name="직사각형 202"/>
          <p:cNvSpPr/>
          <p:nvPr/>
        </p:nvSpPr>
        <p:spPr>
          <a:xfrm>
            <a:off x="6611536" y="886021"/>
            <a:ext cx="1805462" cy="2600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7425636" y="494404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3041" y="3746203"/>
            <a:ext cx="604452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/>
          <p:cNvSpPr/>
          <p:nvPr/>
        </p:nvSpPr>
        <p:spPr>
          <a:xfrm>
            <a:off x="6632384" y="3753064"/>
            <a:ext cx="579904" cy="220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26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(Calculating Speed)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97296"/>
              </p:ext>
            </p:extLst>
          </p:nvPr>
        </p:nvGraphicFramePr>
        <p:xfrm>
          <a:off x="425301" y="3278199"/>
          <a:ext cx="8368605" cy="22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21">
                  <a:extLst>
                    <a:ext uri="{9D8B030D-6E8A-4147-A177-3AD203B41FA5}">
                      <a16:colId xmlns:a16="http://schemas.microsoft.com/office/drawing/2014/main" val="495139181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2341066046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470160988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2417326663"/>
                    </a:ext>
                  </a:extLst>
                </a:gridCol>
                <a:gridCol w="1673721">
                  <a:extLst>
                    <a:ext uri="{9D8B030D-6E8A-4147-A177-3AD203B41FA5}">
                      <a16:colId xmlns:a16="http://schemas.microsoft.com/office/drawing/2014/main" val="2112073990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Security</a:t>
                      </a:r>
                      <a:r>
                        <a:rPr lang="en-US" altLang="ko-KR" sz="1600" baseline="0" dirty="0"/>
                        <a:t> Level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Dinu</a:t>
                      </a:r>
                      <a:r>
                        <a:rPr lang="en-US" altLang="ko-KR" sz="1600" dirty="0"/>
                        <a:t> et al</a:t>
                      </a:r>
                      <a:r>
                        <a:rPr lang="en-US" altLang="ko-KR" sz="1600"/>
                        <a:t>. </a:t>
                      </a:r>
                      <a:r>
                        <a:rPr lang="en-US" altLang="ko-KR" sz="1600" baseline="30000"/>
                        <a:t>*</a:t>
                      </a:r>
                      <a:endParaRPr lang="ko-KR" altLang="en-US" sz="1600" baseline="300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Otte</a:t>
                      </a:r>
                      <a:r>
                        <a:rPr lang="en-US" altLang="ko-KR" sz="1600" dirty="0"/>
                        <a:t> et al</a:t>
                      </a:r>
                      <a:r>
                        <a:rPr lang="en-US" altLang="ko-KR" sz="1600"/>
                        <a:t>. </a:t>
                      </a:r>
                      <a:r>
                        <a:rPr lang="en-US" altLang="ko-KR" sz="1600" baseline="30000"/>
                        <a:t>**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FACE-Light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Ex-FACE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207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AES-128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2,835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2,507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2,218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1,967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00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AES-192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N/A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2,991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2,702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2,449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80869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AES-256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N/A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3,473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3,184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2,931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7232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09079" y="2863231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Unit: Clock Cycles</a:t>
            </a:r>
            <a:endParaRPr lang="ko-KR" altLang="en-US" b="1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922820"/>
            <a:ext cx="8360767" cy="76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rgbClr val="FF0000"/>
                </a:solidFill>
              </a:rPr>
              <a:t>22% performance improvement</a:t>
            </a:r>
            <a:r>
              <a:rPr lang="en-US" altLang="ko-KR" sz="2000" spc="-100"/>
              <a:t> over standard AES</a:t>
            </a:r>
            <a:endParaRPr lang="en-US" altLang="ko-KR" sz="2000" spc="-100" dirty="0"/>
          </a:p>
          <a:p>
            <a:r>
              <a:rPr lang="en-US" altLang="ko-KR" sz="2000" spc="-100"/>
              <a:t>No additional LUT update time required</a:t>
            </a:r>
            <a:endParaRPr lang="en-US" altLang="ko-KR" sz="1600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2319043" y="5721380"/>
            <a:ext cx="450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Table 1. Comparison of calculating speed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3831" y="6214170"/>
            <a:ext cx="63033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050" dirty="0"/>
              <a:t>* D. </a:t>
            </a:r>
            <a:r>
              <a:rPr lang="en-US" altLang="ko-KR" sz="1050" dirty="0" err="1"/>
              <a:t>Dinu</a:t>
            </a:r>
            <a:r>
              <a:rPr lang="en-US" altLang="ko-KR" sz="1050" dirty="0"/>
              <a:t>, A. </a:t>
            </a:r>
            <a:r>
              <a:rPr lang="en-US" altLang="ko-KR" sz="1050" dirty="0" err="1"/>
              <a:t>Biryukov</a:t>
            </a:r>
            <a:r>
              <a:rPr lang="en-US" altLang="ko-KR" sz="1050" dirty="0"/>
              <a:t>,“FELICS–fair evaluation of lightweight cryptographic systems,” </a:t>
            </a:r>
            <a:r>
              <a:rPr lang="en-US" altLang="ko-KR" sz="1050" dirty="0" err="1"/>
              <a:t>inNIST</a:t>
            </a:r>
            <a:r>
              <a:rPr lang="en-US" altLang="ko-KR" sz="1050" dirty="0"/>
              <a:t>, 2015.</a:t>
            </a:r>
          </a:p>
          <a:p>
            <a:pPr>
              <a:lnSpc>
                <a:spcPct val="90000"/>
              </a:lnSpc>
            </a:pPr>
            <a:r>
              <a:rPr lang="en-US" altLang="ko-KR" sz="1050" dirty="0"/>
              <a:t>** D. </a:t>
            </a:r>
            <a:r>
              <a:rPr lang="en-US" altLang="ko-KR" sz="1050" dirty="0" err="1"/>
              <a:t>Otteet</a:t>
            </a:r>
            <a:r>
              <a:rPr lang="en-US" altLang="ko-KR" sz="1050" dirty="0"/>
              <a:t> al., “AVR-crypto-</a:t>
            </a:r>
            <a:r>
              <a:rPr lang="en-US" altLang="ko-KR" sz="1050" dirty="0" err="1"/>
              <a:t>lib,”Online</a:t>
            </a:r>
            <a:r>
              <a:rPr lang="en-US" altLang="ko-KR" sz="1050" dirty="0"/>
              <a:t>: http://www. das–labor. org/wiki/AVR–Crypto–Lib/en, 2009.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44939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(vs FACE)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47268"/>
              </p:ext>
            </p:extLst>
          </p:nvPr>
        </p:nvGraphicFramePr>
        <p:xfrm>
          <a:off x="503547" y="3183294"/>
          <a:ext cx="8136906" cy="275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302">
                  <a:extLst>
                    <a:ext uri="{9D8B030D-6E8A-4147-A177-3AD203B41FA5}">
                      <a16:colId xmlns:a16="http://schemas.microsoft.com/office/drawing/2014/main" val="495139181"/>
                    </a:ext>
                  </a:extLst>
                </a:gridCol>
                <a:gridCol w="2712302">
                  <a:extLst>
                    <a:ext uri="{9D8B030D-6E8A-4147-A177-3AD203B41FA5}">
                      <a16:colId xmlns:a16="http://schemas.microsoft.com/office/drawing/2014/main" val="2341066046"/>
                    </a:ext>
                  </a:extLst>
                </a:gridCol>
                <a:gridCol w="2712302">
                  <a:extLst>
                    <a:ext uri="{9D8B030D-6E8A-4147-A177-3AD203B41FA5}">
                      <a16:colId xmlns:a16="http://schemas.microsoft.com/office/drawing/2014/main" val="470160988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FACE</a:t>
                      </a:r>
                      <a:endParaRPr lang="ko-KR" altLang="en-US" sz="1600" baseline="300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FACE-LIGHT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207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Table Update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00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Constant</a:t>
                      </a:r>
                      <a:r>
                        <a:rPr lang="en-US" altLang="ko-KR" sz="1600" baseline="0" dirty="0"/>
                        <a:t> Timing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</a:t>
                      </a:r>
                      <a:r>
                        <a:rPr lang="en-US" altLang="ko-KR" sz="1600" baseline="0" dirty="0"/>
                        <a:t> Support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Support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80869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Target</a:t>
                      </a:r>
                      <a:r>
                        <a:rPr lang="en-US" altLang="ko-KR" sz="1600" baseline="0" dirty="0"/>
                        <a:t> Processor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32-bits</a:t>
                      </a:r>
                      <a:r>
                        <a:rPr lang="en-US" altLang="ko-KR" sz="1600" baseline="0" dirty="0"/>
                        <a:t> or above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8-bits or above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72326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Expandable</a:t>
                      </a:r>
                      <a:r>
                        <a:rPr lang="en-US" altLang="ko-KR" sz="1600" baseline="0" dirty="0"/>
                        <a:t> Round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Round 2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Round 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84266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922820"/>
            <a:ext cx="8360767" cy="1074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spc="-100"/>
              <a:t>Optimized for FACE-LIGHT </a:t>
            </a:r>
            <a:r>
              <a:rPr lang="en-US" altLang="ko-KR" sz="1800" b="1" spc="-100">
                <a:solidFill>
                  <a:srgbClr val="FF0000"/>
                </a:solidFill>
              </a:rPr>
              <a:t>8bits Microcontroller</a:t>
            </a:r>
            <a:endParaRPr lang="en-US" altLang="ko-KR" sz="1800" spc="-100" dirty="0"/>
          </a:p>
          <a:p>
            <a:r>
              <a:rPr lang="en-US" altLang="ko-KR" sz="1800" spc="-100"/>
              <a:t>Support Constant Timing(No need to LUT update)</a:t>
            </a:r>
            <a:endParaRPr lang="en-US" altLang="ko-KR" sz="1800" spc="-100" dirty="0"/>
          </a:p>
          <a:p>
            <a:r>
              <a:rPr lang="en-US" altLang="ko-KR" sz="1800" spc="-100"/>
              <a:t>8bits low-power processor available without restrictions</a:t>
            </a:r>
            <a:endParaRPr lang="en-US" altLang="ko-KR" sz="1800" spc="-100" dirty="0"/>
          </a:p>
        </p:txBody>
      </p:sp>
      <p:sp>
        <p:nvSpPr>
          <p:cNvPr id="13" name="TextBox 12"/>
          <p:cNvSpPr txBox="1"/>
          <p:nvPr/>
        </p:nvSpPr>
        <p:spPr>
          <a:xfrm>
            <a:off x="2388324" y="6066114"/>
            <a:ext cx="429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Table 2. Comparison with original FACE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913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67070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(Side Channel Attack Resistance)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634664"/>
            <a:ext cx="8360767" cy="76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rgbClr val="FF0000"/>
                </a:solidFill>
              </a:rPr>
              <a:t>Resistant </a:t>
            </a:r>
            <a:r>
              <a:rPr lang="en-US" altLang="ko-KR" sz="2000" spc="-100"/>
              <a:t>to power analysis attacks</a:t>
            </a:r>
            <a:r>
              <a:rPr lang="ko-KR" altLang="en-US" sz="2000" b="1" spc="-100"/>
              <a:t> </a:t>
            </a:r>
            <a:r>
              <a:rPr lang="en-US" altLang="ko-KR" sz="2000" spc="-100"/>
              <a:t>(</a:t>
            </a:r>
            <a:r>
              <a:rPr lang="en-US" altLang="ko-KR" sz="2000" spc="-100" dirty="0"/>
              <a:t>CPA, </a:t>
            </a:r>
            <a:r>
              <a:rPr lang="en-US" altLang="ko-KR" sz="2000" spc="-100"/>
              <a:t>DPA)</a:t>
            </a:r>
            <a:endParaRPr lang="en-US" altLang="ko-KR" sz="1600" spc="-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15096" y="6228020"/>
            <a:ext cx="36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10. Graph of Power Analysis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55" y="2041592"/>
            <a:ext cx="7377682" cy="42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Our Work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Evaluation </a:t>
            </a:r>
            <a:r>
              <a:rPr lang="en-US" altLang="ko-KR" sz="2400" dirty="0"/>
              <a:t>(vs LEA)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5" y="1922820"/>
            <a:ext cx="8360767" cy="150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pc="-100">
                <a:solidFill>
                  <a:srgbClr val="FF0000"/>
                </a:solidFill>
              </a:rPr>
              <a:t>Better performance</a:t>
            </a:r>
            <a:r>
              <a:rPr lang="en-US" altLang="ko-KR" sz="2000" spc="-100"/>
              <a:t> compared to Masked LEA using ARX operation</a:t>
            </a:r>
            <a:endParaRPr lang="en-US" altLang="ko-KR" sz="2000" b="1" spc="-100" dirty="0">
              <a:solidFill>
                <a:srgbClr val="FF0000"/>
              </a:solidFill>
            </a:endParaRPr>
          </a:p>
          <a:p>
            <a:r>
              <a:rPr lang="en-US" altLang="ko-KR" sz="2000" spc="-100"/>
              <a:t>Improved performance over previous Masked AES</a:t>
            </a:r>
            <a:endParaRPr lang="en-US" altLang="ko-KR" sz="2000" spc="-100" dirty="0"/>
          </a:p>
          <a:p>
            <a:pPr lvl="1"/>
            <a:r>
              <a:rPr lang="en-US" altLang="ko-KR" sz="1600" b="1" spc="-100" dirty="0">
                <a:solidFill>
                  <a:srgbClr val="FF0000"/>
                </a:solidFill>
              </a:rPr>
              <a:t>FACE-LIGHT</a:t>
            </a:r>
            <a:r>
              <a:rPr lang="en-US" altLang="ko-KR" sz="1600" b="1" spc="-100">
                <a:solidFill>
                  <a:srgbClr val="FF0000"/>
                </a:solidFill>
              </a:rPr>
              <a:t>, software optimization</a:t>
            </a:r>
            <a:endParaRPr lang="en-US" altLang="ko-KR" sz="1600" b="1" spc="-100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6937"/>
              </p:ext>
            </p:extLst>
          </p:nvPr>
        </p:nvGraphicFramePr>
        <p:xfrm>
          <a:off x="425662" y="4042812"/>
          <a:ext cx="8220668" cy="115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167">
                  <a:extLst>
                    <a:ext uri="{9D8B030D-6E8A-4147-A177-3AD203B41FA5}">
                      <a16:colId xmlns:a16="http://schemas.microsoft.com/office/drawing/2014/main" val="495139181"/>
                    </a:ext>
                  </a:extLst>
                </a:gridCol>
                <a:gridCol w="2055167">
                  <a:extLst>
                    <a:ext uri="{9D8B030D-6E8A-4147-A177-3AD203B41FA5}">
                      <a16:colId xmlns:a16="http://schemas.microsoft.com/office/drawing/2014/main" val="2341066046"/>
                    </a:ext>
                  </a:extLst>
                </a:gridCol>
                <a:gridCol w="2055167">
                  <a:extLst>
                    <a:ext uri="{9D8B030D-6E8A-4147-A177-3AD203B41FA5}">
                      <a16:colId xmlns:a16="http://schemas.microsoft.com/office/drawing/2014/main" val="1875131908"/>
                    </a:ext>
                  </a:extLst>
                </a:gridCol>
                <a:gridCol w="2055167">
                  <a:extLst>
                    <a:ext uri="{9D8B030D-6E8A-4147-A177-3AD203B41FA5}">
                      <a16:colId xmlns:a16="http://schemas.microsoft.com/office/drawing/2014/main" val="2417326663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LEA-128 </a:t>
                      </a:r>
                      <a:r>
                        <a:rPr lang="en-US" altLang="ko-KR" sz="1600" baseline="30000"/>
                        <a:t>*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Masked </a:t>
                      </a:r>
                      <a:r>
                        <a:rPr lang="en-US" altLang="ko-KR" sz="1600"/>
                        <a:t>LEA-128</a:t>
                      </a:r>
                      <a:r>
                        <a:rPr lang="en-US" altLang="ko-KR" sz="1600" baseline="30000"/>
                        <a:t> **</a:t>
                      </a:r>
                      <a:endParaRPr lang="ko-KR" altLang="en-US" sz="1600" baseline="300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Masked</a:t>
                      </a:r>
                      <a:r>
                        <a:rPr lang="en-US" altLang="ko-KR" sz="1600" baseline="0" dirty="0"/>
                        <a:t> AES-128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(Previous </a:t>
                      </a:r>
                      <a:r>
                        <a:rPr lang="en-US" altLang="ko-KR" sz="1600" baseline="0"/>
                        <a:t>Work)</a:t>
                      </a:r>
                      <a:r>
                        <a:rPr lang="en-US" altLang="ko-KR" sz="1600" baseline="30000"/>
                        <a:t>***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Masked FACE-128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(Our</a:t>
                      </a:r>
                      <a:r>
                        <a:rPr lang="en-US" altLang="ko-KR" sz="1600" baseline="0" dirty="0"/>
                        <a:t> Work)</a:t>
                      </a:r>
                      <a:endParaRPr lang="ko-KR" altLang="en-US" sz="1600" dirty="0"/>
                    </a:p>
                  </a:txBody>
                  <a:tcPr marL="130839" marR="130839" marT="65419" marB="65419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9207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2,688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36,589</a:t>
                      </a:r>
                      <a:endParaRPr lang="ko-KR" altLang="en-US" sz="1600" dirty="0"/>
                    </a:p>
                  </a:txBody>
                  <a:tcPr marL="130839" marR="130839" marT="65419" marB="654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25,970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6,219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130839" marR="130839" marT="65419" marB="6541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37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69915" y="3639282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Unit: Clock Cycles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F3C009-2D25-4594-AF1A-D74FDBCAD0BE}"/>
              </a:ext>
            </a:extLst>
          </p:cNvPr>
          <p:cNvSpPr txBox="1"/>
          <p:nvPr/>
        </p:nvSpPr>
        <p:spPr>
          <a:xfrm>
            <a:off x="1890400" y="5264270"/>
            <a:ext cx="536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Table 3. Comparison with LEA and Previous Work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606" y="6021288"/>
            <a:ext cx="8701421" cy="549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100"/>
              <a:t>* H. Seo, I. Jeong, J. Lee, and W. Kim, “Compact implementations of ARX-based block ciphers on IoT processors,” ACM TECS, 2018.</a:t>
            </a:r>
          </a:p>
          <a:p>
            <a:pPr>
              <a:lnSpc>
                <a:spcPct val="90000"/>
              </a:lnSpc>
            </a:pPr>
            <a:r>
              <a:rPr lang="en-US" altLang="ko-KR" sz="1100"/>
              <a:t>** E. Park, S. Oh, and J. Ha, “Masking-based block cipher LEA resistant to side channel attacks,” KIISC, 2017.</a:t>
            </a:r>
          </a:p>
          <a:p>
            <a:pPr>
              <a:lnSpc>
                <a:spcPct val="90000"/>
              </a:lnSpc>
            </a:pPr>
            <a:r>
              <a:rPr lang="en-US" altLang="ko-KR" sz="1100"/>
              <a:t>*** K. H. Kim, H. J. Seo, “Implementation of Optimized 1st-Order Masking AES Algorithm Against Side-Channel-analysis,” KIPS, 2019.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20054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327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Conclusion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1713" y="2058424"/>
            <a:ext cx="8360767" cy="43229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100"/>
              <a:t>Effective optimization of AES-CTR on low-power processor</a:t>
            </a:r>
          </a:p>
          <a:p>
            <a:pPr lvl="1"/>
            <a:r>
              <a:rPr lang="en-US" altLang="ko-KR" sz="2000" spc="-100"/>
              <a:t>Clock Cycles optimization</a:t>
            </a:r>
          </a:p>
          <a:p>
            <a:endParaRPr lang="en-US" altLang="ko-KR" sz="2400" spc="-100" dirty="0"/>
          </a:p>
          <a:p>
            <a:r>
              <a:rPr lang="en-US" altLang="ko-KR" sz="2400" spc="-100"/>
              <a:t>More Rounds are expandable than FACE</a:t>
            </a:r>
          </a:p>
          <a:p>
            <a:endParaRPr lang="en-US" altLang="ko-KR" sz="2400" spc="-100"/>
          </a:p>
          <a:p>
            <a:r>
              <a:rPr lang="en-US" altLang="ko-KR" sz="2400" spc="-100"/>
              <a:t>Difficult in predicting attack points(Timing being constant)</a:t>
            </a:r>
            <a:endParaRPr lang="en-US" altLang="ko-KR" sz="2400" spc="-100" dirty="0"/>
          </a:p>
          <a:p>
            <a:endParaRPr lang="en-US" altLang="ko-KR" sz="2400" spc="-100" dirty="0"/>
          </a:p>
          <a:p>
            <a:r>
              <a:rPr lang="en-US" altLang="ko-KR" sz="2400" spc="-100"/>
              <a:t>Masking operation to counter a side channel attack</a:t>
            </a:r>
          </a:p>
          <a:p>
            <a:endParaRPr lang="en-US" altLang="ko-KR" sz="2400" spc="-100"/>
          </a:p>
          <a:p>
            <a:r>
              <a:rPr lang="en-US" altLang="ko-KR" sz="2400" spc="-100"/>
              <a:t>Lightweight AES</a:t>
            </a:r>
            <a:endParaRPr lang="en-US" altLang="ko-KR" sz="2400" spc="-100" dirty="0"/>
          </a:p>
        </p:txBody>
      </p:sp>
    </p:spTree>
    <p:extLst>
      <p:ext uri="{BB962C8B-B14F-4D97-AF65-F5344CB8AC3E}">
        <p14:creationId xmlns:p14="http://schemas.microsoft.com/office/powerpoint/2010/main" val="234990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Conclusion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01216" y="908720"/>
            <a:ext cx="4906888" cy="720080"/>
          </a:xfrm>
        </p:spPr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531713" y="2058425"/>
            <a:ext cx="8360767" cy="4320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100"/>
              <a:t>Optimization on various platforms</a:t>
            </a:r>
            <a:endParaRPr lang="en-US" altLang="ko-KR" sz="2400" spc="-100" dirty="0"/>
          </a:p>
          <a:p>
            <a:pPr lvl="1"/>
            <a:r>
              <a:rPr lang="en-US" altLang="ko-KR" sz="2000" spc="-100" dirty="0"/>
              <a:t>16bits MSP … ETC</a:t>
            </a:r>
          </a:p>
          <a:p>
            <a:pPr marL="0" indent="0">
              <a:buNone/>
            </a:pPr>
            <a:endParaRPr lang="en-US" altLang="ko-KR" sz="2400" spc="-100" dirty="0"/>
          </a:p>
          <a:p>
            <a:r>
              <a:rPr lang="en-US" altLang="ko-KR" sz="2400" spc="-100"/>
              <a:t>Optimize other domestic cryptography</a:t>
            </a:r>
            <a:br>
              <a:rPr lang="en-US" altLang="ko-KR" sz="2400" spc="-100"/>
            </a:br>
            <a:r>
              <a:rPr lang="en-US" altLang="ko-KR" sz="2400" spc="-100"/>
              <a:t>using our proposal</a:t>
            </a:r>
          </a:p>
          <a:p>
            <a:pPr lvl="1"/>
            <a:r>
              <a:rPr lang="en-US" altLang="ko-KR" sz="2000" spc="-100"/>
              <a:t>Pre-calculation of LUT</a:t>
            </a:r>
          </a:p>
          <a:p>
            <a:pPr lvl="1"/>
            <a:r>
              <a:rPr lang="en-US" altLang="ko-KR" sz="2000" spc="-100"/>
              <a:t>Side channel attack resistant</a:t>
            </a:r>
          </a:p>
          <a:p>
            <a:pPr lvl="1"/>
            <a:r>
              <a:rPr lang="en-US" altLang="ko-KR" sz="2000" spc="-100"/>
              <a:t>Software optimization</a:t>
            </a:r>
          </a:p>
          <a:p>
            <a:pPr marL="0" indent="0">
              <a:buNone/>
            </a:pPr>
            <a:endParaRPr lang="en-US" altLang="ko-KR" sz="2400" spc="-100"/>
          </a:p>
          <a:p>
            <a:r>
              <a:rPr lang="en-US" altLang="ko-KR" sz="2400" spc="-100"/>
              <a:t>Apply proposed methods to AES modes</a:t>
            </a:r>
          </a:p>
          <a:p>
            <a:pPr lvl="1"/>
            <a:r>
              <a:rPr lang="en-US" altLang="ko-KR" sz="2000" spc="-100"/>
              <a:t>AES GCM</a:t>
            </a:r>
          </a:p>
          <a:p>
            <a:endParaRPr lang="en-US" altLang="ko-KR" sz="2000" spc="-100"/>
          </a:p>
        </p:txBody>
      </p:sp>
      <p:sp>
        <p:nvSpPr>
          <p:cNvPr id="13" name="TextBox 12"/>
          <p:cNvSpPr txBox="1"/>
          <p:nvPr/>
        </p:nvSpPr>
        <p:spPr>
          <a:xfrm>
            <a:off x="5580112" y="3913311"/>
            <a:ext cx="3248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Fig 11. MSP430FR2433 </a:t>
            </a:r>
            <a:r>
              <a:rPr lang="en-US" altLang="ko-KR" sz="1400" dirty="0" err="1"/>
              <a:t>LaunchPad</a:t>
            </a:r>
            <a:r>
              <a:rPr lang="en-US" altLang="ko-KR" sz="1400" dirty="0"/>
              <a:t> kit</a:t>
            </a:r>
            <a:endParaRPr lang="ko-KR" altLang="en-US" sz="1400" dirty="0"/>
          </a:p>
        </p:txBody>
      </p:sp>
      <p:pic>
        <p:nvPicPr>
          <p:cNvPr id="1026" name="Picture 2" descr="MSP430FR2433 LaunchPad kit 이미지 검색결과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8" t="11919" r="14069" b="9998"/>
          <a:stretch/>
        </p:blipFill>
        <p:spPr bwMode="auto">
          <a:xfrm>
            <a:off x="6300192" y="1484784"/>
            <a:ext cx="2142998" cy="233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180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1840" y="5003257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pgm.kkh@gmail.com</a:t>
            </a:r>
            <a:endParaRPr lang="ko-KR" altLang="en-US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264718-E0B6-40D8-B143-4C4C40817106}"/>
              </a:ext>
            </a:extLst>
          </p:cNvPr>
          <p:cNvGrpSpPr/>
          <p:nvPr/>
        </p:nvGrpSpPr>
        <p:grpSpPr>
          <a:xfrm>
            <a:off x="7092280" y="5685475"/>
            <a:ext cx="1849161" cy="911877"/>
            <a:chOff x="7045957" y="5654035"/>
            <a:chExt cx="1849161" cy="91187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262E5BB-9059-42AB-A89D-6F1DB36D2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831" y="5654035"/>
              <a:ext cx="1455412" cy="63569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F159D9-7C5A-4BE2-A4BE-F46624323EAB}"/>
                </a:ext>
              </a:extLst>
            </p:cNvPr>
            <p:cNvSpPr/>
            <p:nvPr/>
          </p:nvSpPr>
          <p:spPr>
            <a:xfrm>
              <a:off x="7045957" y="6288914"/>
              <a:ext cx="1849161" cy="276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60000"/>
                      <a:lumOff val="40000"/>
                    </a:schemeClr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https://crypto.modoo.at</a:t>
              </a:r>
              <a:endParaRPr lang="ko-KR" alt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3C6B358-AC3C-4E0F-BB5D-29AD628549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6" y="6085186"/>
            <a:ext cx="2214805" cy="470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림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88840"/>
            <a:ext cx="4591122" cy="396286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1216" y="908720"/>
            <a:ext cx="7355160" cy="720080"/>
          </a:xfrm>
        </p:spPr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</a:t>
            </a:r>
            <a:r>
              <a:rPr lang="en-US" altLang="ko-KR" dirty="0"/>
              <a:t>(Advanced Encryption Standard)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57200" y="1916832"/>
            <a:ext cx="4834880" cy="3345235"/>
          </a:xfrm>
        </p:spPr>
        <p:txBody>
          <a:bodyPr>
            <a:normAutofit/>
          </a:bodyPr>
          <a:lstStyle/>
          <a:p>
            <a:r>
              <a:rPr lang="en-US" altLang="ko-KR" sz="2400"/>
              <a:t>World side block cipher standard</a:t>
            </a:r>
          </a:p>
          <a:p>
            <a:pPr lvl="1"/>
            <a:r>
              <a:rPr lang="en-US" altLang="ko-KR" sz="2000"/>
              <a:t>FIPS 197</a:t>
            </a:r>
          </a:p>
          <a:p>
            <a:pPr lvl="1"/>
            <a:r>
              <a:rPr lang="en-US" altLang="ko-KR" sz="2000"/>
              <a:t>ISO/IEC </a:t>
            </a:r>
            <a:r>
              <a:rPr lang="en-US" altLang="ko-KR" sz="2000" dirty="0"/>
              <a:t>18033-3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/>
              <a:t>AES Modes</a:t>
            </a:r>
            <a:endParaRPr lang="en-US" altLang="ko-KR" sz="2400" dirty="0"/>
          </a:p>
          <a:p>
            <a:pPr lvl="1"/>
            <a:r>
              <a:rPr lang="en-US" altLang="ko-KR" sz="2000" dirty="0"/>
              <a:t>ECB, CBC, CFB, OFB, </a:t>
            </a:r>
            <a:r>
              <a:rPr lang="en-US" altLang="ko-KR" sz="2000" b="1" dirty="0">
                <a:solidFill>
                  <a:srgbClr val="FF0000"/>
                </a:solidFill>
              </a:rPr>
              <a:t>CTR</a:t>
            </a:r>
          </a:p>
          <a:p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82084" y="6084004"/>
            <a:ext cx="22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Fig 1. AES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47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01216" y="908720"/>
            <a:ext cx="7355160" cy="720080"/>
          </a:xfrm>
        </p:spPr>
        <p:txBody>
          <a:bodyPr/>
          <a:lstStyle/>
          <a:p>
            <a:r>
              <a:rPr lang="en-US" altLang="ko-KR" dirty="0"/>
              <a:t>AES-CTR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7544" y="1772817"/>
            <a:ext cx="3610744" cy="334523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AES Counter Mode</a:t>
            </a:r>
          </a:p>
          <a:p>
            <a:r>
              <a:rPr lang="en-US" altLang="ko-KR" sz="2400" b="1">
                <a:solidFill>
                  <a:srgbClr val="FF0000"/>
                </a:solidFill>
              </a:rPr>
              <a:t>Parallel Process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36910"/>
            <a:ext cx="6696744" cy="2828394"/>
          </a:xfrm>
          <a:prstGeom prst="rect">
            <a:avLst/>
          </a:prstGeom>
        </p:spPr>
      </p:pic>
      <p:sp>
        <p:nvSpPr>
          <p:cNvPr id="13" name="내용 개체 틀 6"/>
          <p:cNvSpPr txBox="1">
            <a:spLocks/>
          </p:cNvSpPr>
          <p:nvPr/>
        </p:nvSpPr>
        <p:spPr>
          <a:xfrm>
            <a:off x="3821612" y="1772816"/>
            <a:ext cx="3872999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dirty="0"/>
              <a:t>128bits IV(Initial Vector)</a:t>
            </a:r>
          </a:p>
          <a:p>
            <a:pPr lvl="1"/>
            <a:r>
              <a:rPr lang="en-US" altLang="ko-KR" sz="2000" dirty="0"/>
              <a:t>96bits Nonce</a:t>
            </a:r>
          </a:p>
          <a:p>
            <a:pPr lvl="1"/>
            <a:r>
              <a:rPr lang="en-US" altLang="ko-KR" sz="2000" dirty="0"/>
              <a:t>32bits Counter</a:t>
            </a:r>
          </a:p>
          <a:p>
            <a:r>
              <a:rPr lang="en-US" altLang="ko-KR" sz="2100"/>
              <a:t>Counter</a:t>
            </a:r>
            <a:r>
              <a:rPr lang="ko-KR" altLang="en-US" sz="2100"/>
              <a:t> </a:t>
            </a:r>
            <a:r>
              <a:rPr lang="en-US" altLang="ko-KR" sz="2100"/>
              <a:t>value increases by 1 on each block</a:t>
            </a:r>
            <a:endParaRPr lang="en-US" altLang="ko-KR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3158086" y="6228020"/>
            <a:ext cx="275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2. AES-CTR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37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88" y="3543945"/>
            <a:ext cx="3886444" cy="25759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Attack(SCA)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3452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spc="-100"/>
              <a:t>Attack based on </a:t>
            </a:r>
            <a:r>
              <a:rPr lang="en-US" altLang="ko-KR" sz="2400" b="1" spc="-100">
                <a:solidFill>
                  <a:srgbClr val="FF0000"/>
                </a:solidFill>
              </a:rPr>
              <a:t>additional information</a:t>
            </a:r>
            <a:r>
              <a:rPr lang="en-US" altLang="ko-KR" sz="2400" spc="-100"/>
              <a:t> during </a:t>
            </a:r>
            <a:br>
              <a:rPr lang="en-US" altLang="ko-KR" sz="2400" spc="-100"/>
            </a:br>
            <a:r>
              <a:rPr lang="en-US" altLang="ko-KR" sz="2400" spc="-100"/>
              <a:t>cipher operation</a:t>
            </a:r>
          </a:p>
          <a:p>
            <a:pPr>
              <a:lnSpc>
                <a:spcPct val="120000"/>
              </a:lnSpc>
            </a:pPr>
            <a:r>
              <a:rPr lang="en-US" altLang="ko-KR" sz="2400"/>
              <a:t>Power Analysis</a:t>
            </a:r>
          </a:p>
          <a:p>
            <a:pPr lvl="1"/>
            <a:r>
              <a:rPr lang="en-US" altLang="ko-KR" sz="2000"/>
              <a:t>SPA(Simple </a:t>
            </a:r>
            <a:r>
              <a:rPr lang="en-US" altLang="ko-KR" sz="2000" dirty="0"/>
              <a:t>Power Analysis)</a:t>
            </a:r>
          </a:p>
          <a:p>
            <a:pPr lvl="1"/>
            <a:r>
              <a:rPr lang="en-US" altLang="ko-KR" sz="2000" dirty="0"/>
              <a:t>DPA(Differential Power Analysis)</a:t>
            </a:r>
          </a:p>
          <a:p>
            <a:pPr lvl="1"/>
            <a:r>
              <a:rPr lang="en-US" altLang="ko-KR" sz="2000" dirty="0"/>
              <a:t>CPA(Correlation Power Analysis)</a:t>
            </a:r>
          </a:p>
        </p:txBody>
      </p:sp>
      <p:sp>
        <p:nvSpPr>
          <p:cNvPr id="4" name="타원 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7179" y="6136437"/>
            <a:ext cx="312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3. Power Analysis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1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Masking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044984"/>
            <a:ext cx="3384376" cy="4235560"/>
          </a:xfrm>
        </p:spPr>
      </p:pic>
      <p:sp>
        <p:nvSpPr>
          <p:cNvPr id="4" name="타원 3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0" y="4462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</a:rPr>
              <a:t>Introduction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457200" y="1916832"/>
            <a:ext cx="483488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pc="-100" dirty="0"/>
              <a:t>SCA Countermeasure</a:t>
            </a:r>
          </a:p>
          <a:p>
            <a:pPr lvl="1"/>
            <a:r>
              <a:rPr lang="en-US" altLang="ko-KR" sz="2000" spc="-100"/>
              <a:t>Preventing power analysis</a:t>
            </a:r>
          </a:p>
          <a:p>
            <a:pPr marL="457200" lvl="1" indent="0">
              <a:buNone/>
            </a:pPr>
            <a:endParaRPr lang="en-US" altLang="ko-KR" sz="2000" spc="-100"/>
          </a:p>
          <a:p>
            <a:r>
              <a:rPr lang="en-US" altLang="ko-KR" sz="2400"/>
              <a:t>Implemented with reference </a:t>
            </a:r>
            <a:br>
              <a:rPr lang="en-US" altLang="ko-KR" sz="2400"/>
            </a:br>
            <a:r>
              <a:rPr lang="en-US" altLang="ko-KR" sz="2400"/>
              <a:t>to the published masking technique</a:t>
            </a:r>
            <a:r>
              <a:rPr lang="en-US" altLang="ko-KR" sz="2400" baseline="30000"/>
              <a:t>*</a:t>
            </a:r>
            <a:endParaRPr lang="en-US" altLang="ko-KR" sz="2400" dirty="0"/>
          </a:p>
          <a:p>
            <a:pPr lvl="1"/>
            <a:r>
              <a:rPr lang="en-US" altLang="ko-KR" sz="2000" b="1">
                <a:solidFill>
                  <a:srgbClr val="FF0000"/>
                </a:solidFill>
              </a:rPr>
              <a:t>Optimized Implementation</a:t>
            </a:r>
            <a:br>
              <a:rPr lang="en-US" altLang="ko-KR" sz="2000"/>
            </a:br>
            <a:r>
              <a:rPr lang="en-US" altLang="ko-KR" sz="2000"/>
              <a:t>on 8bits Microcontroller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2918" y="5867980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Fig 4. Masking Process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261335"/>
            <a:ext cx="1912786" cy="472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355063"/>
            <a:ext cx="81804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*C. Herbst, E. Oswald, and S. Mangard, “An aes smart card implementation resistant to power analysis attacks,” in ACNS, pp. 239–252, Springer, 2006.</a:t>
            </a:r>
          </a:p>
        </p:txBody>
      </p:sp>
    </p:spTree>
    <p:extLst>
      <p:ext uri="{BB962C8B-B14F-4D97-AF65-F5344CB8AC3E}">
        <p14:creationId xmlns:p14="http://schemas.microsoft.com/office/powerpoint/2010/main" val="31373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463" y="168895"/>
            <a:ext cx="5234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50" dirty="0">
                <a:solidFill>
                  <a:schemeClr val="bg1"/>
                </a:solidFill>
              </a:rPr>
              <a:t>FACE–LIGHT: Fast AES CTR Mode Encryption for Low-end Microcontrollers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9532" y="1844824"/>
            <a:ext cx="8352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tx2">
                    <a:lumMod val="75000"/>
                  </a:schemeClr>
                </a:solidFill>
              </a:rPr>
              <a:t>FACE</a:t>
            </a:r>
            <a:endParaRPr lang="ko-KR" altLang="en-US" sz="8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07760" y="5281463"/>
            <a:ext cx="4256473" cy="30777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bg1"/>
                </a:solidFill>
              </a:rPr>
              <a:t>FACE-LIGHT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1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3001</Words>
  <Application>Microsoft Office PowerPoint</Application>
  <PresentationFormat>화면 슬라이드 쇼(4:3)</PresentationFormat>
  <Paragraphs>819</Paragraphs>
  <Slides>43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HY동녘M</vt:lpstr>
      <vt:lpstr>HY헤드라인M</vt:lpstr>
      <vt:lpstr>맑은 고딕</vt:lpstr>
      <vt:lpstr>Arial</vt:lpstr>
      <vt:lpstr>Cambria Math</vt:lpstr>
      <vt:lpstr>Office 테마</vt:lpstr>
      <vt:lpstr>PowerPoint 프레젠테이션</vt:lpstr>
      <vt:lpstr>Overview</vt:lpstr>
      <vt:lpstr>PowerPoint 프레젠테이션</vt:lpstr>
      <vt:lpstr>PowerPoint 프레젠테이션</vt:lpstr>
      <vt:lpstr>AES (Advanced Encryption Standard)</vt:lpstr>
      <vt:lpstr>AES-CTR</vt:lpstr>
      <vt:lpstr>Side Channel Attack(SCA)</vt:lpstr>
      <vt:lpstr>Masking</vt:lpstr>
      <vt:lpstr>PowerPoint 프레젠테이션</vt:lpstr>
      <vt:lpstr>Outline</vt:lpstr>
      <vt:lpstr>PowerPoint 프레젠테이션</vt:lpstr>
      <vt:lpstr>Structure (Round 0)</vt:lpstr>
      <vt:lpstr>Structure (Round 1)</vt:lpstr>
      <vt:lpstr>Structure (Round 1+)</vt:lpstr>
      <vt:lpstr>Structure (Round 2)</vt:lpstr>
      <vt:lpstr>Structure (Round 2+)</vt:lpstr>
      <vt:lpstr>PowerPoint 프레젠테이션</vt:lpstr>
      <vt:lpstr>PowerPoint 프레젠테이션</vt:lpstr>
      <vt:lpstr>Target Board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Look Up Table Structure</vt:lpstr>
      <vt:lpstr>PowerPoint 프레젠테이션</vt:lpstr>
      <vt:lpstr>Extended FACE</vt:lpstr>
      <vt:lpstr>PowerPoint 프레젠테이션</vt:lpstr>
      <vt:lpstr>PowerPoint 프레젠테이션</vt:lpstr>
      <vt:lpstr>PowerPoint 프레젠테이션</vt:lpstr>
      <vt:lpstr>Evaluation (Calculating Speed)</vt:lpstr>
      <vt:lpstr>Evaluation (vs FACE)</vt:lpstr>
      <vt:lpstr>Evaluation (Side Channel Attack Resistance)</vt:lpstr>
      <vt:lpstr>Evaluation (vs LEA)</vt:lpstr>
      <vt:lpstr>PowerPoint 프레젠테이션</vt:lpstr>
      <vt:lpstr>Contribution</vt:lpstr>
      <vt:lpstr>Future Work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김경호</cp:lastModifiedBy>
  <cp:revision>274</cp:revision>
  <dcterms:created xsi:type="dcterms:W3CDTF">2016-11-03T20:47:04Z</dcterms:created>
  <dcterms:modified xsi:type="dcterms:W3CDTF">2019-12-03T07:10:30Z</dcterms:modified>
</cp:coreProperties>
</file>