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6" r:id="rId5"/>
    <p:sldId id="290" r:id="rId6"/>
    <p:sldId id="291" r:id="rId7"/>
    <p:sldId id="292" r:id="rId8"/>
    <p:sldId id="259" r:id="rId9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6"/>
    <p:restoredTop sz="94679"/>
  </p:normalViewPr>
  <p:slideViewPr>
    <p:cSldViewPr snapToGrid="0">
      <p:cViewPr varScale="1">
        <p:scale>
          <a:sx n="158" d="100"/>
          <a:sy n="158" d="100"/>
        </p:scale>
        <p:origin x="5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13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-3" y="3794871"/>
            <a:ext cx="12192003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5" y="6195047"/>
            <a:ext cx="3026855" cy="64278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201" y="6215219"/>
            <a:ext cx="1311799" cy="642782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6" cy="2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33" name="본문 첫 번째 줄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055590" y="1691015"/>
            <a:ext cx="10071854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r>
              <a:t>제목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텍스트 개체 틀 4"/>
          <p:cNvSpPr>
            <a:spLocks noGrp="1"/>
          </p:cNvSpPr>
          <p:nvPr>
            <p:ph type="body" sz="quarter" idx="21" hasCustomPrompt="1"/>
          </p:nvPr>
        </p:nvSpPr>
        <p:spPr>
          <a:xfrm>
            <a:off x="1055591" y="2606856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5" name="텍스트 개체 틀 4"/>
          <p:cNvSpPr>
            <a:spLocks noGrp="1"/>
          </p:cNvSpPr>
          <p:nvPr>
            <p:ph type="body" sz="quarter" idx="22" hasCustomPrompt="1"/>
          </p:nvPr>
        </p:nvSpPr>
        <p:spPr>
          <a:xfrm>
            <a:off x="1055591" y="3526039"/>
            <a:ext cx="10071852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6" name="텍스트 개체 틀 4"/>
          <p:cNvSpPr>
            <a:spLocks noGrp="1"/>
          </p:cNvSpPr>
          <p:nvPr>
            <p:ph type="body" sz="quarter" idx="23" hasCustomPrompt="1"/>
          </p:nvPr>
        </p:nvSpPr>
        <p:spPr>
          <a:xfrm>
            <a:off x="1055593" y="4441880"/>
            <a:ext cx="10071849" cy="718954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8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8" y="2767279"/>
            <a:ext cx="12100563" cy="122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8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Q &amp; A</a:t>
            </a:r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8405" cy="7620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2115" y="207645"/>
            <a:ext cx="11368405" cy="762000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480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59630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9"/>
          <p:cNvSpPr/>
          <p:nvPr/>
        </p:nvSpPr>
        <p:spPr>
          <a:xfrm>
            <a:off x="411920" y="207747"/>
            <a:ext cx="11368162" cy="762165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3" name="제목 텍스트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2" cy="7621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4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805336" y="6412231"/>
            <a:ext cx="386664" cy="3752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 algn="r">
              <a:defRPr sz="2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000" dirty="0"/>
              <a:t>Quark</a:t>
            </a:r>
            <a:r>
              <a:rPr lang="ko-KR" altLang="en-US" sz="4000" dirty="0" err="1"/>
              <a:t>를</a:t>
            </a:r>
            <a:r>
              <a:rPr lang="ko-KR" altLang="en-US" sz="4000" dirty="0"/>
              <a:t> 적용한 </a:t>
            </a:r>
            <a:r>
              <a:rPr lang="ko-KR" altLang="en-US" sz="4000" dirty="0" err="1"/>
              <a:t>단건</a:t>
            </a:r>
            <a:r>
              <a:rPr lang="ko-KR" altLang="en-US" sz="4000" dirty="0"/>
              <a:t> 배달 관리 시스템</a:t>
            </a:r>
            <a:endParaRPr sz="4000" dirty="0"/>
          </a:p>
        </p:txBody>
      </p:sp>
      <p:sp>
        <p:nvSpPr>
          <p:cNvPr id="59" name="부제목 2"/>
          <p:cNvSpPr txBox="1">
            <a:spLocks noGrp="1"/>
          </p:cNvSpPr>
          <p:nvPr>
            <p:ph type="body" sz="half" idx="1"/>
          </p:nvPr>
        </p:nvSpPr>
        <p:spPr>
          <a:xfrm>
            <a:off x="-4" y="3794871"/>
            <a:ext cx="12192005" cy="1655762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0258-</a:t>
            </a:r>
            <a:r>
              <a:rPr lang="ko-KR" altLang="en-US" dirty="0"/>
              <a:t>김원웅</a:t>
            </a:r>
            <a:r>
              <a:rPr lang="en-US" altLang="ko-KR" dirty="0"/>
              <a:t>(</a:t>
            </a:r>
            <a:r>
              <a:rPr lang="ko-KR" altLang="en-US" dirty="0"/>
              <a:t>한성대학교</a:t>
            </a:r>
            <a:r>
              <a:rPr lang="en-US" altLang="ko-KR" dirty="0"/>
              <a:t>)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>
            <a:spLocks noGrp="1"/>
          </p:cNvSpPr>
          <p:nvPr>
            <p:ph type="body" sz="quarter" idx="1"/>
          </p:nvPr>
        </p:nvSpPr>
        <p:spPr>
          <a:xfrm>
            <a:off x="1055592" y="1691015"/>
            <a:ext cx="10071852" cy="718954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기존 시스템</a:t>
            </a:r>
            <a:endParaRPr dirty="0"/>
          </a:p>
        </p:txBody>
      </p:sp>
      <p:sp>
        <p:nvSpPr>
          <p:cNvPr id="62" name="텍스트 개체 틀 2"/>
          <p:cNvSpPr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Quark</a:t>
            </a:r>
            <a:endParaRPr dirty="0"/>
          </a:p>
        </p:txBody>
      </p:sp>
      <p:sp>
        <p:nvSpPr>
          <p:cNvPr id="63" name="텍스트 개체 틀 3"/>
          <p:cNvSpPr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Quark</a:t>
            </a:r>
            <a:r>
              <a:rPr lang="ko-KR" altLang="en-US" dirty="0" err="1"/>
              <a:t>를</a:t>
            </a:r>
            <a:r>
              <a:rPr lang="ko-KR" altLang="en-US" dirty="0"/>
              <a:t> 적용한 시스템</a:t>
            </a:r>
            <a:endParaRPr dirty="0"/>
          </a:p>
        </p:txBody>
      </p:sp>
      <p:sp>
        <p:nvSpPr>
          <p:cNvPr id="64" name="텍스트 개체 틀 4"/>
          <p:cNvSpPr>
            <a:spLocks noGrp="1"/>
          </p:cNvSpPr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3500F3-D652-3E3B-A917-30BF5DBD0B9F}"/>
              </a:ext>
            </a:extLst>
          </p:cNvPr>
          <p:cNvSpPr/>
          <p:nvPr/>
        </p:nvSpPr>
        <p:spPr>
          <a:xfrm>
            <a:off x="863029" y="4325420"/>
            <a:ext cx="10715946" cy="1171254"/>
          </a:xfrm>
          <a:prstGeom prst="rect">
            <a:avLst/>
          </a:prstGeom>
          <a:solidFill>
            <a:schemeClr val="bg1"/>
          </a:solidFill>
          <a:ln w="25400" cap="flat">
            <a:solidFill>
              <a:schemeClr val="bg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ore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기존 시스템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tx1"/>
                </a:solidFill>
              </a:rPr>
              <a:t>아이디어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chemeClr val="tx1"/>
                </a:solidFill>
              </a:rPr>
              <a:t>여러 플랫폼을 통해 </a:t>
            </a:r>
            <a:r>
              <a:rPr lang="ko-KR" altLang="en-US" sz="2000" dirty="0" err="1">
                <a:solidFill>
                  <a:schemeClr val="tx1"/>
                </a:solidFill>
              </a:rPr>
              <a:t>단건</a:t>
            </a:r>
            <a:r>
              <a:rPr lang="ko-KR" altLang="en-US" sz="2000" dirty="0">
                <a:solidFill>
                  <a:schemeClr val="tx1"/>
                </a:solidFill>
              </a:rPr>
              <a:t> 배달을 묶음 배달로 수행하는 </a:t>
            </a:r>
            <a:r>
              <a:rPr lang="ko-KR" altLang="en-US" sz="2000" b="1" dirty="0">
                <a:solidFill>
                  <a:srgbClr val="FF0000"/>
                </a:solidFill>
              </a:rPr>
              <a:t>다중 배달 문제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블록체인 시스템</a:t>
            </a:r>
            <a:r>
              <a:rPr lang="ko-KR" altLang="en-US" sz="2000" dirty="0">
                <a:solidFill>
                  <a:schemeClr val="tx1"/>
                </a:solidFill>
              </a:rPr>
              <a:t>을 통해 이러한 문제 방지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  <a:sym typeface="Wingdings" pitchFamily="2" charset="2"/>
              </a:rPr>
              <a:t> 휴대 기기의 고유 번호인 </a:t>
            </a:r>
            <a:r>
              <a:rPr lang="en-US" altLang="ko-KR" sz="2000" b="1" dirty="0">
                <a:solidFill>
                  <a:srgbClr val="FF0000"/>
                </a:solidFill>
                <a:sym typeface="Wingdings" pitchFamily="2" charset="2"/>
              </a:rPr>
              <a:t>IMEI</a:t>
            </a:r>
            <a:r>
              <a:rPr lang="ko-KR" altLang="en-US" sz="2000" dirty="0">
                <a:solidFill>
                  <a:schemeClr val="tx1"/>
                </a:solidFill>
                <a:sym typeface="Wingdings" pitchFamily="2" charset="2"/>
              </a:rPr>
              <a:t> 사용 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(15</a:t>
            </a:r>
            <a:r>
              <a:rPr lang="ko-KR" altLang="en-US" sz="2000" dirty="0">
                <a:solidFill>
                  <a:schemeClr val="tx1"/>
                </a:solidFill>
                <a:sym typeface="Wingdings" pitchFamily="2" charset="2"/>
              </a:rPr>
              <a:t>자리</a:t>
            </a:r>
            <a:r>
              <a:rPr lang="en-US" altLang="ko-KR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2000" dirty="0">
                <a:solidFill>
                  <a:schemeClr val="tx1"/>
                </a:solidFill>
              </a:rPr>
              <a:t> 그러나</a:t>
            </a:r>
            <a:r>
              <a:rPr lang="en-US" altLang="ko-KR" sz="2000" dirty="0">
                <a:solidFill>
                  <a:schemeClr val="tx1"/>
                </a:solidFill>
              </a:rPr>
              <a:t>,</a:t>
            </a:r>
            <a:r>
              <a:rPr lang="ko-KR" altLang="en-US" sz="2000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블록체인 특성상 개인정보 유출 가능성</a:t>
            </a:r>
            <a:endParaRPr lang="en-US" altLang="ko-KR" sz="2000" b="1" dirty="0">
              <a:solidFill>
                <a:srgbClr val="0070C0"/>
              </a:solidFill>
            </a:endParaRPr>
          </a:p>
        </p:txBody>
      </p:sp>
      <p:pic>
        <p:nvPicPr>
          <p:cNvPr id="2" name="그림 4" descr="C:/Users/dnjsd/AppData/Roaming/PolarisOffice/ETemp/32052_6360848/fImage503475741.jpeg">
            <a:extLst>
              <a:ext uri="{FF2B5EF4-FFF2-40B4-BE49-F238E27FC236}">
                <a16:creationId xmlns:a16="http://schemas.microsoft.com/office/drawing/2014/main" id="{54B90E8D-4210-045B-D2CF-25FFF93B3C0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53" y="2534285"/>
            <a:ext cx="2649855" cy="3676015"/>
          </a:xfrm>
          <a:prstGeom prst="rect">
            <a:avLst/>
          </a:prstGeom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CF8380-5D90-CBEF-415F-AC8CC9C86E74}"/>
              </a:ext>
            </a:extLst>
          </p:cNvPr>
          <p:cNvSpPr txBox="1"/>
          <p:nvPr/>
        </p:nvSpPr>
        <p:spPr>
          <a:xfrm>
            <a:off x="8806768" y="6239026"/>
            <a:ext cx="1378424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ore-KR" altLang="en-US" sz="1400" b="1" dirty="0"/>
              <a:t>네트워크</a:t>
            </a:r>
            <a:r>
              <a:rPr lang="ko-KR" altLang="en-US" sz="1400" b="1" dirty="0"/>
              <a:t> 구조</a:t>
            </a:r>
            <a:endParaRPr kumimoji="0" lang="ko-Kore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>
            <a:spLocks noGrp="1"/>
          </p:cNvSpPr>
          <p:nvPr>
            <p:ph type="sldNum" sz="quarter" idx="4294967295"/>
          </p:nvPr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67" name="제목 1"/>
          <p:cNvSpPr txBox="1">
            <a:spLocks noGrp="1"/>
          </p:cNvSpPr>
          <p:nvPr>
            <p:ph type="title"/>
          </p:nvPr>
        </p:nvSpPr>
        <p:spPr>
          <a:xfrm>
            <a:off x="411919" y="207747"/>
            <a:ext cx="11368162" cy="76216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Quark</a:t>
            </a:r>
            <a:endParaRPr dirty="0"/>
          </a:p>
        </p:txBody>
      </p:sp>
      <p:sp>
        <p:nvSpPr>
          <p:cNvPr id="68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411161" y="1152525"/>
            <a:ext cx="11369678" cy="505777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70C0"/>
                </a:solidFill>
              </a:rPr>
              <a:t>모바일 환경</a:t>
            </a:r>
            <a:r>
              <a:rPr lang="ko-KR" altLang="en-US" sz="2000" dirty="0">
                <a:solidFill>
                  <a:schemeClr val="tx1"/>
                </a:solidFill>
              </a:rPr>
              <a:t>에 적합한 </a:t>
            </a:r>
            <a:r>
              <a:rPr lang="ko-KR" altLang="en-US" sz="2000" b="1" dirty="0">
                <a:solidFill>
                  <a:srgbClr val="FF0000"/>
                </a:solidFill>
              </a:rPr>
              <a:t>경량 해시 함수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U-Quark, D-Quark, S-Quark, C-Quark</a:t>
            </a:r>
            <a:r>
              <a:rPr lang="ko-KR" altLang="en-US" sz="2000" dirty="0">
                <a:solidFill>
                  <a:schemeClr val="tx1"/>
                </a:solidFill>
              </a:rPr>
              <a:t>로 분류</a:t>
            </a: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schemeClr val="tx1"/>
                </a:solidFill>
              </a:rPr>
              <a:t>Sponge</a:t>
            </a:r>
            <a:r>
              <a:rPr lang="ko-KR" altLang="en-US" sz="2000" b="1" dirty="0">
                <a:solidFill>
                  <a:schemeClr val="tx1"/>
                </a:solidFill>
              </a:rPr>
              <a:t> 구조</a:t>
            </a:r>
            <a:endParaRPr lang="en-US" altLang="ko-KR" sz="2000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b="1" dirty="0">
                <a:solidFill>
                  <a:schemeClr val="accent6"/>
                </a:solidFill>
              </a:rPr>
              <a:t>Absorbing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단계와 </a:t>
            </a:r>
            <a:r>
              <a:rPr lang="en-US" altLang="ko-KR" sz="2000" b="1" dirty="0">
                <a:solidFill>
                  <a:schemeClr val="accent6"/>
                </a:solidFill>
              </a:rPr>
              <a:t>Squeezing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단계로 구성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9852D83-A391-F9EF-A5FA-ED6A99EEA77B}"/>
              </a:ext>
            </a:extLst>
          </p:cNvPr>
          <p:cNvGrpSpPr/>
          <p:nvPr/>
        </p:nvGrpSpPr>
        <p:grpSpPr>
          <a:xfrm>
            <a:off x="411161" y="2279703"/>
            <a:ext cx="5074898" cy="412127"/>
            <a:chOff x="570230" y="2125592"/>
            <a:chExt cx="5972175" cy="407035"/>
          </a:xfrm>
        </p:grpSpPr>
        <p:cxnSp>
          <p:nvCxnSpPr>
            <p:cNvPr id="3" name="도형 5">
              <a:extLst>
                <a:ext uri="{FF2B5EF4-FFF2-40B4-BE49-F238E27FC236}">
                  <a16:creationId xmlns:a16="http://schemas.microsoft.com/office/drawing/2014/main" id="{742ED283-9E6E-DF30-9464-BAC145F688BA}"/>
                </a:ext>
              </a:extLst>
            </p:cNvPr>
            <p:cNvCxnSpPr/>
            <p:nvPr/>
          </p:nvCxnSpPr>
          <p:spPr>
            <a:xfrm flipV="1">
              <a:off x="1771650" y="2345302"/>
              <a:ext cx="3569335" cy="1270"/>
            </a:xfrm>
            <a:prstGeom prst="straightConnector1">
              <a:avLst/>
            </a:prstGeom>
            <a:ln w="57150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텍스트 상자 8">
              <a:extLst>
                <a:ext uri="{FF2B5EF4-FFF2-40B4-BE49-F238E27FC236}">
                  <a16:creationId xmlns:a16="http://schemas.microsoft.com/office/drawing/2014/main" id="{A9060DB3-84DC-D620-D8BE-D3D7271DFAA1}"/>
                </a:ext>
              </a:extLst>
            </p:cNvPr>
            <p:cNvSpPr txBox="1">
              <a:spLocks/>
            </p:cNvSpPr>
            <p:nvPr/>
          </p:nvSpPr>
          <p:spPr>
            <a:xfrm>
              <a:off x="570230" y="2161152"/>
              <a:ext cx="12020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hangingPunct="1"/>
              <a:r>
                <a:rPr sz="1800" b="1" dirty="0" err="1">
                  <a:solidFill>
                    <a:srgbClr val="FF0000"/>
                  </a:solidFill>
                  <a:latin typeface="맑은 고딕" charset="0"/>
                  <a:ea typeface="맑은 고딕" charset="0"/>
                </a:rPr>
                <a:t>경량화</a:t>
              </a:r>
              <a:endParaRPr lang="ko-KR" altLang="en-US" sz="1800" b="1" dirty="0">
                <a:solidFill>
                  <a:srgbClr val="FF0000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5" name="텍스트 상자 9">
              <a:extLst>
                <a:ext uri="{FF2B5EF4-FFF2-40B4-BE49-F238E27FC236}">
                  <a16:creationId xmlns:a16="http://schemas.microsoft.com/office/drawing/2014/main" id="{BD0AFFCA-6C8D-D39F-E64C-B95E1DFC863B}"/>
                </a:ext>
              </a:extLst>
            </p:cNvPr>
            <p:cNvSpPr txBox="1">
              <a:spLocks/>
            </p:cNvSpPr>
            <p:nvPr/>
          </p:nvSpPr>
          <p:spPr>
            <a:xfrm>
              <a:off x="5340350" y="2160517"/>
              <a:ext cx="1202055" cy="370205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89535" tIns="46355" rIns="89535" bIns="46355" anchor="t">
              <a:spAutoFit/>
            </a:bodyPr>
            <a:lstStyle/>
            <a:p>
              <a:pPr marL="0" indent="0" algn="ctr" hangingPunct="1"/>
              <a:r>
                <a:rPr sz="1800" b="1" dirty="0" err="1">
                  <a:solidFill>
                    <a:schemeClr val="accent5"/>
                  </a:solidFill>
                  <a:latin typeface="맑은 고딕" charset="0"/>
                  <a:ea typeface="맑은 고딕" charset="0"/>
                </a:rPr>
                <a:t>보안</a:t>
              </a:r>
              <a:endParaRPr lang="ko-KR" altLang="en-US" dirty="0"/>
            </a:p>
          </p:txBody>
        </p:sp>
        <p:sp>
          <p:nvSpPr>
            <p:cNvPr id="6" name="도형 10">
              <a:extLst>
                <a:ext uri="{FF2B5EF4-FFF2-40B4-BE49-F238E27FC236}">
                  <a16:creationId xmlns:a16="http://schemas.microsoft.com/office/drawing/2014/main" id="{FE2705A2-4A83-8849-E995-7EF74B74A278}"/>
                </a:ext>
              </a:extLst>
            </p:cNvPr>
            <p:cNvSpPr>
              <a:spLocks/>
            </p:cNvSpPr>
            <p:nvPr/>
          </p:nvSpPr>
          <p:spPr>
            <a:xfrm>
              <a:off x="651930" y="2125592"/>
              <a:ext cx="5765800" cy="407035"/>
            </a:xfrm>
            <a:prstGeom prst="rect">
              <a:avLst/>
            </a:pr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ysDash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>
              <a:noAutofit/>
            </a:bodyPr>
            <a:lstStyle/>
            <a:p>
              <a:pPr marL="0" indent="0" algn="ctr" hangingPunct="1"/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7" name="그림 15" descr="C:/Users/dnjsd/AppData/Roaming/PolarisOffice/ETemp/32052_6360848/fImage33857678467.png">
            <a:extLst>
              <a:ext uri="{FF2B5EF4-FFF2-40B4-BE49-F238E27FC236}">
                <a16:creationId xmlns:a16="http://schemas.microsoft.com/office/drawing/2014/main" id="{2F61BC51-DA11-1B4D-3802-991763AC01A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102" y="4025266"/>
            <a:ext cx="5979795" cy="2386965"/>
          </a:xfrm>
          <a:prstGeom prst="rect">
            <a:avLst/>
          </a:pr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35B11B-7530-01FB-7D17-4BA69E7E1C98}"/>
              </a:ext>
            </a:extLst>
          </p:cNvPr>
          <p:cNvSpPr txBox="1"/>
          <p:nvPr/>
        </p:nvSpPr>
        <p:spPr>
          <a:xfrm>
            <a:off x="5312701" y="6445958"/>
            <a:ext cx="1566595" cy="307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ore-KR" sz="1400" b="1" dirty="0"/>
              <a:t>Sponge </a:t>
            </a:r>
            <a:r>
              <a:rPr lang="ko-KR" altLang="en-US" sz="1400" b="1" dirty="0"/>
              <a:t>구조</a:t>
            </a:r>
            <a:endParaRPr kumimoji="0" lang="ko-Kore-KR" altLang="en-US" sz="1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08492086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Quark</a:t>
            </a: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b="1" dirty="0"/>
              <a:t>U-Quark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dirty="0"/>
              <a:t> = 8bits | </a:t>
            </a:r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r>
              <a:rPr lang="en-US" altLang="ko-KR" sz="2000" dirty="0"/>
              <a:t> = 128bits |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message block</a:t>
            </a:r>
            <a:r>
              <a:rPr lang="en-US" altLang="ko-KR" sz="2000" dirty="0"/>
              <a:t> = 8bits |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output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136bits |</a:t>
            </a:r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endParaRPr lang="en-US" altLang="ko-KR" sz="2000" dirty="0"/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2000" dirty="0"/>
              <a:t>보안 강도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>
                <a:solidFill>
                  <a:schemeClr val="accent6"/>
                </a:solidFill>
              </a:rPr>
              <a:t>64bit</a:t>
            </a:r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/>
              <a:t>GE(gate equivalents): </a:t>
            </a:r>
            <a:r>
              <a:rPr lang="en-US" altLang="ko-KR" sz="2000" dirty="0">
                <a:solidFill>
                  <a:schemeClr val="accent6"/>
                </a:solidFill>
              </a:rPr>
              <a:t>1379</a:t>
            </a:r>
            <a:r>
              <a:rPr lang="ko-KR" altLang="en-US" sz="2000" dirty="0">
                <a:solidFill>
                  <a:schemeClr val="accent6"/>
                </a:solidFill>
              </a:rPr>
              <a:t>개</a:t>
            </a:r>
            <a:endParaRPr lang="en-US" altLang="ko-KR" sz="2000" dirty="0">
              <a:solidFill>
                <a:schemeClr val="accent6"/>
              </a:solidFill>
            </a:endParaRPr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/>
              <a:t>Keccak(2520GE)</a:t>
            </a:r>
            <a:endParaRPr lang="ko-KR" altLang="en-US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9BA51C6-4AE8-4C00-D992-E6520CD8B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074389"/>
            <a:ext cx="5684520" cy="52995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067667-2372-7B1B-AE58-8D627E8FB6FD}"/>
              </a:ext>
            </a:extLst>
          </p:cNvPr>
          <p:cNvSpPr txBox="1"/>
          <p:nvPr/>
        </p:nvSpPr>
        <p:spPr>
          <a:xfrm>
            <a:off x="8005954" y="6435810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/>
              <a:t>Absorbing </a:t>
            </a:r>
            <a:r>
              <a:rPr kumimoji="1" lang="ko-KR" altLang="en-US" b="1" dirty="0"/>
              <a:t>과정</a:t>
            </a:r>
            <a:endParaRPr kumimoji="1" lang="ko-Kore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5CEB53-0D8B-1A52-271E-081D7D930D22}"/>
              </a:ext>
            </a:extLst>
          </p:cNvPr>
          <p:cNvSpPr/>
          <p:nvPr/>
        </p:nvSpPr>
        <p:spPr>
          <a:xfrm>
            <a:off x="6094731" y="1081733"/>
            <a:ext cx="1968931" cy="2131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FD4D8D-A194-298B-4C7C-FA5F4A4EFC66}"/>
              </a:ext>
            </a:extLst>
          </p:cNvPr>
          <p:cNvSpPr/>
          <p:nvPr/>
        </p:nvSpPr>
        <p:spPr>
          <a:xfrm>
            <a:off x="6440847" y="2255965"/>
            <a:ext cx="5092607" cy="5206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F9B17-B062-2F76-65D6-C105E6AD1664}"/>
              </a:ext>
            </a:extLst>
          </p:cNvPr>
          <p:cNvSpPr/>
          <p:nvPr/>
        </p:nvSpPr>
        <p:spPr>
          <a:xfrm>
            <a:off x="6440847" y="3617554"/>
            <a:ext cx="4551976" cy="10545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F8CD7-87B6-EA8E-1C18-B36C6A540DC8}"/>
              </a:ext>
            </a:extLst>
          </p:cNvPr>
          <p:cNvSpPr/>
          <p:nvPr/>
        </p:nvSpPr>
        <p:spPr>
          <a:xfrm>
            <a:off x="6440847" y="5275128"/>
            <a:ext cx="1842149" cy="7385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5197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 dirty="0" err="1">
                <a:latin typeface="Arial" charset="0"/>
                <a:ea typeface="맑은 고딕" charset="0"/>
                <a:cs typeface="+mj-cs"/>
              </a:rPr>
              <a:t>Quark</a:t>
            </a:r>
            <a:endParaRPr lang="ko-KR" altLang="en-US" sz="3600" dirty="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b="1" dirty="0"/>
              <a:t>U-Quark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r</a:t>
            </a:r>
            <a:r>
              <a:rPr lang="en-US" altLang="ko-KR" sz="2000" dirty="0"/>
              <a:t> = 8bits | </a:t>
            </a:r>
            <a:r>
              <a:rPr lang="en-US" altLang="ko-KR" sz="2000" b="1" dirty="0">
                <a:solidFill>
                  <a:srgbClr val="0070C0"/>
                </a:solidFill>
              </a:rPr>
              <a:t>c</a:t>
            </a:r>
            <a:r>
              <a:rPr lang="en-US" altLang="ko-KR" sz="2000" dirty="0"/>
              <a:t> = 128bits |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message block</a:t>
            </a:r>
            <a:r>
              <a:rPr lang="en-US" altLang="ko-KR" sz="2000" dirty="0"/>
              <a:t> = 8bits |</a:t>
            </a:r>
          </a:p>
          <a:p>
            <a:pPr lvl="1" indent="-228600">
              <a:lnSpc>
                <a:spcPct val="100000"/>
              </a:lnSpc>
            </a:pPr>
            <a:r>
              <a:rPr lang="en-US" altLang="ko-KR" sz="2000" dirty="0"/>
              <a:t>| </a:t>
            </a:r>
            <a:r>
              <a:rPr lang="en-US" altLang="ko-KR" sz="2000" b="1" dirty="0">
                <a:solidFill>
                  <a:srgbClr val="0070C0"/>
                </a:solidFill>
              </a:rPr>
              <a:t>output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136bits |</a:t>
            </a:r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endParaRPr lang="en-US" altLang="ko-KR" sz="2000" dirty="0"/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ko-KR" altLang="en-US" sz="2000" dirty="0"/>
              <a:t>보안 강도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en-US" altLang="ko-KR" sz="2000" dirty="0"/>
              <a:t>64bit</a:t>
            </a:r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/>
              <a:t>GE(gate equivalents): 1379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marL="228600" indent="-228600" latinLnBrk="0">
              <a:lnSpc>
                <a:spcPct val="150000"/>
              </a:lnSpc>
              <a:buFont typeface="Arial"/>
              <a:buChar char="•"/>
            </a:pPr>
            <a:r>
              <a:rPr lang="en-US" altLang="ko-KR" sz="2000" dirty="0"/>
              <a:t>Keccak(2520GE)</a:t>
            </a:r>
            <a:endParaRPr lang="ko-KR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67667-2372-7B1B-AE58-8D627E8FB6FD}"/>
              </a:ext>
            </a:extLst>
          </p:cNvPr>
          <p:cNvSpPr txBox="1"/>
          <p:nvPr/>
        </p:nvSpPr>
        <p:spPr>
          <a:xfrm>
            <a:off x="7810261" y="6403203"/>
            <a:ext cx="1864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b="1" dirty="0"/>
              <a:t>Squeezing </a:t>
            </a:r>
            <a:r>
              <a:rPr kumimoji="1" lang="ko-KR" altLang="en-US" b="1" dirty="0"/>
              <a:t>과정</a:t>
            </a:r>
            <a:endParaRPr kumimoji="1" lang="ko-Kore-KR" altLang="en-US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430B97-D9C4-4CB9-EBE9-35DD1B0CF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643" y="1035007"/>
            <a:ext cx="6591851" cy="536819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6665934-B5B3-5CAF-DFFE-85D0EC3C29A2}"/>
              </a:ext>
            </a:extLst>
          </p:cNvPr>
          <p:cNvSpPr/>
          <p:nvPr/>
        </p:nvSpPr>
        <p:spPr>
          <a:xfrm>
            <a:off x="5740029" y="1461705"/>
            <a:ext cx="5546470" cy="13882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E66788-82D8-97C1-2F41-24916B4CA523}"/>
              </a:ext>
            </a:extLst>
          </p:cNvPr>
          <p:cNvSpPr/>
          <p:nvPr/>
        </p:nvSpPr>
        <p:spPr>
          <a:xfrm>
            <a:off x="5740029" y="5119305"/>
            <a:ext cx="3650926" cy="10345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DF6E80-65B8-57F9-20D6-2507FBA6CC06}"/>
              </a:ext>
            </a:extLst>
          </p:cNvPr>
          <p:cNvSpPr/>
          <p:nvPr/>
        </p:nvSpPr>
        <p:spPr>
          <a:xfrm>
            <a:off x="5446643" y="1035007"/>
            <a:ext cx="2122186" cy="2539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2801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675" cy="7632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Quark</a:t>
            </a:r>
            <a:r>
              <a:rPr lang="ko-KR" altLang="en-US">
                <a:latin typeface="Arial" charset="0"/>
                <a:ea typeface="맑은 고딕" charset="0"/>
              </a:rPr>
              <a:t>를 적용한 시스템</a:t>
            </a:r>
            <a:endParaRPr lang="ko-KR" altLang="en-US" sz="3600" dirty="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8"/>
          <p:cNvSpPr txBox="1">
            <a:spLocks noGrp="1"/>
          </p:cNvSpPr>
          <p:nvPr>
            <p:ph type="body" idx="10"/>
          </p:nvPr>
        </p:nvSpPr>
        <p:spPr>
          <a:xfrm>
            <a:off x="411480" y="114363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b="1" dirty="0"/>
              <a:t>결과</a:t>
            </a:r>
          </a:p>
        </p:txBody>
      </p:sp>
      <p:pic>
        <p:nvPicPr>
          <p:cNvPr id="1025" name="Picture 1" descr="page3image37364464">
            <a:extLst>
              <a:ext uri="{FF2B5EF4-FFF2-40B4-BE49-F238E27FC236}">
                <a16:creationId xmlns:a16="http://schemas.microsoft.com/office/drawing/2014/main" id="{8E93513F-0B14-550E-190E-7DD2FB13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244" y="2277489"/>
            <a:ext cx="4368093" cy="19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DFCB620-E9F6-39D5-11A0-F3BDA720E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14" y="2128742"/>
            <a:ext cx="4339192" cy="221710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2F74BA3-270E-66AE-5362-76CCF97F10E7}"/>
              </a:ext>
            </a:extLst>
          </p:cNvPr>
          <p:cNvCxnSpPr>
            <a:cxnSpLocks/>
          </p:cNvCxnSpPr>
          <p:nvPr/>
        </p:nvCxnSpPr>
        <p:spPr>
          <a:xfrm>
            <a:off x="4701859" y="3230528"/>
            <a:ext cx="2278932" cy="67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248722-5C85-3ADF-25C6-DFC5335E1F3F}"/>
              </a:ext>
            </a:extLst>
          </p:cNvPr>
          <p:cNvSpPr txBox="1"/>
          <p:nvPr/>
        </p:nvSpPr>
        <p:spPr>
          <a:xfrm>
            <a:off x="2063806" y="4518567"/>
            <a:ext cx="17466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ko-KR" altLang="en-US" b="1" dirty="0"/>
              <a:t>기존 시스템</a:t>
            </a:r>
            <a:endParaRPr kumimoji="0" lang="ko-Kore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7692F1-B45B-9482-04F2-F7E42ECA3740}"/>
              </a:ext>
            </a:extLst>
          </p:cNvPr>
          <p:cNvSpPr txBox="1"/>
          <p:nvPr/>
        </p:nvSpPr>
        <p:spPr>
          <a:xfrm>
            <a:off x="8246138" y="4356286"/>
            <a:ext cx="2270304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b="1" dirty="0"/>
              <a:t>Quark </a:t>
            </a:r>
            <a:r>
              <a:rPr lang="ko-KR" altLang="en-US" b="1" dirty="0"/>
              <a:t>적용 시스템</a:t>
            </a:r>
            <a:endParaRPr kumimoji="0" lang="ko-Kore-KR" altLang="en-US" sz="1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4195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2894</TotalTime>
  <Words>177</Words>
  <Application>Microsoft Macintosh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Helvetica</vt:lpstr>
      <vt:lpstr>Wingdings</vt:lpstr>
      <vt:lpstr>CryptoCraft 테마</vt:lpstr>
      <vt:lpstr>Quark를 적용한 단건 배달 관리 시스템</vt:lpstr>
      <vt:lpstr>PowerPoint 프레젠테이션</vt:lpstr>
      <vt:lpstr>기존 시스템</vt:lpstr>
      <vt:lpstr>Quark</vt:lpstr>
      <vt:lpstr>Quark</vt:lpstr>
      <vt:lpstr>Quark</vt:lpstr>
      <vt:lpstr>Quark를 적용한 시스템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원웅 김</cp:lastModifiedBy>
  <cp:revision>3</cp:revision>
  <dcterms:modified xsi:type="dcterms:W3CDTF">2022-10-08T07:56:13Z</dcterms:modified>
</cp:coreProperties>
</file>