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420" r:id="rId2"/>
    <p:sldId id="275" r:id="rId3"/>
    <p:sldId id="433" r:id="rId4"/>
    <p:sldId id="431" r:id="rId5"/>
    <p:sldId id="438" r:id="rId6"/>
    <p:sldId id="439" r:id="rId7"/>
    <p:sldId id="440" r:id="rId8"/>
    <p:sldId id="436" r:id="rId9"/>
    <p:sldId id="435" r:id="rId10"/>
    <p:sldId id="434" r:id="rId11"/>
    <p:sldId id="442" r:id="rId12"/>
    <p:sldId id="297" r:id="rId13"/>
  </p:sldIdLst>
  <p:sldSz cx="12192000" cy="6858000"/>
  <p:notesSz cx="6858000" cy="9144000"/>
  <p:embeddedFontLst>
    <p:embeddedFont>
      <p:font typeface="나눔스퀘어_ac" panose="020B0600000101010101" pitchFamily="34" charset="-127"/>
      <p:regular r:id="rId16"/>
    </p:embeddedFont>
    <p:embeddedFont>
      <p:font typeface="맑은 고딕" panose="020B0503020000020004" pitchFamily="34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86359"/>
  </p:normalViewPr>
  <p:slideViewPr>
    <p:cSldViewPr snapToGrid="0">
      <p:cViewPr>
        <p:scale>
          <a:sx n="123" d="100"/>
          <a:sy n="123" d="100"/>
        </p:scale>
        <p:origin x="256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Helvetica" pitchFamily="2" charset="0"/>
              </a:rPr>
              <a:t>키 </a:t>
            </a:r>
            <a:r>
              <a:rPr lang="ko-KR" altLang="en-US" dirty="0" err="1">
                <a:effectLst/>
                <a:latin typeface="Helvetica" pitchFamily="2" charset="0"/>
              </a:rPr>
              <a:t>비트별</a:t>
            </a:r>
            <a:r>
              <a:rPr lang="ko-KR" altLang="en-US" dirty="0">
                <a:effectLst/>
                <a:latin typeface="Helvetica" pitchFamily="2" charset="0"/>
              </a:rPr>
              <a:t> 예측 정확도에 따라 해당 비트의 안전성을 알 수 있다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다른 키 비트에 비해 예측 정확도가 높은 키 비트일수록 비교적 예측이 쉬워 취약하다고 볼 수 있다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9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7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>
                <a:effectLst/>
                <a:latin typeface="Helvetica" pitchFamily="2" charset="0"/>
              </a:rPr>
              <a:t>PRESENT64/80</a:t>
            </a:r>
            <a:r>
              <a:rPr lang="ko-KR" altLang="en-US" dirty="0">
                <a:effectLst/>
                <a:latin typeface="Helvetica" pitchFamily="2" charset="0"/>
              </a:rPr>
              <a:t>의 경우 </a:t>
            </a:r>
            <a:r>
              <a:rPr lang="en-US" altLang="ko-KR" dirty="0">
                <a:effectLst/>
                <a:latin typeface="Helvetica" pitchFamily="2" charset="0"/>
              </a:rPr>
              <a:t>80-</a:t>
            </a:r>
            <a:r>
              <a:rPr lang="ko-KR" altLang="en-US" dirty="0">
                <a:effectLst/>
                <a:latin typeface="Helvetica" pitchFamily="2" charset="0"/>
              </a:rPr>
              <a:t>비트 키를 예측하기 위해서 필요한 데이터셋의 수가 기하급수적으로 증가하며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 err="1">
                <a:effectLst/>
                <a:latin typeface="Helvetica" pitchFamily="2" charset="0"/>
              </a:rPr>
              <a:t>평문</a:t>
            </a:r>
            <a:r>
              <a:rPr lang="ko-KR" altLang="en-US" dirty="0">
                <a:effectLst/>
                <a:latin typeface="Helvetica" pitchFamily="2" charset="0"/>
              </a:rPr>
              <a:t> 및 암호문 길이도 총 </a:t>
            </a:r>
            <a:r>
              <a:rPr lang="en-US" altLang="ko-KR" dirty="0">
                <a:effectLst/>
                <a:latin typeface="Helvetica" pitchFamily="2" charset="0"/>
              </a:rPr>
              <a:t>128-</a:t>
            </a:r>
            <a:r>
              <a:rPr lang="ko-KR" altLang="en-US" dirty="0">
                <a:effectLst/>
                <a:latin typeface="Helvetica" pitchFamily="2" charset="0"/>
              </a:rPr>
              <a:t>비트로 길어져 암호 분석을 수행하기 어렵다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9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0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알려진 </a:t>
            </a:r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107916"/>
            <a:ext cx="12192001" cy="1655762"/>
          </a:xfrm>
        </p:spPr>
        <p:txBody>
          <a:bodyPr>
            <a:normAutofit/>
          </a:bodyPr>
          <a:lstStyle/>
          <a:p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김현지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장경배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강예준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김원웅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양유진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서화정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4" y="5945963"/>
            <a:ext cx="251510" cy="58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모델별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 성능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(CNN, MLP)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비트에 대해 정확도가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0.5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이상이어야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키공간에서 공격이 성공한 것으로 간주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사용했을 때 전체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16bit key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 공격 성공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정확도 평균은 두 모델이 유사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안전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3B84BD-F6A5-4FE6-321D-4CA02DCC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19123"/>
              </p:ext>
            </p:extLst>
          </p:nvPr>
        </p:nvGraphicFramePr>
        <p:xfrm>
          <a:off x="1421905" y="2422878"/>
          <a:ext cx="9348190" cy="4277020"/>
        </p:xfrm>
        <a:graphic>
          <a:graphicData uri="http://schemas.openxmlformats.org/drawingml/2006/table">
            <a:tbl>
              <a:tblPr/>
              <a:tblGrid>
                <a:gridCol w="492010">
                  <a:extLst>
                    <a:ext uri="{9D8B030D-6E8A-4147-A177-3AD203B41FA5}">
                      <a16:colId xmlns:a16="http://schemas.microsoft.com/office/drawing/2014/main" val="258287936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510270876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1470855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13627612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635738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878868917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92458549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0915243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6440502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1804912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625934632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93847018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46711206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428406524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86372477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62647477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89831919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16312746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633520900"/>
                    </a:ext>
                  </a:extLst>
                </a:gridCol>
              </a:tblGrid>
              <a:tr h="427702"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Key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1st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2nd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3rd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7th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8th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9th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10th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11th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12th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13th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AVG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0995"/>
                  </a:ext>
                </a:extLst>
              </a:tr>
              <a:tr h="427702">
                <a:tc rowSpan="5"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CNN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8-bit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0.86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27091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9-bit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682384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58773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443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12-bit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1421"/>
                  </a:ext>
                </a:extLst>
              </a:tr>
              <a:tr h="427702">
                <a:tc rowSpan="4"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MLP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8-bit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0.87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43470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9-bit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21088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81552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0.67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23008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9965BC6-62E7-5155-E6FC-179BE60C16C1}"/>
              </a:ext>
            </a:extLst>
          </p:cNvPr>
          <p:cNvSpPr/>
          <p:nvPr/>
        </p:nvSpPr>
        <p:spPr>
          <a:xfrm>
            <a:off x="1910400" y="4561388"/>
            <a:ext cx="8859695" cy="4158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AE307B-40FD-8388-8ED3-70EE1916E606}"/>
              </a:ext>
            </a:extLst>
          </p:cNvPr>
          <p:cNvSpPr/>
          <p:nvPr/>
        </p:nvSpPr>
        <p:spPr>
          <a:xfrm rot="5400000">
            <a:off x="4943213" y="3819911"/>
            <a:ext cx="4277019" cy="1482953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7C18C3-ECC6-8593-7FC0-06D83CF9DB73}"/>
              </a:ext>
            </a:extLst>
          </p:cNvPr>
          <p:cNvSpPr/>
          <p:nvPr/>
        </p:nvSpPr>
        <p:spPr>
          <a:xfrm rot="5400000">
            <a:off x="6425072" y="4309502"/>
            <a:ext cx="4262650" cy="489406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25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사용하여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대해 알려진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수행 및 성능 비교를 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전체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16bit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키공간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12bit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키공간까지 공격에 성공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 성공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8bit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16bit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가짐에도 불구하고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키공간에 대해서는 알려진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실패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수를 늘릴수록 성능이 향상되지만 학습 시간 및 메모리 용량 측면에서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일정 수준 이상은 학습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알려진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평문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공격을 통해 암호 분석이 가능한 키 비트에 제한이 있음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solidFill>
                  <a:srgbClr val="002060"/>
                </a:solidFill>
              </a:rPr>
              <a:t>Q &amp; A</a:t>
            </a:r>
            <a:endParaRPr kumimoji="1"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구조 및 실험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암호 분석 성능 평가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(CNN,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MLP)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설계 원칙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 간의 상관관계를 없애는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혼돈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(confusion)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통계적 성질을 없애는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확산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(diffusion)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키를 유추하거나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복원할 수 없도록 설계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분석 기법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알려진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차분 분석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 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알려진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공격자가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암호문을 알고 있다고 가정했을 때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 쌍을 사용하여 비밀키를 알아내는 암호 분석 기법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암호 분석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(Linear Cryptanalysis)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1993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Matsui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제안한 강력한 암호 분석 방법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알고리즘 내부의 비선형 구조를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선형화하여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비밀키를 알아내는 방법으로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알려진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공격이 해당됨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Skip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connection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Residual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Network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논문에서 제안된 기법으로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깊은 네트워크를 학습시키기 위한 방법 중 하나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출력을 몇 개의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건너뛴 후 다음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입력에 추가하여 추가적인 정보를 학습할 수 있도록 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 소실 및 과적합을 방지할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쉽고 빠른 학습 가능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CDBD1A-3CF4-5BAE-1CEE-391267AFC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0" r="15280"/>
          <a:stretch/>
        </p:blipFill>
        <p:spPr>
          <a:xfrm>
            <a:off x="10049076" y="4200114"/>
            <a:ext cx="2132227" cy="265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사용한 블록 암호 분석 연구 동향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Learning-Based Cryptanalysis of Lightweight Block Ciphers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암호 분석 모델로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S-DES8/10, SIMON32/64,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SPECK32/64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 암호에 대해 알려진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수행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 쌍은 비트로 표현한 후 연접하여 입력 데이터로 사용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라벨은 비밀키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키는 암호에 따라 랜덤 비트키와 키공간을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64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ASCII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문자로 제한한 텍스트키 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 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150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150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S-DES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두가지 키 모두 공격 성공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SIMON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SPECK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키비트가 커서 텍스트키를 사용한 경우에만 공격 성공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결론적으로 세 암호에 대해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라운드에 대한 암호 분석 성공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1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사용한 블록 암호 분석 연구 동향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based Cryptanalysis of Lightweight Block Ciphers, Revisited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앞의 논문 모델을 개선한 결과로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암호 분석 모델에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딥러닝 기법을 적용하여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S-DES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대해 향상된 성능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보임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적용된 딥러닝 기법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Skip connection, GLU(Gated Linear Unit)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결과적으로 이전 작업에 비해 평균적으로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5.3%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높은 정확도 달성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매개변수 수는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93.16%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감소시킴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추가적으로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S-AES16/16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암호 분석도 수행하였음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S-DES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동일한 키공간을 사용할 때 더 많은 매개변수를 요구하면서 낮은 정확도를 보임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S-AES</a:t>
            </a: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공격하는 것이 더 어려운 작업임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알 수 있음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 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160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939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84E39D2-391E-5C42-2108-83D5239D3A10}"/>
              </a:ext>
            </a:extLst>
          </p:cNvPr>
          <p:cNvSpPr/>
          <p:nvPr/>
        </p:nvSpPr>
        <p:spPr>
          <a:xfrm>
            <a:off x="411163" y="2618509"/>
            <a:ext cx="11133137" cy="810491"/>
          </a:xfrm>
          <a:prstGeom prst="roundRect">
            <a:avLst/>
          </a:prstGeom>
          <a:noFill/>
          <a:ln w="38100">
            <a:solidFill>
              <a:srgbClr val="ACA1D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2007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제안된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AES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 초경량 블록 암호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저전력 소모와 높은 칩 효율이 요구되는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기기에 적용할 수 있도록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경량화되어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설계됨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연구에 따르면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알려진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공격에는 많은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 쌍이 필요하여 이를 저장하기 위한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충분한 메모리가 필요하다는 한계점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존재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분석 불가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간소화된 버전인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S-PRESENT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분석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Toy-Example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F4456-3241-7AB2-E3EC-EAFCA0C4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42" y="3535911"/>
            <a:ext cx="3908013" cy="311434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EFF66C-9155-1BE5-1A60-7E0CDEAA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67720"/>
              </p:ext>
            </p:extLst>
          </p:nvPr>
        </p:nvGraphicFramePr>
        <p:xfrm>
          <a:off x="673826" y="4628868"/>
          <a:ext cx="5221357" cy="1463040"/>
        </p:xfrm>
        <a:graphic>
          <a:graphicData uri="http://schemas.openxmlformats.org/drawingml/2006/table">
            <a:tbl>
              <a:tblPr/>
              <a:tblGrid>
                <a:gridCol w="1984513">
                  <a:extLst>
                    <a:ext uri="{9D8B030D-6E8A-4147-A177-3AD203B41FA5}">
                      <a16:colId xmlns:a16="http://schemas.microsoft.com/office/drawing/2014/main" val="3969134368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451806238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3801347457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130719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n-bit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k-bit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51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PRESENT-64/80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64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80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8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PRESENT-64/128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64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2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S-PRESENT8/16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16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414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FEDF04-64D7-4380-82E4-4911B178DFAC}"/>
              </a:ext>
            </a:extLst>
          </p:cNvPr>
          <p:cNvSpPr txBox="1"/>
          <p:nvPr/>
        </p:nvSpPr>
        <p:spPr>
          <a:xfrm>
            <a:off x="909495" y="619112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두</a:t>
            </a:r>
            <a:r>
              <a:rPr kumimoji="1" lang="ko-KR" altLang="en-US" b="1" dirty="0"/>
              <a:t> 암호의 블록 크기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키 크기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라운드 수 비교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109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구조 및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키의 경우의 수에 대해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암호화하여 암호문을 생성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암호문을 연접한 쌍을 입력 데이터로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비밀키를 라벨로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(16bit),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데이터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(16bit)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네트워크를 구성하여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데이터에 대응하는 키를 예측 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실제 키와 비교하여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MSE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손실 함수를 통해 손실을 계산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손실 값을 최소화하는 방향으로 최적화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본 실험에서 데이터셋의 수는 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4000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구조 및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MLP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모델은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데이터셋의 전체적인 정보를 고려하기 위해 사용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모델은 주로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이미지 특징 추출을 위해 사용되지만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시퀀스 데이터에서 중요 정보를 추출하기 위해서도 사용될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Conv1D (128, 1)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(128)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바꾸면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 구조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구성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Skip connection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채널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뉴런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고정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0.01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 크기를 </a:t>
            </a:r>
            <a:r>
              <a:rPr kumimoji="1" lang="en-US" altLang="ko-KR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설정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F623C6-023D-5018-9D86-815EEA734FBC}"/>
              </a:ext>
            </a:extLst>
          </p:cNvPr>
          <p:cNvGrpSpPr/>
          <p:nvPr/>
        </p:nvGrpSpPr>
        <p:grpSpPr>
          <a:xfrm>
            <a:off x="5209618" y="3335483"/>
            <a:ext cx="4371225" cy="3397898"/>
            <a:chOff x="1575255" y="3079267"/>
            <a:chExt cx="4371225" cy="33978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467166E-D092-FB66-3DA1-B3A8FDC8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255" y="3079267"/>
              <a:ext cx="4371225" cy="33978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85ED8-3902-1311-325F-5CA40A2915F1}"/>
                </a:ext>
              </a:extLst>
            </p:cNvPr>
            <p:cNvSpPr txBox="1"/>
            <p:nvPr/>
          </p:nvSpPr>
          <p:spPr>
            <a:xfrm>
              <a:off x="3197108" y="5943693"/>
              <a:ext cx="1231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Skip connection</a:t>
              </a:r>
              <a:endParaRPr kumimoji="1" lang="ko-Kore-KR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43268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27715</TotalTime>
  <Words>1061</Words>
  <Application>Microsoft Macintosh PowerPoint</Application>
  <PresentationFormat>와이드스크린</PresentationFormat>
  <Paragraphs>299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Courier New</vt:lpstr>
      <vt:lpstr>맑은 고딕</vt:lpstr>
      <vt:lpstr>Helvetica</vt:lpstr>
      <vt:lpstr>Times New Roman</vt:lpstr>
      <vt:lpstr>나눔스퀘어_ac</vt:lpstr>
      <vt:lpstr>Apple SD Gothic Neo</vt:lpstr>
      <vt:lpstr>Wingdings</vt:lpstr>
      <vt:lpstr>Arial</vt:lpstr>
      <vt:lpstr>제목 테마</vt:lpstr>
      <vt:lpstr>딥러닝을 통한 S-PRESENT 알려진 평문 공격</vt:lpstr>
      <vt:lpstr>PowerPoint 프레젠테이션</vt:lpstr>
      <vt:lpstr>01. 서론</vt:lpstr>
      <vt:lpstr>02. 관련 연구</vt:lpstr>
      <vt:lpstr>02. 관련 연구</vt:lpstr>
      <vt:lpstr>02. 관련 연구</vt:lpstr>
      <vt:lpstr>02. 관련 연구</vt:lpstr>
      <vt:lpstr>03. 모델 구조 및 실험</vt:lpstr>
      <vt:lpstr>03. 모델 구조 및 실험</vt:lpstr>
      <vt:lpstr>04. 모델별 암호 분석 성능 평가 (CNN, MLP)</vt:lpstr>
      <vt:lpstr>05.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593</cp:revision>
  <dcterms:created xsi:type="dcterms:W3CDTF">2019-03-05T04:29:07Z</dcterms:created>
  <dcterms:modified xsi:type="dcterms:W3CDTF">2022-10-07T13:27:31Z</dcterms:modified>
</cp:coreProperties>
</file>