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4" r:id="rId7"/>
    <p:sldId id="285" r:id="rId8"/>
    <p:sldId id="282" r:id="rId9"/>
    <p:sldId id="286" r:id="rId10"/>
    <p:sldId id="287" r:id="rId11"/>
    <p:sldId id="290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96633"/>
    <a:srgbClr val="FF99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2" autoAdjust="0"/>
    <p:restoredTop sz="80699"/>
  </p:normalViewPr>
  <p:slideViewPr>
    <p:cSldViewPr snapToGrid="0">
      <p:cViewPr varScale="1">
        <p:scale>
          <a:sx n="122" d="100"/>
          <a:sy n="122" d="100"/>
        </p:scale>
        <p:origin x="188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9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8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4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7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4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3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ore-KR" altLang="en-US" sz="3200" dirty="0"/>
              <a:t>사물인터넷을</a:t>
            </a:r>
            <a:r>
              <a:rPr lang="ko-KR" altLang="en-US" sz="3200" dirty="0"/>
              <a:t> 위한 경량 합의 알고리즘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 </a:t>
            </a:r>
            <a:r>
              <a:rPr lang="en-US" altLang="ko-KR" dirty="0"/>
              <a:t>IT</a:t>
            </a:r>
            <a:r>
              <a:rPr lang="ko-KR" altLang="en-US" dirty="0"/>
              <a:t>융합공학부 강예준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58E65-DEFB-51AC-254C-19A37F89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0CA04-A446-B3A4-CB90-9732333EB7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ore-KR" sz="1100" dirty="0">
                <a:effectLst/>
                <a:latin typeface="Helvetica" pitchFamily="2" charset="0"/>
              </a:rPr>
              <a:t>[1] Nakamoto, Satoshi. "Bitcoin: A peer-to-peer electronic cash system." Decentralized Business Review (2008): 21260.</a:t>
            </a:r>
          </a:p>
          <a:p>
            <a:pPr marL="0" indent="0" algn="just">
              <a:buNone/>
            </a:pPr>
            <a:r>
              <a:rPr lang="en-US" altLang="ko-Kore-KR" sz="1100" dirty="0">
                <a:effectLst/>
                <a:latin typeface="Helvetica" pitchFamily="2" charset="0"/>
              </a:rPr>
              <a:t>[2] Biswas, Sujit, et al. "</a:t>
            </a:r>
            <a:r>
              <a:rPr lang="en-US" altLang="ko-Kore-KR" sz="1100" dirty="0" err="1">
                <a:effectLst/>
                <a:latin typeface="Helvetica" pitchFamily="2" charset="0"/>
              </a:rPr>
              <a:t>PoBT</a:t>
            </a:r>
            <a:r>
              <a:rPr lang="en-US" altLang="ko-Kore-KR" sz="1100" dirty="0">
                <a:effectLst/>
                <a:latin typeface="Helvetica" pitchFamily="2" charset="0"/>
              </a:rPr>
              <a:t>: A lightweight consensus algorithm for scalable IoT business blockchain." IEEE Internet of Things Journal 7.3 (2019): 2343-2355.</a:t>
            </a:r>
          </a:p>
          <a:p>
            <a:pPr marL="0" indent="0" algn="just">
              <a:buNone/>
            </a:pPr>
            <a:r>
              <a:rPr lang="en-US" altLang="ko-Kore-KR" sz="1100" dirty="0">
                <a:effectLst/>
                <a:latin typeface="Helvetica" pitchFamily="2" charset="0"/>
              </a:rPr>
              <a:t>[3] </a:t>
            </a:r>
            <a:r>
              <a:rPr lang="en-US" altLang="ko-Kore-KR" sz="1100" dirty="0" err="1">
                <a:effectLst/>
                <a:latin typeface="Helvetica" pitchFamily="2" charset="0"/>
              </a:rPr>
              <a:t>Andola</a:t>
            </a:r>
            <a:r>
              <a:rPr lang="en-US" altLang="ko-Kore-KR" sz="1100" dirty="0">
                <a:effectLst/>
                <a:latin typeface="Helvetica" pitchFamily="2" charset="0"/>
              </a:rPr>
              <a:t>, Nitish, </a:t>
            </a:r>
            <a:r>
              <a:rPr lang="en-US" altLang="ko-Kore-KR" sz="1100" dirty="0" err="1">
                <a:effectLst/>
                <a:latin typeface="Helvetica" pitchFamily="2" charset="0"/>
              </a:rPr>
              <a:t>Sharannya</a:t>
            </a:r>
            <a:r>
              <a:rPr lang="en-US" altLang="ko-Kore-KR" sz="1100" dirty="0">
                <a:effectLst/>
                <a:latin typeface="Helvetica" pitchFamily="2" charset="0"/>
              </a:rPr>
              <a:t> Venkatesan, and Shekhar Verma. "</a:t>
            </a:r>
            <a:r>
              <a:rPr lang="en-US" altLang="ko-Kore-KR" sz="1100" dirty="0" err="1">
                <a:effectLst/>
                <a:latin typeface="Helvetica" pitchFamily="2" charset="0"/>
              </a:rPr>
              <a:t>PoEWAL</a:t>
            </a:r>
            <a:r>
              <a:rPr lang="en-US" altLang="ko-Kore-KR" sz="1100" dirty="0">
                <a:effectLst/>
                <a:latin typeface="Helvetica" pitchFamily="2" charset="0"/>
              </a:rPr>
              <a:t>: A lightweight consensus mechanism for blockchain in IoT." Pervasive and Mobile Computing 69 (2020): 101291.</a:t>
            </a:r>
          </a:p>
          <a:p>
            <a:pPr marL="0" indent="0" algn="just">
              <a:buNone/>
            </a:pPr>
            <a:r>
              <a:rPr lang="en-US" altLang="ko-Kore-KR" sz="1100" dirty="0">
                <a:effectLst/>
                <a:latin typeface="Helvetica" pitchFamily="2" charset="0"/>
              </a:rPr>
              <a:t>[4] Uddin, </a:t>
            </a:r>
            <a:r>
              <a:rPr lang="en-US" altLang="ko-Kore-KR" sz="1100" dirty="0" err="1">
                <a:effectLst/>
                <a:latin typeface="Helvetica" pitchFamily="2" charset="0"/>
              </a:rPr>
              <a:t>Moin</a:t>
            </a:r>
            <a:r>
              <a:rPr lang="en-US" altLang="ko-Kore-KR" sz="1100" dirty="0">
                <a:effectLst/>
                <a:latin typeface="Helvetica" pitchFamily="2" charset="0"/>
              </a:rPr>
              <a:t>, et al. "</a:t>
            </a:r>
            <a:r>
              <a:rPr lang="en-US" altLang="ko-Kore-KR" sz="1100" dirty="0" err="1">
                <a:effectLst/>
                <a:latin typeface="Helvetica" pitchFamily="2" charset="0"/>
              </a:rPr>
              <a:t>CBCIoT</a:t>
            </a:r>
            <a:r>
              <a:rPr lang="en-US" altLang="ko-Kore-KR" sz="1100" dirty="0">
                <a:effectLst/>
                <a:latin typeface="Helvetica" pitchFamily="2" charset="0"/>
              </a:rPr>
              <a:t>: A Consensus Algorithm for Blockchain-Based IoT Applications." Applied Sciences 11.22 (2021): 11011.</a:t>
            </a:r>
          </a:p>
        </p:txBody>
      </p:sp>
    </p:spTree>
    <p:extLst>
      <p:ext uri="{BB962C8B-B14F-4D97-AF65-F5344CB8AC3E}">
        <p14:creationId xmlns:p14="http://schemas.microsoft.com/office/powerpoint/2010/main" val="182071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2250D-3794-6EC0-C63B-59B0B94F13D0}"/>
              </a:ext>
            </a:extLst>
          </p:cNvPr>
          <p:cNvSpPr txBox="1"/>
          <p:nvPr/>
        </p:nvSpPr>
        <p:spPr>
          <a:xfrm>
            <a:off x="4219754" y="3036496"/>
            <a:ext cx="398396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/>
              <a:t>감사합니다</a:t>
            </a:r>
            <a:r>
              <a:rPr lang="en-US" altLang="ko-KR" sz="5400"/>
              <a:t>.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/>
              <a:t>관련연구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강력한 보안 성능을 지니고 있는 블록체인은 비교적 보안 성능이 약한 사물인터넷의 문제점을 보완 가능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사물인터넷의 경우 저장 공간 부족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낮은 컴퓨팅 성능 등과 같은 문제점이 존재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en-US" altLang="ko-KR" sz="1600" dirty="0">
                <a:effectLst/>
                <a:latin typeface="Helvetica" pitchFamily="2" charset="0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블록체인을 사물인터넷에 적용시키기 위해서는 블록체인을 경량화 시킬 필요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최근 사물인터넷 상에 블록체인을 적용하려는 연구가 다수 이루어지고 있음</a:t>
            </a:r>
            <a:r>
              <a:rPr lang="en-US" altLang="ko-KR" sz="1600" dirty="0">
                <a:effectLst/>
                <a:latin typeface="Helvetica" pitchFamily="2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본 논문에서는 블록체인을 경량화 시키기 위한 경량 합의 알고리즘 동향에 대해 살펴본다</a:t>
            </a:r>
            <a:r>
              <a:rPr lang="en-US" altLang="ko-KR" sz="1600" dirty="0">
                <a:effectLst/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합의알고리즘</a:t>
            </a:r>
            <a:endParaRPr lang="en-US" altLang="ko-KR" sz="1800" b="1" kern="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블록체인은 중앙 기관이 없고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모든 네트워크 참여자들이 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peer To peer(P2P)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네트워크 방식으로 동일한 원장을 공유하고 있는 분산 원장 네트워크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합의 알고리즘은 이러한 분산 네트워크 상의 서로 신뢰할 수 없는 참여자들이 특정한 절차를 거쳐 시스템의 무결성을 보장하고 같은 의사결정을 하기 위해 사용되는 알고리즘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블록체인 네트워크 내에서 합의 알고리즘은 매우 중요한 기술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대표적으로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비트코인에서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사용하는 합의 알고리즘인 작업증명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한컴바탕"/>
              </a:rPr>
              <a:t>PoW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과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이더리움에서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사용되는 지분증명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한컴바탕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합의 알고리즘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이 외에도 </a:t>
            </a:r>
            <a:r>
              <a:rPr lang="en-US" altLang="ko-KR" sz="1400" kern="0" dirty="0" err="1">
                <a:solidFill>
                  <a:srgbClr val="000000"/>
                </a:solidFill>
                <a:latin typeface="한컴바탕"/>
              </a:rPr>
              <a:t>DPoS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경과시간증명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한컴바탕"/>
              </a:rPr>
              <a:t>PoET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) ,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중요도증명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한컴바탕"/>
              </a:rPr>
              <a:t>PoI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등 존재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53552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경량</a:t>
            </a:r>
            <a:r>
              <a:rPr lang="ko-KR" altLang="en-US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블록체인</a:t>
            </a:r>
            <a:endParaRPr lang="en-US" altLang="ko-KR" sz="2000" b="1" kern="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대부분의 기존 블록체인은 많은 양의 컴퓨팅 성능을 요구하는 합의 알고리즘을 사용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처리 속도가 느리고 트랜잭션 지연이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높</a:t>
            </a:r>
            <a:r>
              <a:rPr lang="ko-Kore-KR" altLang="en-US" sz="1400" kern="0" dirty="0">
                <a:solidFill>
                  <a:srgbClr val="000000"/>
                </a:solidFill>
                <a:latin typeface="한컴바탕"/>
              </a:rPr>
              <a:t>음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이와 같은 블록체인을 사물인터넷 상에서 활용하기에는 사물인터넷의 부족한 자원으로 인해 매우 제한적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하지만 최근 사물인터넷 상에서 블록체인을 활용하기 위해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합의 알고리즘을 경량화 시키려는 다양한 연구가 진행되고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있</a:t>
            </a:r>
            <a:r>
              <a:rPr lang="ko-Kore-KR" altLang="en-US" sz="1400" kern="0" dirty="0">
                <a:solidFill>
                  <a:srgbClr val="000000"/>
                </a:solidFill>
                <a:latin typeface="한컴바탕"/>
              </a:rPr>
              <a:t>음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E5DCB3-B3F6-12A2-2776-AABB65E0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3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>
                <a:effectLst/>
                <a:latin typeface="Helvetica" pitchFamily="2" charset="0"/>
              </a:rPr>
              <a:t>IoT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위한 경량 합의 알고리즘 동향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kern="0" dirty="0" err="1">
                <a:solidFill>
                  <a:srgbClr val="000000"/>
                </a:solidFill>
                <a:latin typeface="+mn-ea"/>
              </a:rPr>
              <a:t>PoBT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(Proof of Block &amp; Trade) </a:t>
            </a:r>
            <a:r>
              <a:rPr lang="ko-KR" altLang="en-US" sz="2000" b="1" kern="0" dirty="0">
                <a:solidFill>
                  <a:srgbClr val="000000"/>
                </a:solidFill>
                <a:latin typeface="+mn-ea"/>
              </a:rPr>
              <a:t>합의 알고리즘</a:t>
            </a:r>
            <a:endParaRPr lang="en-US" altLang="ko-KR" sz="2000" b="1" kern="0" dirty="0">
              <a:solidFill>
                <a:srgbClr val="00000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거래 검증 및 블록 생성 단계에서 보안을 유지한 채로 합의에 도달</a:t>
            </a:r>
            <a:r>
              <a:rPr lang="ko-Kore-KR" altLang="en-US" sz="1600" dirty="0">
                <a:effectLst/>
                <a:latin typeface="Helvetica" pitchFamily="2" charset="0"/>
              </a:rPr>
              <a:t>할</a:t>
            </a:r>
            <a:r>
              <a:rPr lang="ko-KR" altLang="en-US" sz="1600" dirty="0">
                <a:effectLst/>
                <a:latin typeface="Helvetica" pitchFamily="2" charset="0"/>
              </a:rPr>
              <a:t> 수 있는 합의 알고리즘</a:t>
            </a:r>
            <a:endParaRPr lang="en-US" altLang="ko-Kore-KR" sz="16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ore-KR" sz="1600" dirty="0" err="1">
                <a:effectLst/>
                <a:latin typeface="Helvetica" pitchFamily="2" charset="0"/>
              </a:rPr>
              <a:t>PoBT</a:t>
            </a:r>
            <a:r>
              <a:rPr lang="ko-KR" altLang="en-US" sz="1600" dirty="0">
                <a:effectLst/>
                <a:latin typeface="Helvetica" pitchFamily="2" charset="0"/>
              </a:rPr>
              <a:t>는 크게 거래 검증 과정과 합의 형성 과정으로 나뉨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거래 검증 단계는 트랜잭션과 직접적으로 관련된 노드만 연결되도록 제한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보안을 유지한 채로 정보를 교환할 수 있으며 요구되는 시간과 오버헤드를 감소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합의 형성 과정에서는 주문자가 주어진 시간 동안 수집한 여러 검증된 거래를 포함하는 후보 블록에 대해 합의를 수행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ore-KR" sz="1600" dirty="0" err="1">
                <a:effectLst/>
                <a:latin typeface="Helvetica" pitchFamily="2" charset="0"/>
              </a:rPr>
              <a:t>PoBT</a:t>
            </a:r>
            <a:r>
              <a:rPr lang="ko-KR" altLang="en-US" sz="1600" dirty="0" err="1">
                <a:effectLst/>
                <a:latin typeface="Helvetica" pitchFamily="2" charset="0"/>
              </a:rPr>
              <a:t>를</a:t>
            </a:r>
            <a:r>
              <a:rPr lang="ko-KR" altLang="en-US" sz="1600" dirty="0">
                <a:effectLst/>
                <a:latin typeface="Helvetica" pitchFamily="2" charset="0"/>
              </a:rPr>
              <a:t> </a:t>
            </a:r>
            <a:r>
              <a:rPr lang="en-US" altLang="ko-Kore-KR" sz="1600" dirty="0" err="1">
                <a:effectLst/>
                <a:latin typeface="Helvetica" pitchFamily="2" charset="0"/>
              </a:rPr>
              <a:t>Hyperleger</a:t>
            </a:r>
            <a:r>
              <a:rPr lang="en-US" altLang="ko-Kore-KR" sz="1600" dirty="0">
                <a:effectLst/>
                <a:latin typeface="Helvetica" pitchFamily="2" charset="0"/>
              </a:rPr>
              <a:t> fabric</a:t>
            </a:r>
            <a:r>
              <a:rPr lang="ko-KR" altLang="en-US" sz="1600" dirty="0">
                <a:effectLst/>
                <a:latin typeface="Helvetica" pitchFamily="2" charset="0"/>
              </a:rPr>
              <a:t>과 비교하여 성능을 평가한 결과 소요 시간과 메모리 측면에서 성능 향상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E5DCB3-B3F6-12A2-2776-AABB65E0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8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kern="0" dirty="0" err="1">
                <a:solidFill>
                  <a:srgbClr val="000000"/>
                </a:solidFill>
                <a:latin typeface="+mn-ea"/>
              </a:rPr>
              <a:t>PoEWAL</a:t>
            </a:r>
            <a:r>
              <a:rPr lang="en-US" altLang="ko-KR" sz="1900" b="1" kern="0" dirty="0">
                <a:solidFill>
                  <a:srgbClr val="000000"/>
                </a:solidFill>
                <a:latin typeface="+mn-ea"/>
              </a:rPr>
              <a:t>(proof of elapsed work and luck) </a:t>
            </a:r>
            <a:r>
              <a:rPr lang="ko-KR" altLang="en-US" sz="1900" b="1" kern="0" dirty="0">
                <a:solidFill>
                  <a:srgbClr val="000000"/>
                </a:solidFill>
                <a:latin typeface="+mn-ea"/>
              </a:rPr>
              <a:t>합의 알고리즘</a:t>
            </a:r>
            <a:endParaRPr lang="en-US" altLang="ko-KR" sz="1900" b="1" kern="0" dirty="0">
              <a:solidFill>
                <a:srgbClr val="000000"/>
              </a:solidFill>
              <a:latin typeface="+mn-ea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에너지 소비가 적어 사물인터넷에 적합한</a:t>
            </a:r>
            <a:r>
              <a:rPr lang="en-US" altLang="ko-KR" sz="1800" dirty="0">
                <a:effectLst/>
                <a:latin typeface="Helvetica" pitchFamily="2" charset="0"/>
              </a:rPr>
              <a:t> </a:t>
            </a:r>
            <a:r>
              <a:rPr lang="ko-KR" altLang="en-US" sz="1800" dirty="0">
                <a:effectLst/>
                <a:latin typeface="Helvetica" pitchFamily="2" charset="0"/>
              </a:rPr>
              <a:t>합의 알고리즘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클러스터로 분할된 계층적 네트워크 상에서 합의가 이루어</a:t>
            </a:r>
            <a:r>
              <a:rPr lang="ko-KR" altLang="en-US" sz="1800" dirty="0">
                <a:latin typeface="Helvetica" pitchFamily="2" charset="0"/>
              </a:rPr>
              <a:t>짐</a:t>
            </a:r>
            <a:br>
              <a:rPr lang="en-US" altLang="ko-KR" sz="1800" dirty="0">
                <a:latin typeface="Helvetica" pitchFamily="2" charset="0"/>
              </a:rPr>
            </a:br>
            <a:r>
              <a:rPr lang="en-US" altLang="ko-KR" sz="18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8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800" dirty="0">
                <a:effectLst/>
                <a:latin typeface="Helvetica" pitchFamily="2" charset="0"/>
              </a:rPr>
              <a:t>클러스터는 여러 </a:t>
            </a:r>
            <a:r>
              <a:rPr lang="en-US" altLang="ko-Kore-KR" sz="1800" dirty="0">
                <a:effectLst/>
                <a:latin typeface="Helvetica" pitchFamily="2" charset="0"/>
              </a:rPr>
              <a:t>IoT </a:t>
            </a:r>
            <a:r>
              <a:rPr lang="ko-KR" altLang="en-US" sz="1800" dirty="0">
                <a:effectLst/>
                <a:latin typeface="Helvetica" pitchFamily="2" charset="0"/>
              </a:rPr>
              <a:t>장치와 클러스터 헤드 노드로 구성</a:t>
            </a:r>
            <a:r>
              <a:rPr lang="ko-Kore-KR" altLang="en-US" sz="1800" dirty="0">
                <a:effectLst/>
                <a:latin typeface="Helvetica" pitchFamily="2" charset="0"/>
              </a:rPr>
              <a:t>됨</a:t>
            </a:r>
            <a:br>
              <a:rPr lang="en-US" altLang="ko-Kore-KR" sz="1800" dirty="0">
                <a:effectLst/>
                <a:latin typeface="Helvetica" pitchFamily="2" charset="0"/>
              </a:rPr>
            </a:br>
            <a:r>
              <a:rPr lang="en-US" altLang="ko-KR" sz="18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8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800" dirty="0">
                <a:effectLst/>
                <a:latin typeface="Helvetica" pitchFamily="2" charset="0"/>
              </a:rPr>
              <a:t>클러스터 헤드 노드들은 각각 </a:t>
            </a:r>
            <a:r>
              <a:rPr lang="en-US" altLang="ko-KR" sz="1800" dirty="0">
                <a:effectLst/>
                <a:latin typeface="Helvetica" pitchFamily="2" charset="0"/>
              </a:rPr>
              <a:t>180</a:t>
            </a:r>
            <a:r>
              <a:rPr lang="ko-KR" altLang="en-US" sz="1800" dirty="0">
                <a:effectLst/>
                <a:latin typeface="Helvetica" pitchFamily="2" charset="0"/>
              </a:rPr>
              <a:t>개의 노드를 관리하고 감지 정보를 수신 및 전달하며</a:t>
            </a:r>
            <a:r>
              <a:rPr lang="en-US" altLang="ko-KR" sz="1800" dirty="0">
                <a:effectLst/>
                <a:latin typeface="Helvetica" pitchFamily="2" charset="0"/>
              </a:rPr>
              <a:t>, </a:t>
            </a:r>
            <a:r>
              <a:rPr lang="ko-KR" altLang="en-US" sz="1800" dirty="0">
                <a:effectLst/>
                <a:latin typeface="Helvetica" pitchFamily="2" charset="0"/>
              </a:rPr>
              <a:t>블록체인 네트워크를 유지하기에 충분한 연산과 저장 그리고 배터리 용량을 갖춘 </a:t>
            </a:r>
            <a:r>
              <a:rPr lang="en-US" altLang="ko-Kore-KR" sz="1800" dirty="0">
                <a:effectLst/>
                <a:latin typeface="Helvetica" pitchFamily="2" charset="0"/>
              </a:rPr>
              <a:t>IoT </a:t>
            </a:r>
            <a:r>
              <a:rPr lang="ko-KR" altLang="en-US" sz="1800" dirty="0">
                <a:effectLst/>
                <a:latin typeface="Helvetica" pitchFamily="2" charset="0"/>
              </a:rPr>
              <a:t>장치</a:t>
            </a:r>
            <a:r>
              <a:rPr lang="en-US" altLang="ko-KR" sz="1800" dirty="0">
                <a:effectLst/>
                <a:latin typeface="Helvetica" pitchFamily="2" charset="0"/>
              </a:rPr>
              <a:t> </a:t>
            </a:r>
            <a:endParaRPr lang="en-US" altLang="ko-Kore-KR" sz="18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트랜잭션은 서로 다른 </a:t>
            </a:r>
            <a:r>
              <a:rPr lang="en-US" altLang="ko-Kore-KR" sz="1800" dirty="0">
                <a:effectLst/>
                <a:latin typeface="Helvetica" pitchFamily="2" charset="0"/>
              </a:rPr>
              <a:t>IoT </a:t>
            </a:r>
            <a:r>
              <a:rPr lang="ko-KR" altLang="en-US" sz="1800" dirty="0">
                <a:effectLst/>
                <a:latin typeface="Helvetica" pitchFamily="2" charset="0"/>
              </a:rPr>
              <a:t>장치 간의 데이터 전송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ore-KR" sz="1800" dirty="0">
                <a:effectLst/>
                <a:latin typeface="Helvetica" pitchFamily="2" charset="0"/>
              </a:rPr>
              <a:t>IoT </a:t>
            </a:r>
            <a:r>
              <a:rPr lang="ko-KR" altLang="en-US" sz="1800" dirty="0">
                <a:effectLst/>
                <a:latin typeface="Helvetica" pitchFamily="2" charset="0"/>
              </a:rPr>
              <a:t>장치는 즉각적인 환경을 모니터링하기 위해 배포된 노드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각각의 </a:t>
            </a:r>
            <a:r>
              <a:rPr lang="en-US" altLang="ko-Kore-KR" sz="1800" dirty="0">
                <a:effectLst/>
                <a:latin typeface="Helvetica" pitchFamily="2" charset="0"/>
              </a:rPr>
              <a:t>IoT </a:t>
            </a:r>
            <a:r>
              <a:rPr lang="ko-KR" altLang="en-US" sz="1800" dirty="0">
                <a:effectLst/>
                <a:latin typeface="Helvetica" pitchFamily="2" charset="0"/>
              </a:rPr>
              <a:t>장치는 데이터를 감지하여 클러스터 헤드 노드로 데이터를 전송하고</a:t>
            </a:r>
            <a:r>
              <a:rPr lang="en-US" altLang="ko-KR" sz="1800" dirty="0">
                <a:effectLst/>
                <a:latin typeface="Helvetica" pitchFamily="2" charset="0"/>
              </a:rPr>
              <a:t>, </a:t>
            </a:r>
            <a:r>
              <a:rPr lang="ko-KR" altLang="en-US" sz="1800" dirty="0">
                <a:effectLst/>
                <a:latin typeface="Helvetica" pitchFamily="2" charset="0"/>
              </a:rPr>
              <a:t>클러스터 헤드 노드는 기지국으로 데이터를 전송</a:t>
            </a:r>
            <a:endParaRPr lang="en-US" altLang="ko-KR" sz="18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일반 </a:t>
            </a:r>
            <a:r>
              <a:rPr lang="en-US" altLang="ko-Kore-KR" sz="1800" dirty="0">
                <a:effectLst/>
                <a:latin typeface="Helvetica" pitchFamily="2" charset="0"/>
              </a:rPr>
              <a:t>IoT </a:t>
            </a:r>
            <a:r>
              <a:rPr lang="ko-KR" altLang="en-US" sz="1800" dirty="0">
                <a:effectLst/>
                <a:latin typeface="Helvetica" pitchFamily="2" charset="0"/>
              </a:rPr>
              <a:t>장치는 저장할 용량을 갖추고 있지 않기 때문에</a:t>
            </a:r>
            <a:r>
              <a:rPr lang="en-US" altLang="ko-KR" sz="1800" dirty="0">
                <a:effectLst/>
                <a:latin typeface="Helvetica" pitchFamily="2" charset="0"/>
              </a:rPr>
              <a:t>, </a:t>
            </a:r>
            <a:r>
              <a:rPr lang="ko-KR" altLang="en-US" sz="1800" dirty="0">
                <a:effectLst/>
                <a:latin typeface="Helvetica" pitchFamily="2" charset="0"/>
              </a:rPr>
              <a:t>원장은 클러스터 헤드 노드들이 저장</a:t>
            </a:r>
            <a:r>
              <a:rPr lang="en-US" altLang="ko-KR" sz="1800" dirty="0">
                <a:effectLst/>
                <a:latin typeface="Helvetica" pitchFamily="2" charset="0"/>
              </a:rPr>
              <a:t>  </a:t>
            </a:r>
          </a:p>
          <a:p>
            <a:pPr lvl="1">
              <a:lnSpc>
                <a:spcPct val="150000"/>
              </a:lnSpc>
            </a:pPr>
            <a:r>
              <a:rPr lang="en-US" altLang="ko-Kore-KR" sz="1800" dirty="0" err="1">
                <a:effectLst/>
                <a:latin typeface="Helvetica" pitchFamily="2" charset="0"/>
              </a:rPr>
              <a:t>PoW</a:t>
            </a:r>
            <a:r>
              <a:rPr lang="en-US" altLang="ko-Kore-KR" sz="1800" dirty="0">
                <a:effectLst/>
                <a:latin typeface="Helvetica" pitchFamily="2" charset="0"/>
              </a:rPr>
              <a:t>, </a:t>
            </a:r>
            <a:r>
              <a:rPr lang="en-US" altLang="ko-Kore-KR" sz="1800" dirty="0" err="1">
                <a:effectLst/>
                <a:latin typeface="Helvetica" pitchFamily="2" charset="0"/>
              </a:rPr>
              <a:t>PoA</a:t>
            </a:r>
            <a:r>
              <a:rPr lang="en-US" altLang="ko-Kore-KR" sz="1800" dirty="0">
                <a:effectLst/>
                <a:latin typeface="Helvetica" pitchFamily="2" charset="0"/>
              </a:rPr>
              <a:t>, </a:t>
            </a:r>
            <a:r>
              <a:rPr lang="en-US" altLang="ko-Kore-KR" sz="1800" dirty="0" err="1">
                <a:effectLst/>
                <a:latin typeface="Helvetica" pitchFamily="2" charset="0"/>
              </a:rPr>
              <a:t>PoS</a:t>
            </a:r>
            <a:r>
              <a:rPr lang="en-US" altLang="ko-Kore-KR" sz="1800" dirty="0">
                <a:effectLst/>
                <a:latin typeface="Helvetica" pitchFamily="2" charset="0"/>
              </a:rPr>
              <a:t> </a:t>
            </a:r>
            <a:r>
              <a:rPr lang="ko-KR" altLang="en-US" sz="1800" dirty="0">
                <a:effectLst/>
                <a:latin typeface="Helvetica" pitchFamily="2" charset="0"/>
              </a:rPr>
              <a:t>그리고 </a:t>
            </a:r>
            <a:r>
              <a:rPr lang="en-US" altLang="ko-Kore-KR" sz="1800" dirty="0" err="1">
                <a:effectLst/>
                <a:latin typeface="Helvetica" pitchFamily="2" charset="0"/>
              </a:rPr>
              <a:t>PoAu</a:t>
            </a:r>
            <a:r>
              <a:rPr lang="en-US" altLang="ko-Kore-KR" sz="1800" dirty="0">
                <a:effectLst/>
                <a:latin typeface="Helvetica" pitchFamily="2" charset="0"/>
              </a:rPr>
              <a:t> </a:t>
            </a:r>
            <a:r>
              <a:rPr lang="ko-KR" altLang="en-US" sz="1800" dirty="0">
                <a:effectLst/>
                <a:latin typeface="Helvetica" pitchFamily="2" charset="0"/>
              </a:rPr>
              <a:t>합의 알고리즘과 비교하였을 때</a:t>
            </a:r>
            <a:r>
              <a:rPr lang="en-US" altLang="ko-KR" sz="1800" dirty="0">
                <a:effectLst/>
                <a:latin typeface="Helvetica" pitchFamily="2" charset="0"/>
              </a:rPr>
              <a:t>, </a:t>
            </a:r>
            <a:r>
              <a:rPr lang="ko-KR" altLang="en-US" sz="1800" dirty="0">
                <a:effectLst/>
                <a:latin typeface="Helvetica" pitchFamily="2" charset="0"/>
              </a:rPr>
              <a:t>낮은 에너지를 소비한다는 점에 있어서 사물인터넷에 더욱 적합한 합의 알고리즘임을 증명</a:t>
            </a:r>
            <a:br>
              <a:rPr lang="en-US" altLang="ko-KR" sz="1800" dirty="0">
                <a:effectLst/>
                <a:latin typeface="Helvetica" pitchFamily="2" charset="0"/>
              </a:rPr>
            </a:br>
            <a:r>
              <a:rPr lang="en-US" altLang="ko-KR" sz="18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8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800" dirty="0">
                <a:effectLst/>
                <a:latin typeface="Helvetica" pitchFamily="2" charset="0"/>
              </a:rPr>
              <a:t>시뮬레이터를 통해 구현하여 사물인터넷 상에서의 실행 가능성을 확인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effectLst/>
                <a:latin typeface="Helvetica" pitchFamily="2" charset="0"/>
              </a:rPr>
              <a:t>IoT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위한 경량 합의 알고리즘 동향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63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effectLst/>
                <a:latin typeface="Helvetica" pitchFamily="2" charset="0"/>
              </a:rPr>
              <a:t>IoT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위한 경량 합의 알고리즘 동향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4977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1800" b="1" kern="0" dirty="0" err="1">
                <a:solidFill>
                  <a:srgbClr val="000000"/>
                </a:solidFill>
                <a:latin typeface="+mn-ea"/>
              </a:rPr>
              <a:t>CBCIoT</a:t>
            </a:r>
            <a:r>
              <a:rPr lang="ko-KR" altLang="en-US" sz="18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+mn-ea"/>
              </a:rPr>
              <a:t>(Consensus Algorithm for Blockchain-Based IoT Applications)</a:t>
            </a:r>
            <a:endParaRPr lang="en-US" altLang="ko-Kore-KR" sz="1800" b="1" kern="0" dirty="0">
              <a:solidFill>
                <a:srgbClr val="00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투표를 통해 마스터 노드를 선출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모든 노드는 마스터 노드에게 데이터를 전송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마스터 노드는 </a:t>
            </a:r>
            <a:r>
              <a:rPr lang="en-US" altLang="ko-KR" sz="1600" dirty="0">
                <a:effectLst/>
                <a:latin typeface="Helvetica" pitchFamily="2" charset="0"/>
              </a:rPr>
              <a:t>30</a:t>
            </a:r>
            <a:r>
              <a:rPr lang="ko-KR" altLang="en-US" sz="1600" dirty="0">
                <a:effectLst/>
                <a:latin typeface="Helvetica" pitchFamily="2" charset="0"/>
              </a:rPr>
              <a:t>초 동안 데이터를 수신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sz="1600" dirty="0">
                <a:effectLst/>
                <a:latin typeface="Helvetica" pitchFamily="2" charset="0"/>
              </a:rPr>
              <a:t>30</a:t>
            </a:r>
            <a:r>
              <a:rPr lang="ko-KR" altLang="en-US" sz="1600" dirty="0">
                <a:effectLst/>
                <a:latin typeface="Helvetica" pitchFamily="2" charset="0"/>
              </a:rPr>
              <a:t>초가 지나면 유효성 검사를 위해 무작위로 선택된 </a:t>
            </a:r>
            <a:r>
              <a:rPr lang="en-US" altLang="ko-KR" sz="1600" dirty="0">
                <a:effectLst/>
                <a:latin typeface="Helvetica" pitchFamily="2" charset="0"/>
              </a:rPr>
              <a:t>5</a:t>
            </a:r>
            <a:r>
              <a:rPr lang="ko-KR" altLang="en-US" sz="1600" dirty="0">
                <a:effectLst/>
                <a:latin typeface="Helvetica" pitchFamily="2" charset="0"/>
              </a:rPr>
              <a:t>개의 노드에 데이터를 전송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effectLst/>
                <a:latin typeface="Helvetica" pitchFamily="2" charset="0"/>
              </a:rPr>
              <a:t>5</a:t>
            </a:r>
            <a:r>
              <a:rPr lang="ko-KR" altLang="en-US" sz="1600" dirty="0">
                <a:effectLst/>
                <a:latin typeface="Helvetica" pitchFamily="2" charset="0"/>
              </a:rPr>
              <a:t>개의 노드는 블록을 생성하고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먼저 </a:t>
            </a:r>
            <a:r>
              <a:rPr lang="en-US" altLang="ko-KR" sz="1600" dirty="0">
                <a:effectLst/>
                <a:latin typeface="Helvetica" pitchFamily="2" charset="0"/>
              </a:rPr>
              <a:t>1</a:t>
            </a:r>
            <a:r>
              <a:rPr lang="ko-KR" altLang="en-US" sz="1600" dirty="0">
                <a:effectLst/>
                <a:latin typeface="Helvetica" pitchFamily="2" charset="0"/>
              </a:rPr>
              <a:t>개의 노드만 다른 </a:t>
            </a:r>
            <a:r>
              <a:rPr lang="en-US" altLang="ko-KR" sz="1600" dirty="0">
                <a:effectLst/>
                <a:latin typeface="Helvetica" pitchFamily="2" charset="0"/>
              </a:rPr>
              <a:t>4</a:t>
            </a:r>
            <a:r>
              <a:rPr lang="ko-KR" altLang="en-US" sz="1600" dirty="0">
                <a:effectLst/>
                <a:latin typeface="Helvetica" pitchFamily="2" charset="0"/>
              </a:rPr>
              <a:t>개의 노드에 블록을 </a:t>
            </a:r>
            <a:r>
              <a:rPr lang="ko-Kore-KR" altLang="en-US" sz="1600" dirty="0">
                <a:effectLst/>
                <a:latin typeface="Helvetica" pitchFamily="2" charset="0"/>
              </a:rPr>
              <a:t>전송</a:t>
            </a:r>
            <a:r>
              <a:rPr lang="en-US" altLang="ko-KR" sz="1600" dirty="0">
                <a:effectLst/>
                <a:latin typeface="Helvetica" pitchFamily="2" charset="0"/>
              </a:rPr>
              <a:t> 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만약 동시에 블록을 생성할 경우에는 검증 횟수가 많은 블록이 승리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검증이 완료되면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블록은 마스터 노드에 의해 모든 블록체인 노드로 </a:t>
            </a:r>
            <a:r>
              <a:rPr lang="ko-KR" altLang="en-US" sz="1600" dirty="0" err="1">
                <a:effectLst/>
                <a:latin typeface="Helvetica" pitchFamily="2" charset="0"/>
              </a:rPr>
              <a:t>브로드캐스트</a:t>
            </a:r>
            <a:r>
              <a:rPr lang="ko-KR" altLang="en-US" sz="1600" dirty="0">
                <a:effectLst/>
                <a:latin typeface="Helvetica" pitchFamily="2" charset="0"/>
              </a:rPr>
              <a:t> 되어 원장에 저장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블록이 생성된 후에는 동일한 절차가 반복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해당 합의 알고리즘은 시간 지연이 필요한 합의 알고리즘이므로 지연을 허용할 수 있는 사물인터넷에 적합</a:t>
            </a:r>
            <a:r>
              <a:rPr lang="en-US" altLang="ko-KR" sz="1600" dirty="0">
                <a:effectLst/>
                <a:latin typeface="Helvetica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0329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497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사물인터넷의 경우 저장공간 부족</a:t>
            </a:r>
            <a:r>
              <a:rPr lang="en-US" altLang="ko-KR" sz="1800" dirty="0">
                <a:effectLst/>
                <a:latin typeface="Helvetica" pitchFamily="2" charset="0"/>
              </a:rPr>
              <a:t>, </a:t>
            </a:r>
            <a:r>
              <a:rPr lang="ko-KR" altLang="en-US" sz="1800" dirty="0">
                <a:effectLst/>
                <a:latin typeface="Helvetica" pitchFamily="2" charset="0"/>
              </a:rPr>
              <a:t>낮은 컴퓨팅 성능 등과 같은 문제가 존재</a:t>
            </a:r>
            <a:br>
              <a:rPr lang="en-US" altLang="ko-KR" sz="1800" dirty="0">
                <a:effectLst/>
                <a:latin typeface="Helvetica" pitchFamily="2" charset="0"/>
              </a:rPr>
            </a:br>
            <a:r>
              <a:rPr lang="en-US" altLang="ko-KR" sz="18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8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800" dirty="0">
                <a:effectLst/>
                <a:latin typeface="Helvetica" pitchFamily="2" charset="0"/>
              </a:rPr>
              <a:t>이러한 문제를 해결하기위해 다양한 합의 알고리즘이 연구되고 있음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일반적으로 합의에 참여하는 노드들을 특정 </a:t>
            </a:r>
            <a:r>
              <a:rPr lang="ko-KR" altLang="en-US" sz="1800" dirty="0" err="1">
                <a:effectLst/>
                <a:latin typeface="Helvetica" pitchFamily="2" charset="0"/>
              </a:rPr>
              <a:t>노드들로만</a:t>
            </a:r>
            <a:r>
              <a:rPr lang="ko-KR" altLang="en-US" sz="1800" dirty="0">
                <a:effectLst/>
                <a:latin typeface="Helvetica" pitchFamily="2" charset="0"/>
              </a:rPr>
              <a:t> 제한하는 방법이 다수 연구되고 있었음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이러한 경량 합의 알고리즘을 통해 사물인터넷에도 블록체인이 적용될 수 있음을 확인할 수 있었음</a:t>
            </a:r>
            <a:endParaRPr lang="en-US" altLang="ko-KR" sz="1800" dirty="0">
              <a:effectLst/>
              <a:latin typeface="Helvetica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9853994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761</Words>
  <Application>Microsoft Macintosh PowerPoint</Application>
  <PresentationFormat>와이드스크린</PresentationFormat>
  <Paragraphs>61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한컴바탕</vt:lpstr>
      <vt:lpstr>맑은 고딕</vt:lpstr>
      <vt:lpstr>Arial</vt:lpstr>
      <vt:lpstr>Arial Rounded MT Bold</vt:lpstr>
      <vt:lpstr>Helvetica</vt:lpstr>
      <vt:lpstr>CryptoCraft 테마</vt:lpstr>
      <vt:lpstr>제목 테마</vt:lpstr>
      <vt:lpstr>사물인터넷을 위한 경량 합의 알고리즘 동향</vt:lpstr>
      <vt:lpstr>PowerPoint 프레젠테이션</vt:lpstr>
      <vt:lpstr>서론</vt:lpstr>
      <vt:lpstr>관련연구</vt:lpstr>
      <vt:lpstr>관련연구</vt:lpstr>
      <vt:lpstr>IoT를 위한 경량 합의 알고리즘 동향</vt:lpstr>
      <vt:lpstr>IoT를 위한 경량 합의 알고리즘 동향</vt:lpstr>
      <vt:lpstr>IoT를 위한 경량 합의 알고리즘 동향</vt:lpstr>
      <vt:lpstr>결론</vt:lpstr>
      <vt:lpstr>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167</cp:revision>
  <dcterms:created xsi:type="dcterms:W3CDTF">2019-03-05T04:29:07Z</dcterms:created>
  <dcterms:modified xsi:type="dcterms:W3CDTF">2022-10-06T08:01:49Z</dcterms:modified>
</cp:coreProperties>
</file>