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440" r:id="rId3"/>
    <p:sldId id="417" r:id="rId4"/>
    <p:sldId id="299" r:id="rId5"/>
    <p:sldId id="318" r:id="rId6"/>
    <p:sldId id="307" r:id="rId7"/>
    <p:sldId id="443" r:id="rId8"/>
    <p:sldId id="441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/>
    <p:restoredTop sz="94694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AB79A-88E5-F243-904A-69451FC7E5FB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C70B6-4CE4-F445-B4AD-DF900248126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359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55C71-BC25-A84C-7F22-5472B9234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B8115-5930-CEDA-E3E8-33B7FF139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946E8-C717-BADB-C418-8A17143D9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B07F3-9638-96DF-3C23-4FE84F9D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D1BCD-C1E0-2E19-FDC7-C88057D8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470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B2103-07B5-DA52-CFF9-9484D4D8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9EC7E-85B8-2C23-610D-220D27E42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DD553D-1BE1-00CA-3800-5AC7801E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8EEA3-3367-5E4C-8FD4-FFEC0252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DF9C7-6AB4-9C76-AFE5-63AB982E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587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01D8474-AE86-E524-CDF8-9A454148B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A69D9F-85A4-915D-A28D-D363799E2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FADD71-8F78-0383-17BB-DC1D07B96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2F0B0-865B-05F3-CABC-3EFCF857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1FD3D6-6D5F-C3F8-0B4B-5D9F00388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95778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l="40230" t="65597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t="62459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0698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4326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7468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02EAA-D197-BBA3-F860-7230C385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1F98A-8726-91D9-7453-DA6B29A3B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6664F-DD9E-86CE-C773-BB342F1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4B9BB-1B9C-6FA9-4BE7-2FC104E6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67635-2061-DF9F-2B5F-2614A904D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13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17434-CDEB-2CD2-9CB1-DC68B0B7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6758F-54A3-672E-2E63-6899D656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4493DB-5503-5FD2-A37B-EF28705D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7FDDE9-E5DC-BA90-E6D8-DB2AE6594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09CAF-C6E5-DCBF-7D08-EC3DE193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38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2EE50-FDF8-D052-D550-230BCCD8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FD1B36-2EDB-F577-4094-D1E05D94B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B49668-92B5-6554-F969-FD8046C3A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D6A273-CFB1-54FD-8571-735B7430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7F0DDD-2FD8-26B6-4344-1A82804E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4C7525-2DA9-BD5D-C27F-4C6BB09A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6933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9B148-B9F6-EC46-7679-F7304B71E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2FDD2-9A9E-6E2A-E55C-829B04794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65E3-D956-2B10-F57B-C0F6096D9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E5D3B2-DD38-E345-BC57-2E08A9055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C5EC1C-0EA0-004D-F352-0A7E0A3D1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E3C040-E301-32FB-B06B-A4024FE3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3DED4D-0CCB-1749-1DA7-088ED3E5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FAEE43-5B6A-12B5-AB97-E4501191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16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23909-5680-1A65-7543-467CB342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7AC8F7-4885-364B-3F0B-36365A41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56BABB-BDE8-C506-D26A-FDC0C8BBF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8D5481-3B7B-DCCE-94E7-70145980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2036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62BD73-CE6D-58E3-8470-93576D39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DC6B75-B3D0-C852-EADA-A8D465BFD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99A40A-16D4-6209-1EC0-AA505043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289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9BC61-114F-7FAF-1AAA-10CBA7AEF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22DE3-F767-5B8F-465F-7B7785258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BA7284-76F3-B92E-C3D7-09FE53A6F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8DD50-73A1-88EE-B604-B46DAF6F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C80A27-8268-0728-3D75-3735F54C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8134E5-2AFF-C0AC-A09B-CD6BC7E0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47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0413A-DC89-2FFD-0602-B2AD22C3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3D3501-810D-E137-5212-3728CBB87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A579D9-8F65-9472-EC30-ED53B122E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A5D22F-7CC8-E75B-FD70-47E41E2A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E130E-586F-E04C-9C52-1D2282C0674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B99C89-BC34-E65F-19D1-8BD7DA49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B32BBD-0FF2-1AF9-3644-0AC019AE0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5708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19D69F-3A91-1CE1-6D31-850D3FD0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65B84A-167F-54AE-0F4A-4BD514C8E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57254-A5B7-40A2-F1C9-0F5357FD4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E130E-586F-E04C-9C52-1D2282C06748}" type="datetimeFigureOut">
              <a:rPr kumimoji="1" lang="ko-Kore-KR" altLang="en-US" smtClean="0"/>
              <a:t>2022. 10. 17.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19B0A-BB49-257E-7294-3AEB1ED75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2F28C2-DB08-51B7-6075-63810518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32593-B56C-CB42-85E0-45BBC2C7AE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978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50.png"/><Relationship Id="rId4" Type="http://schemas.openxmlformats.org/officeDocument/2006/relationships/image" Target="../media/image7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ctrTitle"/>
          </p:nvPr>
        </p:nvSpPr>
        <p:spPr>
          <a:xfrm>
            <a:off x="0" y="1893234"/>
            <a:ext cx="12192000" cy="233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ko-Kore-KR" altLang="en-US" sz="3600" b="1" dirty="0">
                <a:solidFill>
                  <a:schemeClr val="accent1"/>
                </a:solidFill>
              </a:rPr>
              <a:t>양자 </a:t>
            </a:r>
            <a:r>
              <a:rPr lang="ko-KR" altLang="en-US" sz="3600" b="1" dirty="0">
                <a:solidFill>
                  <a:schemeClr val="accent1"/>
                </a:solidFill>
              </a:rPr>
              <a:t>차분 분석 연구 동향</a:t>
            </a:r>
            <a:endParaRPr sz="7200" b="1" dirty="0">
              <a:solidFill>
                <a:schemeClr val="accent1"/>
              </a:solidFill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b="1" dirty="0"/>
              <a:t>장경배</a:t>
            </a:r>
            <a:r>
              <a:rPr lang="en-US" altLang="ko-KR" b="1" dirty="0"/>
              <a:t>, </a:t>
            </a:r>
            <a:r>
              <a:rPr lang="ko-KR" altLang="en-US" dirty="0"/>
              <a:t>강예준</a:t>
            </a:r>
            <a:r>
              <a:rPr lang="en-US" altLang="ko-KR" dirty="0"/>
              <a:t>, </a:t>
            </a:r>
            <a:r>
              <a:rPr lang="ko-KR" altLang="en-US" dirty="0"/>
              <a:t>김원웅</a:t>
            </a:r>
            <a:r>
              <a:rPr lang="en-US" altLang="ko-KR" dirty="0"/>
              <a:t>, </a:t>
            </a:r>
            <a:r>
              <a:rPr lang="ko-KR" altLang="en-US" dirty="0"/>
              <a:t>김동현</a:t>
            </a:r>
            <a:r>
              <a:rPr lang="en-US" altLang="ko-KR" dirty="0"/>
              <a:t>,</a:t>
            </a:r>
            <a:r>
              <a:rPr lang="ko-KR" altLang="en-US" dirty="0"/>
              <a:t> 윤세영</a:t>
            </a:r>
            <a:r>
              <a:rPr lang="en-US" altLang="ko-KR" dirty="0"/>
              <a:t>,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</a:rPr>
              <a:t>서화정</a:t>
            </a:r>
            <a:endParaRPr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컴퓨터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969911"/>
                <a:ext cx="11368160" cy="5195784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3200" dirty="0"/>
                  <a:t>Quantum computer</a:t>
                </a:r>
              </a:p>
              <a:p>
                <a:pPr>
                  <a:buFontTx/>
                  <a:buChar char="-"/>
                </a:pPr>
                <a:r>
                  <a:rPr lang="en-US" altLang="ko-KR" sz="2400" dirty="0"/>
                  <a:t>Qubit</a:t>
                </a:r>
                <a:r>
                  <a:rPr lang="ko-KR" altLang="en-US" sz="2400" dirty="0"/>
                  <a:t>의 </a:t>
                </a:r>
                <a:r>
                  <a:rPr lang="ko-KR" altLang="en-US" sz="2400" b="1" dirty="0">
                    <a:solidFill>
                      <a:srgbClr val="2E75B6"/>
                    </a:solidFill>
                  </a:rPr>
                  <a:t>중첩</a:t>
                </a:r>
                <a:r>
                  <a:rPr lang="ko-KR" altLang="en-US" sz="2400" dirty="0"/>
                  <a:t> 및 </a:t>
                </a:r>
                <a:r>
                  <a:rPr lang="ko-KR" altLang="en-US" sz="2400" b="1" dirty="0">
                    <a:solidFill>
                      <a:srgbClr val="2E75B6"/>
                    </a:solidFill>
                  </a:rPr>
                  <a:t>얽힘</a:t>
                </a:r>
                <a:r>
                  <a:rPr lang="ko-KR" altLang="en-US" sz="2400" dirty="0"/>
                  <a:t>의 양자 상태를 활용하여 계산을 수행</a:t>
                </a:r>
                <a:endParaRPr lang="en-US" altLang="ko-KR" sz="2400" dirty="0"/>
              </a:p>
              <a:p>
                <a:pPr>
                  <a:buFontTx/>
                  <a:buChar char="-"/>
                </a:pPr>
                <a:r>
                  <a:rPr lang="en-US" altLang="ko-KR" sz="2400" dirty="0">
                    <a:solidFill>
                      <a:schemeClr val="tx1"/>
                    </a:solidFill>
                  </a:rPr>
                  <a:t>Qubit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의 </a:t>
                </a:r>
                <a:r>
                  <a:rPr lang="ko-KR" altLang="en-US" sz="2400" b="1" dirty="0">
                    <a:solidFill>
                      <a:schemeClr val="accent5"/>
                    </a:solidFill>
                  </a:rPr>
                  <a:t>중첩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 성질로 인해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2400" dirty="0">
                    <a:solidFill>
                      <a:schemeClr val="tx1"/>
                    </a:solidFill>
                  </a:rPr>
                  <a:t>-qubit </a:t>
                </a:r>
                <a:r>
                  <a:rPr lang="ko-KR" altLang="en-US" sz="2400" dirty="0" err="1">
                    <a:solidFill>
                      <a:schemeClr val="tx1"/>
                    </a:solidFill>
                  </a:rPr>
                  <a:t>으로</a:t>
                </a:r>
                <a:r>
                  <a:rPr lang="ko-KR" alt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400" dirty="0">
                    <a:solidFill>
                      <a:schemeClr val="tx1"/>
                    </a:solidFill>
                  </a:rPr>
                  <a:t>개의 경우를 표현하고 한번에 연산 가능</a:t>
                </a:r>
                <a:endParaRPr lang="en-US" altLang="ko-KR" sz="240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ko-KR" altLang="en-US" sz="2400" dirty="0"/>
                  <a:t>현재는 양자컴퓨터의 </a:t>
                </a:r>
                <a:r>
                  <a:rPr lang="ko-KR" altLang="en-US" sz="2400" b="1" dirty="0">
                    <a:solidFill>
                      <a:srgbClr val="2E75B6"/>
                    </a:solidFill>
                  </a:rPr>
                  <a:t>성능 한계</a:t>
                </a:r>
                <a:r>
                  <a:rPr lang="en-US" altLang="ko-KR" sz="2400" dirty="0"/>
                  <a:t>(</a:t>
                </a:r>
                <a:r>
                  <a:rPr lang="ko-KR" altLang="en-US" sz="2400" dirty="0" err="1"/>
                  <a:t>큐비트</a:t>
                </a:r>
                <a:r>
                  <a:rPr lang="ko-KR" altLang="en-US" sz="2400" dirty="0"/>
                  <a:t> 수</a:t>
                </a:r>
                <a:r>
                  <a:rPr lang="en-US" altLang="ko-KR" sz="2400" dirty="0"/>
                  <a:t>,</a:t>
                </a:r>
                <a:r>
                  <a:rPr lang="ko-KR" altLang="en-US" sz="2400" dirty="0"/>
                  <a:t> 오류 등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로 실질적인 동작이 어려움</a:t>
                </a:r>
                <a:endParaRPr lang="en-US" altLang="ko-KR" sz="2400" dirty="0"/>
              </a:p>
              <a:p>
                <a:pPr lvl="1"/>
                <a:r>
                  <a:rPr kumimoji="1" lang="ko-KR" altLang="en-US" sz="1800" b="1" dirty="0" err="1">
                    <a:sym typeface="Wingdings" pitchFamily="2" charset="2"/>
                  </a:rPr>
                  <a:t>큐비트</a:t>
                </a:r>
                <a:r>
                  <a:rPr kumimoji="1" lang="ko-KR" altLang="en-US" sz="1800" b="1" dirty="0">
                    <a:sym typeface="Wingdings" pitchFamily="2" charset="2"/>
                  </a:rPr>
                  <a:t> 수 </a:t>
                </a:r>
                <a:r>
                  <a:rPr kumimoji="1" lang="en-US" altLang="ko-KR" sz="1800" dirty="0">
                    <a:sym typeface="Wingdings" pitchFamily="2" charset="2"/>
                  </a:rPr>
                  <a:t>:</a:t>
                </a:r>
                <a:r>
                  <a:rPr kumimoji="1" lang="ko-KR" altLang="en-US" sz="1800" dirty="0">
                    <a:sym typeface="Wingdings" pitchFamily="2" charset="2"/>
                  </a:rPr>
                  <a:t> 현재는 양자컴퓨터가 암호에 유효한 영향을 미치는데 필요한 </a:t>
                </a:r>
                <a:r>
                  <a:rPr kumimoji="1" lang="ko-KR" altLang="en-US" sz="1800" dirty="0" err="1">
                    <a:sym typeface="Wingdings" pitchFamily="2" charset="2"/>
                  </a:rPr>
                  <a:t>큐비트</a:t>
                </a:r>
                <a:r>
                  <a:rPr kumimoji="1" lang="ko-KR" altLang="en-US" sz="1800" dirty="0">
                    <a:sym typeface="Wingdings" pitchFamily="2" charset="2"/>
                  </a:rPr>
                  <a:t> 수보다 훨씬 못 미침</a:t>
                </a:r>
                <a:endParaRPr kumimoji="1" lang="en-US" altLang="ko-KR" sz="1800" dirty="0">
                  <a:sym typeface="Wingdings" pitchFamily="2" charset="2"/>
                </a:endParaRPr>
              </a:p>
              <a:p>
                <a:pPr lvl="1"/>
                <a:endParaRPr kumimoji="1" lang="en-US" altLang="ko-KR" sz="100" dirty="0">
                  <a:sym typeface="Wingdings" pitchFamily="2" charset="2"/>
                </a:endParaRPr>
              </a:p>
              <a:p>
                <a:pPr lvl="1"/>
                <a:r>
                  <a:rPr kumimoji="1" lang="ko-KR" altLang="en-US" sz="1800" b="1" dirty="0">
                    <a:sym typeface="Wingdings" pitchFamily="2" charset="2"/>
                  </a:rPr>
                  <a:t>오류</a:t>
                </a:r>
                <a:r>
                  <a:rPr kumimoji="1" lang="ko-KR" altLang="en-US" sz="1800" dirty="0">
                    <a:sym typeface="Wingdings" pitchFamily="2" charset="2"/>
                  </a:rPr>
                  <a:t> </a:t>
                </a:r>
                <a:r>
                  <a:rPr kumimoji="1" lang="en-US" altLang="ko-KR" sz="1800" dirty="0">
                    <a:sym typeface="Wingdings" pitchFamily="2" charset="2"/>
                  </a:rPr>
                  <a:t>:</a:t>
                </a:r>
                <a:r>
                  <a:rPr kumimoji="1" lang="ko-KR" altLang="en-US" sz="1800" dirty="0">
                    <a:sym typeface="Wingdings" pitchFamily="2" charset="2"/>
                  </a:rPr>
                  <a:t> 현재 </a:t>
                </a:r>
                <a:r>
                  <a:rPr kumimoji="1" lang="ko-KR" altLang="en-US" sz="1800" dirty="0"/>
                  <a:t>최상의 하드웨어 </a:t>
                </a:r>
                <a:r>
                  <a:rPr kumimoji="1" lang="en-US" altLang="ko-KR" sz="1800" dirty="0"/>
                  <a:t>2 </a:t>
                </a:r>
                <a:r>
                  <a:rPr kumimoji="1" lang="ko-KR" altLang="en-US" sz="1800" dirty="0" err="1"/>
                  <a:t>큐비트</a:t>
                </a:r>
                <a:r>
                  <a:rPr kumimoji="1" lang="ko-KR" altLang="en-US" sz="1800" dirty="0"/>
                  <a:t> 게이트 당 오류율은 </a:t>
                </a:r>
                <a:r>
                  <a:rPr kumimoji="1" lang="en-US" altLang="ko-KR" sz="1800" dirty="0"/>
                  <a:t>0.1% </a:t>
                </a:r>
                <a:r>
                  <a:rPr kumimoji="1" lang="ko-KR" altLang="en-US" sz="1800" dirty="0"/>
                  <a:t>이상 </a:t>
                </a:r>
                <a:r>
                  <a:rPr kumimoji="1" lang="en-US" altLang="ko-KR" sz="1800" dirty="0">
                    <a:sym typeface="Wingdings" pitchFamily="2" charset="2"/>
                  </a:rPr>
                  <a:t></a:t>
                </a:r>
                <a:r>
                  <a:rPr kumimoji="1" lang="ko-KR" altLang="en-US" sz="1800" dirty="0">
                    <a:sym typeface="Wingdings" pitchFamily="2" charset="2"/>
                  </a:rPr>
                  <a:t> 동작에 필요한 </a:t>
                </a:r>
                <a:r>
                  <a:rPr kumimoji="1" lang="ko-KR" altLang="en-US" sz="1800" dirty="0" err="1">
                    <a:sym typeface="Wingdings" pitchFamily="2" charset="2"/>
                  </a:rPr>
                  <a:t>큐비트</a:t>
                </a:r>
                <a:r>
                  <a:rPr kumimoji="1" lang="ko-KR" altLang="en-US" sz="1800" dirty="0">
                    <a:sym typeface="Wingdings" pitchFamily="2" charset="2"/>
                  </a:rPr>
                  <a:t> 외에 오류 수정을 위한 </a:t>
                </a:r>
                <a:r>
                  <a:rPr kumimoji="1" lang="ko-KR" altLang="en-US" sz="1800" dirty="0" err="1">
                    <a:sym typeface="Wingdings" pitchFamily="2" charset="2"/>
                  </a:rPr>
                  <a:t>큐비트</a:t>
                </a:r>
                <a:r>
                  <a:rPr kumimoji="1" lang="ko-KR" altLang="en-US" sz="1800" dirty="0">
                    <a:sym typeface="Wingdings" pitchFamily="2" charset="2"/>
                  </a:rPr>
                  <a:t> 추가 필요</a:t>
                </a:r>
                <a:endParaRPr lang="en-US" altLang="ko-KR" sz="1800" dirty="0"/>
              </a:p>
              <a:p>
                <a:pPr>
                  <a:buFontTx/>
                  <a:buChar char="-"/>
                </a:pPr>
                <a:endParaRPr lang="en-US" altLang="ko-KR" sz="24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969911"/>
                <a:ext cx="11368160" cy="5195784"/>
              </a:xfrm>
              <a:blipFill>
                <a:blip r:embed="rId2"/>
                <a:stretch>
                  <a:fillRect l="-1228" t="-2439" r="-22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 descr="포브스 - 중앙시사매거진">
            <a:extLst>
              <a:ext uri="{FF2B5EF4-FFF2-40B4-BE49-F238E27FC236}">
                <a16:creationId xmlns:a16="http://schemas.microsoft.com/office/drawing/2014/main" id="{E6931C7D-F7D7-696E-487D-F6171146C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1" t="25313" r="6315" b="26483"/>
          <a:stretch/>
        </p:blipFill>
        <p:spPr bwMode="auto">
          <a:xfrm>
            <a:off x="636795" y="4029560"/>
            <a:ext cx="5490201" cy="262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oyota and Mitsubishi Chemical to use IBM quantum computer - Nikkei Asia">
            <a:extLst>
              <a:ext uri="{FF2B5EF4-FFF2-40B4-BE49-F238E27FC236}">
                <a16:creationId xmlns:a16="http://schemas.microsoft.com/office/drawing/2014/main" id="{06908E75-498F-D409-47CF-2A42BDB24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94" y="4029560"/>
            <a:ext cx="4659011" cy="262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4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B3CB6-2A04-8BBB-6C91-5F2A8761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양자프로그래밍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04BEC0B-5B0D-2896-5888-9B224E0AD92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sz="2600" b="1" dirty="0">
                    <a:solidFill>
                      <a:srgbClr val="2E75B6"/>
                    </a:solidFill>
                  </a:rPr>
                  <a:t>중첩</a:t>
                </a:r>
                <a:r>
                  <a:rPr lang="en-US" altLang="ko-KR" sz="2600" b="1" dirty="0">
                    <a:solidFill>
                      <a:srgbClr val="2E75B6"/>
                    </a:solidFill>
                  </a:rPr>
                  <a:t>(superposition)</a:t>
                </a:r>
              </a:p>
              <a:p>
                <a:pPr algn="just">
                  <a:buFontTx/>
                  <a:buChar char="-"/>
                </a:pPr>
                <a:r>
                  <a:rPr lang="ko-KR" altLang="en-US" sz="2000" dirty="0"/>
                  <a:t>큐비트가 여러 상태를 확률적으로 가지고 있는 상태</a:t>
                </a:r>
                <a:endParaRPr lang="en-US" altLang="ko-KR" sz="2000" dirty="0"/>
              </a:p>
              <a:p>
                <a:pPr algn="just">
                  <a:buFontTx/>
                  <a:buChar char="-"/>
                </a:pPr>
                <a:r>
                  <a:rPr lang="ko-KR" altLang="en-US" sz="2000" dirty="0">
                    <a:latin typeface="+mn-ea"/>
                  </a:rPr>
                  <a:t>중첩 성질로 인해 큐비트는 모든 값이 확률로서 존재하므로 </a:t>
                </a:r>
                <a14:m>
                  <m:oMath xmlns:m="http://schemas.openxmlformats.org/officeDocument/2006/math">
                    <m:r>
                      <a:rPr lang="en" altLang="ko-KR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ko-KR" altLang="en-US" sz="2000" dirty="0">
                    <a:latin typeface="+mn-ea"/>
                  </a:rPr>
                  <a:t>개의 큐비트로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+mn-ea"/>
                  </a:rPr>
                  <a:t>개의 상태를 나타낼 수 있음</a:t>
                </a:r>
                <a:endParaRPr kumimoji="1" lang="en-US" altLang="ko-Kore-KR" sz="2000" dirty="0">
                  <a:solidFill>
                    <a:srgbClr val="2E75B6"/>
                  </a:solidFill>
                  <a:latin typeface="+mn-ea"/>
                </a:endParaRPr>
              </a:p>
              <a:p>
                <a:pPr marL="0" indent="0" algn="just">
                  <a:buNone/>
                </a:pPr>
                <a:r>
                  <a:rPr lang="en-US" altLang="ko-KR" sz="2000" dirty="0"/>
                  <a:t>- </a:t>
                </a:r>
                <a:r>
                  <a:rPr lang="ko-KR" altLang="en-US" sz="2000" dirty="0"/>
                  <a:t>중첩상태의 큐비트는 측정 시 하나의 상태로 결정됨</a:t>
                </a:r>
                <a:endParaRPr kumimoji="1" lang="en-US" altLang="ko-Kore-KR" dirty="0">
                  <a:solidFill>
                    <a:srgbClr val="2E75B6"/>
                  </a:solidFill>
                </a:endParaRPr>
              </a:p>
              <a:p>
                <a:r>
                  <a:rPr kumimoji="1" lang="ko-KR" altLang="en-US" sz="2600" b="1" dirty="0">
                    <a:solidFill>
                      <a:srgbClr val="2E75B6"/>
                    </a:solidFill>
                  </a:rPr>
                  <a:t>양자</a:t>
                </a:r>
                <a:r>
                  <a:rPr kumimoji="1" lang="en-US" altLang="ko-KR" sz="2600" b="1" dirty="0">
                    <a:solidFill>
                      <a:srgbClr val="2E75B6"/>
                    </a:solidFill>
                  </a:rPr>
                  <a:t> </a:t>
                </a:r>
                <a:r>
                  <a:rPr kumimoji="1" lang="ko-KR" altLang="en-US" sz="2600" b="1" dirty="0">
                    <a:solidFill>
                      <a:srgbClr val="2E75B6"/>
                    </a:solidFill>
                  </a:rPr>
                  <a:t>얽힘</a:t>
                </a:r>
                <a:r>
                  <a:rPr kumimoji="1" lang="en-US" altLang="ko-KR" sz="2600" b="1" dirty="0">
                    <a:solidFill>
                      <a:srgbClr val="2E75B6"/>
                    </a:solidFill>
                  </a:rPr>
                  <a:t>(Entanglement)</a:t>
                </a:r>
              </a:p>
              <a:p>
                <a:pPr algn="just">
                  <a:buFontTx/>
                  <a:buChar char="-"/>
                </a:pPr>
                <a:r>
                  <a:rPr lang="ko-KR" altLang="en-US" sz="2000" dirty="0"/>
                  <a:t>과거에 상호작용했던 입자들이 특별한 관계를 유지하는 것</a:t>
                </a:r>
                <a:endParaRPr lang="en-US" altLang="ko-KR" sz="2000" dirty="0"/>
              </a:p>
              <a:p>
                <a:pPr algn="just">
                  <a:buFontTx/>
                  <a:buChar char="-"/>
                </a:pPr>
                <a:r>
                  <a:rPr lang="ko-KR" altLang="en-US" sz="2000" dirty="0"/>
                  <a:t>한 입자의 특성을 측정했을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때 멀리 떨어진 다른 한 입자의 특성도 즉시 바뀜</a:t>
                </a:r>
                <a:endParaRPr lang="en-US" altLang="ko-KR" sz="2000" dirty="0"/>
              </a:p>
              <a:p>
                <a:pPr algn="just">
                  <a:buFontTx/>
                  <a:buChar char="-"/>
                </a:pPr>
                <a:r>
                  <a:rPr lang="ko-KR" altLang="en-US" sz="2000" dirty="0"/>
                  <a:t>얽힌 큐비트는 서로의 결과에 영향을 줌</a:t>
                </a:r>
                <a:endParaRPr lang="en-US" altLang="ko-KR" sz="2000" dirty="0"/>
              </a:p>
              <a:p>
                <a:pPr marL="457200" lvl="1" indent="0" algn="just">
                  <a:buNone/>
                </a:pPr>
                <a:r>
                  <a:rPr lang="en-US" altLang="ko-KR" sz="1800" dirty="0"/>
                  <a:t>Ex) CNOT(a, b) : CNOT gate</a:t>
                </a:r>
                <a:r>
                  <a:rPr lang="ko-KR" altLang="en-US" sz="1800" dirty="0"/>
                  <a:t>에 </a:t>
                </a:r>
                <a:r>
                  <a:rPr lang="ko-KR" altLang="en-US" sz="1800" dirty="0" err="1"/>
                  <a:t>큐비트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a,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b</a:t>
                </a:r>
                <a:r>
                  <a:rPr lang="ko-KR" altLang="en-US" sz="1800" dirty="0"/>
                  <a:t> 가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입력일 때</a:t>
                </a:r>
                <a:r>
                  <a:rPr lang="en-US" altLang="ko-KR" sz="1800" dirty="0"/>
                  <a:t>,</a:t>
                </a:r>
                <a:r>
                  <a:rPr lang="ko-KR" altLang="en-US" sz="1800" dirty="0"/>
                  <a:t> 둘은 서로 얽힘 상태 </a:t>
                </a:r>
                <a:r>
                  <a:rPr lang="en-US" altLang="ko-KR" sz="1800" dirty="0"/>
                  <a:t>(Entanglement state)</a:t>
                </a:r>
              </a:p>
              <a:p>
                <a:pPr algn="just">
                  <a:buFontTx/>
                  <a:buChar char="-"/>
                </a:pPr>
                <a:endParaRPr lang="en-US" altLang="ko-KR" sz="22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04BEC0B-5B0D-2896-5888-9B224E0AD9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250" r="-55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B36910-BD2C-DF6C-2185-88F71EF7B2C9}"/>
                  </a:ext>
                </a:extLst>
              </p:cNvPr>
              <p:cNvSpPr txBox="1"/>
              <p:nvPr/>
            </p:nvSpPr>
            <p:spPr>
              <a:xfrm>
                <a:off x="7864249" y="1592759"/>
                <a:ext cx="215195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ko-Kore-KR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ko-Kore-KR" alt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kumimoji="1" lang="en-US" alt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|0</m:t>
                          </m:r>
                        </m:e>
                      </m:d>
                      <m:r>
                        <a:rPr kumimoji="1" lang="en-US" alt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"/>
                          <m:endChr m:val="⟩"/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|1</m:t>
                          </m:r>
                        </m:e>
                      </m: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B36910-BD2C-DF6C-2185-88F71EF7B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249" y="1592759"/>
                <a:ext cx="2151957" cy="276999"/>
              </a:xfrm>
              <a:prstGeom prst="rect">
                <a:avLst/>
              </a:prstGeom>
              <a:blipFill>
                <a:blip r:embed="rId3"/>
                <a:stretch>
                  <a:fillRect t="-156522" r="-5882" b="-2391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76DE0C-72BF-2FA6-F7BC-665124134800}"/>
              </a:ext>
            </a:extLst>
          </p:cNvPr>
          <p:cNvGrpSpPr/>
          <p:nvPr/>
        </p:nvGrpSpPr>
        <p:grpSpPr>
          <a:xfrm>
            <a:off x="6416574" y="5360797"/>
            <a:ext cx="3925415" cy="1148491"/>
            <a:chOff x="6669099" y="5073993"/>
            <a:chExt cx="4242476" cy="1241256"/>
          </a:xfrm>
        </p:grpSpPr>
        <p:pic>
          <p:nvPicPr>
            <p:cNvPr id="6" name="Picture 4" descr="Quantum Entanglement | Brilliant Math &amp;amp; Science Wiki">
              <a:extLst>
                <a:ext uri="{FF2B5EF4-FFF2-40B4-BE49-F238E27FC236}">
                  <a16:creationId xmlns:a16="http://schemas.microsoft.com/office/drawing/2014/main" id="{E7BF9415-DC03-C78A-FBD2-A91F6FFC3E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9099" y="5073993"/>
              <a:ext cx="4242476" cy="1241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1BBDC15B-4221-29AB-1B33-AD325FEBFF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5605" y="5206475"/>
              <a:ext cx="1053880" cy="971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06508887-EFBF-F0C8-FAE5-AD04E196B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5599" y="5218944"/>
              <a:ext cx="1053880" cy="971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>
            <a:extLst>
              <a:ext uri="{FF2B5EF4-FFF2-40B4-BE49-F238E27FC236}">
                <a16:creationId xmlns:a16="http://schemas.microsoft.com/office/drawing/2014/main" id="{4FBF5E4B-93C0-15E8-733F-CF3CDBC33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608" y="345422"/>
            <a:ext cx="1824709" cy="194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:a16="http://schemas.microsoft.com/office/drawing/2014/main" id="{432DC9F4-1F0F-DCE4-2371-5C7B1A80D00D}"/>
              </a:ext>
            </a:extLst>
          </p:cNvPr>
          <p:cNvSpPr/>
          <p:nvPr/>
        </p:nvSpPr>
        <p:spPr>
          <a:xfrm>
            <a:off x="6471074" y="5021082"/>
            <a:ext cx="2755722" cy="36933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7C10AD-A1E7-2A52-8838-0C8F847F2A7C}"/>
              </a:ext>
            </a:extLst>
          </p:cNvPr>
          <p:cNvSpPr/>
          <p:nvPr/>
        </p:nvSpPr>
        <p:spPr>
          <a:xfrm>
            <a:off x="1506350" y="5021082"/>
            <a:ext cx="3147711" cy="369332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C6D669-1044-455F-98CE-F8C7A000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Grover’s algorithm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1D5BE3-4C8B-7F09-7E8C-C5A8D804DC47}"/>
              </a:ext>
            </a:extLst>
          </p:cNvPr>
          <p:cNvSpPr txBox="1"/>
          <p:nvPr/>
        </p:nvSpPr>
        <p:spPr>
          <a:xfrm>
            <a:off x="467897" y="1227151"/>
            <a:ext cx="11312183" cy="188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Lov Grover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가 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1996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년 제안한 양자 검색 알고리즘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구조화되지 않은 검색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(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비정형 검색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)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에 최적화 되어 있음</a:t>
            </a: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대칭키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전수조사 가속화에 활용되면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</a:t>
            </a:r>
            <a:r>
              <a:rPr kumimoji="1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대칭키</a:t>
            </a:r>
            <a:r>
              <a:rPr kumimoji="1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기반 암호 시스템의 보안 강도를 절반으로 감소시킴</a:t>
            </a: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.</a:t>
            </a:r>
          </a:p>
        </p:txBody>
      </p:sp>
      <p:pic>
        <p:nvPicPr>
          <p:cNvPr id="26" name="Picture 2" descr="이미지0">
            <a:extLst>
              <a:ext uri="{FF2B5EF4-FFF2-40B4-BE49-F238E27FC236}">
                <a16:creationId xmlns:a16="http://schemas.microsoft.com/office/drawing/2014/main" id="{5352C55C-7754-BD22-3ACF-DF91DB79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024" y="3951468"/>
            <a:ext cx="5316768" cy="88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8ACEE1-FA30-0F93-3D7A-0811BD2B62DF}"/>
                  </a:ext>
                </a:extLst>
              </p:cNvPr>
              <p:cNvSpPr txBox="1"/>
              <p:nvPr/>
            </p:nvSpPr>
            <p:spPr>
              <a:xfrm>
                <a:off x="1736420" y="3309903"/>
                <a:ext cx="9470778" cy="456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ko-KR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𝑵</m:t>
                    </m:r>
                  </m:oMath>
                </a14:m>
                <a:r>
                  <a:rPr kumimoji="1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개의 아이템이 있는 목록이 주어졌을 때</a:t>
                </a:r>
                <a:r>
                  <a:rPr kumimoji="1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, </a:t>
                </a:r>
                <a:r>
                  <a:rPr kumimoji="1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특정한 조건을 만족하는 항목 </a:t>
                </a:r>
                <a14:m>
                  <m:oMath xmlns:m="http://schemas.openxmlformats.org/officeDocument/2006/math">
                    <m:r>
                      <a:rPr kumimoji="1" lang="ko-KR" altLang="en-US" sz="18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/>
                        <a:cs typeface="+mn-cs"/>
                      </a:rPr>
                      <m:t>𝝎</m:t>
                    </m:r>
                  </m:oMath>
                </a14:m>
                <a:r>
                  <a:rPr kumimoji="1" lang="ko-KR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를 찾으려는 경우</a:t>
                </a:r>
                <a:endPara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8ACEE1-FA30-0F93-3D7A-0811BD2B6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6420" y="3309903"/>
                <a:ext cx="9470778" cy="456087"/>
              </a:xfrm>
              <a:prstGeom prst="rect">
                <a:avLst/>
              </a:prstGeom>
              <a:blipFill>
                <a:blip r:embed="rId3"/>
                <a:stretch>
                  <a:fillRect r="-129" b="-2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163F6B-9EA1-3CBE-F882-E436D95A95F5}"/>
                  </a:ext>
                </a:extLst>
              </p:cNvPr>
              <p:cNvSpPr txBox="1"/>
              <p:nvPr/>
            </p:nvSpPr>
            <p:spPr>
              <a:xfrm>
                <a:off x="1546713" y="5517750"/>
                <a:ext cx="4459169" cy="784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평균적으로 </a:t>
                </a:r>
                <a14:m>
                  <m:oMath xmlns:m="http://schemas.openxmlformats.org/officeDocument/2006/math">
                    <m:r>
                      <a:rPr kumimoji="1" lang="en-US" altLang="ko-KR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𝑵</m:t>
                    </m:r>
                    <m:r>
                      <a:rPr kumimoji="1" lang="en-US" altLang="ko-KR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/</m:t>
                    </m:r>
                    <m:r>
                      <a:rPr kumimoji="1" lang="en-US" altLang="ko-KR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𝟐</m:t>
                    </m:r>
                  </m:oMath>
                </a14:m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번</a:t>
                </a: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,</a:t>
                </a:r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최악의 경우 </a:t>
                </a:r>
                <a14:m>
                  <m:oMath xmlns:m="http://schemas.openxmlformats.org/officeDocument/2006/math">
                    <m:r>
                      <a:rPr kumimoji="1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𝑵</m:t>
                    </m:r>
                    <m:r>
                      <a:rPr kumimoji="1" lang="en-US" altLang="ko-KR" sz="16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번 조사함</a:t>
                </a:r>
                <a:endParaRPr kumimoji="1" lang="en-US" altLang="ko-KR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1" lang="ko-KR" altLang="en-US" sz="16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시간복잡도</a:t>
                </a:r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𝑶</m:t>
                    </m:r>
                    <m:d>
                      <m:dPr>
                        <m:ctrlPr>
                          <a:rPr kumimoji="1" lang="en-US" altLang="ko-KR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ko-KR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𝑵</m:t>
                        </m:r>
                      </m:e>
                    </m:d>
                  </m:oMath>
                </a14:m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8163F6B-9EA1-3CBE-F882-E436D95A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713" y="5517750"/>
                <a:ext cx="4459169" cy="784958"/>
              </a:xfrm>
              <a:prstGeom prst="rect">
                <a:avLst/>
              </a:prstGeom>
              <a:blipFill>
                <a:blip r:embed="rId4"/>
                <a:stretch>
                  <a:fillRect l="-547" r="-137" b="-85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220472B-6EBD-3271-05C8-0BA718D02E82}"/>
              </a:ext>
            </a:extLst>
          </p:cNvPr>
          <p:cNvSpPr txBox="1"/>
          <p:nvPr/>
        </p:nvSpPr>
        <p:spPr>
          <a:xfrm>
            <a:off x="1546713" y="5033960"/>
            <a:ext cx="3435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Classical computation 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사용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728222-54E9-5169-1DA0-8C778ECA1246}"/>
              </a:ext>
            </a:extLst>
          </p:cNvPr>
          <p:cNvSpPr txBox="1"/>
          <p:nvPr/>
        </p:nvSpPr>
        <p:spPr>
          <a:xfrm>
            <a:off x="6482131" y="5021529"/>
            <a:ext cx="3600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Grover’s algorithm</a:t>
            </a: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 적용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F8B849-459F-00DA-56F2-4451FEBAA6FB}"/>
                  </a:ext>
                </a:extLst>
              </p:cNvPr>
              <p:cNvSpPr txBox="1"/>
              <p:nvPr/>
            </p:nvSpPr>
            <p:spPr>
              <a:xfrm>
                <a:off x="6602295" y="5510642"/>
                <a:ext cx="3600450" cy="8461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ko-KR" alt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ko-KR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𝑵</m:t>
                        </m:r>
                      </m:e>
                    </m:rad>
                  </m:oMath>
                </a14:m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번 조사하여 찾을 수 있음</a:t>
                </a:r>
                <a:r>
                  <a:rPr kumimoji="1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 </a:t>
                </a:r>
              </a:p>
              <a:p>
                <a:pPr marL="285750" marR="0" lvl="0" indent="-2857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kumimoji="1" lang="ko-KR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rPr>
                  <a:t>시간복잡도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ko-KR" altLang="en-US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ko-KR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𝑵</m:t>
                        </m:r>
                      </m:e>
                    </m:rad>
                  </m:oMath>
                </a14:m>
                <a:endPara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6F8B849-459F-00DA-56F2-4451FEBAA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295" y="5510642"/>
                <a:ext cx="3600450" cy="846129"/>
              </a:xfrm>
              <a:prstGeom prst="rect">
                <a:avLst/>
              </a:prstGeom>
              <a:blipFill>
                <a:blip r:embed="rId5"/>
                <a:stretch>
                  <a:fillRect l="-702" b="-735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직사각형 43">
            <a:extLst>
              <a:ext uri="{FF2B5EF4-FFF2-40B4-BE49-F238E27FC236}">
                <a16:creationId xmlns:a16="http://schemas.microsoft.com/office/drawing/2014/main" id="{CA3DF605-5879-9B0B-127F-6EDC53964D65}"/>
              </a:ext>
            </a:extLst>
          </p:cNvPr>
          <p:cNvSpPr/>
          <p:nvPr/>
        </p:nvSpPr>
        <p:spPr>
          <a:xfrm>
            <a:off x="1517408" y="5403293"/>
            <a:ext cx="4488474" cy="1060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C8AF535-08C2-6966-E518-7828CCCDA63C}"/>
              </a:ext>
            </a:extLst>
          </p:cNvPr>
          <p:cNvSpPr/>
          <p:nvPr/>
        </p:nvSpPr>
        <p:spPr>
          <a:xfrm>
            <a:off x="6482131" y="5403293"/>
            <a:ext cx="4368311" cy="10608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5C0588-938D-CB77-5578-31F604787162}"/>
              </a:ext>
            </a:extLst>
          </p:cNvPr>
          <p:cNvSpPr txBox="1"/>
          <p:nvPr/>
        </p:nvSpPr>
        <p:spPr>
          <a:xfrm>
            <a:off x="924660" y="2161450"/>
            <a:ext cx="8987202" cy="415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→ Grover’s algorithm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을 사용하면 구조를 정의하지 않은 경우에도 데이터를 빠르게 찾을 수 있음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1647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E8107-CA39-404A-ACDD-E95D338C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Grover’s algorithm</a:t>
            </a:r>
            <a:endParaRPr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2F837F3-F53D-4A99-86D1-4E1F4E00A3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79357"/>
            <a:ext cx="11369675" cy="5057775"/>
          </a:xfrm>
        </p:spPr>
        <p:txBody>
          <a:bodyPr/>
          <a:lstStyle/>
          <a:p>
            <a:r>
              <a:rPr kumimoji="1" lang="ko-Kore-KR" altLang="en-US" sz="2000" b="1" dirty="0"/>
              <a:t>중첩 상태의 </a:t>
            </a:r>
            <a:r>
              <a:rPr kumimoji="1" lang="en-US" altLang="ko-Kore-KR" sz="2000" b="1" dirty="0"/>
              <a:t>key</a:t>
            </a:r>
            <a:r>
              <a:rPr kumimoji="1" lang="ko-Kore-KR" altLang="en-US" sz="2000" b="1" dirty="0"/>
              <a:t>를 이용하여</a:t>
            </a:r>
            <a:r>
              <a:rPr kumimoji="1" lang="en-US" altLang="ko-Kore-KR" sz="2000" b="1" dirty="0"/>
              <a:t> </a:t>
            </a:r>
            <a:r>
              <a:rPr kumimoji="1" lang="ko-Kore-KR" altLang="en-US" sz="2000" b="1" dirty="0"/>
              <a:t>대칭키 암호에 대하여 </a:t>
            </a:r>
            <a:r>
              <a:rPr kumimoji="1" lang="ko-KR" altLang="en-US" sz="2000" b="1" dirty="0">
                <a:solidFill>
                  <a:srgbClr val="2E75B6"/>
                </a:solidFill>
              </a:rPr>
              <a:t>전수조사</a:t>
            </a:r>
            <a:r>
              <a:rPr kumimoji="1" lang="ko-KR" altLang="en-US" sz="2000" b="1" dirty="0"/>
              <a:t>를</a:t>
            </a:r>
            <a:r>
              <a:rPr kumimoji="1" lang="ko-Kore-KR" altLang="en-US" sz="2000" b="1" dirty="0"/>
              <a:t> 수행하는 양자</a:t>
            </a:r>
            <a:r>
              <a:rPr kumimoji="1" lang="ko-KR" altLang="en-US" sz="2000" b="1" dirty="0"/>
              <a:t> </a:t>
            </a:r>
            <a:r>
              <a:rPr kumimoji="1" lang="ko-Kore-KR" altLang="en-US" sz="2000" b="1" dirty="0"/>
              <a:t>알고리즘</a:t>
            </a:r>
            <a:endParaRPr kumimoji="1" lang="en-US" altLang="ko-Kore-KR" sz="2000" b="1" dirty="0"/>
          </a:p>
          <a:p>
            <a:pPr lvl="1"/>
            <a:r>
              <a:rPr kumimoji="1" lang="en" altLang="ko-KR" sz="1800" b="1" dirty="0"/>
              <a:t>Oracle : </a:t>
            </a:r>
            <a:r>
              <a:rPr kumimoji="1" lang="ko-KR" altLang="en-US" sz="1800" dirty="0"/>
              <a:t>주어진 </a:t>
            </a:r>
            <a:r>
              <a:rPr kumimoji="1" lang="ko-KR" altLang="en-US" sz="1800" dirty="0" err="1"/>
              <a:t>평문</a:t>
            </a:r>
            <a:r>
              <a:rPr kumimoji="1" lang="en-US" altLang="ko-KR" sz="1800" dirty="0"/>
              <a:t>-</a:t>
            </a:r>
            <a:r>
              <a:rPr kumimoji="1" lang="ko-KR" altLang="en-US" sz="1800" dirty="0"/>
              <a:t>암호문 쌍에 대한 키를 반환</a:t>
            </a:r>
            <a:r>
              <a:rPr kumimoji="1" lang="en-US" altLang="ko-KR" sz="1800" dirty="0"/>
              <a:t> 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1800" b="1" dirty="0">
                <a:solidFill>
                  <a:srgbClr val="FF0000"/>
                </a:solidFill>
              </a:rPr>
              <a:t>공격 대상의 암호화가 양자 회로로 구현되어야 함</a:t>
            </a:r>
            <a:r>
              <a:rPr kumimoji="1" lang="en-US" altLang="ko-KR" sz="18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kumimoji="1" lang="en" altLang="ko-KR" sz="1800" b="1" dirty="0"/>
              <a:t>Diffusion operator :</a:t>
            </a:r>
            <a:r>
              <a:rPr kumimoji="1" lang="en" altLang="ko-KR" sz="1800" dirty="0"/>
              <a:t> Oracle</a:t>
            </a:r>
            <a:r>
              <a:rPr kumimoji="1" lang="ko-KR" altLang="en-US" sz="1800" dirty="0"/>
              <a:t>에서 반환한 키의 진폭을 증폭시켜 관측 확률 증가</a:t>
            </a:r>
            <a:endParaRPr kumimoji="1" lang="en-US" altLang="ko-KR" sz="1800" dirty="0"/>
          </a:p>
          <a:p>
            <a:pPr lvl="1"/>
            <a:endParaRPr kumimoji="1" lang="en-US" altLang="ko-Kore-KR" sz="1800" dirty="0"/>
          </a:p>
          <a:p>
            <a:pPr algn="just"/>
            <a:r>
              <a:rPr kumimoji="1" lang="ko-Kore-KR" altLang="en-US" sz="2000" dirty="0"/>
              <a:t>하지만 현재 양자컴퓨터의 성능 한계</a:t>
            </a:r>
            <a:r>
              <a:rPr kumimoji="1" lang="en-US" altLang="en-US" sz="2000" dirty="0"/>
              <a:t> </a:t>
            </a:r>
            <a:r>
              <a:rPr kumimoji="1" lang="en-US" altLang="ko-Kore-KR" sz="2000" b="1" dirty="0">
                <a:solidFill>
                  <a:srgbClr val="FF0000"/>
                </a:solidFill>
              </a:rPr>
              <a:t>(qubit</a:t>
            </a:r>
            <a:r>
              <a:rPr kumimoji="1" lang="ko-Kore-KR" altLang="en-US" sz="2000" b="1" dirty="0">
                <a:solidFill>
                  <a:srgbClr val="FF0000"/>
                </a:solidFill>
              </a:rPr>
              <a:t> 수</a:t>
            </a:r>
            <a:r>
              <a:rPr kumimoji="1" lang="en-US" altLang="ko-Kore-KR" sz="2000" b="1" dirty="0">
                <a:solidFill>
                  <a:srgbClr val="FF0000"/>
                </a:solidFill>
              </a:rPr>
              <a:t>, </a:t>
            </a:r>
            <a:r>
              <a:rPr kumimoji="1" lang="ko-Kore-KR" altLang="en-US" sz="2000" b="1" dirty="0">
                <a:solidFill>
                  <a:srgbClr val="FF0000"/>
                </a:solidFill>
              </a:rPr>
              <a:t>오류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)</a:t>
            </a:r>
            <a:r>
              <a:rPr kumimoji="1" lang="ko-Kore-KR" altLang="en-US" sz="2000" dirty="0"/>
              <a:t>로 실제 양자컴퓨터로 동작은 불가능</a:t>
            </a:r>
            <a:endParaRPr kumimoji="1" lang="en-US" altLang="ko-Kore-KR" sz="2000" dirty="0"/>
          </a:p>
          <a:p>
            <a:pPr algn="just"/>
            <a:r>
              <a:rPr kumimoji="1" lang="ko-KR" altLang="en-US" sz="2000" dirty="0"/>
              <a:t>즉 </a:t>
            </a:r>
            <a:r>
              <a:rPr kumimoji="1" lang="ko-Kore-KR" altLang="en-US" sz="2000" dirty="0"/>
              <a:t>양자 컴퓨터</a:t>
            </a:r>
            <a:r>
              <a:rPr kumimoji="1" lang="ko-KR" altLang="en-US" sz="2000" dirty="0"/>
              <a:t> 가용</a:t>
            </a:r>
            <a:r>
              <a:rPr kumimoji="1" lang="ko-Kore-KR" altLang="en-US" sz="2000" dirty="0"/>
              <a:t> 자원</a:t>
            </a:r>
            <a:r>
              <a:rPr kumimoji="1" lang="en-US" altLang="en-US" sz="2000" dirty="0"/>
              <a:t> </a:t>
            </a:r>
            <a:r>
              <a:rPr kumimoji="1" lang="en-US" altLang="ko-Kore-KR" sz="2000" b="1" dirty="0">
                <a:solidFill>
                  <a:srgbClr val="FF0000"/>
                </a:solidFill>
              </a:rPr>
              <a:t>(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고품질 </a:t>
            </a:r>
            <a:r>
              <a:rPr kumimoji="1" lang="en-US" altLang="ko-Kore-KR" sz="2000" b="1" dirty="0">
                <a:solidFill>
                  <a:srgbClr val="FF0000"/>
                </a:solidFill>
              </a:rPr>
              <a:t>qubit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)</a:t>
            </a:r>
            <a:r>
              <a:rPr kumimoji="1" lang="ko-KR" altLang="en-US" sz="2000" dirty="0"/>
              <a:t>이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공격에 필요한 자원에 도달해야 해킹가능</a:t>
            </a:r>
            <a:r>
              <a:rPr kumimoji="1" lang="en-US" altLang="ko-KR" sz="2000" dirty="0"/>
              <a:t>!</a:t>
            </a:r>
            <a:endParaRPr kumimoji="1" lang="en-US" altLang="ko-Kore-KR" sz="2000" dirty="0"/>
          </a:p>
          <a:p>
            <a:pPr marL="0" indent="0">
              <a:buNone/>
            </a:pPr>
            <a:endParaRPr kumimoji="1" lang="ko-Kore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583E85-B847-4D17-B074-5764226A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36" y="3378896"/>
            <a:ext cx="6884411" cy="32662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0686EA9-9CC9-426B-8C71-8CB274F98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844" y="3419607"/>
            <a:ext cx="3286420" cy="1310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07F5C8-A6D5-44B3-A2F3-F65AB975E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222" y="5172167"/>
            <a:ext cx="2664588" cy="1310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6E34A8-BF54-47AE-9C3E-16AE6991A498}"/>
              </a:ext>
            </a:extLst>
          </p:cNvPr>
          <p:cNvSpPr txBox="1"/>
          <p:nvPr/>
        </p:nvSpPr>
        <p:spPr>
          <a:xfrm>
            <a:off x="2390425" y="6526280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&lt;Grover key search </a:t>
            </a:r>
            <a:r>
              <a:rPr kumimoji="1" lang="ko-KR" altLang="en-US" b="1" dirty="0"/>
              <a:t>회로 구조</a:t>
            </a:r>
            <a:r>
              <a:rPr kumimoji="1" lang="en-US" altLang="ko-KR" b="1" dirty="0"/>
              <a:t>&gt;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6A00F-E560-4ECE-8163-8F6019462945}"/>
              </a:ext>
            </a:extLst>
          </p:cNvPr>
          <p:cNvSpPr txBox="1"/>
          <p:nvPr/>
        </p:nvSpPr>
        <p:spPr>
          <a:xfrm>
            <a:off x="9072458" y="470544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&lt;Oracle&gt;</a:t>
            </a:r>
            <a:endParaRPr kumimoji="1" lang="ko-Kore-KR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7568B-9770-47C3-AC7F-69AFCE4EBA80}"/>
              </a:ext>
            </a:extLst>
          </p:cNvPr>
          <p:cNvSpPr txBox="1"/>
          <p:nvPr/>
        </p:nvSpPr>
        <p:spPr>
          <a:xfrm>
            <a:off x="8431257" y="643274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&lt;Diffusion operator&gt;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70473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E29B5-EA9A-4401-9308-574281FD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암호의 위기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462B3-B959-43B1-9924-A85718891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85655"/>
            <a:ext cx="12191999" cy="5603875"/>
          </a:xfrm>
        </p:spPr>
        <p:txBody>
          <a:bodyPr/>
          <a:lstStyle/>
          <a:p>
            <a:r>
              <a:rPr lang="ko-KR" altLang="en-US" b="1" dirty="0"/>
              <a:t>현대 암호시스템의 상황</a:t>
            </a:r>
            <a:endParaRPr lang="en-US" altLang="ko-KR" b="1" dirty="0"/>
          </a:p>
          <a:p>
            <a:pPr lvl="1"/>
            <a:r>
              <a:rPr lang="en-US" altLang="ko-KR" b="1" dirty="0"/>
              <a:t>Shor </a:t>
            </a:r>
            <a:r>
              <a:rPr lang="ko-KR" altLang="en-US" b="1" dirty="0"/>
              <a:t>알고리즘은 </a:t>
            </a:r>
            <a:r>
              <a:rPr lang="ko-KR" altLang="en-US" b="1" dirty="0">
                <a:solidFill>
                  <a:srgbClr val="FF0000"/>
                </a:solidFill>
              </a:rPr>
              <a:t>공개키 암호의 안전성이 기반한 난제들을 다항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시간 내에 해결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/>
              <a:t>NIST</a:t>
            </a:r>
            <a:r>
              <a:rPr lang="ko-KR" altLang="en-US" dirty="0"/>
              <a:t>에서 </a:t>
            </a:r>
            <a:r>
              <a:rPr lang="ko-Kore-KR" altLang="en-US" b="1" dirty="0"/>
              <a:t>양자내성암호를 표준화하기 위한 </a:t>
            </a:r>
            <a:r>
              <a:rPr lang="ko-Kore-KR" altLang="en-US" b="1" dirty="0">
                <a:solidFill>
                  <a:schemeClr val="accent5"/>
                </a:solidFill>
              </a:rPr>
              <a:t>공모전</a:t>
            </a:r>
            <a:r>
              <a:rPr lang="ko-Kore-KR" altLang="en-US" dirty="0">
                <a:solidFill>
                  <a:schemeClr val="accent5"/>
                </a:solidFill>
              </a:rPr>
              <a:t> </a:t>
            </a:r>
            <a:r>
              <a:rPr lang="ko-Kore-KR" altLang="en-US" b="1" dirty="0">
                <a:solidFill>
                  <a:schemeClr val="accent5"/>
                </a:solidFill>
              </a:rPr>
              <a:t>개최</a:t>
            </a:r>
            <a:r>
              <a:rPr lang="ko-Kore-KR" altLang="en-US" dirty="0"/>
              <a:t> </a:t>
            </a:r>
            <a:r>
              <a:rPr lang="en-US" altLang="ko-Kore-KR" dirty="0">
                <a:sym typeface="Wingdings" pitchFamily="2" charset="2"/>
              </a:rPr>
              <a:t> </a:t>
            </a:r>
            <a:r>
              <a:rPr lang="ko-Kore-KR" altLang="en-US" b="1" dirty="0">
                <a:sym typeface="Wingdings" pitchFamily="2" charset="2"/>
              </a:rPr>
              <a:t>현재 </a:t>
            </a:r>
            <a:r>
              <a:rPr lang="en-US" altLang="ko-Kore-KR" b="1" dirty="0">
                <a:sym typeface="Wingdings" pitchFamily="2" charset="2"/>
              </a:rPr>
              <a:t>4 Round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B8D180-AF3B-462C-9F61-C0B78DA09FE1}"/>
              </a:ext>
            </a:extLst>
          </p:cNvPr>
          <p:cNvGraphicFramePr>
            <a:graphicFrameLocks noGrp="1"/>
          </p:cNvGraphicFramePr>
          <p:nvPr/>
        </p:nvGraphicFramePr>
        <p:xfrm>
          <a:off x="517239" y="2897670"/>
          <a:ext cx="11157521" cy="28078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64282">
                  <a:extLst>
                    <a:ext uri="{9D8B030D-6E8A-4147-A177-3AD203B41FA5}">
                      <a16:colId xmlns:a16="http://schemas.microsoft.com/office/drawing/2014/main" val="4229366842"/>
                    </a:ext>
                  </a:extLst>
                </a:gridCol>
                <a:gridCol w="2864675">
                  <a:extLst>
                    <a:ext uri="{9D8B030D-6E8A-4147-A177-3AD203B41FA5}">
                      <a16:colId xmlns:a16="http://schemas.microsoft.com/office/drawing/2014/main" val="3273701608"/>
                    </a:ext>
                  </a:extLst>
                </a:gridCol>
                <a:gridCol w="2764282">
                  <a:extLst>
                    <a:ext uri="{9D8B030D-6E8A-4147-A177-3AD203B41FA5}">
                      <a16:colId xmlns:a16="http://schemas.microsoft.com/office/drawing/2014/main" val="1668081378"/>
                    </a:ext>
                  </a:extLst>
                </a:gridCol>
                <a:gridCol w="2764282">
                  <a:extLst>
                    <a:ext uri="{9D8B030D-6E8A-4147-A177-3AD203B41FA5}">
                      <a16:colId xmlns:a16="http://schemas.microsoft.com/office/drawing/2014/main" val="359149763"/>
                    </a:ext>
                  </a:extLst>
                </a:gridCol>
              </a:tblGrid>
              <a:tr h="401115">
                <a:tc>
                  <a:txBody>
                    <a:bodyPr/>
                    <a:lstStyle/>
                    <a:p>
                      <a:pPr algn="ctr"/>
                      <a:r>
                        <a:rPr lang="ko-KR" altLang="en-US" i="0"/>
                        <a:t>대분류</a:t>
                      </a:r>
                      <a:endParaRPr lang="ko-Kore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소분류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목적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양자컴퓨터의 영향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350742"/>
                  </a:ext>
                </a:extLst>
              </a:tr>
              <a:tr h="401115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대칭키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AES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암호화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키 길이 증가 필요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605024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SHA-2, SHA-3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해싱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출력 길이 증가 필요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31767"/>
                  </a:ext>
                </a:extLst>
              </a:tr>
              <a:tr h="401115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공개키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RSA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서명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키교환</a:t>
                      </a:r>
                      <a:endParaRPr lang="ko-Kore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더 이상 안전하지 않음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17339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ECDSA, ECDH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서명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키교환</a:t>
                      </a:r>
                      <a:endParaRPr lang="ko-Kore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665270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DSA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서명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키교환</a:t>
                      </a:r>
                      <a:endParaRPr lang="ko-Kore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744302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Diffie Hellman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키교환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16958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8DB2A9D-085C-45FB-8672-09091D9E27D1}"/>
              </a:ext>
            </a:extLst>
          </p:cNvPr>
          <p:cNvSpPr/>
          <p:nvPr/>
        </p:nvSpPr>
        <p:spPr>
          <a:xfrm>
            <a:off x="8912760" y="4131889"/>
            <a:ext cx="2762000" cy="157358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44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D03B1-8951-A671-B4BF-B215ABA1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차분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CD845B-5068-C29D-E7D7-A5B23BCFF96C}"/>
                  </a:ext>
                </a:extLst>
              </p:cNvPr>
              <p:cNvSpPr txBox="1"/>
              <p:nvPr/>
            </p:nvSpPr>
            <p:spPr>
              <a:xfrm>
                <a:off x="262759" y="1250731"/>
                <a:ext cx="11552137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특정 입력 차분에 대한 출력 차분이 높은 확률로</a:t>
                </a:r>
                <a:r>
                  <a:rPr kumimoji="1" lang="en-US" altLang="ko-Kore-KR" sz="2400" dirty="0"/>
                  <a:t> </a:t>
                </a:r>
                <a:r>
                  <a:rPr kumimoji="1" lang="ko-Kore-KR" altLang="en-US" sz="2400" dirty="0"/>
                  <a:t>등장한다는</a:t>
                </a:r>
                <a:r>
                  <a:rPr kumimoji="1" lang="en-US" altLang="ko-Kore-KR" sz="2400" dirty="0"/>
                  <a:t> </a:t>
                </a:r>
                <a:r>
                  <a:rPr kumimoji="1" lang="ko-Kore-KR" altLang="en-US" sz="2400" dirty="0"/>
                  <a:t>특징을 사용하는</a:t>
                </a:r>
                <a:endParaRPr kumimoji="1" lang="en-US" altLang="ko-Kore-KR" sz="2400" dirty="0"/>
              </a:p>
              <a:p>
                <a:r>
                  <a:rPr kumimoji="1" lang="ko-Kore-KR" altLang="en-US" sz="2400" dirty="0"/>
                  <a:t>     암호 분석 기법</a:t>
                </a:r>
                <a:endParaRPr kumimoji="1" lang="en-US" altLang="ko-Kore-K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MILP </a:t>
                </a:r>
                <a:r>
                  <a:rPr kumimoji="1" lang="ko-Kore-KR" altLang="en-US" sz="2400" dirty="0"/>
                  <a:t>모델링을 통해 높은 확률의 차분 특성을 찾아낼 수 있음</a:t>
                </a:r>
                <a:endParaRPr kumimoji="1" lang="en-US" altLang="ko-Kore-KR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ko-Kore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랜덤 텍스트의 경우</a:t>
                </a:r>
                <a:r>
                  <a:rPr kumimoji="1" lang="en-US" altLang="ko-Kore-KR" sz="2400" dirty="0"/>
                  <a:t>, </a:t>
                </a:r>
                <a:r>
                  <a:rPr kumimoji="1" lang="ko-Kore-KR" altLang="en-US" sz="2400" dirty="0"/>
                  <a:t>특정 입력 차분에 대한 출력 차분</a:t>
                </a:r>
                <a:r>
                  <a:rPr kumimoji="1" lang="en-US" altLang="ko-Kore-KR" sz="2400" dirty="0"/>
                  <a:t> </a:t>
                </a:r>
                <a:r>
                  <a:rPr kumimoji="1" lang="ko-Kore-KR" altLang="en-US" sz="2400" dirty="0"/>
                  <a:t>만족 확률은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en-US" altLang="ko-KR" sz="2400" dirty="0"/>
                  <a:t> (n-bit </a:t>
                </a:r>
                <a:r>
                  <a:rPr kumimoji="1" lang="ko-KR" altLang="en-US" sz="2400" dirty="0"/>
                  <a:t>평문</a:t>
                </a:r>
                <a:r>
                  <a:rPr kumimoji="1" lang="en-US" altLang="ko-KR" sz="2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ore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Distinguisher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Ex) </a:t>
                </a:r>
                <a:r>
                  <a:rPr kumimoji="1" lang="ko-Kore-KR" altLang="en-US" sz="2400" dirty="0"/>
                  <a:t>높은 확률의 차분 특성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kumimoji="1" lang="ko-Kore-KR" altLang="en-US" sz="2400" dirty="0"/>
                  <a:t>일 때</a:t>
                </a:r>
                <a:r>
                  <a:rPr kumimoji="1" lang="en-US" altLang="ko-Kore-KR" sz="2400" dirty="0"/>
                  <a:t>, </a:t>
                </a:r>
                <a:r>
                  <a:rPr kumimoji="1" lang="ko-Kore-KR" altLang="en-US" sz="2400" dirty="0"/>
                  <a:t>해당 입력차분에 대한 평문 쌍 암호화 쿼리</a:t>
                </a:r>
                <a:endParaRPr kumimoji="1" lang="en-US" altLang="ko-Kore-KR" sz="2400" dirty="0"/>
              </a:p>
              <a:p>
                <a:pPr lvl="1"/>
                <a:r>
                  <a:rPr kumimoji="1" lang="ko-Kore-KR" altLang="en-US" sz="2400" dirty="0"/>
                  <a:t>            를 전송했을 때</a:t>
                </a:r>
                <a:r>
                  <a:rPr kumimoji="1" lang="en-US" altLang="ko-Kore-KR" sz="2400" dirty="0"/>
                  <a:t>, </a:t>
                </a:r>
                <a:r>
                  <a:rPr kumimoji="1" lang="ko-Kore-KR" altLang="en-US" sz="2400" dirty="0"/>
                  <a:t>높은 확률로 출력 차분을 만족한다</a:t>
                </a:r>
                <a:r>
                  <a:rPr kumimoji="1" lang="en-US" altLang="ko-Kore-KR" sz="2400" dirty="0"/>
                  <a:t>? </a:t>
                </a:r>
                <a:r>
                  <a:rPr kumimoji="1" lang="en-US" altLang="ko-KR" sz="2400" dirty="0">
                    <a:sym typeface="Wingdings" pitchFamily="2" charset="2"/>
                  </a:rPr>
                  <a:t> </a:t>
                </a:r>
                <a:r>
                  <a:rPr kumimoji="1" lang="ko-KR" altLang="en-US" sz="2400" dirty="0">
                    <a:sym typeface="Wingdings" pitchFamily="2" charset="2"/>
                  </a:rPr>
                  <a:t>암호문임을 유추</a:t>
                </a:r>
                <a:endParaRPr kumimoji="1" lang="en-US" altLang="ko-KR" sz="2400" dirty="0">
                  <a:sym typeface="Wingdings" pitchFamily="2" charset="2"/>
                </a:endParaRPr>
              </a:p>
              <a:p>
                <a:pPr lvl="1"/>
                <a:endParaRPr kumimoji="1" lang="en-US" altLang="ko-Kore-KR" sz="2400" dirty="0">
                  <a:sym typeface="Wingdings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" altLang="ko-Kore-KR" sz="2400" b="1" dirty="0">
                    <a:solidFill>
                      <a:schemeClr val="accent1"/>
                    </a:solidFill>
                    <a:effectLst/>
                    <a:latin typeface="Helvetica" pitchFamily="2" charset="0"/>
                  </a:rPr>
                  <a:t>T. Yadav et al.</a:t>
                </a:r>
                <a:r>
                  <a:rPr lang="ko-KR" altLang="en-US" sz="2400" b="1" dirty="0">
                    <a:solidFill>
                      <a:schemeClr val="accent1"/>
                    </a:solidFill>
                    <a:effectLst/>
                    <a:latin typeface="Helvetica" pitchFamily="2" charset="0"/>
                  </a:rPr>
                  <a:t>의 양자 차분 분석</a:t>
                </a:r>
                <a:r>
                  <a:rPr lang="en-US" altLang="ko-KR" sz="2400" b="1" dirty="0">
                    <a:solidFill>
                      <a:schemeClr val="accent1"/>
                    </a:solidFill>
                    <a:effectLst/>
                    <a:latin typeface="Helvetica" pitchFamily="2" charset="0"/>
                  </a:rPr>
                  <a:t>?</a:t>
                </a:r>
                <a:r>
                  <a:rPr lang="ko-KR" altLang="en-US" sz="2400" b="1" dirty="0">
                    <a:solidFill>
                      <a:schemeClr val="accent1"/>
                    </a:solidFill>
                    <a:effectLst/>
                    <a:latin typeface="Helvetica" pitchFamily="2" charset="0"/>
                  </a:rPr>
                  <a:t> </a:t>
                </a:r>
                <a:endParaRPr lang="ko-KR" altLang="en-US" sz="2400" dirty="0">
                  <a:solidFill>
                    <a:schemeClr val="accent1"/>
                  </a:solidFill>
                  <a:effectLst/>
                  <a:latin typeface="Helvetica" pitchFamily="2" charset="0"/>
                </a:endParaRPr>
              </a:p>
              <a:p>
                <a:pPr lvl="1"/>
                <a:endParaRPr kumimoji="1" lang="en-US" altLang="ko-Kore-K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CD845B-5068-C29D-E7D7-A5B23BCF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9" y="1250731"/>
                <a:ext cx="11552137" cy="4524315"/>
              </a:xfrm>
              <a:prstGeom prst="rect">
                <a:avLst/>
              </a:prstGeom>
              <a:blipFill>
                <a:blip r:embed="rId2"/>
                <a:stretch>
                  <a:fillRect l="-768" t="-140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EAE7F44-5F39-A36F-4786-6EBFFA01BCD4}"/>
              </a:ext>
            </a:extLst>
          </p:cNvPr>
          <p:cNvSpPr txBox="1"/>
          <p:nvPr/>
        </p:nvSpPr>
        <p:spPr>
          <a:xfrm>
            <a:off x="126125" y="6527142"/>
            <a:ext cx="90940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ore-KR" sz="1000" dirty="0">
                <a:effectLst/>
                <a:latin typeface="Helvetica" pitchFamily="2" charset="0"/>
              </a:rPr>
              <a:t>T. Yadav, M. Kumar, A. Kumar, S. K. Pal, “A Practical-Quantum Differential Attack on Block Ciphers”, Cryptology </a:t>
            </a:r>
            <a:r>
              <a:rPr lang="en" altLang="ko-Kore-KR" sz="1000" dirty="0" err="1">
                <a:effectLst/>
                <a:latin typeface="Helvetica" pitchFamily="2" charset="0"/>
              </a:rPr>
              <a:t>ePrint</a:t>
            </a:r>
            <a:r>
              <a:rPr lang="en" altLang="ko-Kore-KR" sz="1000" dirty="0">
                <a:effectLst/>
                <a:latin typeface="Helvetica" pitchFamily="2" charset="0"/>
              </a:rPr>
              <a:t>, 2022.</a:t>
            </a:r>
          </a:p>
        </p:txBody>
      </p:sp>
    </p:spTree>
    <p:extLst>
      <p:ext uri="{BB962C8B-B14F-4D97-AF65-F5344CB8AC3E}">
        <p14:creationId xmlns:p14="http://schemas.microsoft.com/office/powerpoint/2010/main" val="118692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D03B1-8951-A671-B4BF-B215ABA1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차분 분석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CD845B-5068-C29D-E7D7-A5B23BCFF96C}"/>
                  </a:ext>
                </a:extLst>
              </p:cNvPr>
              <p:cNvSpPr txBox="1"/>
              <p:nvPr/>
            </p:nvSpPr>
            <p:spPr>
              <a:xfrm>
                <a:off x="0" y="969910"/>
                <a:ext cx="12078948" cy="5293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Last Round Attack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특정 라운드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ko-Kore-KR" altLang="en-US" sz="2400" dirty="0"/>
                  <a:t>에 대한 차분 특성을 가지고 있을 때</a:t>
                </a:r>
                <a:r>
                  <a:rPr kumimoji="1" lang="en-US" altLang="ko-Kore-KR" sz="2400" dirty="0"/>
                  <a:t>,</a:t>
                </a:r>
                <a:r>
                  <a:rPr kumimoji="1" lang="ko-Kore-KR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ko-KR" sz="2400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kumimoji="1" lang="en-US" altLang="ko-Kore-KR" sz="2400" dirty="0"/>
                  <a:t> </a:t>
                </a:r>
                <a:r>
                  <a:rPr kumimoji="1" lang="ko-Kore-KR" altLang="en-US" sz="2400" dirty="0"/>
                  <a:t>라운드에 대한 키를 복구</a:t>
                </a:r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1000" dirty="0"/>
              </a:p>
              <a:p>
                <a:pPr lvl="1"/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1.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공격자는 입력 차분을 만족하는 충분한 무작위 평문 쌍에 대한 암호화 쿼리를 요청</a:t>
                </a:r>
                <a:endParaRPr lang="en-US" altLang="ko-KR" sz="2400" dirty="0">
                  <a:solidFill>
                    <a:srgbClr val="282828"/>
                  </a:solidFill>
                  <a:effectLst/>
                  <a:latin typeface="Helvetica" pitchFamily="2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ko-KR" sz="1000" dirty="0">
                  <a:solidFill>
                    <a:srgbClr val="282828"/>
                  </a:solidFill>
                  <a:latin typeface="Helvetica" pitchFamily="2" charset="0"/>
                </a:endParaRPr>
              </a:p>
              <a:p>
                <a:pPr lvl="1"/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2.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암호문 쌍들을 획득하게 되고</a:t>
                </a:r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,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마지막 한 라운드를 대상으로 </a:t>
                </a:r>
                <a:endParaRPr lang="en-US" altLang="ko-KR" sz="2400" dirty="0">
                  <a:solidFill>
                    <a:srgbClr val="282828"/>
                  </a:solidFill>
                  <a:effectLst/>
                  <a:latin typeface="Helvetica" pitchFamily="2" charset="0"/>
                </a:endParaRPr>
              </a:p>
              <a:p>
                <a:pPr lvl="1"/>
                <a:r>
                  <a:rPr lang="ko-KR" altLang="en-US" sz="2400" dirty="0">
                    <a:solidFill>
                      <a:srgbClr val="282828"/>
                    </a:solidFill>
                    <a:latin typeface="Helvetica" pitchFamily="2" charset="0"/>
                  </a:rPr>
                  <a:t>   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라운드 키를 변경해가며 복호화를 시도</a:t>
                </a:r>
                <a:endParaRPr lang="en-US" altLang="ko-KR" sz="2400" dirty="0">
                  <a:solidFill>
                    <a:srgbClr val="282828"/>
                  </a:solidFill>
                  <a:effectLst/>
                  <a:latin typeface="Helvetica" pitchFamily="2" charset="0"/>
                </a:endParaRPr>
              </a:p>
              <a:p>
                <a:pPr lvl="1"/>
                <a:endParaRPr lang="en-US" altLang="ko-KR" sz="1000" dirty="0">
                  <a:solidFill>
                    <a:srgbClr val="282828"/>
                  </a:solidFill>
                  <a:latin typeface="Helvetica" pitchFamily="2" charset="0"/>
                </a:endParaRPr>
              </a:p>
              <a:p>
                <a:pPr lvl="1"/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3.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라운드 키를 변경해가며 얻은 복호화 결과에 대한 차분이 </a:t>
                </a:r>
                <a:endParaRPr lang="en-US" altLang="ko-KR" sz="2400" dirty="0">
                  <a:solidFill>
                    <a:srgbClr val="282828"/>
                  </a:solidFill>
                  <a:effectLst/>
                  <a:latin typeface="Helvetica" pitchFamily="2" charset="0"/>
                </a:endParaRPr>
              </a:p>
              <a:p>
                <a:pPr lvl="1"/>
                <a:r>
                  <a:rPr lang="ko-KR" altLang="en-US" sz="2400" dirty="0">
                    <a:solidFill>
                      <a:srgbClr val="282828"/>
                    </a:solidFill>
                    <a:latin typeface="Helvetica" pitchFamily="2" charset="0"/>
                  </a:rPr>
                  <a:t>   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출력 차분과 일치하는 경우</a:t>
                </a:r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,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해당 라운드 키를 </a:t>
                </a:r>
                <a:r>
                  <a:rPr lang="ko-KR" altLang="en-US" sz="2400" dirty="0" err="1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카운팅</a:t>
                </a:r>
                <a:endParaRPr lang="en-US" altLang="ko-KR" sz="2400" dirty="0">
                  <a:solidFill>
                    <a:srgbClr val="282828"/>
                  </a:solidFill>
                  <a:effectLst/>
                  <a:latin typeface="Helvetica" pitchFamily="2" charset="0"/>
                </a:endParaRPr>
              </a:p>
              <a:p>
                <a:pPr lvl="1"/>
                <a:endParaRPr lang="en-US" altLang="ko-KR" sz="1000" dirty="0">
                  <a:solidFill>
                    <a:srgbClr val="282828"/>
                  </a:solidFill>
                  <a:latin typeface="Helvetica" pitchFamily="2" charset="0"/>
                </a:endParaRPr>
              </a:p>
              <a:p>
                <a:pPr lvl="1"/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4.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공격자는 모든 암호문에 대한 </a:t>
                </a:r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1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라운드 복호화를 수행하고 </a:t>
                </a:r>
                <a:endParaRPr lang="en-US" altLang="ko-KR" sz="2400" dirty="0">
                  <a:solidFill>
                    <a:srgbClr val="282828"/>
                  </a:solidFill>
                  <a:effectLst/>
                  <a:latin typeface="Helvetica" pitchFamily="2" charset="0"/>
                </a:endParaRPr>
              </a:p>
              <a:p>
                <a:pPr lvl="1"/>
                <a:r>
                  <a:rPr lang="ko-KR" altLang="en-US" sz="2400" dirty="0">
                    <a:solidFill>
                      <a:srgbClr val="282828"/>
                    </a:solidFill>
                    <a:latin typeface="Helvetica" pitchFamily="2" charset="0"/>
                  </a:rPr>
                  <a:t>   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출력 차분을 만족하는 라운드 키를 </a:t>
                </a:r>
                <a:r>
                  <a:rPr lang="ko-KR" altLang="en-US" sz="2400" dirty="0" err="1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카운팅하게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 되고 그 결과</a:t>
                </a:r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, </a:t>
                </a:r>
              </a:p>
              <a:p>
                <a:pPr lvl="1"/>
                <a:r>
                  <a:rPr lang="en-US" altLang="ko-KR" sz="2400" dirty="0">
                    <a:solidFill>
                      <a:srgbClr val="282828"/>
                    </a:solidFill>
                    <a:latin typeface="Helvetica" pitchFamily="2" charset="0"/>
                  </a:rPr>
                  <a:t>    </a:t>
                </a:r>
                <a:r>
                  <a:rPr lang="ko-KR" altLang="en-US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가장 높은 카운트의 후보 라운드 키가 솔루션 라운드 키가 됨</a:t>
                </a:r>
                <a:r>
                  <a:rPr lang="en-US" altLang="ko-KR" sz="2400" dirty="0">
                    <a:solidFill>
                      <a:srgbClr val="282828"/>
                    </a:solidFill>
                    <a:effectLst/>
                    <a:latin typeface="Helvetica" pitchFamily="2" charset="0"/>
                  </a:rPr>
                  <a:t>. 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" altLang="ko-Kore-KR" sz="1000" b="1" dirty="0">
                  <a:solidFill>
                    <a:schemeClr val="accent1"/>
                  </a:solidFill>
                  <a:effectLst/>
                  <a:latin typeface="Helvetica" pitchFamily="2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" altLang="ko-Kore-KR" sz="2400" b="1" dirty="0">
                    <a:solidFill>
                      <a:schemeClr val="accent1"/>
                    </a:solidFill>
                    <a:effectLst/>
                    <a:latin typeface="Helvetica" pitchFamily="2" charset="0"/>
                  </a:rPr>
                  <a:t>M. Kaplan et al.</a:t>
                </a:r>
                <a:r>
                  <a:rPr lang="ko-KR" altLang="en-US" sz="2400" b="1" dirty="0">
                    <a:solidFill>
                      <a:schemeClr val="accent1"/>
                    </a:solidFill>
                    <a:effectLst/>
                    <a:latin typeface="Helvetica" pitchFamily="2" charset="0"/>
                  </a:rPr>
                  <a:t>의 양자 차분 분석</a:t>
                </a:r>
                <a:r>
                  <a:rPr lang="en-US" altLang="ko-KR" sz="2400" b="1" dirty="0">
                    <a:solidFill>
                      <a:schemeClr val="accent1"/>
                    </a:solidFill>
                    <a:effectLst/>
                    <a:latin typeface="Helvetica" pitchFamily="2" charset="0"/>
                  </a:rPr>
                  <a:t>?</a:t>
                </a:r>
                <a:endParaRPr lang="ko-KR" altLang="en-US" sz="2400" dirty="0">
                  <a:solidFill>
                    <a:schemeClr val="accent1"/>
                  </a:solidFill>
                  <a:effectLst/>
                  <a:latin typeface="Helvetica" pitchFamily="2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CD845B-5068-C29D-E7D7-A5B23BCF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9910"/>
                <a:ext cx="12078948" cy="5293757"/>
              </a:xfrm>
              <a:prstGeom prst="rect">
                <a:avLst/>
              </a:prstGeom>
              <a:blipFill>
                <a:blip r:embed="rId2"/>
                <a:stretch>
                  <a:fillRect l="-736" t="-9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A9A644D-F8B7-32D1-C542-20F09C6FCA47}"/>
              </a:ext>
            </a:extLst>
          </p:cNvPr>
          <p:cNvSpPr txBox="1"/>
          <p:nvPr/>
        </p:nvSpPr>
        <p:spPr>
          <a:xfrm>
            <a:off x="0" y="6527142"/>
            <a:ext cx="107100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" altLang="ko-Kore-KR" sz="1000" dirty="0">
                <a:effectLst/>
                <a:latin typeface="Helvetica" pitchFamily="2" charset="0"/>
              </a:rPr>
              <a:t>M. Kaplan, G. </a:t>
            </a:r>
            <a:r>
              <a:rPr lang="en" altLang="ko-Kore-KR" sz="1000" dirty="0" err="1">
                <a:effectLst/>
                <a:latin typeface="Helvetica" pitchFamily="2" charset="0"/>
              </a:rPr>
              <a:t>Leurent</a:t>
            </a:r>
            <a:r>
              <a:rPr lang="en" altLang="ko-Kore-KR" sz="1000" dirty="0">
                <a:effectLst/>
                <a:latin typeface="Helvetica" pitchFamily="2" charset="0"/>
              </a:rPr>
              <a:t>,, A. </a:t>
            </a:r>
            <a:r>
              <a:rPr lang="en" altLang="ko-Kore-KR" sz="1000" dirty="0" err="1">
                <a:effectLst/>
                <a:latin typeface="Helvetica" pitchFamily="2" charset="0"/>
              </a:rPr>
              <a:t>Leverrier</a:t>
            </a:r>
            <a:r>
              <a:rPr lang="en" altLang="ko-Kore-KR" sz="1000" dirty="0">
                <a:effectLst/>
                <a:latin typeface="Helvetica" pitchFamily="2" charset="0"/>
              </a:rPr>
              <a:t>, and M. N. </a:t>
            </a:r>
            <a:r>
              <a:rPr lang="en" altLang="ko-Kore-KR" sz="1000" dirty="0" err="1">
                <a:effectLst/>
                <a:latin typeface="Helvetica" pitchFamily="2" charset="0"/>
              </a:rPr>
              <a:t>Plasencia</a:t>
            </a:r>
            <a:r>
              <a:rPr lang="en" altLang="ko-Kore-KR" sz="1000" dirty="0">
                <a:effectLst/>
                <a:latin typeface="Helvetica" pitchFamily="2" charset="0"/>
              </a:rPr>
              <a:t>, “Quantum Differential and Linear Cryptanalysis”, IACR Transactions on Symmetric Cryptology, pp. 71-94, 2016</a:t>
            </a:r>
            <a:r>
              <a:rPr lang="en-US" altLang="ko-KR" sz="1000" dirty="0">
                <a:latin typeface="Helvetica" pitchFamily="2" charset="0"/>
              </a:rPr>
              <a:t>.</a:t>
            </a:r>
            <a:endParaRPr lang="en" altLang="ko-Kore-KR" sz="10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9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732</Words>
  <Application>Microsoft Macintosh PowerPoint</Application>
  <PresentationFormat>와이드스크린</PresentationFormat>
  <Paragraphs>100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Cambria Math</vt:lpstr>
      <vt:lpstr>Helvetica</vt:lpstr>
      <vt:lpstr>Office 테마</vt:lpstr>
      <vt:lpstr>양자 차분 분석 연구 동향</vt:lpstr>
      <vt:lpstr>양자 컴퓨터</vt:lpstr>
      <vt:lpstr>양자프로그래밍</vt:lpstr>
      <vt:lpstr>Grover’s algorithm</vt:lpstr>
      <vt:lpstr>Grover’s algorithm</vt:lpstr>
      <vt:lpstr>암호의 위기</vt:lpstr>
      <vt:lpstr>차분 분석</vt:lpstr>
      <vt:lpstr>차분 분석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양자 차분 분석 연구 동향</dc:title>
  <dc:creator>장경배</dc:creator>
  <cp:lastModifiedBy>장경배</cp:lastModifiedBy>
  <cp:revision>6</cp:revision>
  <dcterms:created xsi:type="dcterms:W3CDTF">2022-10-04T13:13:03Z</dcterms:created>
  <dcterms:modified xsi:type="dcterms:W3CDTF">2022-10-17T03:47:30Z</dcterms:modified>
</cp:coreProperties>
</file>