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269" r:id="rId3"/>
    <p:sldId id="275" r:id="rId4"/>
    <p:sldId id="286" r:id="rId5"/>
    <p:sldId id="281" r:id="rId6"/>
    <p:sldId id="284" r:id="rId7"/>
    <p:sldId id="287" r:id="rId8"/>
    <p:sldId id="282" r:id="rId9"/>
    <p:sldId id="283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8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2022. 10. 8.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2022. 10. 8.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681439"/>
            <a:ext cx="12192000" cy="2387600"/>
          </a:xfrm>
        </p:spPr>
        <p:txBody>
          <a:bodyPr>
            <a:normAutofit/>
          </a:bodyPr>
          <a:lstStyle/>
          <a:p>
            <a:r>
              <a:rPr lang="ko-KR" altLang="en-US" sz="4400" dirty="0" err="1"/>
              <a:t>저사양</a:t>
            </a:r>
            <a:r>
              <a:rPr lang="ko-KR" altLang="en-US" sz="4400" dirty="0"/>
              <a:t> 디바이스를 위한 경량암호 연구 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IT</a:t>
            </a:r>
            <a:r>
              <a:rPr lang="ko-KR" altLang="en-US" dirty="0"/>
              <a:t>융합공학부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관련연구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연구동향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7BE89-724E-19D7-BB62-BC053683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서론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E5A2FC-4DE4-340C-9253-1C9B1C2D61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500" dirty="0">
                <a:effectLst/>
                <a:latin typeface="HCRBatang"/>
              </a:rPr>
              <a:t>정보화시대가 도래하면서 데이터에 대한 암호화가 중요하게 대두 되고 있음</a:t>
            </a:r>
            <a:endParaRPr lang="en-US" altLang="ko-KR" sz="2500" dirty="0">
              <a:effectLst/>
              <a:latin typeface="HCRBatang"/>
            </a:endParaRPr>
          </a:p>
          <a:p>
            <a:r>
              <a:rPr lang="ko-KR" altLang="en-US" sz="2500" dirty="0">
                <a:effectLst/>
                <a:latin typeface="HCRBatang"/>
              </a:rPr>
              <a:t>대부분의 서버 및 </a:t>
            </a:r>
            <a:r>
              <a:rPr lang="en" altLang="ko-Kore-KR" sz="2500" dirty="0">
                <a:effectLst/>
                <a:latin typeface="HCRBatang"/>
              </a:rPr>
              <a:t>PC </a:t>
            </a:r>
            <a:r>
              <a:rPr lang="ko-KR" altLang="en-US" sz="2500" dirty="0">
                <a:effectLst/>
                <a:latin typeface="HCRBatang"/>
              </a:rPr>
              <a:t>환경에서는 암호화 알고리즘을 사용하여 암호화를 진행 </a:t>
            </a:r>
            <a:endParaRPr lang="en-US" altLang="ko-KR" sz="2500" dirty="0">
              <a:latin typeface="HCRBatang"/>
            </a:endParaRPr>
          </a:p>
          <a:p>
            <a:pPr lvl="1"/>
            <a:r>
              <a:rPr lang="ko-KR" altLang="en-US" sz="1500" b="1" dirty="0">
                <a:latin typeface="HCRBatang"/>
              </a:rPr>
              <a:t>암호화 </a:t>
            </a:r>
            <a:r>
              <a:rPr lang="en-US" altLang="ko-KR" sz="1500" dirty="0">
                <a:latin typeface="HCRBatang"/>
              </a:rPr>
              <a:t>:</a:t>
            </a:r>
            <a:r>
              <a:rPr lang="ko-KR" altLang="en-US" sz="1500" dirty="0">
                <a:latin typeface="HCRBatang"/>
              </a:rPr>
              <a:t> 일반 데이터를 암호문으로 변경하고 허가된 사람만이 평문으로 </a:t>
            </a:r>
            <a:r>
              <a:rPr lang="ko-KR" altLang="en-US" sz="1500" dirty="0" err="1">
                <a:latin typeface="HCRBatang"/>
              </a:rPr>
              <a:t>복호화하여</a:t>
            </a:r>
            <a:r>
              <a:rPr lang="ko-KR" altLang="en-US" sz="1500" dirty="0">
                <a:latin typeface="HCRBatang"/>
              </a:rPr>
              <a:t> 데이터를 확인할 수 있도록 정보를 보호하는 기술</a:t>
            </a:r>
            <a:endParaRPr lang="en-US" altLang="ko-KR" sz="1500" dirty="0">
              <a:latin typeface="HCRBatang"/>
            </a:endParaRPr>
          </a:p>
          <a:p>
            <a:pPr marL="457200" lvl="1" indent="0">
              <a:buNone/>
            </a:pPr>
            <a:endParaRPr lang="en-US" altLang="ko-KR" sz="100" dirty="0">
              <a:latin typeface="HCRBatang"/>
            </a:endParaRPr>
          </a:p>
          <a:p>
            <a:r>
              <a:rPr lang="en-US" altLang="ko-KR" sz="2500" dirty="0">
                <a:effectLst/>
                <a:latin typeface="HCRBatang"/>
              </a:rPr>
              <a:t>IoT </a:t>
            </a:r>
            <a:r>
              <a:rPr lang="ko-KR" altLang="en-US" sz="2500" dirty="0">
                <a:effectLst/>
                <a:latin typeface="HCRBatang"/>
              </a:rPr>
              <a:t>환경에서는 많은 정보를 주고받는 만큼 데이터에 대한 보안이 중요</a:t>
            </a:r>
            <a:endParaRPr lang="en-US" altLang="ko-KR" sz="2500" dirty="0">
              <a:effectLst/>
              <a:latin typeface="HCRBatang"/>
            </a:endParaRPr>
          </a:p>
          <a:p>
            <a:pPr lvl="1"/>
            <a:r>
              <a:rPr lang="ko-KR" altLang="en-US" sz="2200" dirty="0">
                <a:effectLst/>
                <a:latin typeface="HCRBatang"/>
                <a:sym typeface="Wingdings" pitchFamily="2" charset="2"/>
              </a:rPr>
              <a:t>사물인터넷에서 사용하는 </a:t>
            </a:r>
            <a:r>
              <a:rPr lang="ko-KR" altLang="en-US" sz="2200" dirty="0" err="1">
                <a:effectLst/>
                <a:latin typeface="HCRBatang"/>
                <a:sym typeface="Wingdings" pitchFamily="2" charset="2"/>
              </a:rPr>
              <a:t>저사양</a:t>
            </a:r>
            <a:r>
              <a:rPr lang="ko-KR" altLang="en-US" sz="2200" dirty="0">
                <a:effectLst/>
                <a:latin typeface="HCRBatang"/>
                <a:sym typeface="Wingdings" pitchFamily="2" charset="2"/>
              </a:rPr>
              <a:t> 디바이스는 리소스 및 운용에 제한이 있으므로 기존 기기에 사용하는 암호화 방식을 사용하기 어려움</a:t>
            </a:r>
            <a:endParaRPr lang="en-US" altLang="ko-KR" sz="2200" dirty="0">
              <a:effectLst/>
              <a:latin typeface="HCRBatang"/>
              <a:sym typeface="Wingdings" pitchFamily="2" charset="2"/>
            </a:endParaRPr>
          </a:p>
          <a:p>
            <a:pPr marL="914400" lvl="2" indent="0">
              <a:buNone/>
            </a:pPr>
            <a:r>
              <a:rPr lang="en-US" altLang="ko-KR" sz="1800" dirty="0">
                <a:effectLst/>
                <a:latin typeface="HCRBatang"/>
                <a:sym typeface="Wingdings" pitchFamily="2" charset="2"/>
              </a:rPr>
              <a:t></a:t>
            </a:r>
            <a:r>
              <a:rPr lang="ko-KR" altLang="en-US" sz="1800" dirty="0">
                <a:effectLst/>
                <a:latin typeface="HCRBatang"/>
                <a:sym typeface="Wingdings" pitchFamily="2" charset="2"/>
              </a:rPr>
              <a:t> </a:t>
            </a:r>
            <a:r>
              <a:rPr lang="ko-KR" altLang="en-US" sz="1800" dirty="0" err="1">
                <a:effectLst/>
                <a:latin typeface="HCRBatang"/>
              </a:rPr>
              <a:t>저사양</a:t>
            </a:r>
            <a:r>
              <a:rPr lang="ko-KR" altLang="en-US" sz="1800" dirty="0">
                <a:effectLst/>
                <a:latin typeface="HCRBatang"/>
              </a:rPr>
              <a:t> 디바이스를 위한 암호화 방식인 경량암호를 사용</a:t>
            </a:r>
            <a:endParaRPr lang="en-US" altLang="ko-KR" sz="1800" dirty="0">
              <a:effectLst/>
              <a:latin typeface="HCRBatang"/>
            </a:endParaRPr>
          </a:p>
          <a:p>
            <a:pPr lvl="1"/>
            <a:endParaRPr lang="en-US" altLang="ko-KR" sz="2000" dirty="0">
              <a:effectLst/>
              <a:latin typeface="HCRBatang"/>
              <a:sym typeface="Wingdings" pitchFamily="2" charset="2"/>
            </a:endParaRPr>
          </a:p>
          <a:p>
            <a:pPr lvl="1">
              <a:buFont typeface="Wingdings" pitchFamily="2" charset="2"/>
              <a:buChar char="à"/>
            </a:pPr>
            <a:endParaRPr lang="en-US" altLang="ko-KR" sz="2000" dirty="0">
              <a:effectLst/>
              <a:latin typeface="HCRBatang"/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EFE2FB-4B78-F08A-5FF2-50695BF04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372" y="4297539"/>
            <a:ext cx="5967256" cy="23071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B29D8E-9EB8-EEF8-31CB-E0F34472D6FC}"/>
              </a:ext>
            </a:extLst>
          </p:cNvPr>
          <p:cNvSpPr txBox="1"/>
          <p:nvPr/>
        </p:nvSpPr>
        <p:spPr>
          <a:xfrm>
            <a:off x="7354387" y="3624527"/>
            <a:ext cx="442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HCRBatang"/>
              </a:rPr>
              <a:t>*경량암호 </a:t>
            </a:r>
            <a:r>
              <a:rPr lang="en-US" altLang="ko-KR" sz="1200" b="1" dirty="0">
                <a:latin typeface="HCRBatang"/>
              </a:rPr>
              <a:t>:</a:t>
            </a:r>
            <a:r>
              <a:rPr lang="ko-KR" altLang="en-US" sz="1200" b="1" dirty="0">
                <a:latin typeface="HCRBatang"/>
              </a:rPr>
              <a:t> 가용자원이 제한된 디바이스에 서 동작할 수 있도록 한 암호 알고리즘</a:t>
            </a:r>
            <a:r>
              <a:rPr lang="ko-KR" altLang="en-US" sz="1200" b="1" dirty="0">
                <a:effectLst/>
                <a:latin typeface="HCRBatang"/>
              </a:rPr>
              <a:t> </a:t>
            </a:r>
            <a:endParaRPr lang="ko-KR" altLang="en-US" sz="1100" b="1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9812C77-7550-3EAC-75C9-FDA0834229BC}"/>
              </a:ext>
            </a:extLst>
          </p:cNvPr>
          <p:cNvSpPr/>
          <p:nvPr/>
        </p:nvSpPr>
        <p:spPr>
          <a:xfrm>
            <a:off x="2431869" y="4177500"/>
            <a:ext cx="7328262" cy="25472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5C38C7-7D03-E0D3-1BBD-59367C7C8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711" y="5008302"/>
            <a:ext cx="688410" cy="88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5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관련연구 </a:t>
            </a:r>
            <a:r>
              <a:rPr lang="en-US" altLang="ko-KR" dirty="0"/>
              <a:t>–</a:t>
            </a:r>
            <a:r>
              <a:rPr lang="ko-KR" altLang="en-US" dirty="0"/>
              <a:t> 블록암호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19" y="1149530"/>
            <a:ext cx="6565655" cy="5526484"/>
          </a:xfrm>
        </p:spPr>
        <p:txBody>
          <a:bodyPr>
            <a:normAutofit/>
          </a:bodyPr>
          <a:lstStyle/>
          <a:p>
            <a:r>
              <a:rPr lang="ko-KR" altLang="en-US" b="1" dirty="0">
                <a:effectLst/>
                <a:latin typeface="HCRBatang"/>
              </a:rPr>
              <a:t>블록암호</a:t>
            </a:r>
            <a:endParaRPr lang="en-US" altLang="ko-KR" b="1" dirty="0">
              <a:effectLst/>
              <a:latin typeface="HCRBatang"/>
            </a:endParaRPr>
          </a:p>
          <a:p>
            <a:pPr>
              <a:buFontTx/>
              <a:buChar char="-"/>
            </a:pPr>
            <a:r>
              <a:rPr lang="ko-KR" altLang="en-US" sz="2200" dirty="0">
                <a:effectLst/>
                <a:latin typeface="HCRBatang"/>
              </a:rPr>
              <a:t>입력된 값을 블록 단위로 나누어 암호화를 진행하는 </a:t>
            </a:r>
            <a:r>
              <a:rPr lang="ko-KR" altLang="en-US" sz="2200" dirty="0" err="1">
                <a:effectLst/>
                <a:latin typeface="HCRBatang"/>
              </a:rPr>
              <a:t>대칭키</a:t>
            </a:r>
            <a:r>
              <a:rPr lang="ko-KR" altLang="en-US" sz="2200" dirty="0">
                <a:effectLst/>
                <a:latin typeface="HCRBatang"/>
              </a:rPr>
              <a:t> 암호 시스템 </a:t>
            </a:r>
            <a:endParaRPr lang="en-US" altLang="ko-KR" sz="2200" dirty="0">
              <a:effectLst/>
              <a:latin typeface="HCRBatang"/>
            </a:endParaRPr>
          </a:p>
          <a:p>
            <a:pPr>
              <a:buFontTx/>
              <a:buChar char="-"/>
            </a:pPr>
            <a:r>
              <a:rPr lang="ko-KR" altLang="en-US" sz="2200" dirty="0" err="1">
                <a:effectLst/>
                <a:latin typeface="HCRBatang"/>
              </a:rPr>
              <a:t>대칭키</a:t>
            </a:r>
            <a:r>
              <a:rPr lang="ko-KR" altLang="en-US" sz="2200" dirty="0">
                <a:effectLst/>
                <a:latin typeface="HCRBatang"/>
              </a:rPr>
              <a:t> 암호이므로 암호화 및 복호화에 동일한 키 사용</a:t>
            </a:r>
            <a:endParaRPr lang="en-US" altLang="ko-KR" sz="2200" dirty="0">
              <a:latin typeface="HCRBatang"/>
            </a:endParaRPr>
          </a:p>
          <a:p>
            <a:pPr>
              <a:buFontTx/>
              <a:buChar char="-"/>
            </a:pPr>
            <a:r>
              <a:rPr lang="en-US" altLang="ko-KR" sz="2200" dirty="0">
                <a:effectLst/>
                <a:latin typeface="HCRBatang"/>
              </a:rPr>
              <a:t>&lt;</a:t>
            </a:r>
            <a:r>
              <a:rPr lang="ko-KR" altLang="en-US" sz="2200" dirty="0">
                <a:effectLst/>
                <a:latin typeface="HCRBatang"/>
              </a:rPr>
              <a:t>그림 </a:t>
            </a:r>
            <a:r>
              <a:rPr lang="en-US" altLang="ko-KR" sz="2200" dirty="0">
                <a:effectLst/>
                <a:latin typeface="HCRBatang"/>
              </a:rPr>
              <a:t>1&gt;</a:t>
            </a:r>
            <a:r>
              <a:rPr lang="ko-KR" altLang="en-US" sz="2200" dirty="0">
                <a:effectLst/>
                <a:latin typeface="HCRBatang"/>
              </a:rPr>
              <a:t>은 대표적인 공 개키 암호 중 하나인 </a:t>
            </a:r>
            <a:r>
              <a:rPr lang="en" altLang="ko-Kore-KR" sz="2200" dirty="0">
                <a:effectLst/>
                <a:latin typeface="HCRBatang"/>
              </a:rPr>
              <a:t>AES</a:t>
            </a:r>
            <a:r>
              <a:rPr lang="ko-KR" altLang="en-US" sz="2200" dirty="0">
                <a:effectLst/>
                <a:latin typeface="HCRBatang"/>
              </a:rPr>
              <a:t>의 알고리즘 동작과정을 보여줌</a:t>
            </a:r>
            <a:endParaRPr lang="en-US" altLang="ko-KR" sz="2200" dirty="0">
              <a:effectLst/>
              <a:latin typeface="HCRBatang"/>
            </a:endParaRPr>
          </a:p>
          <a:p>
            <a:pPr marL="0" indent="0">
              <a:buNone/>
            </a:pPr>
            <a:endParaRPr lang="ko-KR" altLang="en-US" sz="1100" dirty="0"/>
          </a:p>
          <a:p>
            <a:pPr marL="0" indent="0">
              <a:buNone/>
            </a:pPr>
            <a:r>
              <a:rPr lang="en-US" altLang="ko-KR" sz="2000" b="1" dirty="0">
                <a:sym typeface="Wingdings" pitchFamily="2" charset="2"/>
              </a:rPr>
              <a:t>&lt;AES </a:t>
            </a:r>
            <a:r>
              <a:rPr lang="ko-KR" altLang="en-US" sz="2000" b="1" dirty="0">
                <a:sym typeface="Wingdings" pitchFamily="2" charset="2"/>
              </a:rPr>
              <a:t>암호화 과정</a:t>
            </a:r>
            <a:r>
              <a:rPr lang="en-US" altLang="ko-KR" sz="2000" b="1" dirty="0">
                <a:sym typeface="Wingdings" pitchFamily="2" charset="2"/>
              </a:rPr>
              <a:t>&gt;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" altLang="ko-Kore-KR" sz="2000" dirty="0">
                <a:effectLst/>
                <a:latin typeface="HCRBatang"/>
              </a:rPr>
              <a:t>Substitution</a:t>
            </a:r>
            <a:r>
              <a:rPr lang="en-US" altLang="ko-KR" sz="2000" dirty="0">
                <a:effectLst/>
                <a:latin typeface="HCRBatang"/>
              </a:rPr>
              <a:t>(S-box)</a:t>
            </a:r>
            <a:r>
              <a:rPr lang="ko-KR" altLang="en-US" sz="2000" dirty="0">
                <a:effectLst/>
                <a:latin typeface="HCRBatang"/>
              </a:rPr>
              <a:t> </a:t>
            </a:r>
            <a:r>
              <a:rPr lang="en-US" altLang="ko-KR" sz="2000" dirty="0">
                <a:effectLst/>
                <a:latin typeface="HCRBatang"/>
              </a:rPr>
              <a:t>:</a:t>
            </a:r>
            <a:r>
              <a:rPr lang="ko-KR" altLang="en-US" sz="2000" dirty="0">
                <a:effectLst/>
                <a:latin typeface="HCRBatang"/>
              </a:rPr>
              <a:t> </a:t>
            </a:r>
            <a:r>
              <a:rPr lang="ko-KR" altLang="en-US" sz="2000" dirty="0" err="1">
                <a:effectLst/>
                <a:latin typeface="HCRBatang"/>
              </a:rPr>
              <a:t>평문의</a:t>
            </a:r>
            <a:r>
              <a:rPr lang="ko-KR" altLang="en-US" sz="2000" dirty="0">
                <a:effectLst/>
                <a:latin typeface="HCRBatang"/>
              </a:rPr>
              <a:t> 값을 </a:t>
            </a:r>
            <a:r>
              <a:rPr lang="en" altLang="ko-Kore-KR" sz="2000" dirty="0">
                <a:effectLst/>
                <a:latin typeface="HCRBatang"/>
              </a:rPr>
              <a:t>S-box</a:t>
            </a:r>
            <a:r>
              <a:rPr lang="ko-KR" altLang="en-US" sz="2000" dirty="0">
                <a:effectLst/>
                <a:latin typeface="HCRBatang"/>
              </a:rPr>
              <a:t>의 출력으로 치환 </a:t>
            </a:r>
            <a:r>
              <a:rPr lang="en" altLang="ko-Kore-KR" sz="2000" dirty="0">
                <a:effectLst/>
                <a:latin typeface="HCRBatang"/>
              </a:rPr>
              <a:t>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" altLang="ko-Kore-KR" sz="2000" dirty="0" err="1">
                <a:effectLst/>
                <a:latin typeface="HCRBatang"/>
              </a:rPr>
              <a:t>ShiftRow</a:t>
            </a:r>
            <a:r>
              <a:rPr lang="en" altLang="ko-Kore-KR" sz="2000" dirty="0">
                <a:effectLst/>
                <a:latin typeface="HCRBatang"/>
              </a:rPr>
              <a:t> : </a:t>
            </a:r>
            <a:r>
              <a:rPr lang="ko-KR" altLang="en-US" sz="2000" dirty="0">
                <a:effectLst/>
                <a:latin typeface="HCRBatang"/>
              </a:rPr>
              <a:t>행을 </a:t>
            </a:r>
            <a:r>
              <a:rPr lang="en" altLang="ko-Kore-KR" sz="2000" dirty="0">
                <a:effectLst/>
                <a:latin typeface="HCRBatang"/>
              </a:rPr>
              <a:t>shift </a:t>
            </a:r>
            <a:r>
              <a:rPr lang="ko-KR" altLang="en-US" sz="2000" dirty="0">
                <a:effectLst/>
                <a:latin typeface="HCRBatang"/>
              </a:rPr>
              <a:t>하여 인덱스를 순환 </a:t>
            </a:r>
            <a:endParaRPr lang="en" altLang="ko-Kore-KR" sz="20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" altLang="ko-Kore-KR" sz="2000" dirty="0" err="1">
                <a:effectLst/>
                <a:latin typeface="HCRBatang"/>
              </a:rPr>
              <a:t>MixColumns</a:t>
            </a:r>
            <a:r>
              <a:rPr lang="en" altLang="ko-Kore-KR" sz="2000" dirty="0">
                <a:effectLst/>
                <a:latin typeface="HCRBatang"/>
              </a:rPr>
              <a:t> : </a:t>
            </a:r>
            <a:r>
              <a:rPr lang="ko-KR" altLang="en-US" sz="2000" dirty="0">
                <a:effectLst/>
                <a:latin typeface="HCRBatang"/>
              </a:rPr>
              <a:t>열</a:t>
            </a:r>
            <a:r>
              <a:rPr lang="en-US" altLang="ko-KR" sz="2000" dirty="0">
                <a:effectLst/>
                <a:latin typeface="HCRBatang"/>
              </a:rPr>
              <a:t>(</a:t>
            </a:r>
            <a:r>
              <a:rPr lang="en" altLang="ko-Kore-KR" sz="2000" dirty="0">
                <a:effectLst/>
                <a:latin typeface="HCRBatang"/>
              </a:rPr>
              <a:t>column)</a:t>
            </a:r>
            <a:r>
              <a:rPr lang="ko-KR" altLang="en-US" sz="2000" dirty="0">
                <a:effectLst/>
                <a:latin typeface="HCRBatang"/>
              </a:rPr>
              <a:t>에 대해 곱을 수</a:t>
            </a:r>
            <a:r>
              <a:rPr lang="ko-KR" altLang="en-US" sz="2000" dirty="0">
                <a:latin typeface="HCRBatang"/>
              </a:rPr>
              <a:t>행</a:t>
            </a:r>
            <a:endParaRPr lang="en-US" altLang="ko-KR" sz="2000" dirty="0">
              <a:latin typeface="HCRBatang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" altLang="ko-Kore-KR" sz="2000" dirty="0" err="1">
                <a:effectLst/>
                <a:latin typeface="HCRBatang"/>
              </a:rPr>
              <a:t>AddRoundKey</a:t>
            </a:r>
            <a:r>
              <a:rPr lang="ko-KR" altLang="en-US" sz="2000" dirty="0">
                <a:effectLst/>
                <a:latin typeface="HCRBatang"/>
              </a:rPr>
              <a:t> </a:t>
            </a:r>
            <a:r>
              <a:rPr lang="en-US" altLang="ko-KR" sz="2000" dirty="0">
                <a:latin typeface="HCRBatang"/>
              </a:rPr>
              <a:t>:</a:t>
            </a:r>
            <a:r>
              <a:rPr lang="ko-KR" altLang="en-US" sz="2000" dirty="0">
                <a:effectLst/>
                <a:latin typeface="HCRBatang"/>
              </a:rPr>
              <a:t> </a:t>
            </a:r>
            <a:r>
              <a:rPr lang="en" altLang="ko-Kore-KR" sz="2000" dirty="0">
                <a:effectLst/>
                <a:latin typeface="HCRBatang"/>
              </a:rPr>
              <a:t>key</a:t>
            </a:r>
            <a:r>
              <a:rPr lang="ko-KR" altLang="en-US" sz="2000" dirty="0">
                <a:effectLst/>
                <a:latin typeface="HCRBatang"/>
              </a:rPr>
              <a:t>와 </a:t>
            </a:r>
            <a:r>
              <a:rPr lang="ko-KR" altLang="en-US" sz="2000" dirty="0" err="1">
                <a:effectLst/>
                <a:latin typeface="HCRBatang"/>
              </a:rPr>
              <a:t>평문을</a:t>
            </a:r>
            <a:r>
              <a:rPr lang="ko-KR" altLang="en-US" sz="2000" dirty="0">
                <a:effectLst/>
                <a:latin typeface="HCRBatang"/>
              </a:rPr>
              <a:t> </a:t>
            </a:r>
            <a:r>
              <a:rPr lang="en" altLang="ko-Kore-KR" sz="2000" dirty="0">
                <a:effectLst/>
                <a:latin typeface="HCRBatang"/>
              </a:rPr>
              <a:t>XOR </a:t>
            </a:r>
            <a:endParaRPr lang="en-US" altLang="ko-KR" sz="2000" dirty="0">
              <a:effectLst/>
              <a:latin typeface="HCRBatang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" altLang="ko-Kore-KR" sz="1100" dirty="0"/>
          </a:p>
          <a:p>
            <a:pPr marL="0" indent="0">
              <a:buNone/>
            </a:pPr>
            <a:endParaRPr lang="ko-KR" altLang="en-US" sz="1600" dirty="0"/>
          </a:p>
          <a:p>
            <a:endParaRPr lang="en-US" altLang="ko-KR" sz="2200" dirty="0">
              <a:sym typeface="Wingdings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0B4FA7-1524-9261-0EC0-5ABC44FC7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996" y="1266283"/>
            <a:ext cx="4989543" cy="4744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BF3924-C32C-52C1-F68B-C7B5C15EABDF}"/>
              </a:ext>
            </a:extLst>
          </p:cNvPr>
          <p:cNvSpPr txBox="1"/>
          <p:nvPr/>
        </p:nvSpPr>
        <p:spPr>
          <a:xfrm>
            <a:off x="8020467" y="6122015"/>
            <a:ext cx="359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그림 </a:t>
            </a:r>
            <a:r>
              <a:rPr kumimoji="1" lang="en-US" altLang="ko-KR" dirty="0"/>
              <a:t>1&gt;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AES </a:t>
            </a:r>
            <a:r>
              <a:rPr kumimoji="1" lang="ko-KR" altLang="en-US" dirty="0"/>
              <a:t>알고리즘 동작과정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6363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591F0-8178-08C0-D263-2D38D7E8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연구동향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" altLang="ko-KR" dirty="0"/>
              <a:t>ASCON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6FDD580-5A4C-697F-7161-EC91EF44719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920" y="1046378"/>
                <a:ext cx="6861114" cy="5603875"/>
              </a:xfrm>
            </p:spPr>
            <p:txBody>
              <a:bodyPr>
                <a:normAutofit/>
              </a:bodyPr>
              <a:lstStyle/>
              <a:p>
                <a:r>
                  <a:rPr lang="en" altLang="ko-Kore-KR" b="1" dirty="0">
                    <a:effectLst/>
                    <a:latin typeface="+mn-ea"/>
                  </a:rPr>
                  <a:t>ASCON</a:t>
                </a:r>
                <a:endParaRPr lang="en-US" altLang="ko-Kore-KR" b="1" dirty="0">
                  <a:latin typeface="+mn-ea"/>
                </a:endParaRPr>
              </a:p>
              <a:p>
                <a:pPr>
                  <a:buFontTx/>
                  <a:buChar char="-"/>
                </a:pPr>
                <a:r>
                  <a:rPr lang="en-US" altLang="ko-KR" sz="1800" dirty="0">
                    <a:effectLst/>
                    <a:latin typeface="+mn-ea"/>
                  </a:rPr>
                  <a:t>Authenticated </a:t>
                </a:r>
                <a:r>
                  <a:rPr lang="en-US" altLang="ko-KR" sz="1800" dirty="0">
                    <a:latin typeface="+mn-ea"/>
                  </a:rPr>
                  <a:t>E</a:t>
                </a:r>
                <a:r>
                  <a:rPr lang="en-US" altLang="ko-KR" sz="1800" dirty="0">
                    <a:effectLst/>
                    <a:latin typeface="+mn-ea"/>
                  </a:rPr>
                  <a:t>ncryption </a:t>
                </a:r>
                <a:r>
                  <a:rPr lang="en" altLang="ko-KR" sz="1800" dirty="0">
                    <a:effectLst/>
                    <a:latin typeface="+mn-ea"/>
                  </a:rPr>
                  <a:t>w</a:t>
                </a:r>
                <a:r>
                  <a:rPr lang="en" altLang="ko-Kore-KR" sz="1800" dirty="0">
                    <a:effectLst/>
                    <a:latin typeface="+mn-ea"/>
                  </a:rPr>
                  <a:t>ith </a:t>
                </a:r>
                <a:r>
                  <a:rPr lang="en" altLang="ko-Kore-KR" sz="1800" dirty="0">
                    <a:latin typeface="+mn-ea"/>
                  </a:rPr>
                  <a:t>A</a:t>
                </a:r>
                <a:r>
                  <a:rPr lang="en" altLang="ko-Kore-KR" sz="1800" dirty="0">
                    <a:effectLst/>
                    <a:latin typeface="+mn-ea"/>
                  </a:rPr>
                  <a:t>ssociated </a:t>
                </a:r>
                <a:r>
                  <a:rPr lang="en" altLang="ko-Kore-KR" sz="1800" dirty="0">
                    <a:latin typeface="+mn-ea"/>
                  </a:rPr>
                  <a:t>D</a:t>
                </a:r>
                <a:r>
                  <a:rPr lang="en" altLang="ko-Kore-KR" sz="1800" dirty="0">
                    <a:effectLst/>
                    <a:latin typeface="+mn-ea"/>
                  </a:rPr>
                  <a:t>ata (AEAD) </a:t>
                </a:r>
                <a:r>
                  <a:rPr lang="ko-KR" altLang="en-US" sz="1800" dirty="0">
                    <a:effectLst/>
                    <a:latin typeface="+mn-ea"/>
                  </a:rPr>
                  <a:t>및 해시 기능을 제공하는 암호</a:t>
                </a:r>
                <a:endParaRPr lang="en-US" altLang="ko-Kore-KR" sz="1800" dirty="0">
                  <a:effectLst/>
                  <a:latin typeface="+mn-ea"/>
                </a:endParaRPr>
              </a:p>
              <a:p>
                <a:pPr>
                  <a:buFontTx/>
                  <a:buChar char="-"/>
                </a:pPr>
                <a:r>
                  <a:rPr lang="en" altLang="ko-Kore-KR" sz="1800" dirty="0">
                    <a:effectLst/>
                    <a:latin typeface="+mn-ea"/>
                  </a:rPr>
                  <a:t>NIST Lightweight Cryptography competition</a:t>
                </a:r>
                <a:r>
                  <a:rPr lang="ko-KR" altLang="en-US" sz="1800" dirty="0">
                    <a:effectLst/>
                    <a:latin typeface="+mn-ea"/>
                  </a:rPr>
                  <a:t>에서 </a:t>
                </a:r>
                <a:r>
                  <a:rPr lang="en" altLang="ko-Kore-KR" sz="1800" dirty="0">
                    <a:effectLst/>
                    <a:latin typeface="+mn-ea"/>
                  </a:rPr>
                  <a:t>finalist</a:t>
                </a:r>
                <a:r>
                  <a:rPr lang="ko-KR" altLang="en-US" sz="1800" dirty="0">
                    <a:effectLst/>
                    <a:latin typeface="+mn-ea"/>
                  </a:rPr>
                  <a:t>에 올라감</a:t>
                </a:r>
                <a:endParaRPr lang="en-US" altLang="ko-KR" sz="1800" dirty="0">
                  <a:effectLst/>
                  <a:latin typeface="+mn-ea"/>
                </a:endParaRPr>
              </a:p>
              <a:p>
                <a:pPr>
                  <a:buFontTx/>
                  <a:buChar char="-"/>
                </a:pPr>
                <a:r>
                  <a:rPr lang="en" altLang="ko-Kore-KR" sz="1800" dirty="0">
                    <a:effectLst/>
                    <a:latin typeface="+mn-ea"/>
                  </a:rPr>
                  <a:t>128-bit</a:t>
                </a:r>
                <a:r>
                  <a:rPr lang="ko-KR" altLang="en-US" sz="1800" dirty="0">
                    <a:effectLst/>
                    <a:latin typeface="+mn-ea"/>
                  </a:rPr>
                  <a:t>의 보안을 제공</a:t>
                </a:r>
                <a:r>
                  <a:rPr lang="en-US" altLang="ko-KR" sz="1800" dirty="0">
                    <a:effectLst/>
                    <a:latin typeface="+mn-ea"/>
                  </a:rPr>
                  <a:t>,</a:t>
                </a:r>
                <a:r>
                  <a:rPr lang="ko-KR" altLang="en-US" sz="1800" dirty="0">
                    <a:effectLst/>
                    <a:latin typeface="+mn-ea"/>
                  </a:rPr>
                  <a:t> 내부에서 </a:t>
                </a:r>
                <a:r>
                  <a:rPr lang="en-US" altLang="ko-KR" sz="1800" dirty="0">
                    <a:effectLst/>
                    <a:latin typeface="+mn-ea"/>
                  </a:rPr>
                  <a:t>320-</a:t>
                </a:r>
                <a:r>
                  <a:rPr lang="en" altLang="ko-Kore-KR" sz="1800" dirty="0">
                    <a:effectLst/>
                    <a:latin typeface="+mn-ea"/>
                  </a:rPr>
                  <a:t>bit</a:t>
                </a:r>
                <a:r>
                  <a:rPr lang="ko-KR" altLang="en-US" sz="1800" dirty="0">
                    <a:effectLst/>
                    <a:latin typeface="+mn-ea"/>
                  </a:rPr>
                  <a:t>의 순열을 사용</a:t>
                </a:r>
                <a:endParaRPr lang="en-US" altLang="ko-KR" sz="1800" dirty="0">
                  <a:effectLst/>
                  <a:latin typeface="+mn-ea"/>
                </a:endParaRPr>
              </a:p>
              <a:p>
                <a:pPr>
                  <a:buFontTx/>
                  <a:buChar char="-"/>
                </a:pPr>
                <a:r>
                  <a:rPr lang="en" altLang="ko-Kore-KR" sz="1800" dirty="0">
                    <a:effectLst/>
                    <a:latin typeface="+mn-ea"/>
                  </a:rPr>
                  <a:t>ASCON </a:t>
                </a:r>
                <a:r>
                  <a:rPr lang="ko-KR" altLang="en-US" sz="1800" dirty="0" err="1">
                    <a:effectLst/>
                    <a:latin typeface="+mn-ea"/>
                  </a:rPr>
                  <a:t>해싱의</a:t>
                </a:r>
                <a:r>
                  <a:rPr lang="ko-KR" altLang="en-US" sz="1800" dirty="0">
                    <a:effectLst/>
                    <a:latin typeface="+mn-ea"/>
                  </a:rPr>
                  <a:t> 작동 모드는 </a:t>
                </a:r>
                <a:r>
                  <a:rPr lang="en" altLang="ko-Kore-KR" sz="1800" dirty="0">
                    <a:effectLst/>
                    <a:latin typeface="+mn-ea"/>
                  </a:rPr>
                  <a:t>sponge</a:t>
                </a:r>
                <a:r>
                  <a:rPr lang="ko-KR" altLang="en-US" sz="1800" dirty="0" err="1">
                    <a:effectLst/>
                    <a:latin typeface="+mn-ea"/>
                  </a:rPr>
                  <a:t>를</a:t>
                </a:r>
                <a:r>
                  <a:rPr lang="ko-KR" altLang="en-US" sz="1800" dirty="0">
                    <a:effectLst/>
                    <a:latin typeface="+mn-ea"/>
                  </a:rPr>
                  <a:t> 기반으로 동작 </a:t>
                </a:r>
                <a:endParaRPr lang="en-US" altLang="ko-KR" sz="1800" dirty="0">
                  <a:latin typeface="+mn-ea"/>
                </a:endParaRPr>
              </a:p>
              <a:p>
                <a:pPr>
                  <a:buFontTx/>
                  <a:buChar char="-"/>
                </a:pPr>
                <a:r>
                  <a:rPr lang="en" altLang="ko-Kore-KR" sz="1800" dirty="0">
                    <a:effectLst/>
                    <a:latin typeface="+mn-ea"/>
                  </a:rPr>
                  <a:t>&lt;Algorithm 1&gt;</a:t>
                </a:r>
                <a:r>
                  <a:rPr lang="ko-KR" altLang="en-US" sz="1800" dirty="0">
                    <a:effectLst/>
                    <a:latin typeface="+mn-ea"/>
                  </a:rPr>
                  <a:t>은 </a:t>
                </a:r>
                <a:r>
                  <a:rPr lang="en" altLang="ko-Kore-KR" sz="1800" dirty="0">
                    <a:effectLst/>
                    <a:latin typeface="+mn-ea"/>
                  </a:rPr>
                  <a:t>ASCON </a:t>
                </a:r>
                <a:r>
                  <a:rPr lang="ko-KR" altLang="en-US" sz="1800" dirty="0">
                    <a:effectLst/>
                    <a:latin typeface="+mn-ea"/>
                  </a:rPr>
                  <a:t>해시함수의 동작을 보여줌</a:t>
                </a:r>
                <a:endParaRPr lang="en-US" altLang="ko-KR" sz="1800" dirty="0">
                  <a:effectLst/>
                  <a:latin typeface="+mn-ea"/>
                </a:endParaRPr>
              </a:p>
              <a:p>
                <a:pPr>
                  <a:buFontTx/>
                  <a:buChar char="-"/>
                </a:pPr>
                <a:endParaRPr lang="ko-KR" altLang="en-US" sz="11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ko-KR" sz="2200" dirty="0">
                    <a:effectLst/>
                    <a:latin typeface="+mn-ea"/>
                  </a:rPr>
                  <a:t>&lt;</a:t>
                </a:r>
                <a:r>
                  <a:rPr lang="en-US" altLang="ko-KR" sz="2200" dirty="0">
                    <a:latin typeface="+mn-ea"/>
                  </a:rPr>
                  <a:t>ASCON hashing&gt;</a:t>
                </a:r>
              </a:p>
              <a:p>
                <a:pPr marL="342900" indent="-342900">
                  <a:buAutoNum type="arabicPeriod"/>
                </a:pPr>
                <a:r>
                  <a:rPr lang="en" altLang="ko-Kore-KR" sz="1800" b="1" dirty="0">
                    <a:effectLst/>
                    <a:latin typeface="+mn-ea"/>
                  </a:rPr>
                  <a:t>Initialization</a:t>
                </a:r>
                <a:r>
                  <a:rPr lang="en" altLang="ko-Kore-KR" sz="1800" dirty="0">
                    <a:effectLst/>
                    <a:latin typeface="+mn-ea"/>
                  </a:rPr>
                  <a:t> </a:t>
                </a:r>
                <a:r>
                  <a:rPr lang="en-US" altLang="ko-KR" sz="1800" dirty="0">
                    <a:effectLst/>
                    <a:latin typeface="+mn-ea"/>
                  </a:rPr>
                  <a:t>:</a:t>
                </a:r>
                <a:r>
                  <a:rPr lang="ko-KR" altLang="en-US" sz="1800" dirty="0">
                    <a:effectLst/>
                    <a:latin typeface="+mn-ea"/>
                  </a:rPr>
                  <a:t> 초기화 벡터 </a:t>
                </a:r>
                <a:r>
                  <a:rPr lang="en" altLang="ko-Kore-KR" sz="1800" dirty="0">
                    <a:effectLst/>
                    <a:latin typeface="+mn-ea"/>
                  </a:rPr>
                  <a:t>IV</a:t>
                </a:r>
                <a:r>
                  <a:rPr lang="ko-KR" altLang="en-US" sz="1800" dirty="0">
                    <a:effectLst/>
                    <a:latin typeface="+mn-ea"/>
                  </a:rPr>
                  <a:t>을 사용하여 </a:t>
                </a:r>
                <a:r>
                  <a:rPr lang="en-US" altLang="ko-KR" sz="1800" dirty="0">
                    <a:effectLst/>
                    <a:latin typeface="+mn-ea"/>
                  </a:rPr>
                  <a:t>320</a:t>
                </a:r>
                <a:r>
                  <a:rPr lang="en" altLang="ko-Kore-KR" sz="1800" dirty="0">
                    <a:effectLst/>
                    <a:latin typeface="+mn-ea"/>
                  </a:rPr>
                  <a:t>bit</a:t>
                </a:r>
                <a:r>
                  <a:rPr lang="ko-KR" altLang="en-US" sz="1800" dirty="0">
                    <a:effectLst/>
                    <a:latin typeface="+mn-ea"/>
                  </a:rPr>
                  <a:t>의 </a:t>
                </a:r>
                <a:r>
                  <a:rPr lang="en" altLang="ko-Kore-KR" sz="1800" dirty="0">
                    <a:effectLst/>
                    <a:latin typeface="+mn-ea"/>
                  </a:rPr>
                  <a:t>S</a:t>
                </a:r>
                <a:r>
                  <a:rPr lang="ko-KR" altLang="en-US" sz="1800" dirty="0">
                    <a:effectLst/>
                    <a:latin typeface="+mn-ea"/>
                  </a:rPr>
                  <a:t>의 초기값을 설정</a:t>
                </a:r>
                <a:r>
                  <a:rPr lang="en-US" altLang="ko-KR" sz="1800" dirty="0">
                    <a:effectLst/>
                    <a:latin typeface="+mn-ea"/>
                  </a:rPr>
                  <a:t>, </a:t>
                </a:r>
                <a:r>
                  <a:rPr lang="en" altLang="ko-Kore-KR" sz="1800" dirty="0">
                    <a:effectLst/>
                    <a:latin typeface="+mn-ea"/>
                  </a:rPr>
                  <a:t>IV</a:t>
                </a:r>
                <a:r>
                  <a:rPr lang="ko-KR" altLang="en-US" sz="1800" dirty="0">
                    <a:effectLst/>
                    <a:latin typeface="+mn-ea"/>
                  </a:rPr>
                  <a:t>은 이미 정해진 상수이므로</a:t>
                </a:r>
                <a:r>
                  <a:rPr lang="en-US" altLang="ko-KR" sz="1800" dirty="0">
                    <a:effectLst/>
                    <a:latin typeface="+mn-ea"/>
                  </a:rPr>
                  <a:t>, 320</a:t>
                </a:r>
                <a:r>
                  <a:rPr lang="en" altLang="ko-Kore-KR" sz="1800" dirty="0">
                    <a:effectLst/>
                    <a:latin typeface="+mn-ea"/>
                  </a:rPr>
                  <a:t>bit</a:t>
                </a:r>
                <a:r>
                  <a:rPr lang="ko-KR" altLang="en-US" sz="1800" dirty="0">
                    <a:effectLst/>
                    <a:latin typeface="+mn-ea"/>
                  </a:rPr>
                  <a:t>의 </a:t>
                </a:r>
                <a:r>
                  <a:rPr lang="en" altLang="ko-Kore-KR" sz="1800" dirty="0">
                    <a:effectLst/>
                    <a:latin typeface="+mn-ea"/>
                  </a:rPr>
                  <a:t>S</a:t>
                </a:r>
                <a:r>
                  <a:rPr lang="ko-KR" altLang="en-US" sz="1800" dirty="0">
                    <a:effectLst/>
                    <a:latin typeface="+mn-ea"/>
                  </a:rPr>
                  <a:t>는 미리 계산되어 사용</a:t>
                </a:r>
                <a:endParaRPr lang="en-US" altLang="ko-KR" sz="1800" dirty="0">
                  <a:effectLst/>
                  <a:latin typeface="+mn-ea"/>
                </a:endParaRPr>
              </a:p>
              <a:p>
                <a:pPr marL="342900" indent="-342900">
                  <a:buAutoNum type="arabicPeriod"/>
                </a:pPr>
                <a:r>
                  <a:rPr lang="en" altLang="ko-KR" sz="1800" b="1" dirty="0">
                    <a:latin typeface="+mn-ea"/>
                  </a:rPr>
                  <a:t>Absorbing</a:t>
                </a:r>
                <a:r>
                  <a:rPr lang="en" altLang="ko-KR" sz="1800" dirty="0">
                    <a:latin typeface="+mn-ea"/>
                  </a:rPr>
                  <a:t> </a:t>
                </a:r>
                <a:r>
                  <a:rPr lang="en-US" altLang="ko-KR" sz="1800" dirty="0">
                    <a:latin typeface="+mn-ea"/>
                  </a:rPr>
                  <a:t>:</a:t>
                </a:r>
                <a:r>
                  <a:rPr lang="ko-KR" altLang="en-US" sz="1800" dirty="0">
                    <a:latin typeface="+mn-ea"/>
                  </a:rPr>
                  <a:t> 메시지 블록을 </a:t>
                </a:r>
                <a:r>
                  <a:rPr lang="en" altLang="ko-KR" sz="1800" dirty="0">
                    <a:latin typeface="+mn-ea"/>
                  </a:rPr>
                  <a:t>r</a:t>
                </a:r>
                <a:r>
                  <a:rPr lang="ko-KR" altLang="en-US" sz="1800" dirty="0">
                    <a:latin typeface="+mn-ea"/>
                  </a:rPr>
                  <a:t>의 배수로 패딩 시킨 후</a:t>
                </a:r>
                <a:r>
                  <a:rPr lang="en-US" altLang="ko-KR" sz="1800" dirty="0">
                    <a:latin typeface="+mn-ea"/>
                  </a:rPr>
                  <a:t>, </a:t>
                </a:r>
                <a:r>
                  <a:rPr lang="en" altLang="ko-KR" sz="1800" dirty="0">
                    <a:latin typeface="+mn-ea"/>
                  </a:rPr>
                  <a:t>s</a:t>
                </a:r>
                <a:r>
                  <a:rPr lang="ko-KR" altLang="en-US" sz="1800" dirty="0">
                    <a:latin typeface="+mn-ea"/>
                  </a:rPr>
                  <a:t>개의 블록으로 나눔</a:t>
                </a:r>
                <a:r>
                  <a:rPr lang="en-US" altLang="ko-KR" sz="1800" dirty="0">
                    <a:latin typeface="+mn-ea"/>
                  </a:rPr>
                  <a:t>, </a:t>
                </a:r>
                <a:r>
                  <a:rPr lang="en" altLang="ko-KR" sz="1800" dirty="0">
                    <a:latin typeface="+mn-ea"/>
                  </a:rPr>
                  <a:t>s</a:t>
                </a:r>
                <a:r>
                  <a:rPr lang="ko-KR" altLang="en-US" sz="1800" dirty="0">
                    <a:latin typeface="+mn-ea"/>
                  </a:rPr>
                  <a:t>개의 메시지 블록</a:t>
                </a:r>
                <a:r>
                  <a:rPr lang="en-US" altLang="ko-KR" sz="18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+mn-ea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+mn-ea"/>
                          </a:rPr>
                          <m:t>𝑀</m:t>
                        </m:r>
                      </m:e>
                      <m:sub>
                        <m:r>
                          <a:rPr lang="en-US" altLang="ko-KR" sz="1800" b="0" i="1" smtClean="0">
                            <a:latin typeface="+mn-ea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1800" b="0" i="1" smtClean="0">
                            <a:latin typeface="+mn-ea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+mn-ea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+mn-ea"/>
                          </a:rPr>
                          <m:t>=1, …, </m:t>
                        </m:r>
                        <m:r>
                          <a:rPr lang="en-US" altLang="ko-KR" sz="1800" b="0" i="1" smtClean="0">
                            <a:latin typeface="+mn-ea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sz="1800" dirty="0">
                    <a:latin typeface="+mn-ea"/>
                  </a:rPr>
                  <a:t>은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+mn-ea"/>
                      </a:rPr>
                      <m:t>𝑆</m:t>
                    </m:r>
                    <m:r>
                      <a:rPr lang="en-US" altLang="ko-KR" sz="1800" b="0" i="1" smtClean="0">
                        <a:latin typeface="+mn-ea"/>
                      </a:rPr>
                      <m:t>←</m:t>
                    </m:r>
                    <m:sSup>
                      <m:sSupPr>
                        <m:ctrlPr>
                          <a:rPr lang="en-US" altLang="ko-KR" sz="1800" b="0" i="1" smtClean="0">
                            <a:latin typeface="+mn-ea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+mn-ea"/>
                          </a:rPr>
                          <m:t>𝑝</m:t>
                        </m:r>
                      </m:e>
                      <m:sup>
                        <m:r>
                          <a:rPr lang="en-US" altLang="ko-KR" sz="1800" b="0" i="1" smtClean="0">
                            <a:latin typeface="+mn-ea"/>
                          </a:rPr>
                          <m:t>𝑎</m:t>
                        </m:r>
                      </m:sup>
                    </m:sSup>
                    <m:r>
                      <a:rPr lang="en-US" altLang="ko-KR" sz="1800" b="0" i="1" smtClean="0">
                        <a:latin typeface="+mn-ea"/>
                      </a:rPr>
                      <m:t>((</m:t>
                    </m:r>
                    <m:sSub>
                      <m:sSubPr>
                        <m:ctrlPr>
                          <a:rPr lang="en-US" altLang="ko-KR" sz="1800" b="0" i="1" smtClean="0">
                            <a:latin typeface="+mn-ea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+mn-ea"/>
                          </a:rPr>
                          <m:t>𝑆</m:t>
                        </m:r>
                      </m:e>
                      <m:sub>
                        <m:r>
                          <a:rPr lang="en-US" altLang="ko-KR" sz="1800" b="0" i="1" smtClean="0">
                            <a:latin typeface="+mn-ea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en-US" altLang="ko-KR" sz="1800" b="0" i="1" smtClean="0">
                            <a:latin typeface="+mn-ea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+mn-ea"/>
                          </a:rPr>
                          <m:t>⨁</m:t>
                        </m:r>
                        <m:r>
                          <a:rPr lang="en-US" altLang="ko-KR" sz="1800" b="0" i="1" smtClean="0">
                            <a:latin typeface="+mn-ea"/>
                          </a:rPr>
                          <m:t>𝑀</m:t>
                        </m:r>
                      </m:e>
                      <m:sub>
                        <m:r>
                          <a:rPr lang="en-US" altLang="ko-KR" sz="1800" b="0" i="1" smtClean="0">
                            <a:latin typeface="+mn-ea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+mn-ea"/>
                      </a:rPr>
                      <m:t>)|</m:t>
                    </m:r>
                    <m:d>
                      <m:dPr>
                        <m:begChr m:val="|"/>
                        <m:ctrlPr>
                          <a:rPr lang="en-US" altLang="ko-KR" sz="1800" b="0" i="1" smtClean="0">
                            <a:latin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latin typeface="+mn-ea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+mn-ea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+mn-ea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800" dirty="0">
                    <a:latin typeface="+mn-ea"/>
                  </a:rPr>
                  <a:t>로 계산</a:t>
                </a:r>
                <a:endParaRPr lang="en-US" altLang="ko-KR" sz="1800" dirty="0">
                  <a:latin typeface="+mn-ea"/>
                </a:endParaRPr>
              </a:p>
              <a:p>
                <a:pPr marL="0" indent="0">
                  <a:buNone/>
                </a:pPr>
                <a:endParaRPr lang="ko-KR" altLang="en-US" sz="1400" dirty="0"/>
              </a:p>
              <a:p>
                <a:pPr>
                  <a:buFontTx/>
                  <a:buChar char="-"/>
                </a:pPr>
                <a:endParaRPr lang="ko-KR" altLang="en-US" sz="2000" dirty="0"/>
              </a:p>
              <a:p>
                <a:endParaRPr kumimoji="1" lang="ko-Kore-KR" altLang="en-US" sz="32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6FDD580-5A4C-697F-7161-EC91EF447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920" y="1046378"/>
                <a:ext cx="6861114" cy="5603875"/>
              </a:xfrm>
              <a:blipFill>
                <a:blip r:embed="rId2"/>
                <a:stretch>
                  <a:fillRect l="-1479" t="-1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E4C77C06-9423-C608-1976-982883A3E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971" y="1449602"/>
            <a:ext cx="4394109" cy="480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643A4-D834-C9F8-AAD4-00F725FE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880FDEB-8EF8-E2F4-D575-D828E0985DD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14300" y="1046379"/>
                <a:ext cx="11963400" cy="45924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" altLang="ko-Kore-KR" b="1" dirty="0">
                    <a:latin typeface="+mn-ea"/>
                  </a:rPr>
                  <a:t>3. Squeezing</a:t>
                </a:r>
                <a:r>
                  <a:rPr lang="en" altLang="ko-Kore-KR" dirty="0">
                    <a:latin typeface="+mn-ea"/>
                  </a:rPr>
                  <a:t> : r-bit</a:t>
                </a:r>
                <a:r>
                  <a:rPr lang="ko-KR" altLang="en-US" dirty="0">
                    <a:latin typeface="+mn-ea"/>
                  </a:rPr>
                  <a:t>의 메시지 블록에서 해시 값을 추출</a:t>
                </a:r>
                <a:r>
                  <a:rPr lang="en-US" altLang="ko-KR" dirty="0">
                    <a:latin typeface="+mn-ea"/>
                  </a:rPr>
                  <a:t>, </a:t>
                </a:r>
                <a:r>
                  <a:rPr lang="ko-KR" altLang="en-US" dirty="0">
                    <a:latin typeface="+mn-ea"/>
                  </a:rPr>
                  <a:t>추출 후 </a:t>
                </a:r>
                <a:r>
                  <a:rPr lang="en" altLang="ko-Kore-KR" dirty="0">
                    <a:latin typeface="+mn-ea"/>
                  </a:rPr>
                  <a:t>S</a:t>
                </a:r>
                <a:r>
                  <a:rPr lang="ko-KR" altLang="en-US" dirty="0">
                    <a:latin typeface="+mn-ea"/>
                  </a:rPr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+mn-ea"/>
                  </a:rPr>
                  <a:t>의 값으로 변환</a:t>
                </a:r>
                <a:endParaRPr lang="en-US" altLang="ko-KR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500" dirty="0">
                  <a:latin typeface="+mn-ea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ko-KR" sz="26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ko-KR" altLang="en-US" sz="2600" dirty="0">
                    <a:latin typeface="+mn-ea"/>
                  </a:rPr>
                  <a:t>는 </a:t>
                </a:r>
                <a:r>
                  <a:rPr lang="en-US" altLang="ko-KR" sz="2600" dirty="0">
                    <a:latin typeface="+mn-ea"/>
                  </a:rPr>
                  <a:t>permutation </a:t>
                </a:r>
                <a:r>
                  <a:rPr lang="ko-KR" altLang="en-US" sz="2600" dirty="0">
                    <a:latin typeface="+mn-ea"/>
                  </a:rPr>
                  <a:t>함수이며 </a:t>
                </a:r>
                <a:r>
                  <a:rPr lang="en-US" altLang="ko-KR" sz="2600" dirty="0">
                    <a:latin typeface="+mn-ea"/>
                  </a:rPr>
                  <a:t>a, b</a:t>
                </a:r>
                <a:r>
                  <a:rPr lang="ko-KR" altLang="en-US" sz="2600" dirty="0">
                    <a:latin typeface="+mn-ea"/>
                  </a:rPr>
                  <a:t>는 조정 가능한 보안 매개변수</a:t>
                </a:r>
                <a:endParaRPr lang="en-US" altLang="ko-KR" sz="2600" dirty="0">
                  <a:latin typeface="+mn-ea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ko-KR" sz="26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ko-KR" altLang="en-US" sz="2600" dirty="0">
                    <a:latin typeface="+mn-ea"/>
                  </a:rPr>
                  <a:t> </a:t>
                </a:r>
                <a:r>
                  <a:rPr lang="en-US" altLang="ko-KR" sz="2600" dirty="0">
                    <a:latin typeface="+mn-ea"/>
                  </a:rPr>
                  <a:t>permutation(</a:t>
                </a:r>
                <a:r>
                  <a:rPr lang="ko-KR" altLang="en-US" sz="2600" dirty="0">
                    <a:latin typeface="+mn-ea"/>
                  </a:rPr>
                  <a:t>순열</a:t>
                </a:r>
                <a:r>
                  <a:rPr lang="en-US" altLang="ko-KR" sz="2600" dirty="0">
                    <a:latin typeface="+mn-ea"/>
                  </a:rPr>
                  <a:t>)</a:t>
                </a:r>
                <a:r>
                  <a:rPr lang="ko-KR" altLang="en-US" sz="2600" dirty="0">
                    <a:latin typeface="+mn-ea"/>
                  </a:rPr>
                  <a:t> 에서는 세 단계로 구성된 </a:t>
                </a:r>
                <a:r>
                  <a:rPr lang="en" altLang="ko-KR" sz="2600" dirty="0">
                    <a:latin typeface="+mn-ea"/>
                  </a:rPr>
                  <a:t>SPN </a:t>
                </a:r>
                <a:r>
                  <a:rPr lang="ko-KR" altLang="en-US" sz="2600" dirty="0">
                    <a:latin typeface="+mn-ea"/>
                  </a:rPr>
                  <a:t>기반 </a:t>
                </a:r>
                <a:r>
                  <a:rPr lang="en" altLang="ko-KR" sz="2600" dirty="0">
                    <a:latin typeface="+mn-ea"/>
                  </a:rPr>
                  <a:t>round</a:t>
                </a:r>
                <a:r>
                  <a:rPr lang="ko-KR" altLang="en-US" sz="2600" dirty="0">
                    <a:latin typeface="+mn-ea"/>
                  </a:rPr>
                  <a:t> </a:t>
                </a:r>
                <a:r>
                  <a:rPr lang="en" altLang="ko-KR" sz="2600" dirty="0">
                    <a:latin typeface="+mn-ea"/>
                  </a:rPr>
                  <a:t>transformation</a:t>
                </a:r>
                <a:r>
                  <a:rPr lang="en-US" altLang="ko-KR" sz="2600" dirty="0">
                    <a:latin typeface="+mn-ea"/>
                  </a:rPr>
                  <a:t>:</a:t>
                </a:r>
                <a:r>
                  <a:rPr lang="ko-KR" altLang="en-US" sz="26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ko-KR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ko-KR" altLang="en-US" sz="2600" dirty="0">
                    <a:latin typeface="+mn-ea"/>
                  </a:rPr>
                  <a:t> 을 동작함</a:t>
                </a:r>
                <a:endParaRPr lang="en-US" altLang="ko-KR" sz="2600" dirty="0">
                  <a:latin typeface="+mn-ea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ko-KR" altLang="en-US" dirty="0">
                    <a:latin typeface="+mn-ea"/>
                  </a:rPr>
                  <a:t> </a:t>
                </a:r>
                <a:r>
                  <a:rPr lang="en-US" altLang="ko-KR" dirty="0">
                    <a:latin typeface="+mn-ea"/>
                  </a:rPr>
                  <a:t>:</a:t>
                </a:r>
                <a:r>
                  <a:rPr lang="ko-KR" altLang="en-US" dirty="0">
                    <a:latin typeface="+mn-ea"/>
                  </a:rPr>
                  <a:t> </a:t>
                </a:r>
                <a:r>
                  <a:rPr lang="ko-KR" altLang="en-US" dirty="0"/>
                  <a:t>라운드 상수와의 덧셈을 수행 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" altLang="ko-KR" dirty="0"/>
                  <a:t>S</a:t>
                </a:r>
                <a:r>
                  <a:rPr lang="en" altLang="ko-Kore-KR" dirty="0"/>
                  <a:t>ubstitution layer</a:t>
                </a:r>
                <a:r>
                  <a:rPr lang="ko-KR" altLang="en-US" dirty="0"/>
                  <a:t>이며</a:t>
                </a:r>
                <a:r>
                  <a:rPr lang="en-US" altLang="ko-KR" dirty="0"/>
                  <a:t>, 5</a:t>
                </a:r>
                <a:r>
                  <a:rPr lang="en" altLang="ko-Kore-KR" dirty="0"/>
                  <a:t>bit S-box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동작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:r>
                  <a:rPr lang="en" altLang="ko-KR" dirty="0"/>
                  <a:t>D</a:t>
                </a:r>
                <a:r>
                  <a:rPr lang="en" altLang="ko-Kore-KR" dirty="0"/>
                  <a:t>iffusion layer </a:t>
                </a:r>
                <a:r>
                  <a:rPr lang="ko-KR" altLang="en-US" dirty="0"/>
                  <a:t>이며 </a:t>
                </a:r>
                <a:r>
                  <a:rPr lang="en-US" altLang="ko-KR" dirty="0"/>
                  <a:t>&lt;</a:t>
                </a:r>
                <a:r>
                  <a:rPr lang="ko-KR" altLang="en-US" dirty="0"/>
                  <a:t>수식 </a:t>
                </a:r>
                <a:r>
                  <a:rPr lang="en-US" altLang="ko-KR" dirty="0"/>
                  <a:t>1&gt;</a:t>
                </a:r>
                <a:r>
                  <a:rPr lang="ko-KR" altLang="en-US" dirty="0"/>
                  <a:t>의 </a:t>
                </a:r>
                <a:r>
                  <a:rPr lang="en" altLang="ko-Kore-KR" dirty="0"/>
                  <a:t>linear function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" altLang="ko-Kore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동작</a:t>
                </a:r>
                <a:endParaRPr lang="en-US" altLang="ko-KR" dirty="0"/>
              </a:p>
              <a:p>
                <a:endParaRPr lang="ko-KR" altLang="en-US" sz="2400" dirty="0"/>
              </a:p>
              <a:p>
                <a:endParaRPr lang="ko-KR" altLang="en-US" sz="2400" dirty="0"/>
              </a:p>
              <a:p>
                <a:pPr>
                  <a:buFontTx/>
                  <a:buChar char="-"/>
                </a:pPr>
                <a:endParaRPr lang="en-US" altLang="ko-KR" sz="24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2400" dirty="0">
                  <a:latin typeface="+mn-ea"/>
                </a:endParaRPr>
              </a:p>
              <a:p>
                <a:pPr marL="0" indent="0">
                  <a:buNone/>
                </a:pPr>
                <a:endParaRPr lang="ko-KR" altLang="en-US" sz="2400" dirty="0">
                  <a:latin typeface="+mn-ea"/>
                </a:endParaRPr>
              </a:p>
              <a:p>
                <a:pPr marL="0" indent="0">
                  <a:buNone/>
                </a:pPr>
                <a:endParaRPr lang="ko-KR" altLang="en-US" sz="2800" dirty="0">
                  <a:latin typeface="+mn-ea"/>
                </a:endParaRPr>
              </a:p>
              <a:p>
                <a:endParaRPr kumimoji="1" lang="ko-Kore-KR" altLang="en-US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880FDEB-8EF8-E2F4-D575-D828E0985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14300" y="1046379"/>
                <a:ext cx="11963400" cy="4592422"/>
              </a:xfrm>
              <a:blipFill>
                <a:blip r:embed="rId2"/>
                <a:stretch>
                  <a:fillRect l="-1062" t="-22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4BF85AC-87AD-E174-AC36-7D52C116F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814" y="4720757"/>
            <a:ext cx="4756371" cy="184005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96FD30-2943-BB14-5FCF-5B9875533706}"/>
                  </a:ext>
                </a:extLst>
              </p:cNvPr>
              <p:cNvSpPr txBox="1"/>
              <p:nvPr/>
            </p:nvSpPr>
            <p:spPr>
              <a:xfrm>
                <a:off x="4539644" y="6514922"/>
                <a:ext cx="3112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ore-KR" dirty="0"/>
                  <a:t>&lt;</a:t>
                </a:r>
                <a:r>
                  <a:rPr kumimoji="1" lang="ko-Kore-KR" altLang="en-US" dirty="0"/>
                  <a:t>수식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1&gt; </a:t>
                </a:r>
                <a:r>
                  <a:rPr lang="en" altLang="ko-KR" dirty="0"/>
                  <a:t>D</a:t>
                </a:r>
                <a:r>
                  <a:rPr lang="en" altLang="ko-Kore-KR" dirty="0"/>
                  <a:t>iffusion layer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96FD30-2943-BB14-5FCF-5B9875533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644" y="6514922"/>
                <a:ext cx="3112712" cy="369332"/>
              </a:xfrm>
              <a:prstGeom prst="rect">
                <a:avLst/>
              </a:prstGeom>
              <a:blipFill>
                <a:blip r:embed="rId4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98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591F0-8178-08C0-D263-2D38D7E8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연구동향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PRESENT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FDD580-5A4C-697F-7161-EC91EF4471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07139"/>
            <a:ext cx="7178357" cy="5543113"/>
          </a:xfrm>
        </p:spPr>
        <p:txBody>
          <a:bodyPr>
            <a:normAutofit/>
          </a:bodyPr>
          <a:lstStyle/>
          <a:p>
            <a:r>
              <a:rPr kumimoji="1" lang="en-US" altLang="ko-Kore-KR" b="1" dirty="0">
                <a:sym typeface="Wingdings" pitchFamily="2" charset="2"/>
              </a:rPr>
              <a:t>PRESENT</a:t>
            </a:r>
          </a:p>
          <a:p>
            <a:pPr>
              <a:buFontTx/>
              <a:buChar char="-"/>
            </a:pPr>
            <a:r>
              <a:rPr kumimoji="1" lang="en-US" altLang="ko-Kore-KR" sz="2300" dirty="0">
                <a:effectLst/>
                <a:latin typeface="HCRBatang"/>
                <a:sym typeface="Wingdings" pitchFamily="2" charset="2"/>
              </a:rPr>
              <a:t>2007</a:t>
            </a:r>
            <a:r>
              <a:rPr kumimoji="1" lang="ko-KR" altLang="en-US" sz="2300" dirty="0">
                <a:effectLst/>
                <a:latin typeface="HCRBatang"/>
                <a:sym typeface="Wingdings" pitchFamily="2" charset="2"/>
              </a:rPr>
              <a:t>년에 개발된 </a:t>
            </a:r>
            <a:r>
              <a:rPr lang="en" altLang="ko-Kore-KR" sz="2300" dirty="0">
                <a:effectLst/>
                <a:latin typeface="HCRBatang"/>
              </a:rPr>
              <a:t>SP-network </a:t>
            </a:r>
            <a:r>
              <a:rPr lang="ko-KR" altLang="en-US" sz="2300" dirty="0">
                <a:effectLst/>
                <a:latin typeface="HCRBatang"/>
              </a:rPr>
              <a:t>경량 블록암호</a:t>
            </a:r>
            <a:endParaRPr lang="en-US" altLang="ko-KR" sz="2300" dirty="0">
              <a:effectLst/>
              <a:latin typeface="HCRBatang"/>
            </a:endParaRPr>
          </a:p>
          <a:p>
            <a:pPr>
              <a:buFontTx/>
              <a:buChar char="-"/>
            </a:pPr>
            <a:r>
              <a:rPr lang="en-US" altLang="ko-KR" sz="2300" dirty="0">
                <a:latin typeface="HCRBatang"/>
              </a:rPr>
              <a:t>64bit </a:t>
            </a:r>
            <a:r>
              <a:rPr lang="ko-KR" altLang="en-US" sz="2300" dirty="0">
                <a:latin typeface="HCRBatang"/>
              </a:rPr>
              <a:t>블록크기로 동작</a:t>
            </a:r>
            <a:r>
              <a:rPr lang="en-US" altLang="ko-KR" sz="2300" dirty="0">
                <a:latin typeface="HCRBatang"/>
              </a:rPr>
              <a:t>,</a:t>
            </a:r>
            <a:r>
              <a:rPr lang="ko-KR" altLang="en-US" sz="2300" dirty="0">
                <a:latin typeface="HCRBatang"/>
              </a:rPr>
              <a:t> </a:t>
            </a:r>
            <a:r>
              <a:rPr lang="en-US" altLang="ko-KR" sz="2300" dirty="0">
                <a:latin typeface="HCRBatang"/>
              </a:rPr>
              <a:t>80bit </a:t>
            </a:r>
            <a:r>
              <a:rPr lang="ko-KR" altLang="en-US" sz="2300" dirty="0">
                <a:latin typeface="HCRBatang"/>
              </a:rPr>
              <a:t>혹은 </a:t>
            </a:r>
            <a:r>
              <a:rPr lang="en-US" altLang="ko-KR" sz="2300" dirty="0">
                <a:latin typeface="HCRBatang"/>
              </a:rPr>
              <a:t>128bit</a:t>
            </a:r>
            <a:r>
              <a:rPr lang="ko-KR" altLang="en-US" sz="2300" dirty="0">
                <a:latin typeface="HCRBatang"/>
              </a:rPr>
              <a:t>의 키 사용</a:t>
            </a:r>
            <a:endParaRPr lang="en-US" altLang="ko-KR" sz="2300" dirty="0">
              <a:latin typeface="HCRBatang"/>
            </a:endParaRPr>
          </a:p>
          <a:p>
            <a:pPr>
              <a:buFontTx/>
              <a:buChar char="-"/>
            </a:pPr>
            <a:r>
              <a:rPr lang="ko-KR" altLang="en-US" sz="2300" dirty="0">
                <a:effectLst/>
                <a:latin typeface="HCRBatang"/>
              </a:rPr>
              <a:t> </a:t>
            </a:r>
            <a:r>
              <a:rPr lang="en-US" altLang="ko-KR" sz="2300" dirty="0">
                <a:effectLst/>
                <a:latin typeface="HCRBatang"/>
              </a:rPr>
              <a:t>&lt;</a:t>
            </a:r>
            <a:r>
              <a:rPr lang="ko-KR" altLang="en-US" sz="2300" dirty="0">
                <a:effectLst/>
                <a:latin typeface="HCRBatang"/>
              </a:rPr>
              <a:t>그 림 </a:t>
            </a:r>
            <a:r>
              <a:rPr lang="en-US" altLang="ko-KR" sz="2300" dirty="0">
                <a:effectLst/>
                <a:latin typeface="HCRBatang"/>
              </a:rPr>
              <a:t>2&gt;</a:t>
            </a:r>
            <a:r>
              <a:rPr lang="ko-KR" altLang="en-US" sz="2300" dirty="0">
                <a:effectLst/>
                <a:latin typeface="HCRBatang"/>
              </a:rPr>
              <a:t>은 </a:t>
            </a:r>
            <a:r>
              <a:rPr lang="en" altLang="ko-Kore-KR" sz="2300" dirty="0">
                <a:effectLst/>
                <a:latin typeface="HCRBatang"/>
              </a:rPr>
              <a:t>PRESENT </a:t>
            </a:r>
            <a:r>
              <a:rPr lang="ko-KR" altLang="en-US" sz="2300" dirty="0">
                <a:effectLst/>
                <a:latin typeface="HCRBatang"/>
              </a:rPr>
              <a:t>블록암호의 전체 동작을 보여줌</a:t>
            </a:r>
            <a:endParaRPr lang="en-US" altLang="ko-KR" sz="2300" dirty="0">
              <a:effectLst/>
              <a:latin typeface="HCRBatang"/>
            </a:endParaRPr>
          </a:p>
          <a:p>
            <a:pPr>
              <a:buFontTx/>
              <a:buChar char="-"/>
            </a:pPr>
            <a:endParaRPr lang="en-US" altLang="ko-KR" sz="1800" dirty="0">
              <a:latin typeface="HCRBatang"/>
            </a:endParaRPr>
          </a:p>
          <a:p>
            <a:pPr>
              <a:buFontTx/>
              <a:buChar char="-"/>
            </a:pPr>
            <a:endParaRPr lang="en-US" altLang="ko-KR" sz="1800" dirty="0">
              <a:latin typeface="HCRBatang"/>
            </a:endParaRPr>
          </a:p>
          <a:p>
            <a:pPr marL="0" indent="0">
              <a:buNone/>
            </a:pPr>
            <a:r>
              <a:rPr lang="en-US" altLang="ko-KR" sz="2000" b="1" dirty="0">
                <a:sym typeface="Wingdings" pitchFamily="2" charset="2"/>
              </a:rPr>
              <a:t>&lt;PRESENT </a:t>
            </a:r>
            <a:r>
              <a:rPr lang="ko-KR" altLang="en-US" sz="2000" b="1" dirty="0">
                <a:sym typeface="Wingdings" pitchFamily="2" charset="2"/>
              </a:rPr>
              <a:t>암호화 과정</a:t>
            </a:r>
            <a:r>
              <a:rPr lang="en-US" altLang="ko-KR" sz="2000" b="1" dirty="0">
                <a:sym typeface="Wingdings" pitchFamily="2" charset="2"/>
              </a:rPr>
              <a:t>&gt;</a:t>
            </a:r>
          </a:p>
          <a:p>
            <a:pPr marL="342900" indent="-342900">
              <a:buAutoNum type="arabicPeriod"/>
            </a:pPr>
            <a:r>
              <a:rPr lang="en" altLang="ko-Kore-KR" sz="2000" b="1" dirty="0">
                <a:latin typeface="HCRBatang"/>
              </a:rPr>
              <a:t>K</a:t>
            </a:r>
            <a:r>
              <a:rPr lang="en" altLang="ko-Kore-KR" sz="2000" b="1" dirty="0">
                <a:effectLst/>
                <a:latin typeface="HCRBatang"/>
              </a:rPr>
              <a:t>ey </a:t>
            </a:r>
            <a:r>
              <a:rPr lang="en" altLang="ko-Kore-KR" sz="2000" b="1" dirty="0" err="1">
                <a:effectLst/>
                <a:latin typeface="HCRBatang"/>
              </a:rPr>
              <a:t>registe</a:t>
            </a:r>
            <a:r>
              <a:rPr lang="en-US" altLang="ko-Kore-KR" sz="2000" b="1" dirty="0">
                <a:effectLst/>
                <a:latin typeface="HCRBatang"/>
              </a:rPr>
              <a:t>r </a:t>
            </a:r>
            <a:r>
              <a:rPr lang="en-US" altLang="ko-Kore-KR" sz="2000" dirty="0">
                <a:effectLst/>
                <a:latin typeface="HCRBatang"/>
              </a:rPr>
              <a:t>:</a:t>
            </a:r>
            <a:r>
              <a:rPr lang="en-US" altLang="ko-Kore-KR" sz="2000" dirty="0">
                <a:latin typeface="HCRBatang"/>
              </a:rPr>
              <a:t> </a:t>
            </a:r>
            <a:r>
              <a:rPr lang="ko-KR" altLang="en-US" sz="2000" dirty="0">
                <a:effectLst/>
                <a:latin typeface="HCRBatang"/>
              </a:rPr>
              <a:t>매 라운드 업데이트 되어 라운드 키로서 메시지와 </a:t>
            </a:r>
            <a:r>
              <a:rPr lang="en" altLang="ko-Kore-KR" sz="2000" dirty="0">
                <a:effectLst/>
                <a:latin typeface="HCRBatang"/>
              </a:rPr>
              <a:t>XOR (</a:t>
            </a:r>
            <a:r>
              <a:rPr lang="en" altLang="ko-Kore-KR" sz="2000" dirty="0" err="1">
                <a:effectLst/>
                <a:latin typeface="HCRBatang"/>
              </a:rPr>
              <a:t>AddRoundKey</a:t>
            </a:r>
            <a:r>
              <a:rPr lang="en" altLang="ko-Kore-KR" sz="2000" dirty="0">
                <a:effectLst/>
                <a:latin typeface="HCRBatang"/>
              </a:rPr>
              <a:t>) </a:t>
            </a:r>
            <a:r>
              <a:rPr lang="ko-KR" altLang="en-US" sz="2000" dirty="0">
                <a:effectLst/>
                <a:latin typeface="HCRBatang"/>
              </a:rPr>
              <a:t>됨</a:t>
            </a:r>
            <a:endParaRPr lang="en-US" altLang="ko-KR" sz="2000" dirty="0">
              <a:effectLst/>
              <a:latin typeface="HCRBatang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" altLang="ko-Kore-KR" sz="2000" b="1" dirty="0" err="1">
                <a:effectLst/>
                <a:latin typeface="HCRBatang"/>
              </a:rPr>
              <a:t>sBoxLayer</a:t>
            </a:r>
            <a:r>
              <a:rPr lang="en" altLang="ko-Kore-KR" sz="2000" dirty="0">
                <a:effectLst/>
                <a:latin typeface="HCRBatang"/>
              </a:rPr>
              <a:t> 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" altLang="ko-Kore-KR" sz="2000" dirty="0">
                <a:effectLst/>
                <a:latin typeface="HCRBatang"/>
              </a:rPr>
              <a:t>4bit to 4bit</a:t>
            </a:r>
            <a:r>
              <a:rPr lang="ko-KR" altLang="en-US" sz="2000" dirty="0">
                <a:effectLst/>
                <a:latin typeface="HCRBatang"/>
              </a:rPr>
              <a:t>의 </a:t>
            </a:r>
            <a:r>
              <a:rPr lang="en" altLang="ko-Kore-KR" sz="2000" dirty="0">
                <a:effectLst/>
                <a:latin typeface="HCRBatang"/>
              </a:rPr>
              <a:t>PRESENT s-box table</a:t>
            </a:r>
            <a:r>
              <a:rPr lang="ko-KR" altLang="en-US" sz="2000" dirty="0">
                <a:effectLst/>
                <a:latin typeface="HCRBatang"/>
              </a:rPr>
              <a:t>을 통해 값 치환 </a:t>
            </a:r>
            <a:endParaRPr lang="en-US" altLang="ko-KR" sz="2000" dirty="0">
              <a:effectLst/>
              <a:latin typeface="HCRBatang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ko-KR" sz="2000" b="1" dirty="0" err="1">
                <a:latin typeface="HCRBatang"/>
              </a:rPr>
              <a:t>pLayer</a:t>
            </a:r>
            <a:r>
              <a:rPr lang="en-US" altLang="ko-KR" sz="2000" dirty="0">
                <a:latin typeface="HCRBatang"/>
              </a:rPr>
              <a:t> : </a:t>
            </a:r>
            <a:r>
              <a:rPr lang="ko-KR" altLang="en-US" sz="2000" dirty="0">
                <a:effectLst/>
                <a:latin typeface="HCRBatang"/>
              </a:rPr>
              <a:t>정해진 </a:t>
            </a:r>
            <a:r>
              <a:rPr lang="en" altLang="ko-Kore-KR" sz="2000" dirty="0">
                <a:effectLst/>
                <a:latin typeface="HCRBatang"/>
              </a:rPr>
              <a:t>permutation table</a:t>
            </a:r>
            <a:r>
              <a:rPr lang="ko-KR" altLang="en-US" sz="2000" dirty="0">
                <a:effectLst/>
                <a:latin typeface="HCRBatang"/>
              </a:rPr>
              <a:t>을 통해 인덱스가 변경 </a:t>
            </a:r>
            <a:endParaRPr lang="ko-KR" altLang="en-US" sz="20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ko-KR" altLang="en-US" sz="105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400" dirty="0">
              <a:effectLst/>
              <a:latin typeface="HCRBatang"/>
            </a:endParaRPr>
          </a:p>
          <a:p>
            <a:endParaRPr lang="ko-KR" altLang="en-US" sz="2000" dirty="0"/>
          </a:p>
          <a:p>
            <a:pPr marL="0" indent="0">
              <a:buNone/>
            </a:pPr>
            <a:endParaRPr kumimoji="1" lang="en-US" altLang="ko-Kore-KR" b="1" dirty="0">
              <a:sym typeface="Wingdings" pitchFamily="2" charset="2"/>
            </a:endParaRPr>
          </a:p>
          <a:p>
            <a:pPr>
              <a:buFontTx/>
              <a:buChar char="-"/>
            </a:pP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AD2C17-CC56-AA3C-CE07-C0455D2F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0" y="1586843"/>
            <a:ext cx="4421177" cy="3684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0455E-5FE2-1B20-0273-D42AF51DAA8B}"/>
              </a:ext>
            </a:extLst>
          </p:cNvPr>
          <p:cNvSpPr txBox="1"/>
          <p:nvPr/>
        </p:nvSpPr>
        <p:spPr>
          <a:xfrm>
            <a:off x="7683663" y="5591372"/>
            <a:ext cx="423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그림 </a:t>
            </a:r>
            <a:r>
              <a:rPr kumimoji="1" lang="en-US" altLang="ko-KR" dirty="0"/>
              <a:t>1&gt;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PRESNET </a:t>
            </a:r>
            <a:r>
              <a:rPr kumimoji="1" lang="ko-KR" altLang="en-US" dirty="0"/>
              <a:t>알고리즘 동작과정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6401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591F0-8178-08C0-D263-2D38D7E8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연구동향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PIPO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FDD580-5A4C-697F-7161-EC91EF4471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7416101" cy="5603875"/>
          </a:xfrm>
        </p:spPr>
        <p:txBody>
          <a:bodyPr>
            <a:normAutofit/>
          </a:bodyPr>
          <a:lstStyle/>
          <a:p>
            <a:r>
              <a:rPr kumimoji="1" lang="en-US" altLang="ko-Kore-KR" sz="3600" dirty="0"/>
              <a:t>PIPO</a:t>
            </a:r>
            <a:endParaRPr kumimoji="1" lang="en-US" altLang="ko-Kore-KR" sz="2600" dirty="0"/>
          </a:p>
          <a:p>
            <a:pPr>
              <a:buFontTx/>
              <a:buChar char="-"/>
            </a:pPr>
            <a:r>
              <a:rPr lang="ko-KR" altLang="en-US" sz="2200" dirty="0">
                <a:effectLst/>
                <a:latin typeface="+mn-ea"/>
              </a:rPr>
              <a:t>비선형 연산의 수 최소화에 중점을 둔 경량 블록 암호</a:t>
            </a:r>
            <a:endParaRPr lang="en-US" altLang="ko-KR" sz="2200" dirty="0">
              <a:effectLst/>
              <a:latin typeface="+mn-ea"/>
            </a:endParaRPr>
          </a:p>
          <a:p>
            <a:pPr>
              <a:buFontTx/>
              <a:buChar char="-"/>
            </a:pPr>
            <a:endParaRPr lang="en-US" altLang="ko-KR" sz="200" dirty="0">
              <a:effectLst/>
              <a:latin typeface="+mn-ea"/>
            </a:endParaRPr>
          </a:p>
          <a:p>
            <a:pPr>
              <a:buFontTx/>
              <a:buChar char="-"/>
            </a:pPr>
            <a:r>
              <a:rPr lang="en" altLang="ko-Kore-KR" sz="2200" dirty="0">
                <a:effectLst/>
                <a:latin typeface="+mn-ea"/>
              </a:rPr>
              <a:t>8-bit S-box</a:t>
            </a:r>
            <a:r>
              <a:rPr lang="ko-KR" altLang="en-US" sz="2200" dirty="0">
                <a:effectLst/>
                <a:latin typeface="+mn-ea"/>
              </a:rPr>
              <a:t>에 대해 적은 수의 비선형 연산을 사용하기 위해 </a:t>
            </a:r>
            <a:r>
              <a:rPr lang="en-US" altLang="ko-KR" sz="2200" dirty="0">
                <a:effectLst/>
                <a:latin typeface="+mn-ea"/>
              </a:rPr>
              <a:t>1</a:t>
            </a:r>
            <a:r>
              <a:rPr lang="ko-KR" altLang="en-US" sz="2200" dirty="0">
                <a:effectLst/>
                <a:latin typeface="+mn-ea"/>
              </a:rPr>
              <a:t>개의 </a:t>
            </a:r>
            <a:r>
              <a:rPr lang="en-US" altLang="ko-KR" sz="2200" dirty="0">
                <a:effectLst/>
                <a:latin typeface="+mn-ea"/>
              </a:rPr>
              <a:t> </a:t>
            </a:r>
            <a:r>
              <a:rPr lang="en" altLang="ko-Kore-KR" sz="2200" dirty="0">
                <a:effectLst/>
                <a:latin typeface="+mn-ea"/>
              </a:rPr>
              <a:t>3bit S-box</a:t>
            </a:r>
            <a:r>
              <a:rPr lang="ko-KR" altLang="en-US" sz="2200" dirty="0">
                <a:effectLst/>
                <a:latin typeface="+mn-ea"/>
              </a:rPr>
              <a:t>와 </a:t>
            </a:r>
            <a:r>
              <a:rPr lang="en-US" altLang="ko-KR" sz="2200" dirty="0">
                <a:effectLst/>
                <a:latin typeface="+mn-ea"/>
              </a:rPr>
              <a:t>2</a:t>
            </a:r>
            <a:r>
              <a:rPr lang="ko-KR" altLang="en-US" sz="2200" dirty="0">
                <a:effectLst/>
                <a:latin typeface="+mn-ea"/>
              </a:rPr>
              <a:t>개의 </a:t>
            </a:r>
            <a:r>
              <a:rPr lang="en-US" altLang="ko-KR" sz="2200" dirty="0">
                <a:effectLst/>
                <a:latin typeface="+mn-ea"/>
              </a:rPr>
              <a:t>5</a:t>
            </a:r>
            <a:r>
              <a:rPr lang="en" altLang="ko-Kore-KR" sz="2200" dirty="0">
                <a:effectLst/>
                <a:latin typeface="+mn-ea"/>
              </a:rPr>
              <a:t>bit S-box</a:t>
            </a:r>
            <a:r>
              <a:rPr lang="ko-KR" altLang="en-US" sz="2200" dirty="0">
                <a:effectLst/>
                <a:latin typeface="+mn-ea"/>
              </a:rPr>
              <a:t>을 사용하여 </a:t>
            </a:r>
            <a:r>
              <a:rPr lang="en-US" altLang="ko-KR" sz="2200" dirty="0">
                <a:effectLst/>
                <a:latin typeface="+mn-ea"/>
              </a:rPr>
              <a:t>8</a:t>
            </a:r>
            <a:r>
              <a:rPr lang="en" altLang="ko-Kore-KR" sz="2200" dirty="0">
                <a:effectLst/>
                <a:latin typeface="+mn-ea"/>
              </a:rPr>
              <a:t>bit S-box</a:t>
            </a:r>
            <a:r>
              <a:rPr lang="ko-KR" altLang="en-US" sz="2200" dirty="0" err="1">
                <a:effectLst/>
                <a:latin typeface="+mn-ea"/>
              </a:rPr>
              <a:t>를</a:t>
            </a:r>
            <a:r>
              <a:rPr lang="ko-KR" altLang="en-US" sz="2200" dirty="0">
                <a:effectLst/>
                <a:latin typeface="+mn-ea"/>
              </a:rPr>
              <a:t> 생성하는 </a:t>
            </a:r>
            <a:r>
              <a:rPr lang="en-US" altLang="ko-KR" sz="2200" dirty="0">
                <a:effectLst/>
                <a:latin typeface="+mn-ea"/>
              </a:rPr>
              <a:t>&lt;</a:t>
            </a:r>
            <a:r>
              <a:rPr lang="ko-KR" altLang="en-US" sz="2200" dirty="0">
                <a:effectLst/>
                <a:latin typeface="+mn-ea"/>
              </a:rPr>
              <a:t>그림 </a:t>
            </a:r>
            <a:r>
              <a:rPr lang="en-US" altLang="ko-KR" sz="2200" dirty="0">
                <a:latin typeface="+mn-ea"/>
              </a:rPr>
              <a:t>1</a:t>
            </a:r>
            <a:r>
              <a:rPr lang="en-US" altLang="ko-KR" sz="2200" dirty="0">
                <a:effectLst/>
                <a:latin typeface="+mn-ea"/>
              </a:rPr>
              <a:t>&gt;</a:t>
            </a:r>
            <a:r>
              <a:rPr lang="ko-KR" altLang="en-US" sz="2200" dirty="0">
                <a:effectLst/>
                <a:latin typeface="+mn-ea"/>
              </a:rPr>
              <a:t>의 </a:t>
            </a:r>
            <a:r>
              <a:rPr lang="en" altLang="ko-Kore-KR" sz="2200" dirty="0">
                <a:effectLst/>
                <a:latin typeface="+mn-ea"/>
              </a:rPr>
              <a:t>unbalanced- Bridge </a:t>
            </a:r>
            <a:r>
              <a:rPr lang="ko-KR" altLang="en-US" sz="2200" dirty="0">
                <a:effectLst/>
                <a:latin typeface="+mn-ea"/>
              </a:rPr>
              <a:t>구조를 고안 </a:t>
            </a:r>
            <a:endParaRPr lang="en-US" altLang="ko-KR" sz="2200" dirty="0">
              <a:effectLst/>
              <a:latin typeface="+mn-ea"/>
            </a:endParaRPr>
          </a:p>
          <a:p>
            <a:pPr>
              <a:buFontTx/>
              <a:buChar char="-"/>
            </a:pPr>
            <a:endParaRPr lang="en" altLang="ko-Kore-KR" sz="200" dirty="0">
              <a:effectLst/>
              <a:latin typeface="HCRBatang"/>
            </a:endParaRPr>
          </a:p>
          <a:p>
            <a:pPr>
              <a:buFontTx/>
              <a:buChar char="-"/>
            </a:pPr>
            <a:r>
              <a:rPr lang="en" altLang="ko-Kore-KR" sz="2200" dirty="0">
                <a:effectLst/>
                <a:latin typeface="HCRBatang"/>
              </a:rPr>
              <a:t>64bit </a:t>
            </a:r>
            <a:r>
              <a:rPr lang="ko-KR" altLang="en-US" sz="2200" dirty="0">
                <a:effectLst/>
                <a:latin typeface="HCRBatang"/>
              </a:rPr>
              <a:t>입력은 </a:t>
            </a:r>
            <a:r>
              <a:rPr lang="en-US" altLang="ko-KR" sz="2200" dirty="0">
                <a:latin typeface="HancomEQN"/>
              </a:rPr>
              <a:t>8</a:t>
            </a:r>
            <a:r>
              <a:rPr lang="en-US" altLang="ko-KR" sz="2200" dirty="0">
                <a:effectLst/>
                <a:latin typeface="HancomEQN"/>
              </a:rPr>
              <a:t>×</a:t>
            </a:r>
            <a:r>
              <a:rPr lang="en-US" altLang="ko-KR" sz="2200" dirty="0">
                <a:latin typeface="HancomEQN"/>
              </a:rPr>
              <a:t>8</a:t>
            </a:r>
            <a:r>
              <a:rPr lang="en-US" altLang="ko-KR" sz="2200" dirty="0">
                <a:effectLst/>
                <a:latin typeface="HancomEQN"/>
              </a:rPr>
              <a:t> </a:t>
            </a:r>
            <a:r>
              <a:rPr lang="ko-KR" altLang="en-US" sz="2200" dirty="0">
                <a:effectLst/>
                <a:latin typeface="HCRBatang"/>
              </a:rPr>
              <a:t>배열로 동작하며</a:t>
            </a:r>
            <a:r>
              <a:rPr lang="en-US" altLang="ko-KR" sz="2200" dirty="0">
                <a:effectLst/>
                <a:latin typeface="HCRBatang"/>
              </a:rPr>
              <a:t>, </a:t>
            </a:r>
            <a:r>
              <a:rPr lang="en" altLang="ko-Kore-KR" sz="2200" dirty="0">
                <a:effectLst/>
                <a:latin typeface="HCRBatang"/>
              </a:rPr>
              <a:t>R-Layer</a:t>
            </a:r>
            <a:r>
              <a:rPr lang="ko-KR" altLang="en-US" sz="2200" dirty="0">
                <a:effectLst/>
                <a:latin typeface="HCRBatang"/>
              </a:rPr>
              <a:t>은 각 행에서의 </a:t>
            </a:r>
            <a:r>
              <a:rPr lang="en" altLang="ko-Kore-KR" sz="2200" dirty="0">
                <a:effectLst/>
                <a:latin typeface="HCRBatang"/>
              </a:rPr>
              <a:t>row shift</a:t>
            </a:r>
            <a:r>
              <a:rPr lang="ko-KR" altLang="en-US" sz="2200" dirty="0" err="1">
                <a:effectLst/>
                <a:latin typeface="HCRBatang"/>
              </a:rPr>
              <a:t>를</a:t>
            </a:r>
            <a:r>
              <a:rPr lang="ko-KR" altLang="en-US" sz="2200" dirty="0">
                <a:effectLst/>
                <a:latin typeface="HCRBatang"/>
              </a:rPr>
              <a:t> 수행</a:t>
            </a:r>
            <a:endParaRPr lang="en-US" altLang="ko-KR" sz="2200" dirty="0">
              <a:effectLst/>
              <a:latin typeface="HCRBatang"/>
            </a:endParaRPr>
          </a:p>
          <a:p>
            <a:pPr>
              <a:buFontTx/>
              <a:buChar char="-"/>
            </a:pPr>
            <a:endParaRPr lang="en-US" altLang="ko-KR" sz="200" dirty="0">
              <a:effectLst/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2200" dirty="0">
                <a:effectLst/>
                <a:latin typeface="HCRBatang"/>
              </a:rPr>
              <a:t>첫 번째 행은 </a:t>
            </a:r>
            <a:r>
              <a:rPr lang="en" altLang="ko-Kore-KR" sz="2200" dirty="0">
                <a:effectLst/>
                <a:latin typeface="HCRBatang"/>
              </a:rPr>
              <a:t>shift</a:t>
            </a:r>
            <a:r>
              <a:rPr lang="ko-KR" altLang="en-US" sz="2200" dirty="0" err="1">
                <a:effectLst/>
                <a:latin typeface="HCRBatang"/>
              </a:rPr>
              <a:t>를</a:t>
            </a:r>
            <a:r>
              <a:rPr lang="ko-KR" altLang="en-US" sz="2200" dirty="0">
                <a:effectLst/>
                <a:latin typeface="HCRBatang"/>
              </a:rPr>
              <a:t> 동작하지 않고 두 번째 행부터 여덟 번째 행은 순서대로 </a:t>
            </a:r>
            <a:r>
              <a:rPr lang="en-US" altLang="ko-KR" sz="2200" dirty="0">
                <a:effectLst/>
                <a:latin typeface="HCRBatang"/>
              </a:rPr>
              <a:t>7, 4, 3, 6, 5, 1, 2 </a:t>
            </a:r>
            <a:r>
              <a:rPr lang="ko-KR" altLang="en-US" sz="2200" dirty="0">
                <a:effectLst/>
                <a:latin typeface="HCRBatang"/>
              </a:rPr>
              <a:t>만 큼 </a:t>
            </a:r>
            <a:r>
              <a:rPr lang="en" altLang="ko-Kore-KR" sz="2200" dirty="0">
                <a:effectLst/>
                <a:latin typeface="HCRBatang"/>
              </a:rPr>
              <a:t>left shift</a:t>
            </a:r>
            <a:r>
              <a:rPr lang="ko-KR" altLang="en-US" sz="2200" dirty="0">
                <a:effectLst/>
                <a:latin typeface="HCRBatang"/>
              </a:rPr>
              <a:t>가 진행 </a:t>
            </a:r>
            <a:endParaRPr lang="en-US" altLang="ko-KR" sz="2200" dirty="0">
              <a:effectLst/>
              <a:latin typeface="HCRBatang"/>
            </a:endParaRPr>
          </a:p>
          <a:p>
            <a:pPr>
              <a:buFontTx/>
              <a:buChar char="-"/>
            </a:pPr>
            <a:endParaRPr lang="ko-KR" altLang="en-US" sz="200" dirty="0"/>
          </a:p>
          <a:p>
            <a:pPr>
              <a:buFontTx/>
              <a:buChar char="-"/>
            </a:pPr>
            <a:r>
              <a:rPr lang="en" altLang="ko-Kore-KR" sz="2200" dirty="0">
                <a:effectLst/>
                <a:latin typeface="HCRBatang"/>
              </a:rPr>
              <a:t>S-Layer</a:t>
            </a:r>
            <a:r>
              <a:rPr lang="ko-KR" altLang="en-US" sz="2200" dirty="0">
                <a:effectLst/>
                <a:latin typeface="HCRBatang"/>
              </a:rPr>
              <a:t>은 </a:t>
            </a:r>
            <a:r>
              <a:rPr lang="en" altLang="ko-Kore-KR" sz="2200" dirty="0">
                <a:effectLst/>
                <a:latin typeface="HCRBatang"/>
              </a:rPr>
              <a:t>unbalanced-Bridge </a:t>
            </a:r>
            <a:r>
              <a:rPr lang="ko-KR" altLang="en-US" sz="2200" dirty="0">
                <a:effectLst/>
                <a:latin typeface="HCRBatang"/>
              </a:rPr>
              <a:t>구조의 </a:t>
            </a:r>
            <a:r>
              <a:rPr lang="en" altLang="ko-Kore-KR" sz="2200" dirty="0">
                <a:effectLst/>
                <a:latin typeface="HCRBatang"/>
              </a:rPr>
              <a:t>S-box</a:t>
            </a:r>
            <a:r>
              <a:rPr lang="ko-KR" altLang="en-US" sz="2200" dirty="0" err="1">
                <a:effectLst/>
                <a:latin typeface="HCRBatang"/>
              </a:rPr>
              <a:t>를</a:t>
            </a:r>
            <a:r>
              <a:rPr lang="ko-KR" altLang="en-US" sz="2200" dirty="0">
                <a:effectLst/>
                <a:latin typeface="HCRBatang"/>
              </a:rPr>
              <a:t> 사용하여 </a:t>
            </a:r>
            <a:r>
              <a:rPr lang="en-US" altLang="ko-KR" sz="2200" dirty="0">
                <a:effectLst/>
                <a:latin typeface="HCRBatang"/>
              </a:rPr>
              <a:t>8</a:t>
            </a:r>
            <a:r>
              <a:rPr lang="en" altLang="ko-Kore-KR" sz="2200" dirty="0">
                <a:effectLst/>
                <a:latin typeface="HCRBatang"/>
              </a:rPr>
              <a:t>bit </a:t>
            </a:r>
            <a:r>
              <a:rPr lang="ko-KR" altLang="en-US" sz="2200" dirty="0">
                <a:effectLst/>
                <a:latin typeface="HCRBatang"/>
              </a:rPr>
              <a:t>입력에 대해 </a:t>
            </a:r>
            <a:r>
              <a:rPr lang="en-US" altLang="ko-KR" sz="2200" dirty="0">
                <a:effectLst/>
                <a:latin typeface="HCRBatang"/>
              </a:rPr>
              <a:t>5</a:t>
            </a:r>
            <a:r>
              <a:rPr lang="en" altLang="ko-Kore-KR" sz="2200" dirty="0">
                <a:effectLst/>
                <a:latin typeface="HCRBatang"/>
              </a:rPr>
              <a:t>bit </a:t>
            </a:r>
            <a:r>
              <a:rPr lang="ko-KR" altLang="en-US" sz="2200" dirty="0">
                <a:effectLst/>
                <a:latin typeface="HCRBatang"/>
              </a:rPr>
              <a:t>결과를 출력</a:t>
            </a:r>
            <a:endParaRPr lang="ko-KR" altLang="en-US" sz="22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7767E3-5127-55AD-2D39-6E5729730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087" y="1507537"/>
            <a:ext cx="4201457" cy="4523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77D9BF-76A4-8F38-731A-1589DED0C559}"/>
              </a:ext>
            </a:extLst>
          </p:cNvPr>
          <p:cNvSpPr txBox="1"/>
          <p:nvPr/>
        </p:nvSpPr>
        <p:spPr>
          <a:xfrm>
            <a:off x="7943274" y="6113207"/>
            <a:ext cx="385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effectLst/>
                <a:latin typeface="+mn-ea"/>
              </a:rPr>
              <a:t>&lt;</a:t>
            </a:r>
            <a:r>
              <a:rPr lang="ko-KR" altLang="en-US" sz="1800" dirty="0">
                <a:effectLst/>
                <a:latin typeface="+mn-ea"/>
              </a:rPr>
              <a:t>그림 </a:t>
            </a:r>
            <a:r>
              <a:rPr lang="en-US" altLang="ko-KR" sz="1800" dirty="0">
                <a:effectLst/>
                <a:latin typeface="+mn-ea"/>
              </a:rPr>
              <a:t>1&gt;</a:t>
            </a:r>
            <a:r>
              <a:rPr lang="ko-KR" altLang="en-US" sz="1800" dirty="0">
                <a:effectLst/>
                <a:latin typeface="+mn-ea"/>
              </a:rPr>
              <a:t> </a:t>
            </a:r>
            <a:r>
              <a:rPr lang="en" altLang="ko-Kore-KR" sz="1800" dirty="0">
                <a:effectLst/>
                <a:latin typeface="+mn-ea"/>
              </a:rPr>
              <a:t>unbalanced- Bridge </a:t>
            </a:r>
            <a:r>
              <a:rPr lang="ko-KR" altLang="en-US" sz="1800" dirty="0">
                <a:effectLst/>
                <a:latin typeface="+mn-ea"/>
              </a:rPr>
              <a:t>구조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7248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601</Words>
  <Application>Microsoft Macintosh PowerPoint</Application>
  <PresentationFormat>와이드스크린</PresentationFormat>
  <Paragraphs>80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HancomEQN</vt:lpstr>
      <vt:lpstr>HCRBatang</vt:lpstr>
      <vt:lpstr>맑은 고딕</vt:lpstr>
      <vt:lpstr>Arial</vt:lpstr>
      <vt:lpstr>Cambria Math</vt:lpstr>
      <vt:lpstr>Wingdings</vt:lpstr>
      <vt:lpstr>CryptoCraft 테마</vt:lpstr>
      <vt:lpstr>제목 테마</vt:lpstr>
      <vt:lpstr>저사양 디바이스를 위한 경량암호 연구 동향</vt:lpstr>
      <vt:lpstr>PowerPoint 프레젠테이션</vt:lpstr>
      <vt:lpstr>서론</vt:lpstr>
      <vt:lpstr>관련연구 – 블록암호</vt:lpstr>
      <vt:lpstr>연구동향 - ASCON</vt:lpstr>
      <vt:lpstr>PowerPoint 프레젠테이션</vt:lpstr>
      <vt:lpstr>연구동향 - PRESENT</vt:lpstr>
      <vt:lpstr>연구동향 - PIPO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77</cp:revision>
  <dcterms:created xsi:type="dcterms:W3CDTF">2019-03-05T04:29:07Z</dcterms:created>
  <dcterms:modified xsi:type="dcterms:W3CDTF">2022-10-08T12:40:36Z</dcterms:modified>
</cp:coreProperties>
</file>