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4" r:id="rId4"/>
    <p:sldId id="280" r:id="rId5"/>
    <p:sldId id="281" r:id="rId6"/>
    <p:sldId id="285" r:id="rId7"/>
    <p:sldId id="286" r:id="rId8"/>
    <p:sldId id="282" r:id="rId9"/>
    <p:sldId id="289" r:id="rId10"/>
    <p:sldId id="290" r:id="rId11"/>
    <p:sldId id="288" r:id="rId12"/>
    <p:sldId id="293" r:id="rId13"/>
    <p:sldId id="28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ARMv8</a:t>
            </a:r>
            <a:r>
              <a:rPr lang="ko-KR" altLang="en-US" dirty="0"/>
              <a:t>에서의 </a:t>
            </a:r>
            <a:r>
              <a:rPr lang="en-US" altLang="ko-KR" dirty="0"/>
              <a:t>FFT </a:t>
            </a:r>
            <a:r>
              <a:rPr lang="ko-KR" altLang="en-US" dirty="0"/>
              <a:t>구현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E75B6"/>
                </a:solidFill>
              </a:rPr>
              <a:t>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심민주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Research on the realization and optimization of FFTs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93932"/>
          </a:xfrm>
        </p:spPr>
        <p:txBody>
          <a:bodyPr>
            <a:norm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Qi Du, Hui Huang</a:t>
            </a:r>
            <a:r>
              <a:rPr lang="ko-KR" altLang="en-US" dirty="0"/>
              <a:t>은 </a:t>
            </a:r>
            <a:r>
              <a:rPr lang="en-US" altLang="ko-KR" dirty="0"/>
              <a:t>ARMv8</a:t>
            </a:r>
            <a:r>
              <a:rPr lang="ko-KR" altLang="en-US" dirty="0"/>
              <a:t> 플랫폼에서 </a:t>
            </a:r>
            <a:r>
              <a:rPr lang="en-US" altLang="ko-KR" dirty="0">
                <a:solidFill>
                  <a:srgbClr val="2E75B6"/>
                </a:solidFill>
              </a:rPr>
              <a:t>FFT</a:t>
            </a:r>
            <a:r>
              <a:rPr lang="ko-KR" altLang="en-US" dirty="0">
                <a:solidFill>
                  <a:srgbClr val="2E75B6"/>
                </a:solidFill>
              </a:rPr>
              <a:t> 소프트웨어 패키지</a:t>
            </a:r>
            <a:r>
              <a:rPr lang="ko-KR" altLang="en-US" dirty="0"/>
              <a:t>를 구현하고 최적화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 소스 </a:t>
            </a:r>
            <a:r>
              <a:rPr lang="en-US" altLang="ko-KR" dirty="0"/>
              <a:t>FFT </a:t>
            </a:r>
            <a:r>
              <a:rPr lang="ko-KR" altLang="en-US" dirty="0"/>
              <a:t>라이브러리 </a:t>
            </a:r>
            <a:r>
              <a:rPr lang="en-US" altLang="ko-KR" dirty="0"/>
              <a:t>FFTW, FFTs</a:t>
            </a:r>
            <a:r>
              <a:rPr lang="ko-KR" altLang="en-US" dirty="0"/>
              <a:t> 패키지</a:t>
            </a:r>
            <a:endParaRPr lang="en-US" altLang="ko-KR" dirty="0"/>
          </a:p>
          <a:p>
            <a:pPr lvl="1"/>
            <a:r>
              <a:rPr lang="en-US" altLang="ko-KR" dirty="0"/>
              <a:t>FFTW, FFTs</a:t>
            </a:r>
            <a:r>
              <a:rPr lang="ko-KR" altLang="en-US" dirty="0"/>
              <a:t>는 주로 </a:t>
            </a:r>
            <a:r>
              <a:rPr lang="en-US" altLang="ko-KR" dirty="0">
                <a:solidFill>
                  <a:srgbClr val="2E75B6"/>
                </a:solidFill>
              </a:rPr>
              <a:t>ARMv7 </a:t>
            </a:r>
            <a:r>
              <a:rPr lang="ko-KR" altLang="en-US" dirty="0">
                <a:solidFill>
                  <a:srgbClr val="2E75B6"/>
                </a:solidFill>
              </a:rPr>
              <a:t>플랫폼에 적합</a:t>
            </a:r>
            <a:endParaRPr lang="en-US" altLang="ko-KR" dirty="0">
              <a:solidFill>
                <a:srgbClr val="2E75B6"/>
              </a:solidFill>
            </a:endParaRPr>
          </a:p>
          <a:p>
            <a:pPr lvl="2"/>
            <a:r>
              <a:rPr lang="en-US" altLang="ko-KR" dirty="0"/>
              <a:t>FFTW</a:t>
            </a:r>
            <a:r>
              <a:rPr lang="ko-KR" altLang="en-US" dirty="0"/>
              <a:t>는 </a:t>
            </a:r>
            <a:r>
              <a:rPr lang="en-US" altLang="ko-KR" dirty="0"/>
              <a:t>ARMv8</a:t>
            </a:r>
            <a:r>
              <a:rPr lang="ko-KR" altLang="en-US" dirty="0"/>
              <a:t>에도 적합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FFTW</a:t>
            </a:r>
          </a:p>
          <a:p>
            <a:pPr lvl="1"/>
            <a:r>
              <a:rPr lang="ko-KR" altLang="en-US" dirty="0"/>
              <a:t>길이 </a:t>
            </a:r>
            <a:r>
              <a:rPr lang="en-US" altLang="ko-KR" dirty="0"/>
              <a:t>N </a:t>
            </a:r>
            <a:r>
              <a:rPr lang="ko-KR" altLang="en-US" dirty="0"/>
              <a:t>시퀀스를 길이가 </a:t>
            </a:r>
            <a:r>
              <a:rPr lang="en-US" altLang="ko-KR" dirty="0"/>
              <a:t>N1,</a:t>
            </a:r>
            <a:r>
              <a:rPr lang="ko-KR" altLang="en-US" dirty="0"/>
              <a:t> </a:t>
            </a:r>
            <a:r>
              <a:rPr lang="en-US" altLang="ko-KR" dirty="0"/>
              <a:t>N2</a:t>
            </a:r>
            <a:r>
              <a:rPr lang="ko-KR" altLang="en-US" dirty="0"/>
              <a:t>인 짧은 시퀀스로 분해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2E75B6"/>
                </a:solidFill>
              </a:rPr>
              <a:t>Solver</a:t>
            </a:r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Solver</a:t>
            </a:r>
            <a:r>
              <a:rPr lang="ko-KR" altLang="en-US" dirty="0"/>
              <a:t>가 있으며</a:t>
            </a:r>
            <a:r>
              <a:rPr lang="en-US" altLang="ko-KR" dirty="0"/>
              <a:t>,</a:t>
            </a:r>
            <a:r>
              <a:rPr lang="ko-KR" altLang="en-US" dirty="0"/>
              <a:t> 여러 </a:t>
            </a:r>
            <a:r>
              <a:rPr lang="en-US" altLang="ko-KR" dirty="0"/>
              <a:t>Solver</a:t>
            </a:r>
            <a:r>
              <a:rPr lang="ko-KR" altLang="en-US" dirty="0"/>
              <a:t>에 대해 평가하고 빠른 </a:t>
            </a:r>
            <a:r>
              <a:rPr lang="en-US" altLang="ko-KR" dirty="0"/>
              <a:t>Solver</a:t>
            </a:r>
            <a:r>
              <a:rPr lang="ko-KR" altLang="en-US" dirty="0" err="1"/>
              <a:t>를</a:t>
            </a:r>
            <a:r>
              <a:rPr lang="ko-KR" altLang="en-US" dirty="0"/>
              <a:t> 선택하여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990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Research on the realization and optimization of FFTs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FFTs</a:t>
            </a:r>
          </a:p>
          <a:p>
            <a:pPr lvl="1"/>
            <a:r>
              <a:rPr lang="ko-KR" altLang="en-US" dirty="0"/>
              <a:t>가장 빠른 푸리에 변환으로도 알려져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2012</a:t>
            </a:r>
            <a:r>
              <a:rPr lang="ko-KR" altLang="en-US" dirty="0"/>
              <a:t>년 뉴질랜드 </a:t>
            </a:r>
            <a:r>
              <a:rPr lang="ko-KR" altLang="en-US" dirty="0" err="1"/>
              <a:t>와이카토</a:t>
            </a:r>
            <a:r>
              <a:rPr lang="ko-KR" altLang="en-US" dirty="0"/>
              <a:t> 대학의 </a:t>
            </a:r>
            <a:r>
              <a:rPr lang="en-US" altLang="ko-KR" dirty="0"/>
              <a:t>Blake</a:t>
            </a:r>
            <a:r>
              <a:rPr lang="ko-KR" altLang="en-US" dirty="0"/>
              <a:t>가 </a:t>
            </a:r>
            <a:r>
              <a:rPr lang="en-US" altLang="ko-KR" dirty="0" err="1"/>
              <a:t>Github</a:t>
            </a:r>
            <a:r>
              <a:rPr lang="ko-KR" altLang="en-US" dirty="0"/>
              <a:t>의 오픈 소스 프로젝트로 개발</a:t>
            </a:r>
            <a:endParaRPr lang="en-US" altLang="ko-KR" dirty="0"/>
          </a:p>
          <a:p>
            <a:pPr lvl="1"/>
            <a:r>
              <a:rPr lang="en-US" altLang="ko-KR" dirty="0"/>
              <a:t>X86, x64, ARM </a:t>
            </a:r>
            <a:r>
              <a:rPr lang="ko-KR" altLang="en-US" dirty="0"/>
              <a:t>및 기타 플랫폼을 지원하지만 </a:t>
            </a:r>
            <a:r>
              <a:rPr lang="en-US" altLang="ko-KR" dirty="0">
                <a:solidFill>
                  <a:srgbClr val="2E75B6"/>
                </a:solidFill>
              </a:rPr>
              <a:t>AArch64</a:t>
            </a:r>
            <a:r>
              <a:rPr lang="ko-KR" altLang="en-US" dirty="0">
                <a:solidFill>
                  <a:srgbClr val="2E75B6"/>
                </a:solidFill>
              </a:rPr>
              <a:t>는 지원하지 않음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r>
              <a:rPr lang="en-US" altLang="ko-KR" dirty="0"/>
              <a:t>ARMv7</a:t>
            </a:r>
            <a:r>
              <a:rPr lang="ko-KR" altLang="en-US" dirty="0" err="1"/>
              <a:t>으로</a:t>
            </a:r>
            <a:r>
              <a:rPr lang="ko-KR" altLang="en-US" dirty="0"/>
              <a:t> 구현된 파일들을 </a:t>
            </a:r>
            <a:r>
              <a:rPr lang="en-US" altLang="ko-KR" dirty="0"/>
              <a:t>ARMv8</a:t>
            </a:r>
            <a:r>
              <a:rPr lang="ko-KR" altLang="en-US" dirty="0"/>
              <a:t>에서 동작할 수 있도록 </a:t>
            </a:r>
            <a:r>
              <a:rPr lang="en-US" altLang="ko-KR" dirty="0"/>
              <a:t>ARMv7 </a:t>
            </a:r>
            <a:r>
              <a:rPr lang="ko-KR" altLang="en-US" dirty="0"/>
              <a:t>명령어 및 레지스터를 </a:t>
            </a:r>
            <a:r>
              <a:rPr lang="en-US" altLang="ko-KR" dirty="0">
                <a:solidFill>
                  <a:srgbClr val="2E75B6"/>
                </a:solidFill>
              </a:rPr>
              <a:t>ARMv8 </a:t>
            </a:r>
            <a:r>
              <a:rPr lang="ko-KR" altLang="en-US" dirty="0">
                <a:solidFill>
                  <a:srgbClr val="2E75B6"/>
                </a:solidFill>
              </a:rPr>
              <a:t>명령어 및 레지스터로 교체 구현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ARMv8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2E75B6"/>
                </a:solidFill>
              </a:rPr>
              <a:t>FFTs</a:t>
            </a:r>
            <a:r>
              <a:rPr lang="ko-KR" altLang="en-US" dirty="0">
                <a:solidFill>
                  <a:srgbClr val="2E75B6"/>
                </a:solidFill>
              </a:rPr>
              <a:t> 구현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FFTW</a:t>
            </a:r>
            <a:r>
              <a:rPr lang="ko-KR" altLang="en-US" dirty="0"/>
              <a:t> 대비 </a:t>
            </a:r>
            <a:r>
              <a:rPr lang="en-US" altLang="ko-KR" dirty="0">
                <a:solidFill>
                  <a:srgbClr val="2E75B6"/>
                </a:solidFill>
              </a:rPr>
              <a:t>18%</a:t>
            </a:r>
            <a:r>
              <a:rPr lang="ko-KR" altLang="en-US" dirty="0"/>
              <a:t> 성능 향상 달성</a:t>
            </a:r>
          </a:p>
        </p:txBody>
      </p:sp>
    </p:spTree>
    <p:extLst>
      <p:ext uri="{BB962C8B-B14F-4D97-AF65-F5344CB8AC3E}">
        <p14:creationId xmlns:p14="http://schemas.microsoft.com/office/powerpoint/2010/main" val="175740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 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본 논문에서는 </a:t>
            </a:r>
            <a:r>
              <a:rPr lang="en-US" altLang="ko-KR" dirty="0"/>
              <a:t>ARMv8 </a:t>
            </a:r>
            <a:r>
              <a:rPr lang="ko-KR" altLang="en-US" dirty="0"/>
              <a:t>상에서의 </a:t>
            </a:r>
            <a:r>
              <a:rPr lang="en-US" altLang="ko-KR" dirty="0"/>
              <a:t>Fast Fourier Transform </a:t>
            </a:r>
            <a:r>
              <a:rPr lang="ko-KR" altLang="en-US" dirty="0"/>
              <a:t>구현 연구에 대한 동향 조사를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FFT</a:t>
            </a:r>
            <a:r>
              <a:rPr lang="ko-KR" altLang="en-US" dirty="0"/>
              <a:t>는 인공지능 학습과 격자 기반 암호에서 사용되는 다항식 곱셈 계산 속도를 향상시키기 위한 중요한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다항식 곱셈 사용의 증가에 맞춰 꾸준한 연구를 통해 다양한 플랫폼에서의 최적화 연구가 필요</a:t>
            </a:r>
          </a:p>
        </p:txBody>
      </p:sp>
    </p:spTree>
    <p:extLst>
      <p:ext uri="{BB962C8B-B14F-4D97-AF65-F5344CB8AC3E}">
        <p14:creationId xmlns:p14="http://schemas.microsoft.com/office/powerpoint/2010/main" val="74640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63B86E7-B97F-69F4-1872-B2EB07D31B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서론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6365B-F5F0-C7C5-5D4F-F70E63A2B26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관련 연구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7BF80-1A5A-1CC3-6258-619E532D8DC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ARMv8</a:t>
            </a:r>
            <a:r>
              <a:rPr kumimoji="1" lang="ko-KR" altLang="en-US" dirty="0"/>
              <a:t>상에서의 </a:t>
            </a:r>
            <a:r>
              <a:rPr kumimoji="1" lang="en-US" altLang="ko-KR" dirty="0"/>
              <a:t>FFT </a:t>
            </a:r>
            <a:r>
              <a:rPr kumimoji="1" lang="ko-KR" altLang="en-US" dirty="0"/>
              <a:t>구현 동향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C56E5-E683-437C-BB56-67F182D4A3C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결론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93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2919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DFT(Discrete Fourier Transform)</a:t>
            </a:r>
            <a:r>
              <a:rPr lang="ko-KR" altLang="en-US" dirty="0"/>
              <a:t>은 디지털 신호 처리 분야에서 이산 변환을 위해 많이 사용되는 알고리즘 중 하나이다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DFT </a:t>
            </a:r>
            <a:r>
              <a:rPr lang="ko-KR" altLang="en-US" dirty="0"/>
              <a:t>알고리즘 중 하나인 </a:t>
            </a:r>
            <a:r>
              <a:rPr lang="en-US" altLang="ko-KR" dirty="0"/>
              <a:t>FFT(Fast Fourier Transform)</a:t>
            </a:r>
            <a:r>
              <a:rPr lang="ko-KR" altLang="en-US" dirty="0"/>
              <a:t>은 다항식 곱셈에 활용하여 효율적인 곱셈이 가능한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다항식 곱셈은 인공지능 분야와 최근 양자컴퓨터를 대비해 개발되고 있는 암호에서 많이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논문에서는 고성능 프로세서 중 하나인 </a:t>
            </a:r>
            <a:r>
              <a:rPr lang="en-US" altLang="ko-KR" dirty="0"/>
              <a:t>ARMv8</a:t>
            </a:r>
            <a:r>
              <a:rPr lang="ko-KR" altLang="en-US" dirty="0"/>
              <a:t>상에서의 </a:t>
            </a:r>
            <a:r>
              <a:rPr lang="en-US" altLang="ko-KR" dirty="0"/>
              <a:t>FFT </a:t>
            </a:r>
            <a:r>
              <a:rPr lang="ko-KR" altLang="en-US" dirty="0"/>
              <a:t>최적화 구현 연구 동향에 대해서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Fourier Transform</a:t>
            </a:r>
            <a:r>
              <a:rPr lang="ko-KR" altLang="en-US" dirty="0"/>
              <a:t>은 연속된 데이터를 주파수 성분으로 분해하는 변환이다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연속된 데이터가 아닌 </a:t>
            </a:r>
            <a:r>
              <a:rPr lang="ko-KR" altLang="en-US" dirty="0" err="1"/>
              <a:t>비연속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2E75B6"/>
                </a:solidFill>
              </a:rPr>
              <a:t>이산</a:t>
            </a:r>
            <a:r>
              <a:rPr lang="en-US" altLang="ko-KR" dirty="0"/>
              <a:t>)</a:t>
            </a:r>
            <a:r>
              <a:rPr lang="ko-KR" altLang="en-US" dirty="0"/>
              <a:t> 데이터를 분석하기 위해 </a:t>
            </a:r>
            <a:r>
              <a:rPr lang="en-US" altLang="ko-KR" dirty="0" err="1">
                <a:solidFill>
                  <a:srgbClr val="2E75B6"/>
                </a:solidFill>
              </a:rPr>
              <a:t>Discete</a:t>
            </a:r>
            <a:r>
              <a:rPr lang="ko-KR" altLang="en-US" dirty="0">
                <a:solidFill>
                  <a:srgbClr val="2E75B6"/>
                </a:solidFill>
              </a:rPr>
              <a:t> </a:t>
            </a:r>
            <a:r>
              <a:rPr lang="en-US" altLang="ko-KR" dirty="0">
                <a:solidFill>
                  <a:srgbClr val="2E75B6"/>
                </a:solidFill>
              </a:rPr>
              <a:t>Fourier Transform</a:t>
            </a:r>
            <a:r>
              <a:rPr lang="ko-KR" altLang="en-US" dirty="0">
                <a:solidFill>
                  <a:srgbClr val="2E75B6"/>
                </a:solidFill>
              </a:rPr>
              <a:t>을 사용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DFT</a:t>
            </a:r>
            <a:r>
              <a:rPr lang="ko-KR" altLang="en-US" dirty="0"/>
              <a:t>의 계산 시간 복잡도는 </a:t>
            </a:r>
            <a:r>
              <a:rPr lang="en-US" altLang="ko-KR" dirty="0">
                <a:solidFill>
                  <a:srgbClr val="2E75B6"/>
                </a:solidFill>
              </a:rPr>
              <a:t>O(n</a:t>
            </a:r>
            <a:r>
              <a:rPr lang="en-US" altLang="ko-KR" baseline="30000" dirty="0">
                <a:solidFill>
                  <a:srgbClr val="2E75B6"/>
                </a:solidFill>
              </a:rPr>
              <a:t>2</a:t>
            </a:r>
            <a:r>
              <a:rPr lang="en-US" altLang="ko-KR" dirty="0">
                <a:solidFill>
                  <a:srgbClr val="2E75B6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DFT</a:t>
            </a:r>
            <a:r>
              <a:rPr lang="ko-KR" altLang="en-US" dirty="0" err="1"/>
              <a:t>를</a:t>
            </a:r>
            <a:r>
              <a:rPr lang="ko-KR" altLang="en-US" dirty="0"/>
              <a:t> 더 빠르게 연산 될 수 있도록 개선한 알고리즘을 </a:t>
            </a:r>
            <a:r>
              <a:rPr lang="en-US" altLang="ko-KR" dirty="0">
                <a:solidFill>
                  <a:srgbClr val="2E75B6"/>
                </a:solidFill>
              </a:rPr>
              <a:t>Fast Fourier Transform(FFT)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FFT</a:t>
            </a:r>
            <a:r>
              <a:rPr lang="ko-KR" altLang="en-US" dirty="0"/>
              <a:t>의 대표적인 알고리즘으로 </a:t>
            </a:r>
            <a:r>
              <a:rPr lang="en-US" altLang="ko-KR" dirty="0">
                <a:solidFill>
                  <a:srgbClr val="2E75B6"/>
                </a:solidFill>
              </a:rPr>
              <a:t>Cooley-Tukey</a:t>
            </a:r>
            <a:r>
              <a:rPr lang="ko-KR" altLang="en-US" dirty="0">
                <a:solidFill>
                  <a:srgbClr val="2E75B6"/>
                </a:solidFill>
              </a:rPr>
              <a:t> 알고리즘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F(n)</a:t>
            </a:r>
            <a:r>
              <a:rPr lang="ko-KR" altLang="en-US" dirty="0"/>
              <a:t>을 푸리에 변환을 적용한 값이라고 할 때</a:t>
            </a:r>
            <a:r>
              <a:rPr lang="en-US" altLang="ko-KR" dirty="0"/>
              <a:t>,</a:t>
            </a:r>
            <a:r>
              <a:rPr lang="ko-KR" altLang="en-US" dirty="0"/>
              <a:t> 원소들을 홀수와 짝수항으로 나누어 계산하는 수식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2E75B6"/>
                </a:solidFill>
              </a:rPr>
              <a:t>분할 정복 알고리즘</a:t>
            </a:r>
            <a:r>
              <a:rPr lang="ko-KR" altLang="en-US" dirty="0"/>
              <a:t>을 적용할 수 있기 때문에 계산 시간 복잡도가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2E75B6"/>
                </a:solidFill>
              </a:rPr>
              <a:t>O(n*</a:t>
            </a:r>
            <a:r>
              <a:rPr lang="en-US" altLang="ko-KR" dirty="0" err="1">
                <a:solidFill>
                  <a:srgbClr val="2E75B6"/>
                </a:solidFill>
              </a:rPr>
              <a:t>logn</a:t>
            </a:r>
            <a:r>
              <a:rPr lang="en-US" altLang="ko-KR" dirty="0">
                <a:solidFill>
                  <a:srgbClr val="2E75B6"/>
                </a:solidFill>
              </a:rPr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D3C2E-58E6-29D5-0292-5C7426F9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1993900"/>
            <a:ext cx="6616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ARMv8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2011</a:t>
            </a:r>
            <a:r>
              <a:rPr lang="ko-KR" altLang="en-US" dirty="0"/>
              <a:t>년 발표된 </a:t>
            </a:r>
            <a:r>
              <a:rPr lang="en-US" altLang="ko-KR" dirty="0"/>
              <a:t>ARM</a:t>
            </a:r>
            <a:r>
              <a:rPr lang="ko-KR" altLang="en-US" dirty="0"/>
              <a:t>의 </a:t>
            </a:r>
            <a:r>
              <a:rPr lang="en-US" altLang="ko-KR" dirty="0"/>
              <a:t>64-bit </a:t>
            </a:r>
            <a:r>
              <a:rPr lang="ko-KR" altLang="en-US" dirty="0"/>
              <a:t>아키텍처</a:t>
            </a:r>
            <a:endParaRPr lang="en-US" altLang="ko-KR" dirty="0"/>
          </a:p>
          <a:p>
            <a:pPr lvl="1"/>
            <a:r>
              <a:rPr lang="en-US" altLang="ko-KR" dirty="0"/>
              <a:t>AArch64</a:t>
            </a:r>
            <a:r>
              <a:rPr lang="ko-KR" altLang="en-US" dirty="0"/>
              <a:t>와 </a:t>
            </a:r>
            <a:r>
              <a:rPr lang="en-US" altLang="ko-KR" dirty="0"/>
              <a:t>AArch32</a:t>
            </a:r>
            <a:r>
              <a:rPr lang="ko-KR" altLang="en-US" dirty="0"/>
              <a:t> 모두를 지원</a:t>
            </a:r>
            <a:endParaRPr lang="en-US" altLang="ko-KR" dirty="0"/>
          </a:p>
          <a:p>
            <a:pPr lvl="1"/>
            <a:r>
              <a:rPr lang="en-US" altLang="ko-KR" dirty="0"/>
              <a:t>NEON</a:t>
            </a:r>
            <a:r>
              <a:rPr lang="ko-KR" altLang="en-US" dirty="0"/>
              <a:t>이라고도 하는 </a:t>
            </a:r>
            <a:r>
              <a:rPr lang="en-US" altLang="ko-KR" dirty="0"/>
              <a:t>SIMD</a:t>
            </a:r>
            <a:r>
              <a:rPr lang="ko-KR" altLang="en-US" dirty="0" err="1"/>
              <a:t>를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/>
              <a:t>범용 레지스터</a:t>
            </a:r>
            <a:r>
              <a:rPr lang="en-US" altLang="ko-KR" dirty="0"/>
              <a:t>(64-bit)</a:t>
            </a:r>
            <a:r>
              <a:rPr lang="ko-KR" altLang="en-US" dirty="0"/>
              <a:t> </a:t>
            </a:r>
            <a:r>
              <a:rPr lang="en-US" altLang="ko-KR" dirty="0"/>
              <a:t>31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벡터레지스터</a:t>
            </a:r>
            <a:r>
              <a:rPr lang="en-US" altLang="ko-KR" dirty="0"/>
              <a:t>(128-bit)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/>
              <a:t>개를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7F4F1-7039-C92F-DC88-1DC8A5E9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68359"/>
            <a:ext cx="7772400" cy="19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3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Multi-dimensional Real FFT on ARMv8 Platform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Wang</a:t>
            </a:r>
            <a:r>
              <a:rPr lang="ko-KR" altLang="en-US" dirty="0"/>
              <a:t>은 </a:t>
            </a:r>
            <a:r>
              <a:rPr lang="en-US" altLang="ko-KR" dirty="0"/>
              <a:t>ARMv8 </a:t>
            </a:r>
            <a:r>
              <a:rPr lang="ko-KR" altLang="en-US" dirty="0"/>
              <a:t>플랫폼에서 </a:t>
            </a:r>
            <a:r>
              <a:rPr lang="en-US" altLang="ko-KR" dirty="0">
                <a:solidFill>
                  <a:srgbClr val="2E75B6"/>
                </a:solidFill>
              </a:rPr>
              <a:t>1D, 2D</a:t>
            </a:r>
            <a:r>
              <a:rPr lang="ko-KR" altLang="en-US" dirty="0">
                <a:solidFill>
                  <a:srgbClr val="2E75B6"/>
                </a:solidFill>
              </a:rPr>
              <a:t> </a:t>
            </a:r>
            <a:r>
              <a:rPr lang="en-US" altLang="ko-KR" dirty="0">
                <a:solidFill>
                  <a:srgbClr val="2E75B6"/>
                </a:solidFill>
              </a:rPr>
              <a:t>Real DFT</a:t>
            </a:r>
            <a:r>
              <a:rPr lang="ko-KR" altLang="en-US" dirty="0" err="1"/>
              <a:t>를</a:t>
            </a:r>
            <a:r>
              <a:rPr lang="ko-KR" altLang="en-US" dirty="0"/>
              <a:t> 구현하고 최적화 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실제 응용 프로그램에서 </a:t>
            </a:r>
            <a:r>
              <a:rPr lang="en-US" altLang="ko-KR" dirty="0"/>
              <a:t>Fourier Transform</a:t>
            </a:r>
            <a:r>
              <a:rPr lang="ko-KR" altLang="en-US" dirty="0"/>
              <a:t>가 실수 입력 처리에 집중되는데</a:t>
            </a:r>
            <a:r>
              <a:rPr lang="en-US" altLang="ko-KR" dirty="0"/>
              <a:t>,</a:t>
            </a:r>
            <a:r>
              <a:rPr lang="ko-KR" altLang="en-US" dirty="0"/>
              <a:t> 해당 논문에서 이를 </a:t>
            </a:r>
            <a:r>
              <a:rPr lang="en-US" altLang="ko-KR" dirty="0">
                <a:solidFill>
                  <a:srgbClr val="2E75B6"/>
                </a:solidFill>
              </a:rPr>
              <a:t>Real DFT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ARMv8 </a:t>
            </a:r>
            <a:r>
              <a:rPr lang="ko-KR" altLang="en-US" dirty="0"/>
              <a:t>플랫폼에서의 최적화</a:t>
            </a:r>
            <a:endParaRPr lang="en-US" altLang="ko-KR" dirty="0"/>
          </a:p>
          <a:p>
            <a:pPr lvl="1"/>
            <a:r>
              <a:rPr lang="en-US" altLang="ko-KR" dirty="0"/>
              <a:t>Real DFT</a:t>
            </a:r>
            <a:r>
              <a:rPr lang="ko-KR" altLang="en-US" dirty="0"/>
              <a:t>의 대칭성을 활용하여 기존 </a:t>
            </a:r>
            <a:r>
              <a:rPr lang="en-US" altLang="ko-KR" dirty="0"/>
              <a:t>Real DFT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2E75B6"/>
                </a:solidFill>
              </a:rPr>
              <a:t>계산 복잡성을 감소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r>
              <a:rPr lang="ko-KR" altLang="en-US" dirty="0"/>
              <a:t>버터플라이 네트워크를 재구성하여 버터플라이 계산을 </a:t>
            </a:r>
            <a:r>
              <a:rPr lang="ko-KR" altLang="en-US" dirty="0">
                <a:solidFill>
                  <a:srgbClr val="2E75B6"/>
                </a:solidFill>
              </a:rPr>
              <a:t>단순화</a:t>
            </a:r>
            <a:r>
              <a:rPr lang="ko-KR" altLang="en-US" dirty="0"/>
              <a:t> 시키고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2E75B6"/>
                </a:solidFill>
              </a:rPr>
              <a:t>SIMD </a:t>
            </a:r>
            <a:r>
              <a:rPr lang="ko-KR" altLang="en-US" dirty="0">
                <a:solidFill>
                  <a:srgbClr val="2E75B6"/>
                </a:solidFill>
              </a:rPr>
              <a:t>어셈블리 명령어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2D</a:t>
            </a:r>
            <a:r>
              <a:rPr lang="ko-KR" altLang="en-US" dirty="0"/>
              <a:t>에서는 캐시 성능 향상을 위해 </a:t>
            </a:r>
            <a:r>
              <a:rPr lang="ko-KR" altLang="en-US" dirty="0">
                <a:solidFill>
                  <a:srgbClr val="2E75B6"/>
                </a:solidFill>
              </a:rPr>
              <a:t>캐시 인식 알고리즘</a:t>
            </a:r>
            <a:r>
              <a:rPr lang="ko-KR" altLang="en-US" dirty="0"/>
              <a:t>을 제안</a:t>
            </a:r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Multi-dimensional Real FFT on ARMv8 Platform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해당 논문에서 제안하는 기법들을 적용하여 최적화 구현을 진행하였고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2E75B6"/>
                </a:solidFill>
              </a:rPr>
              <a:t>FFTw</a:t>
            </a:r>
            <a:r>
              <a:rPr lang="ko-KR" altLang="en-US" dirty="0">
                <a:solidFill>
                  <a:srgbClr val="2E75B6"/>
                </a:solidFill>
              </a:rPr>
              <a:t> </a:t>
            </a:r>
            <a:r>
              <a:rPr lang="en-US" altLang="ko-KR" dirty="0">
                <a:solidFill>
                  <a:srgbClr val="2E75B6"/>
                </a:solidFill>
              </a:rPr>
              <a:t>3.3.7</a:t>
            </a:r>
            <a:r>
              <a:rPr lang="ko-KR" altLang="en-US" dirty="0"/>
              <a:t>과 성능 비교를 진행</a:t>
            </a:r>
            <a:endParaRPr lang="en-US" altLang="ko-KR" dirty="0"/>
          </a:p>
          <a:p>
            <a:pPr lvl="1"/>
            <a:r>
              <a:rPr lang="en-US" altLang="ko-KR" dirty="0" err="1"/>
              <a:t>FFTw</a:t>
            </a:r>
            <a:r>
              <a:rPr lang="ko-KR" altLang="en-US" dirty="0"/>
              <a:t>는 매사추세츠 공과대학의 </a:t>
            </a:r>
            <a:r>
              <a:rPr lang="en-US" altLang="ko-KR" dirty="0"/>
              <a:t>Matteo </a:t>
            </a:r>
            <a:r>
              <a:rPr lang="en-US" altLang="ko-KR" dirty="0" err="1"/>
              <a:t>Frigo</a:t>
            </a:r>
            <a:r>
              <a:rPr lang="ko-KR" altLang="en-US" dirty="0"/>
              <a:t>와 </a:t>
            </a:r>
            <a:r>
              <a:rPr lang="en-US" altLang="ko-KR" dirty="0"/>
              <a:t>Steven G. Johnson</a:t>
            </a:r>
            <a:r>
              <a:rPr lang="ko-KR" altLang="en-US" dirty="0"/>
              <a:t>이 개발한 </a:t>
            </a:r>
            <a:r>
              <a:rPr lang="en-US" altLang="ko-KR" dirty="0"/>
              <a:t>DFT</a:t>
            </a:r>
            <a:r>
              <a:rPr lang="ko-KR" altLang="en-US" dirty="0" err="1"/>
              <a:t>를</a:t>
            </a:r>
            <a:r>
              <a:rPr lang="ko-KR" altLang="en-US" dirty="0"/>
              <a:t> 계산하기 위한 소프트웨어 라이브러리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성능 결과</a:t>
            </a:r>
            <a:endParaRPr lang="en-US" altLang="ko-KR" dirty="0"/>
          </a:p>
          <a:p>
            <a:pPr lvl="1"/>
            <a:r>
              <a:rPr lang="en-US" altLang="ko-KR" dirty="0"/>
              <a:t>1D-float DFT</a:t>
            </a:r>
            <a:r>
              <a:rPr lang="ko-KR" altLang="en-US" dirty="0"/>
              <a:t>는 평균 </a:t>
            </a:r>
            <a:r>
              <a:rPr lang="en-US" altLang="ko-KR" dirty="0">
                <a:solidFill>
                  <a:srgbClr val="2E75B6"/>
                </a:solidFill>
              </a:rPr>
              <a:t>1.52</a:t>
            </a:r>
            <a:r>
              <a:rPr lang="ko-KR" altLang="en-US" dirty="0">
                <a:solidFill>
                  <a:srgbClr val="2E75B6"/>
                </a:solidFill>
              </a:rPr>
              <a:t>배</a:t>
            </a:r>
            <a:r>
              <a:rPr lang="ko-KR" altLang="en-US" dirty="0"/>
              <a:t> 성능 향상</a:t>
            </a:r>
            <a:endParaRPr lang="en-US" altLang="ko-KR" dirty="0"/>
          </a:p>
          <a:p>
            <a:pPr lvl="1"/>
            <a:r>
              <a:rPr lang="en-US" altLang="ko-KR" dirty="0"/>
              <a:t>1D-Double DFT</a:t>
            </a:r>
            <a:r>
              <a:rPr lang="ko-KR" altLang="en-US" dirty="0"/>
              <a:t>는 평균 </a:t>
            </a:r>
            <a:r>
              <a:rPr lang="en-US" altLang="ko-KR" dirty="0">
                <a:solidFill>
                  <a:srgbClr val="2E75B6"/>
                </a:solidFill>
              </a:rPr>
              <a:t>1.34</a:t>
            </a:r>
            <a:r>
              <a:rPr lang="ko-KR" altLang="en-US" dirty="0">
                <a:solidFill>
                  <a:srgbClr val="2E75B6"/>
                </a:solidFill>
              </a:rPr>
              <a:t>배</a:t>
            </a:r>
            <a:r>
              <a:rPr lang="ko-KR" altLang="en-US" dirty="0"/>
              <a:t> 성능 향상</a:t>
            </a:r>
            <a:endParaRPr lang="en-US" altLang="ko-KR" dirty="0"/>
          </a:p>
          <a:p>
            <a:pPr lvl="1"/>
            <a:r>
              <a:rPr lang="en-US" altLang="ko-KR" dirty="0"/>
              <a:t>2D-float DFT</a:t>
            </a:r>
            <a:r>
              <a:rPr lang="ko-KR" altLang="en-US" dirty="0"/>
              <a:t>는 평균 </a:t>
            </a:r>
            <a:r>
              <a:rPr lang="en-US" altLang="ko-KR" dirty="0">
                <a:solidFill>
                  <a:srgbClr val="2E75B6"/>
                </a:solidFill>
              </a:rPr>
              <a:t>1.41</a:t>
            </a:r>
            <a:r>
              <a:rPr lang="ko-KR" altLang="en-US" dirty="0">
                <a:solidFill>
                  <a:srgbClr val="2E75B6"/>
                </a:solidFill>
              </a:rPr>
              <a:t>배</a:t>
            </a:r>
            <a:r>
              <a:rPr lang="ko-KR" altLang="en-US" dirty="0"/>
              <a:t> 성능 향상</a:t>
            </a:r>
            <a:endParaRPr lang="en-US" altLang="ko-KR" dirty="0"/>
          </a:p>
          <a:p>
            <a:pPr lvl="1"/>
            <a:r>
              <a:rPr lang="en-US" altLang="ko-KR" dirty="0"/>
              <a:t>2D-Double</a:t>
            </a:r>
            <a:r>
              <a:rPr lang="ko-KR" altLang="en-US" dirty="0"/>
              <a:t> </a:t>
            </a:r>
            <a:r>
              <a:rPr lang="en-US" altLang="ko-KR" dirty="0"/>
              <a:t>DFT</a:t>
            </a:r>
            <a:r>
              <a:rPr lang="ko-KR" altLang="en-US" dirty="0"/>
              <a:t>는 평균 </a:t>
            </a:r>
            <a:r>
              <a:rPr lang="en-US" altLang="ko-KR" dirty="0">
                <a:solidFill>
                  <a:srgbClr val="2E75B6"/>
                </a:solidFill>
              </a:rPr>
              <a:t>1.10</a:t>
            </a:r>
            <a:r>
              <a:rPr lang="ko-KR" altLang="en-US" dirty="0">
                <a:solidFill>
                  <a:srgbClr val="2E75B6"/>
                </a:solidFill>
              </a:rPr>
              <a:t>배</a:t>
            </a:r>
            <a:r>
              <a:rPr lang="ko-KR" altLang="en-US" dirty="0"/>
              <a:t> 성능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381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Accelerating Falcon on ARMv8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Kim</a:t>
            </a:r>
            <a:r>
              <a:rPr lang="ko-KR" altLang="en-US" dirty="0"/>
              <a:t>은 디지털 서명 알고리즘인 </a:t>
            </a:r>
            <a:r>
              <a:rPr lang="en-US" altLang="ko-KR" dirty="0"/>
              <a:t>Falcon</a:t>
            </a:r>
            <a:r>
              <a:rPr lang="ko-KR" altLang="en-US" dirty="0"/>
              <a:t>의 </a:t>
            </a:r>
            <a:r>
              <a:rPr lang="en-US" altLang="ko-KR" dirty="0"/>
              <a:t>FFT </a:t>
            </a:r>
            <a:r>
              <a:rPr lang="ko-KR" altLang="en-US" dirty="0"/>
              <a:t>기반 다항식 곱셈 최적화를 진행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2E75B6"/>
                </a:solidFill>
              </a:rPr>
              <a:t>Falcon</a:t>
            </a:r>
            <a:r>
              <a:rPr lang="ko-KR" altLang="en-US" dirty="0"/>
              <a:t>은 </a:t>
            </a:r>
            <a:r>
              <a:rPr lang="en-US" altLang="ko-KR" dirty="0"/>
              <a:t>NIST</a:t>
            </a:r>
            <a:r>
              <a:rPr lang="ko-KR" altLang="en-US" dirty="0"/>
              <a:t> </a:t>
            </a:r>
            <a:r>
              <a:rPr lang="en-US" altLang="ko-KR" dirty="0"/>
              <a:t>PQC</a:t>
            </a:r>
            <a:r>
              <a:rPr lang="ko-KR" altLang="en-US" dirty="0"/>
              <a:t> 표준화에서 최종 선택된 격자 기반의 디지털 서명 알고리즘</a:t>
            </a:r>
            <a:endParaRPr lang="en-US" altLang="ko-KR" dirty="0"/>
          </a:p>
          <a:p>
            <a:pPr lvl="1"/>
            <a:r>
              <a:rPr lang="en-US" altLang="ko-KR" dirty="0"/>
              <a:t>Falcon</a:t>
            </a:r>
            <a:r>
              <a:rPr lang="ko-KR" altLang="en-US" dirty="0"/>
              <a:t>의 주요 계산은 복소수 영역과 정수 영역의 다항식 곱셈이며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FFT</a:t>
            </a:r>
            <a:r>
              <a:rPr lang="ko-KR" altLang="en-US" dirty="0"/>
              <a:t>는 복소수 영역의 효율적인 다항식 곱셈을 위해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FFT </a:t>
            </a:r>
            <a:r>
              <a:rPr lang="ko-KR" altLang="en-US" dirty="0"/>
              <a:t>기반 곱셈 성능 향상을 위해 </a:t>
            </a:r>
            <a:r>
              <a:rPr lang="en-US" altLang="ko-KR" dirty="0">
                <a:solidFill>
                  <a:srgbClr val="2E75B6"/>
                </a:solidFill>
              </a:rPr>
              <a:t>FP </a:t>
            </a:r>
            <a:r>
              <a:rPr lang="ko-KR" altLang="en-US" dirty="0">
                <a:solidFill>
                  <a:srgbClr val="2E75B6"/>
                </a:solidFill>
              </a:rPr>
              <a:t>명령어와</a:t>
            </a:r>
            <a:r>
              <a:rPr lang="en-US" altLang="ko-KR" dirty="0">
                <a:solidFill>
                  <a:srgbClr val="2E75B6"/>
                </a:solidFill>
              </a:rPr>
              <a:t> NEON</a:t>
            </a:r>
            <a:r>
              <a:rPr lang="ko-KR" altLang="en-US" dirty="0">
                <a:solidFill>
                  <a:srgbClr val="2E75B6"/>
                </a:solidFill>
              </a:rPr>
              <a:t> 엔진</a:t>
            </a:r>
            <a:r>
              <a:rPr lang="ko-KR" altLang="en-US" dirty="0"/>
              <a:t>을 활용한 병렬 구현과 사용 가능한 레지스터를 최대한 활용하여 </a:t>
            </a:r>
            <a:r>
              <a:rPr lang="ko-KR" altLang="en-US" dirty="0">
                <a:solidFill>
                  <a:srgbClr val="2E75B6"/>
                </a:solidFill>
              </a:rPr>
              <a:t>중복 메모리 액세스 수를 최소화</a:t>
            </a:r>
            <a:endParaRPr lang="en-US" altLang="ko-KR" dirty="0">
              <a:solidFill>
                <a:srgbClr val="2E75B6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결과적으로 키 생성 과정에서 </a:t>
            </a:r>
            <a:r>
              <a:rPr lang="en-US" altLang="ko-KR" dirty="0">
                <a:solidFill>
                  <a:srgbClr val="2E75B6"/>
                </a:solidFill>
              </a:rPr>
              <a:t>15.1%</a:t>
            </a:r>
            <a:r>
              <a:rPr lang="ko-KR" altLang="en-US" dirty="0">
                <a:solidFill>
                  <a:srgbClr val="2E75B6"/>
                </a:solidFill>
              </a:rPr>
              <a:t> </a:t>
            </a:r>
            <a:r>
              <a:rPr lang="en-US" altLang="ko-KR" dirty="0">
                <a:solidFill>
                  <a:srgbClr val="2E75B6"/>
                </a:solidFill>
              </a:rPr>
              <a:t>16.5%</a:t>
            </a:r>
            <a:r>
              <a:rPr lang="ko-KR" altLang="en-US" dirty="0">
                <a:solidFill>
                  <a:srgbClr val="2E75B6"/>
                </a:solidFill>
              </a:rPr>
              <a:t> </a:t>
            </a:r>
            <a:r>
              <a:rPr lang="en-US" altLang="ko-KR" dirty="0">
                <a:solidFill>
                  <a:srgbClr val="2E75B6"/>
                </a:solidFill>
              </a:rPr>
              <a:t>65.4%</a:t>
            </a:r>
            <a:r>
              <a:rPr lang="ko-KR" altLang="en-US" dirty="0"/>
              <a:t> 성능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64055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699</Words>
  <Application>Microsoft Macintosh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AppleGothic</vt:lpstr>
      <vt:lpstr>맑은 고딕</vt:lpstr>
      <vt:lpstr>Arial</vt:lpstr>
      <vt:lpstr>CryptoCraft 테마</vt:lpstr>
      <vt:lpstr>제목 테마</vt:lpstr>
      <vt:lpstr>ARMv8에서의 FFT 구현 동향</vt:lpstr>
      <vt:lpstr>PowerPoint 프레젠테이션</vt:lpstr>
      <vt:lpstr>1. 서론</vt:lpstr>
      <vt:lpstr>2. 관련 연구 - FFT</vt:lpstr>
      <vt:lpstr>2. 관련 연구 - FFT</vt:lpstr>
      <vt:lpstr>2. 관련 연구 – ARMv8</vt:lpstr>
      <vt:lpstr>3. Multi-dimensional Real FFT on ARMv8 Platform</vt:lpstr>
      <vt:lpstr>3. Multi-dimensional Real FFT on ARMv8 Platform</vt:lpstr>
      <vt:lpstr>3. Accelerating Falcon on ARMv8</vt:lpstr>
      <vt:lpstr>3. Research on the realization and optimization of FFTs</vt:lpstr>
      <vt:lpstr>3. Research on the realization and optimization of FFTs</vt:lpstr>
      <vt:lpstr>4. 결 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62</cp:revision>
  <dcterms:created xsi:type="dcterms:W3CDTF">2019-03-05T04:29:07Z</dcterms:created>
  <dcterms:modified xsi:type="dcterms:W3CDTF">2022-10-08T11:11:35Z</dcterms:modified>
</cp:coreProperties>
</file>