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7" r:id="rId7"/>
    <p:sldId id="282" r:id="rId8"/>
    <p:sldId id="285" r:id="rId9"/>
    <p:sldId id="286" r:id="rId10"/>
    <p:sldId id="289" r:id="rId11"/>
    <p:sldId id="288" r:id="rId12"/>
    <p:sldId id="284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7AEA5-5E98-5D46-9215-ED2F6D749BD2}" v="1101" dt="2022-10-11T08:57:3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80822"/>
  </p:normalViewPr>
  <p:slideViewPr>
    <p:cSldViewPr snapToGrid="0">
      <p:cViewPr varScale="1">
        <p:scale>
          <a:sx n="65" d="100"/>
          <a:sy n="65" d="100"/>
        </p:scale>
        <p:origin x="208" y="1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8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4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1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3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Intel SIMD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활용한 해시 함수 </a:t>
            </a:r>
            <a:r>
              <a:rPr lang="en-US" altLang="ko-KR" sz="3600" dirty="0"/>
              <a:t>LSH</a:t>
            </a:r>
            <a:r>
              <a:rPr lang="ko-KR" altLang="en-US" sz="3600" dirty="0"/>
              <a:t> 최적 구현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>
                <a:solidFill>
                  <a:srgbClr val="2E75B6"/>
                </a:solidFill>
              </a:rPr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/>
              <a:t>최적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순열 </a:t>
                </a:r>
                <a:r>
                  <a:rPr lang="en-US" altLang="ko-KR" sz="2400" dirty="0"/>
                  <a:t>P</a:t>
                </a:r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활용한 </a:t>
                </a:r>
                <a:r>
                  <a:rPr lang="en-US" altLang="ko-KR" sz="2400" dirty="0"/>
                  <a:t>LSH </a:t>
                </a:r>
                <a:r>
                  <a:rPr lang="ko-KR" altLang="en-US" sz="2400" dirty="0"/>
                  <a:t>최적 구현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 err="1"/>
                  <a:t>wordwise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순열 기반 구현 </a:t>
                </a:r>
                <a:endParaRPr lang="en-US" altLang="ko-KR" sz="2000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순열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600" dirty="0"/>
                  <a:t>와 </a:t>
                </a:r>
                <a:r>
                  <a:rPr lang="ko-KR" altLang="en-US" sz="1600" dirty="0" err="1"/>
                  <a:t>역순열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𝐿𝑆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𝐿𝑆𝐻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을 증명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dirty="0"/>
                  <a:t>SIMD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SSE2,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SSE3, XOP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사용하여 효율적으로 더 적은 </a:t>
                </a:r>
                <a:r>
                  <a:rPr lang="en-US" altLang="ko-KR" sz="1600" dirty="0"/>
                  <a:t>SIMD</a:t>
                </a:r>
                <a:r>
                  <a:rPr lang="ko-KR" altLang="en-US" sz="1600" dirty="0"/>
                  <a:t> 명령어 사용하여 구현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dirty="0"/>
                  <a:t>LSH-256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LSH-512</a:t>
                </a:r>
                <a:r>
                  <a:rPr lang="ko-KR" altLang="en-US" sz="1600" dirty="0"/>
                  <a:t> 각각에 대해 명령어를 적게 사용할 수 있는 최적의 순열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600" dirty="0"/>
                  <a:t> 적용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LSH </a:t>
                </a:r>
                <a:r>
                  <a:rPr lang="ko-KR" altLang="en-US" sz="2000" dirty="0"/>
                  <a:t>수행 전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순열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 적용</a:t>
                </a:r>
                <a:endParaRPr lang="en-US" altLang="ko-KR" sz="20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로테이션의 경우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600" dirty="0"/>
                  <a:t> 에 영향을 받기 때문에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600" dirty="0"/>
                  <a:t>에 대해 로테이션 수행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ko-Kore-KR" altLang="en-US" sz="1600" dirty="0"/>
                  <a:t>내</a:t>
                </a:r>
                <a14:m>
                  <m:oMath xmlns:m="http://schemas.openxmlformats.org/officeDocument/2006/math"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순열인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ore-KR" altLang="en-US" sz="16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600" dirty="0"/>
                  <a:t>에 대해서도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적용한 값으로 변경하여 수행하여 효율적으로 구현 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000" dirty="0"/>
                  <a:t>성능 측정 결과</a:t>
                </a:r>
                <a:endParaRPr lang="en-US" altLang="ko-KR" sz="2000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순열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적용 하였을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 평균 </a:t>
                </a:r>
                <a:r>
                  <a:rPr lang="en-US" altLang="ko-KR" sz="1600" dirty="0"/>
                  <a:t>5%</a:t>
                </a:r>
                <a:r>
                  <a:rPr lang="ko-KR" altLang="en-US" sz="1600" dirty="0"/>
                  <a:t> 성능 향상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확인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dirty="0"/>
                  <a:t>SIMD</a:t>
                </a:r>
                <a:r>
                  <a:rPr lang="ko-KR" altLang="en-US" sz="1600" dirty="0"/>
                  <a:t> 명령어를 사용한 최적화까지 적용하였을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추가적으로 </a:t>
                </a:r>
                <a:r>
                  <a:rPr lang="en-US" altLang="ko-KR" sz="1600" dirty="0"/>
                  <a:t>5%</a:t>
                </a:r>
                <a:r>
                  <a:rPr lang="ko-KR" altLang="en-US" sz="1600" dirty="0"/>
                  <a:t> 성능 향상 확인</a:t>
                </a:r>
                <a:endParaRPr lang="en-US" altLang="ko-KR" sz="1600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D26C7A3-6220-A0CD-DA7C-426302AE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947" y="5045774"/>
            <a:ext cx="4559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본 논문에서는 </a:t>
            </a:r>
            <a:r>
              <a:rPr lang="en-US" altLang="ko-KR" sz="2400" dirty="0"/>
              <a:t>Intel CPU</a:t>
            </a:r>
            <a:r>
              <a:rPr lang="ko-KR" altLang="en-US" sz="2400" dirty="0"/>
              <a:t>에서 지원하는 </a:t>
            </a:r>
            <a:r>
              <a:rPr lang="en-US" altLang="ko-KR" sz="2400" dirty="0"/>
              <a:t>SIMD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</a:t>
            </a:r>
            <a:r>
              <a:rPr lang="en-US" altLang="ko-KR" sz="2400" dirty="0"/>
              <a:t>LSH </a:t>
            </a:r>
            <a:r>
              <a:rPr lang="ko-KR" altLang="en-US" sz="2400" dirty="0"/>
              <a:t>최적 구현 동향에 대해서 살펴봄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SSE, AVX</a:t>
            </a:r>
            <a:r>
              <a:rPr lang="ko-KR" altLang="en-US" sz="2000" dirty="0"/>
              <a:t> 등 각각에서 지원하는 명령어를 효율적으로 사용하는 최적화 연구 활발히 진행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기존 연구보다 적은 명령어를 사용하기 위해 순열 </a:t>
            </a:r>
            <a:r>
              <a:rPr lang="en-US" altLang="ko-KR" sz="2000" dirty="0"/>
              <a:t>P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사용한 최적 구현 연구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향후 연구로</a:t>
            </a:r>
            <a:r>
              <a:rPr lang="en-US" altLang="ko-KR" sz="2400" dirty="0"/>
              <a:t>,</a:t>
            </a:r>
            <a:r>
              <a:rPr lang="ko-KR" altLang="en-US" sz="2400" dirty="0"/>
              <a:t> 다른 여러 암호에 대해 </a:t>
            </a:r>
            <a:r>
              <a:rPr lang="en-US" altLang="ko-KR" sz="2400" dirty="0"/>
              <a:t>SIMD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병렬 최적 구현 연구 제안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380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 dirty="0"/>
              <a:t>최적 구현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47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해시함수는 임의의 길이의 비트열을 입력으로 받아 고정된 길이의 비트열을 출력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 무결성</a:t>
            </a:r>
            <a:r>
              <a:rPr lang="en-US" altLang="ko-KR" sz="2000" dirty="0"/>
              <a:t>,</a:t>
            </a:r>
            <a:r>
              <a:rPr lang="ko-KR" altLang="en-US" sz="2000" dirty="0"/>
              <a:t> 인증</a:t>
            </a:r>
            <a:r>
              <a:rPr lang="en-US" altLang="ko-KR" sz="2000" dirty="0"/>
              <a:t>,</a:t>
            </a:r>
            <a:r>
              <a:rPr lang="ko-KR" altLang="en-US" sz="2000" dirty="0"/>
              <a:t> 서명 등을 제공하기 위해 주로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2005</a:t>
            </a:r>
            <a:r>
              <a:rPr lang="ko-KR" altLang="en-US" sz="2400" dirty="0"/>
              <a:t>년</a:t>
            </a:r>
            <a:r>
              <a:rPr lang="en-US" altLang="ko-KR" sz="2400" dirty="0"/>
              <a:t> SHA-1</a:t>
            </a:r>
            <a:r>
              <a:rPr lang="ko-KR" altLang="en-US" sz="2400" dirty="0"/>
              <a:t>과 </a:t>
            </a:r>
            <a:r>
              <a:rPr lang="en-US" altLang="ko-KR" sz="2400" dirty="0"/>
              <a:t>MD5</a:t>
            </a:r>
            <a:r>
              <a:rPr lang="ko-KR" altLang="en-US" sz="2400" dirty="0"/>
              <a:t>와 같은 구조에 대한 충돌 쌍 공격 제기 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NIST</a:t>
            </a:r>
            <a:r>
              <a:rPr lang="ko-KR" altLang="en-US" sz="2400" dirty="0"/>
              <a:t>에서 </a:t>
            </a:r>
            <a:r>
              <a:rPr lang="en-US" altLang="ko-KR" sz="2400" dirty="0"/>
              <a:t>SHA-3</a:t>
            </a:r>
            <a:r>
              <a:rPr lang="ko-KR" altLang="en-US" sz="2400" dirty="0"/>
              <a:t> 공모전 시행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국내에서 </a:t>
            </a:r>
            <a:r>
              <a:rPr lang="en-US" altLang="ko-KR" sz="2400" dirty="0"/>
              <a:t>LSH</a:t>
            </a:r>
            <a:r>
              <a:rPr lang="ko-KR" altLang="en-US" sz="2400" dirty="0"/>
              <a:t> 개발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 주요 연산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ARX(Addition, Rotation, </a:t>
            </a:r>
            <a:r>
              <a:rPr lang="en-US" altLang="ko-KR" sz="2000" dirty="0" err="1"/>
              <a:t>eXclusive</a:t>
            </a:r>
            <a:r>
              <a:rPr lang="en-US" altLang="ko-KR" sz="2000" dirty="0"/>
              <a:t>-OR)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SIMD(Single Instruction Multiple Data)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활용하기 좋은 구조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다양한 플랫폼 상에서 </a:t>
            </a:r>
            <a:r>
              <a:rPr lang="en-US" altLang="ko-KR" sz="2000" dirty="0"/>
              <a:t>LSH </a:t>
            </a:r>
            <a:r>
              <a:rPr lang="ko-KR" altLang="en-US" sz="2000" dirty="0"/>
              <a:t>최적 연구 활발히 수행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2014</a:t>
            </a:r>
            <a:r>
              <a:rPr lang="ko-KR" altLang="en-US" sz="2400" dirty="0"/>
              <a:t>년 </a:t>
            </a:r>
            <a:r>
              <a:rPr lang="en-US" altLang="ko-KR" sz="2400" dirty="0"/>
              <a:t>NSR(National Security Research)</a:t>
            </a:r>
            <a:r>
              <a:rPr lang="ko-KR" altLang="en-US" sz="2400" dirty="0"/>
              <a:t>에서 개발한 해시함수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SHA-3</a:t>
            </a:r>
            <a:r>
              <a:rPr lang="ko-KR" altLang="en-US" sz="2400" dirty="0"/>
              <a:t>보다 </a:t>
            </a:r>
            <a:r>
              <a:rPr lang="en-US" altLang="ko-KR" sz="2400" dirty="0"/>
              <a:t>4</a:t>
            </a:r>
            <a:r>
              <a:rPr lang="ko-KR" altLang="en-US" sz="2400" dirty="0"/>
              <a:t>배 빠르고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SHA-3</a:t>
            </a:r>
            <a:r>
              <a:rPr lang="ko-KR" altLang="en-US" sz="2400" dirty="0"/>
              <a:t> </a:t>
            </a:r>
            <a:r>
              <a:rPr lang="en-US" altLang="ko-KR" sz="2400" dirty="0"/>
              <a:t>finalist</a:t>
            </a:r>
            <a:r>
              <a:rPr lang="ko-KR" altLang="en-US" sz="2400" dirty="0"/>
              <a:t>에 진출한 암호들보다 </a:t>
            </a:r>
            <a:r>
              <a:rPr lang="en-US" altLang="ko-KR" sz="2400" dirty="0"/>
              <a:t>1.5~2.3 </a:t>
            </a:r>
            <a:r>
              <a:rPr lang="ko-KR" altLang="en-US" sz="2400" dirty="0"/>
              <a:t>배 빠름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LSH</a:t>
            </a:r>
            <a:r>
              <a:rPr lang="ko-KR" altLang="en-US" sz="2400" dirty="0"/>
              <a:t>는 초기화</a:t>
            </a:r>
            <a:r>
              <a:rPr lang="en-US" altLang="ko-KR" sz="2400" dirty="0"/>
              <a:t>,</a:t>
            </a:r>
            <a:r>
              <a:rPr lang="ko-KR" altLang="en-US" sz="2400" dirty="0"/>
              <a:t> 압축</a:t>
            </a:r>
            <a:r>
              <a:rPr lang="en-US" altLang="ko-KR" sz="2400" dirty="0"/>
              <a:t>,</a:t>
            </a:r>
            <a:r>
              <a:rPr lang="ko-KR" altLang="en-US" sz="2400" dirty="0"/>
              <a:t> 종료 단계로 구분할 수 있음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DC0DC39-C972-52A1-D404-6F51F39F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43" y="3518029"/>
            <a:ext cx="7170713" cy="2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압축함수는 메시지 확장 함수인 </a:t>
            </a:r>
            <a:r>
              <a:rPr lang="en-US" altLang="ko-KR" sz="2400" dirty="0" err="1"/>
              <a:t>MsgExp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거친 후</a:t>
            </a:r>
            <a:r>
              <a:rPr lang="en-US" altLang="ko-KR" sz="2400" dirty="0"/>
              <a:t>,</a:t>
            </a:r>
            <a:r>
              <a:rPr lang="ko-KR" altLang="en-US" sz="2400" dirty="0"/>
              <a:t> 단계 함수인 </a:t>
            </a:r>
            <a:r>
              <a:rPr lang="en-US" altLang="ko-KR" sz="2400" dirty="0"/>
              <a:t>Step</a:t>
            </a:r>
            <a:r>
              <a:rPr lang="ko-KR" altLang="en-US" sz="2400" dirty="0"/>
              <a:t> 함수 수행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Step</a:t>
            </a:r>
            <a:r>
              <a:rPr lang="ko-KR" altLang="en-US" sz="2400" dirty="0"/>
              <a:t> 함수의 주요 주요 연산은 </a:t>
            </a:r>
            <a:r>
              <a:rPr lang="en-US" altLang="ko-KR" sz="2400" dirty="0"/>
              <a:t>ARX </a:t>
            </a:r>
            <a:r>
              <a:rPr lang="ko-KR" altLang="en-US" sz="2400" dirty="0"/>
              <a:t>연산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로테이션 연산은 </a:t>
            </a:r>
            <a:r>
              <a:rPr lang="en-US" altLang="ko-KR" sz="2000" dirty="0"/>
              <a:t>w</a:t>
            </a:r>
            <a:r>
              <a:rPr lang="ko-KR" altLang="en-US" sz="2000" dirty="0"/>
              <a:t> 값에 따라 다르게 수행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Step</a:t>
            </a:r>
            <a:r>
              <a:rPr lang="ko-KR" altLang="en-US" sz="2000" dirty="0"/>
              <a:t> 함수는 </a:t>
            </a:r>
            <a:r>
              <a:rPr lang="en-US" altLang="ko-KR" sz="2000" dirty="0"/>
              <a:t>j</a:t>
            </a:r>
            <a:r>
              <a:rPr lang="ko-KR" altLang="en-US" sz="2000" dirty="0"/>
              <a:t> 값에 따라 다르게 로테이션 수행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3F110F-AC9F-792E-8E50-856AEFD8804F}"/>
              </a:ext>
            </a:extLst>
          </p:cNvPr>
          <p:cNvGrpSpPr/>
          <p:nvPr/>
        </p:nvGrpSpPr>
        <p:grpSpPr>
          <a:xfrm>
            <a:off x="272063" y="3973155"/>
            <a:ext cx="6018869" cy="2599980"/>
            <a:chOff x="252185" y="4153360"/>
            <a:chExt cx="6018869" cy="259998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DC0DC39-C972-52A1-D404-6F51F39F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185" y="4153360"/>
              <a:ext cx="6018869" cy="24212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42C664-6566-E7B1-16EB-E73646621FC4}"/>
                </a:ext>
              </a:extLst>
            </p:cNvPr>
            <p:cNvSpPr/>
            <p:nvPr/>
          </p:nvSpPr>
          <p:spPr>
            <a:xfrm>
              <a:off x="3261619" y="5705475"/>
              <a:ext cx="836656" cy="1047865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258919FF-CDB7-D3F3-A208-C9E7AA1D99B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118153" y="5382558"/>
            <a:ext cx="2675402" cy="666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1E4974-5817-8DE8-CA0A-C6A6B98DC087}"/>
              </a:ext>
            </a:extLst>
          </p:cNvPr>
          <p:cNvGrpSpPr/>
          <p:nvPr/>
        </p:nvGrpSpPr>
        <p:grpSpPr>
          <a:xfrm>
            <a:off x="6793555" y="4440615"/>
            <a:ext cx="4986525" cy="1883885"/>
            <a:chOff x="5093909" y="3558448"/>
            <a:chExt cx="6528886" cy="22364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264598-FDC9-19CD-E671-1F1DCFF00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0456" y="3639976"/>
              <a:ext cx="6240137" cy="206549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331972-F64F-E2BF-DECF-60D6F65F1FE1}"/>
                </a:ext>
              </a:extLst>
            </p:cNvPr>
            <p:cNvSpPr/>
            <p:nvPr/>
          </p:nvSpPr>
          <p:spPr>
            <a:xfrm>
              <a:off x="5093909" y="3558448"/>
              <a:ext cx="6528886" cy="2236424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7">
                <a:extLst>
                  <a:ext uri="{FF2B5EF4-FFF2-40B4-BE49-F238E27FC236}">
                    <a16:creationId xmlns:a16="http://schemas.microsoft.com/office/drawing/2014/main" id="{DF6E73D1-603E-0412-749B-94BF2730C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608793"/>
                  </p:ext>
                </p:extLst>
              </p:nvPr>
            </p:nvGraphicFramePr>
            <p:xfrm>
              <a:off x="5529232" y="2861793"/>
              <a:ext cx="6250848" cy="13863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0904">
                      <a:extLst>
                        <a:ext uri="{9D8B030D-6E8A-4147-A177-3AD203B41FA5}">
                          <a16:colId xmlns:a16="http://schemas.microsoft.com/office/drawing/2014/main" val="226809544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7464160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51748019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953714042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1862459042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2886175757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98568664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43619533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7547475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336095580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561702536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2566659886"/>
                        </a:ext>
                      </a:extLst>
                    </a:gridCol>
                  </a:tblGrid>
                  <a:tr h="1994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ore-KR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ore-KR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ore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ore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kumimoji="0" lang="en-US" altLang="ko-Kore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057343"/>
                      </a:ext>
                    </a:extLst>
                  </a:tr>
                  <a:tr h="18975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odd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706494"/>
                      </a:ext>
                    </a:extLst>
                  </a:tr>
                  <a:tr h="189756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even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808360"/>
                      </a:ext>
                    </a:extLst>
                  </a:tr>
                  <a:tr h="18975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odd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32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48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40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56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051740"/>
                      </a:ext>
                    </a:extLst>
                  </a:tr>
                  <a:tr h="189756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even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603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7">
                <a:extLst>
                  <a:ext uri="{FF2B5EF4-FFF2-40B4-BE49-F238E27FC236}">
                    <a16:creationId xmlns:a16="http://schemas.microsoft.com/office/drawing/2014/main" id="{DF6E73D1-603E-0412-749B-94BF2730C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608793"/>
                  </p:ext>
                </p:extLst>
              </p:nvPr>
            </p:nvGraphicFramePr>
            <p:xfrm>
              <a:off x="5529232" y="2861793"/>
              <a:ext cx="6250848" cy="13863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0904">
                      <a:extLst>
                        <a:ext uri="{9D8B030D-6E8A-4147-A177-3AD203B41FA5}">
                          <a16:colId xmlns:a16="http://schemas.microsoft.com/office/drawing/2014/main" val="226809544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7464160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51748019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953714042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1862459042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2886175757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985686644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43619533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75474753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3336095580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561702536"/>
                        </a:ext>
                      </a:extLst>
                    </a:gridCol>
                    <a:gridCol w="520904">
                      <a:extLst>
                        <a:ext uri="{9D8B030D-6E8A-4147-A177-3AD203B41FA5}">
                          <a16:colId xmlns:a16="http://schemas.microsoft.com/office/drawing/2014/main" val="2566659886"/>
                        </a:ext>
                      </a:extLst>
                    </a:gridCol>
                  </a:tblGrid>
                  <a:tr h="289052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39" t="-4348" r="-1104878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439" t="-4348" r="-1004878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4348" r="-904878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4348" r="-804878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439" t="-4348" r="-704878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90476" t="-4348" r="-588095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4878" t="-4348" r="-502439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4878" t="-4348" r="-402439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4878" t="-4348" r="-302439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4878" t="-4348" r="-202439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878" t="-4348" r="-102439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4878" t="-4348" r="-2439" b="-3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057343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39" t="-55814" r="-1104878" b="-1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odd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109091" r="-904878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109091" r="-804878" b="-31363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7064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even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219048" r="-904878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219048" r="-804878" b="-228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808360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39" t="-152273" r="-110487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odd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304545" r="-904878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304545" r="-804878" b="-11818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16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32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48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8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24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40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56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05174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even</a:t>
                          </a:r>
                          <a:endParaRPr lang="ko-Kore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404545" r="-904878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404545" r="-804878" b="-181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603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0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 dirty="0"/>
              <a:t>최적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SSE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</a:t>
            </a:r>
            <a:r>
              <a:rPr lang="en-US" altLang="ko-KR" sz="2400" dirty="0"/>
              <a:t>LSH </a:t>
            </a:r>
            <a:r>
              <a:rPr lang="ko-KR" altLang="en-US" sz="2400" dirty="0"/>
              <a:t>최적 구현</a:t>
            </a:r>
            <a:r>
              <a:rPr lang="en-US" altLang="ko-KR" sz="2400" dirty="0"/>
              <a:t>	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SSE(Streaming SIMD Extension version2)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128</a:t>
            </a:r>
            <a:r>
              <a:rPr lang="ko-KR" altLang="en-US" sz="1600" dirty="0"/>
              <a:t>비트 레지스터</a:t>
            </a:r>
            <a:endParaRPr lang="en-US" altLang="ko-KR" sz="1600" dirty="0"/>
          </a:p>
          <a:p>
            <a:pPr lvl="2">
              <a:lnSpc>
                <a:spcPct val="110000"/>
              </a:lnSpc>
            </a:pPr>
            <a:r>
              <a:rPr lang="ko-KR" altLang="en-US" sz="1600" dirty="0"/>
              <a:t>대략 </a:t>
            </a:r>
            <a:r>
              <a:rPr lang="en-US" altLang="ko-KR" sz="1600" dirty="0"/>
              <a:t>70</a:t>
            </a:r>
            <a:r>
              <a:rPr lang="ko-KR" altLang="en-US" sz="1600" dirty="0"/>
              <a:t>가지 명령어 지원</a:t>
            </a:r>
            <a:endParaRPr lang="en-US" altLang="ko-KR" sz="1600" dirty="0"/>
          </a:p>
          <a:p>
            <a:pPr lvl="2">
              <a:lnSpc>
                <a:spcPct val="110000"/>
              </a:lnSpc>
            </a:pP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초기화 함수와 압축함수에 대해 최적 구현</a:t>
            </a:r>
            <a:endParaRPr lang="en-US" altLang="ko-KR" sz="2000" dirty="0"/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32</a:t>
            </a:r>
            <a:r>
              <a:rPr lang="ko-KR" altLang="en-US" sz="1600" dirty="0"/>
              <a:t>비트 단위로 연산이 수행되는 </a:t>
            </a:r>
            <a:r>
              <a:rPr lang="en-US" altLang="ko-KR" sz="1600" dirty="0"/>
              <a:t>LSH</a:t>
            </a:r>
            <a:r>
              <a:rPr lang="ko-KR" altLang="en-US" sz="1600" dirty="0"/>
              <a:t>의 </a:t>
            </a:r>
            <a:r>
              <a:rPr lang="en-US" altLang="ko-KR" sz="1600" dirty="0"/>
              <a:t>ARX</a:t>
            </a:r>
            <a:r>
              <a:rPr lang="ko-KR" altLang="en-US" sz="1600" dirty="0"/>
              <a:t> 연산을 </a:t>
            </a:r>
            <a:r>
              <a:rPr lang="en-US" altLang="ko-KR" sz="1600" dirty="0"/>
              <a:t>SSE2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이용하여 </a:t>
            </a:r>
            <a:r>
              <a:rPr lang="en-US" altLang="ko-KR" sz="1600" dirty="0"/>
              <a:t>128</a:t>
            </a:r>
            <a:r>
              <a:rPr lang="ko-KR" altLang="en-US" sz="1600" dirty="0"/>
              <a:t>비로 처리할 수 있는 연산 적용</a:t>
            </a:r>
            <a:endParaRPr lang="en-US" altLang="ko-KR" sz="1600" dirty="0"/>
          </a:p>
          <a:p>
            <a:pPr lvl="2">
              <a:lnSpc>
                <a:spcPct val="110000"/>
              </a:lnSpc>
            </a:pPr>
            <a:r>
              <a:rPr lang="ko-KR" altLang="en-US" sz="1600" dirty="0"/>
              <a:t>압축함수 내부 치환함수</a:t>
            </a:r>
            <a:endParaRPr lang="en-US" altLang="ko-KR" sz="1600" dirty="0"/>
          </a:p>
          <a:p>
            <a:pPr lvl="3">
              <a:lnSpc>
                <a:spcPct val="110000"/>
              </a:lnSpc>
            </a:pPr>
            <a:r>
              <a:rPr lang="ko-KR" altLang="en-US" sz="1400" dirty="0"/>
              <a:t>인접한 </a:t>
            </a: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en-US" altLang="ko-KR" sz="1400" dirty="0"/>
              <a:t>w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하나의 레지스터에 위치시켜 </a:t>
            </a:r>
            <a:r>
              <a:rPr lang="en-US" altLang="ko-KR" sz="1400" dirty="0"/>
              <a:t>shuffle</a:t>
            </a:r>
            <a:r>
              <a:rPr lang="ko-KR" altLang="en-US" sz="1400" dirty="0"/>
              <a:t> 함수 사용하여 구현</a:t>
            </a:r>
            <a:endParaRPr lang="en-US" altLang="ko-KR" sz="1400" dirty="0"/>
          </a:p>
          <a:p>
            <a:pPr lvl="3">
              <a:lnSpc>
                <a:spcPct val="110000"/>
              </a:lnSpc>
            </a:pPr>
            <a:r>
              <a:rPr lang="ko-KR" altLang="en-US" sz="1400" dirty="0"/>
              <a:t>덧셈 연산과 </a:t>
            </a:r>
            <a:r>
              <a:rPr lang="en-US" altLang="ko-KR" sz="1400" dirty="0" err="1"/>
              <a:t>xor</a:t>
            </a:r>
            <a:r>
              <a:rPr lang="ko-KR" altLang="en-US" sz="1400" dirty="0"/>
              <a:t> 연산도 </a:t>
            </a: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en-US" altLang="ko-KR" sz="1400" dirty="0"/>
              <a:t>w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하나의 레지스터에서 연산하도록 구현</a:t>
            </a:r>
            <a:br>
              <a:rPr lang="en-US" altLang="ko-KR" sz="1400" dirty="0"/>
            </a:b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성능 측정 결과 </a:t>
            </a:r>
            <a:endParaRPr lang="en-US" altLang="ko-KR" sz="2000" dirty="0"/>
          </a:p>
          <a:p>
            <a:pPr lvl="2">
              <a:lnSpc>
                <a:spcPct val="110000"/>
              </a:lnSpc>
            </a:pPr>
            <a:r>
              <a:rPr lang="ko-KR" altLang="en-US" sz="1600" dirty="0"/>
              <a:t>기존 대비 최대 </a:t>
            </a:r>
            <a:r>
              <a:rPr lang="en-US" altLang="ko-KR" sz="1600" dirty="0"/>
              <a:t>2.79</a:t>
            </a:r>
            <a:r>
              <a:rPr lang="ko-KR" altLang="en-US" sz="1600" dirty="0"/>
              <a:t>배 성능 향상 확인</a:t>
            </a:r>
            <a:endParaRPr lang="en-US" altLang="ko-KR" sz="1600" dirty="0"/>
          </a:p>
          <a:p>
            <a:pPr lvl="2">
              <a:lnSpc>
                <a:spcPct val="110000"/>
              </a:lnSpc>
            </a:pPr>
            <a:r>
              <a:rPr lang="en-US" altLang="ko-KR" sz="1600" dirty="0" err="1"/>
              <a:t>Openssl</a:t>
            </a:r>
            <a:r>
              <a:rPr lang="en-US" altLang="ko-KR" sz="1600" dirty="0"/>
              <a:t> SHA-2</a:t>
            </a:r>
            <a:r>
              <a:rPr lang="ko-KR" altLang="en-US" sz="1600" dirty="0"/>
              <a:t> 대비 최대 </a:t>
            </a:r>
            <a:r>
              <a:rPr lang="en-US" altLang="ko-KR" sz="1600" dirty="0"/>
              <a:t>8.99</a:t>
            </a:r>
            <a:r>
              <a:rPr lang="ko-KR" altLang="en-US" sz="1600" dirty="0"/>
              <a:t>배 성능 향상 확인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endParaRPr lang="en-US" altLang="ko-KR" sz="2000" dirty="0"/>
          </a:p>
          <a:p>
            <a:pPr lvl="1">
              <a:lnSpc>
                <a:spcPct val="11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567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 dirty="0"/>
              <a:t>최적 구현 동향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SSE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AVX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활용한 </a:t>
                </a:r>
                <a:r>
                  <a:rPr lang="en-US" altLang="ko-KR" dirty="0"/>
                  <a:t>LSH</a:t>
                </a:r>
                <a:r>
                  <a:rPr lang="ko-KR" altLang="en-US" dirty="0"/>
                  <a:t> 최적 구현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w=32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워드에 대해 동시 처리 가능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w=64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워드에 대해 동시 처리 가능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/>
                  <a:t>paddd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pxor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명령어를 사용하여 덧셈과  </a:t>
                </a:r>
                <a:r>
                  <a:rPr lang="en-US" altLang="ko-KR" dirty="0" err="1"/>
                  <a:t>xor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연산 병렬 구현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로테이션 연산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err="1"/>
                  <a:t>pslld</a:t>
                </a:r>
                <a:r>
                  <a:rPr lang="ko-KR" altLang="en-US" dirty="0"/>
                  <a:t> 명령어를 통해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만큼 왼쪽 </a:t>
                </a:r>
                <a:r>
                  <a:rPr lang="ko-KR" altLang="en-US" dirty="0" err="1"/>
                  <a:t>쉬프트</a:t>
                </a:r>
                <a:r>
                  <a:rPr lang="ko-KR" altLang="en-US" dirty="0"/>
                  <a:t> 연산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32-(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만큼 </a:t>
                </a:r>
                <a:r>
                  <a:rPr lang="en-US" altLang="ko-KR" dirty="0" err="1"/>
                  <a:t>psrld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명령어를 통해 오른쪽 </a:t>
                </a:r>
                <a:r>
                  <a:rPr lang="ko-KR" altLang="en-US" dirty="0" err="1"/>
                  <a:t>쉬프트</a:t>
                </a:r>
                <a:r>
                  <a:rPr lang="ko-KR" altLang="en-US" dirty="0"/>
                  <a:t> 연산 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/>
                  <a:t>위의 두 값을 </a:t>
                </a:r>
                <a:r>
                  <a:rPr lang="en-US" altLang="ko-KR" dirty="0" err="1"/>
                  <a:t>xor</a:t>
                </a:r>
                <a:r>
                  <a:rPr lang="ko-KR" altLang="en-US" dirty="0"/>
                  <a:t> 연산하여 로테이션 연산 구현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의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의 배수 값을 갖기 때문에 이를 활용하여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비트</a:t>
                </a:r>
                <a:r>
                  <a:rPr lang="en-US" altLang="ko-KR" dirty="0"/>
                  <a:t>shuffle</a:t>
                </a:r>
                <a:r>
                  <a:rPr lang="ko-KR" altLang="en-US" dirty="0"/>
                  <a:t> 명령어 </a:t>
                </a:r>
                <a:r>
                  <a:rPr lang="en-US" altLang="ko-KR" dirty="0" err="1"/>
                  <a:t>pshufb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구현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치환 함수는 </a:t>
                </a:r>
                <a:r>
                  <a:rPr lang="en-US" altLang="ko-KR" dirty="0"/>
                  <a:t>32</a:t>
                </a:r>
                <a:r>
                  <a:rPr lang="ko-KR" altLang="en-US" dirty="0"/>
                  <a:t>비트 </a:t>
                </a:r>
                <a:r>
                  <a:rPr lang="en-US" altLang="ko-KR" dirty="0"/>
                  <a:t>shuffle </a:t>
                </a:r>
                <a:r>
                  <a:rPr lang="ko-KR" altLang="en-US" dirty="0"/>
                  <a:t>명령어인 </a:t>
                </a:r>
                <a:r>
                  <a:rPr lang="en-US" altLang="ko-KR" dirty="0" err="1"/>
                  <a:t>pshufd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명령어를 사용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/>
                  <a:t>레지스터 내에서 치환 한 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레지스터를 서로 교환하는 방식으로 구현</a:t>
                </a:r>
                <a:endParaRPr lang="en-US" altLang="ko-KR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51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/>
              <a:t>최적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SSE</a:t>
            </a:r>
            <a:r>
              <a:rPr lang="ko-KR" altLang="en-US" sz="2400" dirty="0"/>
              <a:t>와 </a:t>
            </a:r>
            <a:r>
              <a:rPr lang="en-US" altLang="ko-KR" sz="2400" b="1" dirty="0"/>
              <a:t>AVX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</a:t>
            </a:r>
            <a:r>
              <a:rPr lang="en-US" altLang="ko-KR" sz="2400" dirty="0"/>
              <a:t>LSH</a:t>
            </a:r>
            <a:r>
              <a:rPr lang="ko-KR" altLang="en-US" sz="2400" dirty="0"/>
              <a:t> 최적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AVX</a:t>
            </a:r>
            <a:r>
              <a:rPr lang="ko-KR" altLang="en-US" sz="2000" dirty="0"/>
              <a:t>는 최대 </a:t>
            </a:r>
            <a:r>
              <a:rPr lang="en-US" altLang="ko-KR" sz="2000" dirty="0"/>
              <a:t>256</a:t>
            </a:r>
            <a:r>
              <a:rPr lang="ko-KR" altLang="en-US" sz="2000" dirty="0"/>
              <a:t>비트 레지스터 활용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w=32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개 워드 동시 처리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w=64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워드 동시 처리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압축 함수의 로테이션 연산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레지스터 내부 구조를 변경하기 위해 </a:t>
            </a:r>
            <a:r>
              <a:rPr lang="en-US" altLang="ko-KR" sz="1600" dirty="0"/>
              <a:t>128</a:t>
            </a:r>
            <a:r>
              <a:rPr lang="ko-KR" altLang="en-US" sz="1600" dirty="0"/>
              <a:t>비트 </a:t>
            </a:r>
            <a:r>
              <a:rPr lang="en-US" altLang="ko-KR" sz="1600" dirty="0"/>
              <a:t>permutation</a:t>
            </a:r>
            <a:r>
              <a:rPr lang="ko-KR" altLang="en-US" sz="1600" dirty="0"/>
              <a:t> 명령어인</a:t>
            </a:r>
            <a:r>
              <a:rPr lang="en-US" altLang="ko-KR" sz="1600" dirty="0"/>
              <a:t> vperm2i128</a:t>
            </a:r>
            <a:r>
              <a:rPr lang="ko-KR" altLang="en-US" sz="1600" dirty="0"/>
              <a:t>을 사용하여 효율적 구현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이외의 연산은 </a:t>
            </a:r>
            <a:r>
              <a:rPr lang="en-US" altLang="ko-KR" sz="2000" dirty="0"/>
              <a:t>SSE</a:t>
            </a:r>
            <a:r>
              <a:rPr lang="ko-KR" altLang="en-US" sz="2000" dirty="0"/>
              <a:t>와 유사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6075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SIMD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LSH </a:t>
            </a:r>
            <a:r>
              <a:rPr lang="ko-KR" altLang="en-US"/>
              <a:t>최적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SSE</a:t>
            </a:r>
            <a:r>
              <a:rPr lang="ko-KR" altLang="en-US" sz="2400" dirty="0"/>
              <a:t>와 </a:t>
            </a:r>
            <a:r>
              <a:rPr lang="en-US" altLang="ko-KR" sz="2400" dirty="0"/>
              <a:t>AVX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활용한 </a:t>
            </a:r>
            <a:r>
              <a:rPr lang="en-US" altLang="ko-KR" sz="2400" dirty="0"/>
              <a:t>LSH</a:t>
            </a:r>
            <a:r>
              <a:rPr lang="ko-KR" altLang="en-US" sz="2400" dirty="0"/>
              <a:t> 최적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압축 함수의 메시지 확장 함수는 두개의 </a:t>
            </a:r>
            <a:r>
              <a:rPr lang="en-US" altLang="ko-KR" sz="2000" dirty="0"/>
              <a:t>16w</a:t>
            </a:r>
            <a:r>
              <a:rPr lang="ko-KR" altLang="en-US" sz="2000" dirty="0"/>
              <a:t> 메시지 배열로부터 새로운 </a:t>
            </a:r>
            <a:r>
              <a:rPr lang="en-US" altLang="ko-KR" sz="2000" dirty="0"/>
              <a:t>16w</a:t>
            </a:r>
            <a:r>
              <a:rPr lang="ko-KR" altLang="en-US" sz="2000" dirty="0"/>
              <a:t> 배열 생성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 과정에서 레지스터와 메모리 사이에 메시지 블록 이동 과정이 비효율적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메시지 배열에 대한 호출과 저장 과정 생략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첫번째와 두번째 메시지 블록을 레지스터에 저장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첫번째와 두번째 </a:t>
            </a:r>
            <a:r>
              <a:rPr lang="en-US" altLang="ko-KR" sz="1600" dirty="0"/>
              <a:t>step</a:t>
            </a:r>
            <a:r>
              <a:rPr lang="ko-KR" altLang="en-US" sz="1600" dirty="0"/>
              <a:t> 함수 연산 수행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반복 </a:t>
            </a:r>
            <a:r>
              <a:rPr lang="en-US" altLang="ko-KR" sz="1600" dirty="0"/>
              <a:t>loop</a:t>
            </a:r>
            <a:r>
              <a:rPr lang="ko-KR" altLang="en-US" sz="1600" dirty="0"/>
              <a:t> 수행 시</a:t>
            </a:r>
            <a:r>
              <a:rPr lang="en-US" altLang="ko-KR" sz="1600" dirty="0"/>
              <a:t>,</a:t>
            </a:r>
            <a:r>
              <a:rPr lang="ko-KR" altLang="en-US" sz="1600" dirty="0"/>
              <a:t> 메시지 블록을 담은 고정된 레지스터를 갱신하는 기법 수행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Intel</a:t>
            </a:r>
            <a:r>
              <a:rPr lang="ko-KR" altLang="en-US" sz="1400" dirty="0"/>
              <a:t>의 </a:t>
            </a:r>
            <a:r>
              <a:rPr lang="en-US" altLang="ko-KR" sz="1400" dirty="0"/>
              <a:t>Intrinsic</a:t>
            </a:r>
            <a:r>
              <a:rPr lang="ko-KR" altLang="en-US" sz="1400" dirty="0"/>
              <a:t> 함수 사용</a:t>
            </a:r>
            <a:r>
              <a:rPr lang="en-US" altLang="ko-KR" sz="1400" dirty="0"/>
              <a:t>(w=32</a:t>
            </a:r>
            <a:r>
              <a:rPr lang="ko-KR" altLang="en-US" sz="1400" dirty="0"/>
              <a:t>의 </a:t>
            </a:r>
            <a:r>
              <a:rPr lang="en-US" altLang="ko-KR" sz="1400" dirty="0"/>
              <a:t>SSE</a:t>
            </a:r>
            <a:r>
              <a:rPr lang="ko-KR" altLang="en-US" sz="1400" dirty="0"/>
              <a:t>와 </a:t>
            </a:r>
            <a:r>
              <a:rPr lang="en-US" altLang="ko-KR" sz="1400" dirty="0"/>
              <a:t>w=64</a:t>
            </a:r>
            <a:r>
              <a:rPr lang="ko-KR" altLang="en-US" sz="1400" dirty="0"/>
              <a:t>인 </a:t>
            </a:r>
            <a:r>
              <a:rPr lang="en-US" altLang="ko-KR" sz="1400" dirty="0"/>
              <a:t>AVX</a:t>
            </a:r>
            <a:r>
              <a:rPr lang="ko-KR" altLang="en-US" sz="1400" dirty="0"/>
              <a:t>에 대해 메시지 확장과 </a:t>
            </a:r>
            <a:r>
              <a:rPr lang="en-US" altLang="ko-KR" sz="1400" dirty="0"/>
              <a:t>step</a:t>
            </a:r>
            <a:r>
              <a:rPr lang="ko-KR" altLang="en-US" sz="1400" dirty="0"/>
              <a:t> 함수 구현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성능 측정 결과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w=32, AVX-assembly </a:t>
            </a:r>
            <a:r>
              <a:rPr lang="ko-KR" altLang="en-US" sz="1600" dirty="0"/>
              <a:t>구현이 가장 빨랐고</a:t>
            </a:r>
            <a:r>
              <a:rPr lang="en-US" altLang="ko-KR" sz="1600" dirty="0"/>
              <a:t>,</a:t>
            </a:r>
            <a:r>
              <a:rPr lang="ko-KR" altLang="en-US" sz="1600" dirty="0"/>
              <a:t> 레퍼런스 대비 </a:t>
            </a:r>
            <a:r>
              <a:rPr lang="en-US" altLang="ko-KR" sz="1600" dirty="0"/>
              <a:t>3.62</a:t>
            </a:r>
            <a:r>
              <a:rPr lang="ko-KR" altLang="en-US" sz="1600" dirty="0"/>
              <a:t>배 성능 향상 확인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w=64, AVX-Intrinsic </a:t>
            </a:r>
            <a:r>
              <a:rPr lang="ko-KR" altLang="en-US" sz="1600" dirty="0"/>
              <a:t>구현이 가장 빨랐고</a:t>
            </a:r>
            <a:r>
              <a:rPr lang="en-US" altLang="ko-KR" sz="1600" dirty="0"/>
              <a:t>,</a:t>
            </a:r>
            <a:r>
              <a:rPr lang="ko-KR" altLang="en-US" sz="1600" dirty="0"/>
              <a:t> 레퍼런스 대비 </a:t>
            </a:r>
            <a:r>
              <a:rPr lang="en-US" altLang="ko-KR" sz="1600" dirty="0"/>
              <a:t>8.65</a:t>
            </a:r>
            <a:r>
              <a:rPr lang="ko-KR" altLang="en-US" sz="1600" dirty="0"/>
              <a:t>배 성능 향상 확인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159583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6C0921E3-463B-8043-88E7-28D1BBB440D6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EF4CA654-8630-AD43-99D8-2157A50053C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254</TotalTime>
  <Words>844</Words>
  <Application>Microsoft Macintosh PowerPoint</Application>
  <PresentationFormat>와이드스크린</PresentationFormat>
  <Paragraphs>137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CryptoCraft 테마</vt:lpstr>
      <vt:lpstr>제목 테마</vt:lpstr>
      <vt:lpstr>Intel SIMD를 활용한 해시 함수 LSH 최적 구현 연구 동향</vt:lpstr>
      <vt:lpstr>PowerPoint 프레젠테이션</vt:lpstr>
      <vt:lpstr>서론</vt:lpstr>
      <vt:lpstr>LSH</vt:lpstr>
      <vt:lpstr>LSH</vt:lpstr>
      <vt:lpstr>Intel SIMD를 활용한 LSH 최적 구현 동향</vt:lpstr>
      <vt:lpstr>Intel SIMD를 활용한 LSH 최적 구현 동향</vt:lpstr>
      <vt:lpstr>Intel SIMD를 활용한 LSH 최적 구현</vt:lpstr>
      <vt:lpstr>Intel SIMD를 활용한 LSH 최적 구현</vt:lpstr>
      <vt:lpstr>Intel SIMD를 활용한 LSH 최적 구현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2022-10-06T06:01:47Z</dcterms:created>
  <dcterms:modified xsi:type="dcterms:W3CDTF">2022-10-17T01:44:24Z</dcterms:modified>
</cp:coreProperties>
</file>