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4"/>
  </p:notesMasterIdLst>
  <p:handoutMasterIdLst>
    <p:handoutMasterId r:id="rId15"/>
  </p:handoutMasterIdLst>
  <p:sldIdLst>
    <p:sldId id="269" r:id="rId3"/>
    <p:sldId id="275" r:id="rId4"/>
    <p:sldId id="280" r:id="rId5"/>
    <p:sldId id="281" r:id="rId6"/>
    <p:sldId id="282" r:id="rId7"/>
    <p:sldId id="283" r:id="rId8"/>
    <p:sldId id="285" r:id="rId9"/>
    <p:sldId id="284" r:id="rId10"/>
    <p:sldId id="286" r:id="rId11"/>
    <p:sldId id="287" r:id="rId12"/>
    <p:sldId id="27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ECF7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0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48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2022. 10. 6.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2022. 10. 6.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603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30" t="65598" b="9375"/>
          <a:stretch/>
        </p:blipFill>
        <p:spPr>
          <a:xfrm>
            <a:off x="0" y="6646331"/>
            <a:ext cx="1809148" cy="16086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C6CF6A8-6AA6-4784-940D-F52BCA7438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76"/>
          <a:stretch/>
        </p:blipFill>
        <p:spPr>
          <a:xfrm>
            <a:off x="11822603" y="6229350"/>
            <a:ext cx="313504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676048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2158084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3073925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993106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2158085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307068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999684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986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블록암호 </a:t>
            </a:r>
            <a:r>
              <a:rPr lang="en-US" altLang="ko-KR" sz="4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PIPO</a:t>
            </a:r>
            <a:r>
              <a:rPr lang="ko-KR" altLang="en-US" sz="44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 대한 구현 동향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한성대학교 김현지</a:t>
            </a: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결론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효율적인 암호화를 위한 병렬 처리 기법 및 다양한 언어로의 구현물이 존재</a:t>
            </a:r>
            <a:endParaRPr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저전력 프로세서</a:t>
            </a:r>
            <a:r>
              <a:rPr lang="en-US" altLang="ko-KR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en" altLang="ko-KR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CPU, GPU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그리고 </a:t>
            </a:r>
            <a:r>
              <a:rPr lang="en" altLang="ko-KR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QPU (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양자 컴퓨터</a:t>
            </a:r>
            <a:r>
              <a:rPr lang="en-US" altLang="ko-KR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r>
              <a:rPr lang="ko-KR" altLang="en-US" sz="2000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위한 최적 구현이 연구됨</a:t>
            </a:r>
            <a:endParaRPr lang="en-US" altLang="ko-KR" sz="2000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이외에도 </a:t>
            </a:r>
            <a:r>
              <a:rPr lang="ko-KR" altLang="en-US" sz="2000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부채널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공격에 대응하기 위한 </a:t>
            </a:r>
            <a:r>
              <a:rPr lang="en-US" altLang="ko-KR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8-</a:t>
            </a:r>
            <a:r>
              <a:rPr lang="en" altLang="ko-KR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bit AVR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프로세서 상에서의 </a:t>
            </a:r>
            <a:r>
              <a:rPr lang="ko-KR" altLang="en-US" sz="2000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마스킹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구현</a:t>
            </a:r>
            <a:r>
              <a:rPr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등이 있음</a:t>
            </a:r>
            <a:endParaRPr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8705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서론 및 관련 연구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ko-KR" altLang="en-US" dirty="0"/>
              <a:t>구현 동향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블록암호 </a:t>
            </a:r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PIPO</a:t>
            </a:r>
            <a:endParaRPr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8-bit AVR 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환경에서 효율적인 경량 블록암호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kumimoji="1"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PIPO 64/128 (13 round), PIPO 64/256 (17 round)</a:t>
            </a:r>
          </a:p>
          <a:p>
            <a:pPr lvl="1"/>
            <a:r>
              <a:rPr kumimoji="1" lang="ko-KR" altLang="en-US" sz="18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평문</a:t>
            </a:r>
            <a:r>
              <a:rPr kumimoji="1"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:</a:t>
            </a: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64-bit</a:t>
            </a:r>
          </a:p>
          <a:p>
            <a:pPr lvl="1"/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키</a:t>
            </a:r>
            <a:r>
              <a:rPr kumimoji="1"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:</a:t>
            </a: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128-bit or 256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-bit</a:t>
            </a:r>
          </a:p>
          <a:p>
            <a:r>
              <a:rPr kumimoji="1"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SPN </a:t>
            </a:r>
            <a:r>
              <a:rPr kumimoji="1"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구조</a:t>
            </a:r>
            <a:endParaRPr kumimoji="1" lang="en-US" altLang="ko-KR" sz="2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/>
            <a:r>
              <a:rPr kumimoji="1" lang="en-US" altLang="ko-KR" sz="18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S-layer (</a:t>
            </a:r>
            <a:r>
              <a:rPr kumimoji="1" lang="ko-KR" altLang="en-US" sz="18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비선형 </a:t>
            </a:r>
            <a:r>
              <a:rPr kumimoji="1" lang="en-US" altLang="ko-KR" sz="18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S-box </a:t>
            </a:r>
            <a:r>
              <a:rPr kumimoji="1" lang="ko-KR" altLang="en-US" sz="18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연산</a:t>
            </a:r>
            <a:r>
              <a:rPr kumimoji="1" lang="en-US" altLang="ko-KR" sz="18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 </a:t>
            </a:r>
            <a:r>
              <a:rPr kumimoji="1" lang="en-US" altLang="ko-KR" sz="1800" b="1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</a:t>
            </a:r>
            <a:r>
              <a:rPr kumimoji="1" lang="en-US" altLang="ko-KR" sz="18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R-layer (</a:t>
            </a:r>
            <a:r>
              <a:rPr kumimoji="1" lang="ko-KR" altLang="en-US" sz="18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선형 회전 연산</a:t>
            </a:r>
            <a:r>
              <a:rPr kumimoji="1" lang="en-US" altLang="ko-KR" sz="18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 </a:t>
            </a:r>
            <a:r>
              <a:rPr kumimoji="1" lang="en-US" altLang="ko-KR" sz="1800" b="1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</a:t>
            </a:r>
            <a:r>
              <a:rPr kumimoji="1" lang="en-US" altLang="ko-KR" sz="18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Key Addition (</a:t>
            </a:r>
            <a:r>
              <a:rPr kumimoji="1" lang="ko-KR" altLang="en-US" sz="18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키 덧셈</a:t>
            </a:r>
            <a:r>
              <a:rPr kumimoji="1" lang="en-US" altLang="ko-KR" sz="18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 :</a:t>
            </a:r>
            <a:r>
              <a:rPr kumimoji="1" lang="ko-KR" altLang="en-US" sz="18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라운드마다 반복</a:t>
            </a:r>
            <a:endParaRPr kumimoji="1" lang="en-US" altLang="ko-KR" sz="18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kumimoji="1"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S-layer</a:t>
            </a:r>
          </a:p>
          <a:p>
            <a:pPr lvl="1"/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비트 </a:t>
            </a:r>
            <a:r>
              <a:rPr kumimoji="1" lang="ko-KR" altLang="en-US" sz="18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슬라이싱</a:t>
            </a: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구현 </a:t>
            </a:r>
            <a:r>
              <a:rPr kumimoji="1"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11</a:t>
            </a: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개의 비선형 연산 및 </a:t>
            </a:r>
            <a:r>
              <a:rPr kumimoji="1"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23</a:t>
            </a: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개의 선형 비트 연산으로 구성</a:t>
            </a:r>
            <a:endParaRPr kumimoji="1" lang="en-US" altLang="ko-KR" sz="1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/>
            <a:r>
              <a:rPr kumimoji="1"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TLU </a:t>
            </a: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구현 </a:t>
            </a:r>
            <a:r>
              <a:rPr kumimoji="1"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look up table</a:t>
            </a: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을 사용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R-layer</a:t>
            </a:r>
          </a:p>
          <a:p>
            <a:pPr lvl="1"/>
            <a:r>
              <a:rPr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행 단위로 선형 회전 연산</a:t>
            </a:r>
            <a:endParaRPr lang="en-US" altLang="ko-KR" sz="1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/>
            <a:r>
              <a:rPr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두 번째 행부터 각각 </a:t>
            </a:r>
            <a:r>
              <a:rPr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7,4,3,6,5,1,2 </a:t>
            </a:r>
            <a:r>
              <a:rPr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비트 회전 연산 수행</a:t>
            </a:r>
            <a:endParaRPr lang="en-US" altLang="ko-KR" sz="1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많은 양의 데이터를 암호화하기 위해서는 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알고리즘의 최적화가 필요</a:t>
            </a:r>
            <a:endParaRPr lang="en-US" altLang="ko-KR" sz="2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본 논문에서는 </a:t>
            </a:r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다양한 플랫폼에서의 구현 및 최적 구현 기법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등의 연구 동향을 소개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308CE3-5E9A-AFC6-01FD-B8CA12E1C3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51435" y="3318933"/>
            <a:ext cx="2273298" cy="313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블록암호 </a:t>
            </a:r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PIPO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 대한 구현 동향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효율적인 암호화를 위한 병렬 처리 기법 및 다양한 언어에 대한 구현물이 있음</a:t>
            </a:r>
            <a:endParaRPr lang="en-US" altLang="ko-KR" sz="2000" b="1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/>
            <a:r>
              <a:rPr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각 플랫폼의 벡터 레지스터 사용</a:t>
            </a:r>
            <a:r>
              <a:rPr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웹 기반 언어로의 구현</a:t>
            </a:r>
            <a:r>
              <a:rPr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등</a:t>
            </a:r>
            <a:endParaRPr lang="en-US" altLang="ko-KR" sz="1800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여러 플랫폼에서의</a:t>
            </a:r>
            <a:r>
              <a:rPr lang="ko-KR" altLang="en-US" sz="2000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최적 구현이 다수 연구됨 </a:t>
            </a:r>
            <a:endParaRPr lang="en-US" altLang="ko-KR" sz="2000" b="1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/>
            <a:r>
              <a:rPr lang="ko-KR" altLang="en-US" sz="18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저전력 프로세서</a:t>
            </a:r>
            <a:r>
              <a:rPr lang="en-US" altLang="ko-KR" sz="18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lang="en" altLang="ko-KR" sz="18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CPU, GPU, QPU (</a:t>
            </a:r>
            <a:r>
              <a:rPr lang="ko-KR" altLang="en-US" sz="18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양자 컴퓨터</a:t>
            </a:r>
            <a:r>
              <a:rPr lang="en-US" altLang="ko-KR" sz="18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r>
              <a:rPr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등</a:t>
            </a:r>
          </a:p>
          <a:p>
            <a:endParaRPr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표 4">
                <a:extLst>
                  <a:ext uri="{FF2B5EF4-FFF2-40B4-BE49-F238E27FC236}">
                    <a16:creationId xmlns:a16="http://schemas.microsoft.com/office/drawing/2014/main" id="{D55ABC9E-FEA4-A674-45C9-316101143B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0891373"/>
                  </p:ext>
                </p:extLst>
              </p:nvPr>
            </p:nvGraphicFramePr>
            <p:xfrm>
              <a:off x="186267" y="3011279"/>
              <a:ext cx="11675533" cy="35712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1133">
                      <a:extLst>
                        <a:ext uri="{9D8B030D-6E8A-4147-A177-3AD203B41FA5}">
                          <a16:colId xmlns:a16="http://schemas.microsoft.com/office/drawing/2014/main" val="2833820465"/>
                        </a:ext>
                      </a:extLst>
                    </a:gridCol>
                    <a:gridCol w="3403600">
                      <a:extLst>
                        <a:ext uri="{9D8B030D-6E8A-4147-A177-3AD203B41FA5}">
                          <a16:colId xmlns:a16="http://schemas.microsoft.com/office/drawing/2014/main" val="1779094621"/>
                        </a:ext>
                      </a:extLst>
                    </a:gridCol>
                    <a:gridCol w="1837267">
                      <a:extLst>
                        <a:ext uri="{9D8B030D-6E8A-4147-A177-3AD203B41FA5}">
                          <a16:colId xmlns:a16="http://schemas.microsoft.com/office/drawing/2014/main" val="658772451"/>
                        </a:ext>
                      </a:extLst>
                    </a:gridCol>
                    <a:gridCol w="5833533">
                      <a:extLst>
                        <a:ext uri="{9D8B030D-6E8A-4147-A177-3AD203B41FA5}">
                          <a16:colId xmlns:a16="http://schemas.microsoft.com/office/drawing/2014/main" val="154301054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Georgia" panose="02040502050405020303" pitchFamily="18" charset="0"/>
                            </a:rPr>
                            <a:t>Ref.</a:t>
                          </a:r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>
                        <a:solidFill>
                          <a:srgbClr val="DDEC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Georgia" panose="02040502050405020303" pitchFamily="18" charset="0"/>
                            </a:rPr>
                            <a:t>Platform</a:t>
                          </a:r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>
                        <a:solidFill>
                          <a:srgbClr val="DDEC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Georgia" panose="02040502050405020303" pitchFamily="18" charset="0"/>
                            </a:rPr>
                            <a:t>Method</a:t>
                          </a:r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>
                        <a:solidFill>
                          <a:srgbClr val="DDEC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Georgia" panose="02040502050405020303" pitchFamily="18" charset="0"/>
                            </a:rPr>
                            <a:t>Description</a:t>
                          </a:r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>
                        <a:solidFill>
                          <a:srgbClr val="DDEC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47387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[2]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Georgia" panose="02040502050405020303" pitchFamily="18" charset="0"/>
                            </a:rPr>
                            <a:t>RISC-V (RV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  <m:t>321</m:t>
                              </m:r>
                            </m:oMath>
                          </a14:m>
                          <a:r>
                            <a:rPr lang="en-US" altLang="ko-KR" dirty="0">
                              <a:latin typeface="Georgia" panose="02040502050405020303" pitchFamily="18" charset="0"/>
                            </a:rPr>
                            <a:t>)</a:t>
                          </a:r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Georgia" panose="02040502050405020303" pitchFamily="18" charset="0"/>
                            </a:rPr>
                            <a:t>Parallel</a:t>
                          </a:r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i="0" dirty="0">
                              <a:latin typeface="Georgia" panose="02040502050405020303" pitchFamily="18" charset="0"/>
                            </a:rPr>
                            <a:t>Efficient 8-bit unit R-layer</a:t>
                          </a:r>
                          <a:r>
                            <a:rPr lang="en-US" altLang="ko-KR" i="0" baseline="0" dirty="0">
                              <a:latin typeface="Georgia" panose="02040502050405020303" pitchFamily="18" charset="0"/>
                            </a:rPr>
                            <a:t> for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oMath>
                          </a14:m>
                          <a:r>
                            <a:rPr lang="en-US" altLang="ko-KR" dirty="0">
                              <a:latin typeface="Georgia" panose="02040502050405020303" pitchFamily="18" charset="0"/>
                            </a:rPr>
                            <a:t>-bit register,</a:t>
                          </a:r>
                          <a:br>
                            <a:rPr lang="en-US" altLang="ko-KR" dirty="0">
                              <a:latin typeface="Georgia" panose="02040502050405020303" pitchFamily="18" charset="0"/>
                            </a:rPr>
                          </a:br>
                          <a:r>
                            <a:rPr lang="en-US" altLang="ko-KR" dirty="0">
                              <a:latin typeface="Georgia" panose="02040502050405020303" pitchFamily="18" charset="0"/>
                            </a:rPr>
                            <a:t>memory</a:t>
                          </a:r>
                          <a:r>
                            <a:rPr lang="en-US" altLang="ko-KR" baseline="0" dirty="0">
                              <a:latin typeface="Georgia" panose="02040502050405020303" pitchFamily="18" charset="0"/>
                            </a:rPr>
                            <a:t> and speed optimization</a:t>
                          </a:r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677410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[3]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latin typeface="Georgia" panose="02040502050405020303" pitchFamily="18" charset="0"/>
                            </a:rPr>
                            <a:t>ARM (</a:t>
                          </a:r>
                          <a:r>
                            <a:rPr lang="en" altLang="ko-KR" sz="1800" kern="1200" dirty="0">
                              <a:solidFill>
                                <a:schemeClr val="tx1"/>
                              </a:solidFill>
                              <a:effectLst/>
                              <a:latin typeface="Georgia" panose="02040502050405020303" pitchFamily="18" charset="0"/>
                              <a:ea typeface="+mn-ea"/>
                              <a:cs typeface="+mn-cs"/>
                            </a:rPr>
                            <a:t>A</a:t>
                          </a:r>
                          <a14:m>
                            <m:oMath xmlns:m="http://schemas.openxmlformats.org/officeDocument/2006/math">
                              <m:r>
                                <a:rPr lang="en" altLang="ko-KR" sz="1800" i="1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10</m:t>
                              </m:r>
                            </m:oMath>
                          </a14:m>
                          <a:r>
                            <a:rPr lang="en" altLang="ko-KR" sz="1800" kern="1200" dirty="0">
                              <a:solidFill>
                                <a:schemeClr val="tx1"/>
                              </a:solidFill>
                              <a:effectLst/>
                              <a:latin typeface="Georgia" panose="02040502050405020303" pitchFamily="18" charset="0"/>
                              <a:ea typeface="+mn-ea"/>
                              <a:cs typeface="+mn-cs"/>
                            </a:rPr>
                            <a:t>x fusion</a:t>
                          </a:r>
                          <a:r>
                            <a:rPr lang="en-US" altLang="ko-KR" dirty="0">
                              <a:latin typeface="Georgia" panose="02040502050405020303" pitchFamily="18" charset="0"/>
                            </a:rPr>
                            <a:t>)</a:t>
                          </a:r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  <m:t>128</m:t>
                              </m:r>
                            </m:oMath>
                          </a14:m>
                          <a:r>
                            <a:rPr lang="en-US" altLang="ko-KR" dirty="0">
                              <a:latin typeface="Georgia" panose="02040502050405020303" pitchFamily="18" charset="0"/>
                            </a:rPr>
                            <a:t>-bit register,</a:t>
                          </a:r>
                        </a:p>
                        <a:p>
                          <a:pPr algn="ctr" latinLnBrk="1"/>
                          <a:r>
                            <a:rPr lang="en-US" altLang="ko-KR" dirty="0">
                              <a:latin typeface="Georgia" panose="02040502050405020303" pitchFamily="18" charset="0"/>
                            </a:rPr>
                            <a:t>Encrypting 8 and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oMath>
                          </a14:m>
                          <a:r>
                            <a:rPr lang="en-US" altLang="ko-KR" dirty="0">
                              <a:latin typeface="Georgia" panose="02040502050405020303" pitchFamily="18" charset="0"/>
                            </a:rPr>
                            <a:t> plaintexts simultaneously</a:t>
                          </a:r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907108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[4]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Georgia" panose="02040502050405020303" pitchFamily="18" charset="0"/>
                            </a:rPr>
                            <a:t>Web (Chrome, Safari, etc.)</a:t>
                          </a:r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latin typeface="Georgia" panose="02040502050405020303" pitchFamily="18" charset="0"/>
                            </a:rPr>
                            <a:t>Web implementation</a:t>
                          </a:r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latin typeface="Georgia" panose="02040502050405020303" pitchFamily="18" charset="0"/>
                            </a:rPr>
                            <a:t>Java script, Web assembly,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ko-KR" dirty="0">
                              <a:latin typeface="Georgia" panose="02040502050405020303" pitchFamily="18" charset="0"/>
                            </a:rPr>
                            <a:t>Implementation for various web browsers and OS</a:t>
                          </a:r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755613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[5]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Georgia" panose="02040502050405020303" pitchFamily="18" charset="0"/>
                            </a:rPr>
                            <a:t>Intel core i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i="1" dirty="0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oMath>
                          </a14:m>
                          <a:r>
                            <a:rPr lang="en-US" altLang="ko-KR" dirty="0">
                              <a:latin typeface="Georgia" panose="02040502050405020303" pitchFamily="18" charset="0"/>
                            </a:rPr>
                            <a:t> (AVX,</a:t>
                          </a:r>
                          <a:r>
                            <a:rPr lang="en-US" altLang="ko-KR" baseline="0" dirty="0">
                              <a:latin typeface="Georgia" panose="02040502050405020303" pitchFamily="18" charset="0"/>
                            </a:rPr>
                            <a:t> CUDA PTX</a:t>
                          </a:r>
                          <a:r>
                            <a:rPr lang="en-US" altLang="ko-KR" dirty="0">
                              <a:latin typeface="Georgia" panose="02040502050405020303" pitchFamily="18" charset="0"/>
                            </a:rPr>
                            <a:t>)</a:t>
                          </a:r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Georgia" panose="02040502050405020303" pitchFamily="18" charset="0"/>
                            </a:rPr>
                            <a:t>Parallel</a:t>
                          </a:r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latin typeface="Georgia" panose="02040502050405020303" pitchFamily="18" charset="0"/>
                            </a:rPr>
                            <a:t>O</a:t>
                          </a:r>
                          <a:r>
                            <a:rPr lang="en" altLang="ko-KR" dirty="0">
                              <a:latin typeface="Georgia" panose="02040502050405020303" pitchFamily="18" charset="0"/>
                            </a:rPr>
                            <a:t>ptimal implementation on CPU</a:t>
                          </a:r>
                          <a:r>
                            <a:rPr lang="en" altLang="ko-KR" baseline="0" dirty="0">
                              <a:latin typeface="Georgia" panose="02040502050405020303" pitchFamily="18" charset="0"/>
                            </a:rPr>
                            <a:t> </a:t>
                          </a:r>
                          <a:r>
                            <a:rPr lang="en" altLang="ko-KR" dirty="0">
                              <a:latin typeface="Georgia" panose="02040502050405020303" pitchFamily="18" charset="0"/>
                            </a:rPr>
                            <a:t>(</a:t>
                          </a:r>
                          <a:r>
                            <a:rPr lang="en" altLang="ko-KR" sz="1800" kern="1200" dirty="0">
                              <a:solidFill>
                                <a:schemeClr val="tx1"/>
                              </a:solidFill>
                              <a:effectLst/>
                              <a:latin typeface="Georgia" panose="02040502050405020303" pitchFamily="18" charset="0"/>
                              <a:ea typeface="+mn-ea"/>
                              <a:cs typeface="+mn-cs"/>
                            </a:rPr>
                            <a:t>AVX-</a:t>
                          </a:r>
                          <a14:m>
                            <m:oMath xmlns:m="http://schemas.openxmlformats.org/officeDocument/2006/math">
                              <m:r>
                                <a:rPr lang="en" altLang="ko-KR" sz="1800" i="1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oMath>
                          </a14:m>
                          <a:r>
                            <a:rPr lang="en" altLang="ko-KR" sz="1800" kern="1200" dirty="0">
                              <a:solidFill>
                                <a:schemeClr val="tx1"/>
                              </a:solidFill>
                              <a:effectLst/>
                              <a:latin typeface="Georgia" panose="02040502050405020303" pitchFamily="18" charset="0"/>
                              <a:ea typeface="+mn-ea"/>
                              <a:cs typeface="+mn-cs"/>
                            </a:rPr>
                            <a:t>, AVX-</a:t>
                          </a:r>
                          <a14:m>
                            <m:oMath xmlns:m="http://schemas.openxmlformats.org/officeDocument/2006/math">
                              <m:r>
                                <a:rPr lang="en" altLang="ko-KR" sz="1800" i="1" kern="120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512</m:t>
                              </m:r>
                            </m:oMath>
                          </a14:m>
                          <a:r>
                            <a:rPr lang="en" altLang="ko-KR" dirty="0">
                              <a:latin typeface="Georgia" panose="02040502050405020303" pitchFamily="18" charset="0"/>
                            </a:rPr>
                            <a:t>) and GPU (CUDA PTX inline assembly)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574880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i="1" dirty="0" smtClean="0">
                                    <a:latin typeface="Cambria Math" panose="02040503050406030204" pitchFamily="18" charset="0"/>
                                  </a:rPr>
                                  <m:t>[6]</m:t>
                                </m:r>
                              </m:oMath>
                            </m:oMathPara>
                          </a14:m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Georgia" panose="02040502050405020303" pitchFamily="18" charset="0"/>
                            </a:rPr>
                            <a:t>Quantum computer (Simulator)</a:t>
                          </a:r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Georgia" panose="02040502050405020303" pitchFamily="18" charset="0"/>
                            </a:rPr>
                            <a:t>Quantum circuit</a:t>
                          </a:r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" altLang="ko-KR" dirty="0">
                              <a:latin typeface="Georgia" panose="02040502050405020303" pitchFamily="18" charset="0"/>
                            </a:rPr>
                            <a:t>Optimal implementation of PIPO on</a:t>
                          </a:r>
                          <a:br>
                            <a:rPr lang="en" altLang="ko-KR" dirty="0">
                              <a:latin typeface="Georgia" panose="02040502050405020303" pitchFamily="18" charset="0"/>
                            </a:rPr>
                          </a:br>
                          <a:r>
                            <a:rPr lang="en" altLang="ko-KR" dirty="0">
                              <a:latin typeface="Georgia" panose="02040502050405020303" pitchFamily="18" charset="0"/>
                            </a:rPr>
                            <a:t>quantum computers</a:t>
                          </a:r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744074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표 4">
                <a:extLst>
                  <a:ext uri="{FF2B5EF4-FFF2-40B4-BE49-F238E27FC236}">
                    <a16:creationId xmlns:a16="http://schemas.microsoft.com/office/drawing/2014/main" id="{D55ABC9E-FEA4-A674-45C9-316101143B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0891373"/>
                  </p:ext>
                </p:extLst>
              </p:nvPr>
            </p:nvGraphicFramePr>
            <p:xfrm>
              <a:off x="186267" y="3011279"/>
              <a:ext cx="11675533" cy="35712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01133">
                      <a:extLst>
                        <a:ext uri="{9D8B030D-6E8A-4147-A177-3AD203B41FA5}">
                          <a16:colId xmlns:a16="http://schemas.microsoft.com/office/drawing/2014/main" val="2833820465"/>
                        </a:ext>
                      </a:extLst>
                    </a:gridCol>
                    <a:gridCol w="3403600">
                      <a:extLst>
                        <a:ext uri="{9D8B030D-6E8A-4147-A177-3AD203B41FA5}">
                          <a16:colId xmlns:a16="http://schemas.microsoft.com/office/drawing/2014/main" val="1779094621"/>
                        </a:ext>
                      </a:extLst>
                    </a:gridCol>
                    <a:gridCol w="1837267">
                      <a:extLst>
                        <a:ext uri="{9D8B030D-6E8A-4147-A177-3AD203B41FA5}">
                          <a16:colId xmlns:a16="http://schemas.microsoft.com/office/drawing/2014/main" val="658772451"/>
                        </a:ext>
                      </a:extLst>
                    </a:gridCol>
                    <a:gridCol w="5833533">
                      <a:extLst>
                        <a:ext uri="{9D8B030D-6E8A-4147-A177-3AD203B41FA5}">
                          <a16:colId xmlns:a16="http://schemas.microsoft.com/office/drawing/2014/main" val="154301054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Georgia" panose="02040502050405020303" pitchFamily="18" charset="0"/>
                            </a:rPr>
                            <a:t>Ref.</a:t>
                          </a:r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>
                        <a:solidFill>
                          <a:srgbClr val="DDEC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Georgia" panose="02040502050405020303" pitchFamily="18" charset="0"/>
                            </a:rPr>
                            <a:t>Platform</a:t>
                          </a:r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>
                        <a:solidFill>
                          <a:srgbClr val="DDEC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Georgia" panose="02040502050405020303" pitchFamily="18" charset="0"/>
                            </a:rPr>
                            <a:t>Method</a:t>
                          </a:r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>
                        <a:solidFill>
                          <a:srgbClr val="DDEC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Georgia" panose="02040502050405020303" pitchFamily="18" charset="0"/>
                            </a:rPr>
                            <a:t>Description</a:t>
                          </a:r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>
                        <a:solidFill>
                          <a:srgbClr val="DDEC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473871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128" t="-60784" r="-1861702" b="-4098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7844" t="-60784" r="-225279" b="-409804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Georgia" panose="02040502050405020303" pitchFamily="18" charset="0"/>
                            </a:rPr>
                            <a:t>Parallel</a:t>
                          </a:r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17" t="-60784" r="-435" b="-4098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774102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128" t="-164000" r="-1861702" b="-31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7844" t="-164000" r="-225279" b="-318000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217" t="-164000" r="-435" b="-31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071086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128" t="-258824" r="-1861702" b="-2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Georgia" panose="02040502050405020303" pitchFamily="18" charset="0"/>
                            </a:rPr>
                            <a:t>Web (Chrome, Safari, etc.)</a:t>
                          </a:r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latin typeface="Georgia" panose="02040502050405020303" pitchFamily="18" charset="0"/>
                            </a:rPr>
                            <a:t>Web implementation</a:t>
                          </a:r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latin typeface="Georgia" panose="02040502050405020303" pitchFamily="18" charset="0"/>
                            </a:rPr>
                            <a:t>Java script, Web assembly,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ko-KR" dirty="0">
                              <a:latin typeface="Georgia" panose="02040502050405020303" pitchFamily="18" charset="0"/>
                            </a:rPr>
                            <a:t>Implementation for various web browsers and OS</a:t>
                          </a:r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7556136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128" t="-366000" r="-1861702" b="-11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7844" t="-366000" r="-225279" b="-11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Georgia" panose="02040502050405020303" pitchFamily="18" charset="0"/>
                            </a:rPr>
                            <a:t>Parallel</a:t>
                          </a:r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217" t="-366000" r="-435" b="-11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748801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128" t="-456863" r="-1861702" b="-137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Georgia" panose="02040502050405020303" pitchFamily="18" charset="0"/>
                            </a:rPr>
                            <a:t>Quantum computer (Simulator)</a:t>
                          </a:r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Georgia" panose="02040502050405020303" pitchFamily="18" charset="0"/>
                            </a:rPr>
                            <a:t>Quantum circuit</a:t>
                          </a:r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" altLang="ko-KR" dirty="0">
                              <a:latin typeface="Georgia" panose="02040502050405020303" pitchFamily="18" charset="0"/>
                            </a:rPr>
                            <a:t>Optimal implementation of PIPO on</a:t>
                          </a:r>
                          <a:br>
                            <a:rPr lang="en" altLang="ko-KR" dirty="0">
                              <a:latin typeface="Georgia" panose="02040502050405020303" pitchFamily="18" charset="0"/>
                            </a:rPr>
                          </a:br>
                          <a:r>
                            <a:rPr lang="en" altLang="ko-KR" dirty="0">
                              <a:latin typeface="Georgia" panose="02040502050405020303" pitchFamily="18" charset="0"/>
                            </a:rPr>
                            <a:t>quantum computers</a:t>
                          </a:r>
                          <a:endParaRPr lang="ko-KR" altLang="en-US" dirty="0">
                            <a:latin typeface="Georgia" panose="02040502050405020303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744074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666AB97-8F1B-3A5C-CCF5-60D7A15E39F5}"/>
              </a:ext>
            </a:extLst>
          </p:cNvPr>
          <p:cNvSpPr txBox="1"/>
          <p:nvPr/>
        </p:nvSpPr>
        <p:spPr>
          <a:xfrm>
            <a:off x="2428969" y="2619674"/>
            <a:ext cx="7334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600" dirty="0">
                <a:latin typeface="Georgia" panose="02040502050405020303" pitchFamily="18" charset="0"/>
              </a:rPr>
              <a:t>&lt;Comparison of platforms and methods of various implementations for PIPO&gt;</a:t>
            </a:r>
            <a:endParaRPr kumimoji="1" lang="ko-KR" altLang="en-US" sz="16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202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RISC-V </a:t>
            </a:r>
            <a:r>
              <a:rPr lang="ko-KR" altLang="en-US" sz="3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상에서의 병렬 구현</a:t>
            </a:r>
            <a:endParaRPr lang="en-US" altLang="ko-KR" sz="3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>
                <a:effectLst/>
                <a:latin typeface="HCRBatang"/>
              </a:rPr>
              <a:t>4</a:t>
            </a:r>
            <a:r>
              <a:rPr lang="ko-KR" altLang="en-US" sz="2000" dirty="0">
                <a:effectLst/>
                <a:latin typeface="HCRBatang"/>
              </a:rPr>
              <a:t>개의 </a:t>
            </a:r>
            <a:r>
              <a:rPr lang="ko-KR" altLang="en-US" sz="2000" dirty="0" err="1">
                <a:effectLst/>
                <a:latin typeface="HCRBatang"/>
              </a:rPr>
              <a:t>평문</a:t>
            </a:r>
            <a:r>
              <a:rPr lang="ko-KR" altLang="en-US" sz="2000" dirty="0">
                <a:effectLst/>
                <a:latin typeface="HCRBatang"/>
              </a:rPr>
              <a:t> 병렬 구현 </a:t>
            </a:r>
            <a:r>
              <a:rPr lang="en-US" altLang="ko-KR" sz="2000" dirty="0">
                <a:effectLst/>
                <a:latin typeface="HCRBatang"/>
              </a:rPr>
              <a:t>: </a:t>
            </a:r>
            <a:r>
              <a:rPr lang="ko-KR" altLang="en-US" sz="2000" dirty="0">
                <a:effectLst/>
                <a:latin typeface="HCRBatang"/>
              </a:rPr>
              <a:t> </a:t>
            </a:r>
            <a:r>
              <a:rPr lang="en" altLang="ko-KR" sz="2000" dirty="0">
                <a:effectLst/>
                <a:latin typeface="HCRBatang"/>
              </a:rPr>
              <a:t>S-layer </a:t>
            </a:r>
            <a:r>
              <a:rPr lang="ko-KR" altLang="en-US" sz="2000" dirty="0">
                <a:effectLst/>
                <a:latin typeface="HCRBatang"/>
              </a:rPr>
              <a:t>및 </a:t>
            </a:r>
            <a:r>
              <a:rPr lang="en-US" altLang="ko-KR" sz="2000" dirty="0">
                <a:effectLst/>
                <a:latin typeface="HCRBatang"/>
              </a:rPr>
              <a:t>Add</a:t>
            </a:r>
            <a:r>
              <a:rPr lang="en" altLang="ko-KR" sz="2000" dirty="0" err="1">
                <a:effectLst/>
                <a:latin typeface="HCRBatang"/>
              </a:rPr>
              <a:t>RoundKey</a:t>
            </a:r>
            <a:r>
              <a:rPr lang="ko-KR" altLang="en-US" sz="2000" dirty="0" err="1">
                <a:effectLst/>
                <a:latin typeface="HCRBatang"/>
              </a:rPr>
              <a:t>를</a:t>
            </a:r>
            <a:r>
              <a:rPr lang="ko-KR" altLang="en-US" sz="2000" dirty="0">
                <a:effectLst/>
                <a:latin typeface="HCRBatang"/>
              </a:rPr>
              <a:t> 위해 레지스터 정렬 과정이 필요</a:t>
            </a:r>
            <a:endParaRPr lang="en-US" altLang="ko-KR" sz="2000" dirty="0">
              <a:effectLst/>
              <a:latin typeface="HCRBatang"/>
            </a:endParaRPr>
          </a:p>
          <a:p>
            <a:r>
              <a:rPr lang="ko-KR" altLang="en-US" sz="2000" dirty="0">
                <a:effectLst/>
                <a:latin typeface="HCRBatang"/>
              </a:rPr>
              <a:t>동일 연산을 진행하는 </a:t>
            </a:r>
            <a:r>
              <a:rPr lang="en" altLang="ko-KR" sz="2000" dirty="0">
                <a:effectLst/>
                <a:latin typeface="HCRBatang"/>
              </a:rPr>
              <a:t>state</a:t>
            </a:r>
            <a:r>
              <a:rPr lang="ko-KR" altLang="en-US" sz="2000" dirty="0">
                <a:effectLst/>
                <a:latin typeface="HCRBatang"/>
              </a:rPr>
              <a:t>끼리 </a:t>
            </a:r>
            <a:r>
              <a:rPr lang="ko-KR" altLang="en-US" sz="2000" b="1" dirty="0">
                <a:effectLst/>
                <a:latin typeface="HCRBatang"/>
              </a:rPr>
              <a:t>동일 레지스터에 모은 후 연산</a:t>
            </a:r>
            <a:endParaRPr lang="en-US" altLang="ko-KR" sz="2000" b="1" dirty="0">
              <a:effectLst/>
              <a:latin typeface="HCRBatang"/>
            </a:endParaRPr>
          </a:p>
          <a:p>
            <a:r>
              <a:rPr lang="ko-KR" altLang="en-US" sz="2000" dirty="0">
                <a:effectLst/>
                <a:latin typeface="HCRBatang"/>
              </a:rPr>
              <a:t>정렬</a:t>
            </a:r>
            <a:r>
              <a:rPr lang="en-US" altLang="ko-KR" sz="2000" dirty="0">
                <a:effectLst/>
                <a:latin typeface="HCRBatang"/>
              </a:rPr>
              <a:t> </a:t>
            </a:r>
            <a:r>
              <a:rPr lang="ko-KR" altLang="en-US" sz="2000" dirty="0">
                <a:effectLst/>
                <a:latin typeface="HCRBatang"/>
              </a:rPr>
              <a:t>과정에는 </a:t>
            </a:r>
            <a:r>
              <a:rPr lang="ko-KR" altLang="en-US" sz="2000" b="1" dirty="0">
                <a:effectLst/>
                <a:latin typeface="HCRBatang"/>
              </a:rPr>
              <a:t>스택 레지스터 </a:t>
            </a:r>
            <a:r>
              <a:rPr lang="en-US" altLang="ko-KR" sz="2000" dirty="0">
                <a:effectLst/>
                <a:latin typeface="HCRBatang"/>
              </a:rPr>
              <a:t>(</a:t>
            </a:r>
            <a:r>
              <a:rPr lang="ko-KR" altLang="en-US" sz="2000" dirty="0">
                <a:latin typeface="HCRBatang"/>
              </a:rPr>
              <a:t>필요 사이클이 적음</a:t>
            </a:r>
            <a:r>
              <a:rPr lang="en-US" altLang="ko-KR" sz="2000" dirty="0">
                <a:latin typeface="HCRBatang"/>
              </a:rPr>
              <a:t>)</a:t>
            </a:r>
            <a:r>
              <a:rPr lang="ko-KR" altLang="en-US" sz="2000" dirty="0">
                <a:effectLst/>
                <a:latin typeface="HCRBatang"/>
              </a:rPr>
              <a:t> 을 사용</a:t>
            </a:r>
            <a:endParaRPr lang="en-US" altLang="ko-KR" sz="2000" dirty="0">
              <a:effectLst/>
              <a:latin typeface="HCRBatang"/>
            </a:endParaRPr>
          </a:p>
          <a:p>
            <a:r>
              <a:rPr lang="en" altLang="ko-KR" sz="2000" dirty="0">
                <a:effectLst/>
                <a:latin typeface="HCRBatang"/>
              </a:rPr>
              <a:t>R-layer</a:t>
            </a:r>
          </a:p>
          <a:p>
            <a:pPr lvl="1"/>
            <a:r>
              <a:rPr lang="ko-KR" altLang="en-US" sz="1800" dirty="0">
                <a:effectLst/>
                <a:latin typeface="HCRBatang"/>
              </a:rPr>
              <a:t>회전 연산 시</a:t>
            </a:r>
            <a:r>
              <a:rPr lang="en-US" altLang="ko-KR" sz="1800" dirty="0">
                <a:effectLst/>
                <a:latin typeface="HCRBatang"/>
              </a:rPr>
              <a:t>, 32-</a:t>
            </a:r>
            <a:r>
              <a:rPr lang="en-US" altLang="ko-KR" sz="1800" dirty="0">
                <a:latin typeface="HCRBatang"/>
              </a:rPr>
              <a:t>bit</a:t>
            </a:r>
            <a:r>
              <a:rPr lang="ko-KR" altLang="en-US" sz="1800" dirty="0">
                <a:latin typeface="HCRBatang"/>
              </a:rPr>
              <a:t> </a:t>
            </a:r>
            <a:r>
              <a:rPr lang="en-US" altLang="ko-KR" sz="1800" dirty="0">
                <a:latin typeface="HCRBatang"/>
              </a:rPr>
              <a:t>register</a:t>
            </a:r>
            <a:r>
              <a:rPr lang="ko-KR" altLang="en-US" sz="1800" dirty="0">
                <a:latin typeface="HCRBatang"/>
              </a:rPr>
              <a:t>이므로 </a:t>
            </a:r>
            <a:r>
              <a:rPr lang="ko-KR" altLang="en-US" sz="1800" dirty="0">
                <a:effectLst/>
                <a:latin typeface="HCRBatang"/>
              </a:rPr>
              <a:t>다른 </a:t>
            </a:r>
            <a:r>
              <a:rPr lang="en" altLang="ko-KR" sz="1800" dirty="0">
                <a:effectLst/>
                <a:latin typeface="HCRBatang"/>
              </a:rPr>
              <a:t>state</a:t>
            </a:r>
            <a:r>
              <a:rPr lang="ko-KR" altLang="en-US" sz="1800" dirty="0">
                <a:effectLst/>
                <a:latin typeface="HCRBatang"/>
              </a:rPr>
              <a:t>와 값이 섞이게 됨</a:t>
            </a:r>
            <a:br>
              <a:rPr lang="en-US" altLang="ko-KR" sz="1800" dirty="0">
                <a:effectLst/>
                <a:latin typeface="HCRBatang"/>
              </a:rPr>
            </a:br>
            <a:r>
              <a:rPr lang="en-US" altLang="ko-KR" sz="1800" dirty="0">
                <a:effectLst/>
                <a:latin typeface="HCRBatang"/>
                <a:sym typeface="Wingdings" pitchFamily="2" charset="2"/>
              </a:rPr>
              <a:t> </a:t>
            </a:r>
            <a:r>
              <a:rPr lang="en" altLang="ko-KR" sz="1800" dirty="0">
                <a:effectLst/>
                <a:latin typeface="HCRBatang"/>
              </a:rPr>
              <a:t>AND </a:t>
            </a:r>
            <a:r>
              <a:rPr lang="ko-KR" altLang="en-US" sz="1800" dirty="0">
                <a:effectLst/>
                <a:latin typeface="HCRBatang"/>
              </a:rPr>
              <a:t>연산을 활용하여 다른 </a:t>
            </a:r>
            <a:r>
              <a:rPr lang="ko-KR" altLang="en-US" sz="1800" dirty="0" err="1">
                <a:effectLst/>
                <a:latin typeface="HCRBatang"/>
              </a:rPr>
              <a:t>평문과</a:t>
            </a:r>
            <a:r>
              <a:rPr lang="ko-KR" altLang="en-US" sz="1800" dirty="0">
                <a:effectLst/>
                <a:latin typeface="HCRBatang"/>
              </a:rPr>
              <a:t> 섞인 부분의 값을 </a:t>
            </a:r>
            <a:r>
              <a:rPr lang="en-US" altLang="ko-KR" sz="1800" dirty="0">
                <a:effectLst/>
                <a:latin typeface="HCRBatang"/>
              </a:rPr>
              <a:t>0</a:t>
            </a:r>
            <a:r>
              <a:rPr lang="ko-KR" altLang="en-US" sz="1800" dirty="0" err="1">
                <a:effectLst/>
                <a:latin typeface="HCRBatang"/>
              </a:rPr>
              <a:t>으로</a:t>
            </a:r>
            <a:r>
              <a:rPr lang="ko-KR" altLang="en-US" sz="1800" dirty="0">
                <a:effectLst/>
                <a:latin typeface="HCRBatang"/>
              </a:rPr>
              <a:t> 변경</a:t>
            </a:r>
            <a:endParaRPr lang="en-US" altLang="ko-KR" sz="2000" dirty="0">
              <a:effectLst/>
              <a:latin typeface="HCRBatang"/>
            </a:endParaRPr>
          </a:p>
          <a:p>
            <a:r>
              <a:rPr lang="ko-KR" altLang="en-US" sz="2000" b="1" dirty="0">
                <a:effectLst/>
                <a:latin typeface="HCRBatang"/>
              </a:rPr>
              <a:t>속도 최적화 및 메모리 최적화 방식 제공</a:t>
            </a:r>
            <a:endParaRPr lang="en-US" altLang="ko-KR" sz="2000" b="1" dirty="0">
              <a:effectLst/>
              <a:latin typeface="HCRBatang"/>
            </a:endParaRPr>
          </a:p>
          <a:p>
            <a:pPr lvl="1"/>
            <a:r>
              <a:rPr lang="ko-KR" altLang="en-US" sz="1800" dirty="0">
                <a:effectLst/>
                <a:latin typeface="HCRBatang"/>
              </a:rPr>
              <a:t>메모리 최적화</a:t>
            </a:r>
            <a:endParaRPr lang="en-US" altLang="ko-KR" sz="1800" dirty="0">
              <a:effectLst/>
              <a:latin typeface="HCRBatang"/>
            </a:endParaRPr>
          </a:p>
          <a:p>
            <a:pPr lvl="2"/>
            <a:r>
              <a:rPr lang="en-US" altLang="ko-KR" sz="1600" dirty="0">
                <a:effectLst/>
                <a:latin typeface="HCRBatang"/>
              </a:rPr>
              <a:t>1</a:t>
            </a:r>
            <a:r>
              <a:rPr lang="ko-KR" altLang="en-US" sz="1600" dirty="0">
                <a:effectLst/>
                <a:latin typeface="HCRBatang"/>
              </a:rPr>
              <a:t>바이트 씩 불러온 라운드키를 각각 </a:t>
            </a:r>
            <a:r>
              <a:rPr lang="en-US" altLang="ko-KR" sz="1600" dirty="0">
                <a:effectLst/>
                <a:latin typeface="HCRBatang"/>
              </a:rPr>
              <a:t>32-</a:t>
            </a:r>
            <a:r>
              <a:rPr lang="en" altLang="ko-KR" sz="1600" dirty="0">
                <a:effectLst/>
                <a:latin typeface="HCRBatang"/>
              </a:rPr>
              <a:t>bit</a:t>
            </a:r>
            <a:r>
              <a:rPr lang="ko-KR" altLang="en-US" sz="1600" dirty="0">
                <a:effectLst/>
                <a:latin typeface="HCRBatang"/>
              </a:rPr>
              <a:t>로 늘린 후 </a:t>
            </a:r>
            <a:r>
              <a:rPr lang="en-US" altLang="ko-KR" sz="1600" dirty="0">
                <a:effectLst/>
                <a:latin typeface="HCRBatang"/>
              </a:rPr>
              <a:t>XOR</a:t>
            </a:r>
          </a:p>
          <a:p>
            <a:pPr lvl="1"/>
            <a:r>
              <a:rPr lang="ko-KR" altLang="en-US" sz="1800" dirty="0">
                <a:effectLst/>
                <a:latin typeface="HCRBatang"/>
              </a:rPr>
              <a:t>속도 최적화</a:t>
            </a:r>
            <a:endParaRPr lang="en-US" altLang="ko-KR" sz="1800" dirty="0">
              <a:effectLst/>
              <a:latin typeface="HCRBatang"/>
            </a:endParaRPr>
          </a:p>
          <a:p>
            <a:pPr lvl="2"/>
            <a:r>
              <a:rPr lang="ko-KR" altLang="en-US" sz="1600" dirty="0">
                <a:effectLst/>
                <a:latin typeface="HCRBatang"/>
              </a:rPr>
              <a:t>라운드키 생성 시 </a:t>
            </a:r>
            <a:r>
              <a:rPr lang="en-US" altLang="ko-KR" sz="1600" dirty="0">
                <a:effectLst/>
                <a:latin typeface="HCRBatang"/>
              </a:rPr>
              <a:t>32-bit</a:t>
            </a:r>
            <a:r>
              <a:rPr lang="ko-KR" altLang="en-US" sz="1600" dirty="0">
                <a:effectLst/>
                <a:latin typeface="HCRBatang"/>
              </a:rPr>
              <a:t>로 늘려주는 과정 수행키 저장 공간 증가</a:t>
            </a:r>
            <a:r>
              <a:rPr lang="en-US" altLang="ko-KR" sz="1600" dirty="0">
                <a:effectLst/>
                <a:latin typeface="HCRBatang"/>
              </a:rPr>
              <a:t>, </a:t>
            </a:r>
            <a:r>
              <a:rPr lang="ko-KR" altLang="en-US" sz="1600" dirty="0">
                <a:effectLst/>
                <a:latin typeface="HCRBatang"/>
              </a:rPr>
              <a:t>암호화 시에는 </a:t>
            </a:r>
            <a:r>
              <a:rPr lang="en" altLang="ko-KR" sz="1600" dirty="0">
                <a:effectLst/>
                <a:latin typeface="HCRBatang"/>
              </a:rPr>
              <a:t>XOR</a:t>
            </a:r>
            <a:r>
              <a:rPr lang="ko-KR" altLang="en-US" sz="1600" dirty="0">
                <a:effectLst/>
                <a:latin typeface="HCRBatang"/>
              </a:rPr>
              <a:t>만 수행 </a:t>
            </a:r>
            <a:r>
              <a:rPr lang="en-US" altLang="ko-KR" sz="1600" dirty="0">
                <a:latin typeface="HCRBatang"/>
                <a:sym typeface="Wingdings" pitchFamily="2" charset="2"/>
              </a:rPr>
              <a:t> </a:t>
            </a:r>
            <a:r>
              <a:rPr lang="ko-KR" altLang="en-US" sz="1600" dirty="0" err="1">
                <a:latin typeface="HCRBatang"/>
                <a:sym typeface="Wingdings" pitchFamily="2" charset="2"/>
              </a:rPr>
              <a:t>빨라짐</a:t>
            </a:r>
            <a:r>
              <a:rPr lang="en-US" altLang="ko-KR" sz="1600" dirty="0">
                <a:effectLst/>
                <a:latin typeface="HCRBatang"/>
              </a:rPr>
              <a:t>)</a:t>
            </a:r>
          </a:p>
          <a:p>
            <a:r>
              <a:rPr lang="ko-KR" altLang="en-US" sz="2000" b="1" dirty="0">
                <a:latin typeface="HCRBatang"/>
              </a:rPr>
              <a:t>성능</a:t>
            </a:r>
            <a:endParaRPr lang="en-US" altLang="ko-KR" sz="2000" b="1" dirty="0">
              <a:latin typeface="HCRBatang"/>
            </a:endParaRPr>
          </a:p>
          <a:p>
            <a:pPr lvl="1"/>
            <a:r>
              <a:rPr lang="ko-KR" altLang="en-US" sz="1800" dirty="0">
                <a:effectLst/>
                <a:latin typeface="HCRBatang"/>
              </a:rPr>
              <a:t>속도 최적화 </a:t>
            </a:r>
            <a:r>
              <a:rPr lang="en-US" altLang="ko-KR" sz="1800" dirty="0">
                <a:effectLst/>
                <a:latin typeface="HCRBatang"/>
              </a:rPr>
              <a:t>:</a:t>
            </a:r>
            <a:r>
              <a:rPr lang="ko-KR" altLang="en-US" sz="1800" dirty="0">
                <a:effectLst/>
                <a:latin typeface="HCRBatang"/>
              </a:rPr>
              <a:t> </a:t>
            </a:r>
            <a:r>
              <a:rPr lang="en-US" altLang="ko-KR" sz="1800" dirty="0">
                <a:effectLst/>
                <a:latin typeface="HCRBatang"/>
              </a:rPr>
              <a:t>59.93 </a:t>
            </a:r>
            <a:r>
              <a:rPr lang="en-US" altLang="ko-KR" sz="1800" dirty="0" err="1">
                <a:effectLst/>
                <a:latin typeface="HCRBatang"/>
              </a:rPr>
              <a:t>cpb</a:t>
            </a:r>
            <a:endParaRPr lang="en-US" altLang="ko-KR" sz="1800" dirty="0">
              <a:latin typeface="HCRBatang"/>
            </a:endParaRPr>
          </a:p>
          <a:p>
            <a:pPr lvl="1"/>
            <a:r>
              <a:rPr lang="ko-KR" altLang="en-US" sz="1800" dirty="0">
                <a:effectLst/>
                <a:latin typeface="HCRBatang"/>
              </a:rPr>
              <a:t>메모리 최적화</a:t>
            </a:r>
            <a:r>
              <a:rPr lang="en-US" altLang="ko-KR" sz="1800" dirty="0">
                <a:effectLst/>
                <a:latin typeface="HCRBatang"/>
              </a:rPr>
              <a:t> : 84.85 </a:t>
            </a:r>
            <a:r>
              <a:rPr lang="en" altLang="ko-KR" sz="1800" dirty="0" err="1">
                <a:effectLst/>
                <a:latin typeface="HCRBatang"/>
              </a:rPr>
              <a:t>cpb</a:t>
            </a:r>
            <a:endParaRPr lang="en-US" altLang="ko-KR" sz="1800" dirty="0">
              <a:latin typeface="HCRBatang"/>
            </a:endParaRPr>
          </a:p>
          <a:p>
            <a:endParaRPr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7045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ARM 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프로세서에서의 병렬 구현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>
                <a:effectLst/>
                <a:latin typeface="HCRBatang"/>
              </a:rPr>
              <a:t>8</a:t>
            </a:r>
            <a:r>
              <a:rPr lang="ko-KR" altLang="en-US" sz="2000" dirty="0">
                <a:effectLst/>
                <a:latin typeface="HCRBatang"/>
              </a:rPr>
              <a:t>개 및 </a:t>
            </a:r>
            <a:r>
              <a:rPr lang="en-US" altLang="ko-KR" sz="2000" dirty="0">
                <a:effectLst/>
                <a:latin typeface="HCRBatang"/>
              </a:rPr>
              <a:t>16 </a:t>
            </a:r>
            <a:r>
              <a:rPr lang="ko-KR" altLang="en-US" sz="2000" dirty="0" err="1">
                <a:effectLst/>
                <a:latin typeface="HCRBatang"/>
              </a:rPr>
              <a:t>평문</a:t>
            </a:r>
            <a:r>
              <a:rPr lang="ko-KR" altLang="en-US" sz="2000" dirty="0" err="1">
                <a:latin typeface="HCRBatang"/>
              </a:rPr>
              <a:t>에</a:t>
            </a:r>
            <a:r>
              <a:rPr lang="ko-KR" altLang="en-US" sz="2000" dirty="0">
                <a:latin typeface="HCRBatang"/>
              </a:rPr>
              <a:t> 대한 병렬 </a:t>
            </a:r>
            <a:r>
              <a:rPr lang="ko-KR" altLang="en-US" sz="2000" dirty="0">
                <a:effectLst/>
                <a:latin typeface="HCRBatang"/>
              </a:rPr>
              <a:t>구현을 위해 </a:t>
            </a:r>
            <a:r>
              <a:rPr lang="ko-KR" altLang="en-US" sz="2000" b="1" dirty="0">
                <a:effectLst/>
                <a:latin typeface="HCRBatang"/>
              </a:rPr>
              <a:t>각각 </a:t>
            </a:r>
            <a:r>
              <a:rPr lang="en-US" altLang="ko-KR" sz="2000" b="1" dirty="0">
                <a:effectLst/>
                <a:latin typeface="HCRBatang"/>
              </a:rPr>
              <a:t>4</a:t>
            </a:r>
            <a:r>
              <a:rPr lang="ko-KR" altLang="en-US" sz="2000" b="1" dirty="0">
                <a:effectLst/>
                <a:latin typeface="HCRBatang"/>
              </a:rPr>
              <a:t>개</a:t>
            </a:r>
            <a:r>
              <a:rPr lang="en-US" altLang="ko-KR" sz="2000" b="1" dirty="0">
                <a:effectLst/>
                <a:latin typeface="HCRBatang"/>
              </a:rPr>
              <a:t>, 8</a:t>
            </a:r>
            <a:r>
              <a:rPr lang="ko-KR" altLang="en-US" sz="2000" b="1" dirty="0">
                <a:effectLst/>
                <a:latin typeface="HCRBatang"/>
              </a:rPr>
              <a:t>개의 벡터 레지스터 </a:t>
            </a:r>
            <a:r>
              <a:rPr lang="en-US" altLang="ko-KR" sz="2000" b="1" dirty="0">
                <a:effectLst/>
                <a:latin typeface="HCRBatang"/>
              </a:rPr>
              <a:t>(128-</a:t>
            </a:r>
            <a:r>
              <a:rPr lang="en" altLang="ko-KR" sz="2000" b="1" dirty="0">
                <a:effectLst/>
                <a:latin typeface="HCRBatang"/>
              </a:rPr>
              <a:t>bit)</a:t>
            </a:r>
            <a:r>
              <a:rPr lang="ko-KR" altLang="en-US" sz="2000" b="1" dirty="0" err="1">
                <a:effectLst/>
                <a:latin typeface="HCRBatang"/>
              </a:rPr>
              <a:t>를</a:t>
            </a:r>
            <a:r>
              <a:rPr lang="ko-KR" altLang="en-US" sz="2000" b="1" dirty="0">
                <a:effectLst/>
                <a:latin typeface="HCRBatang"/>
              </a:rPr>
              <a:t> 사용</a:t>
            </a:r>
            <a:endParaRPr lang="en-US" altLang="ko-KR" sz="2000" b="1" dirty="0">
              <a:effectLst/>
              <a:latin typeface="HCRBatang"/>
            </a:endParaRPr>
          </a:p>
          <a:p>
            <a:r>
              <a:rPr lang="en-US" altLang="ko-KR" sz="2000" dirty="0">
                <a:effectLst/>
                <a:latin typeface="HCRBatang"/>
              </a:rPr>
              <a:t>RIS</a:t>
            </a:r>
            <a:r>
              <a:rPr lang="en-US" altLang="ko-KR" sz="2000" dirty="0">
                <a:latin typeface="HCRBatang"/>
              </a:rPr>
              <a:t>C-V </a:t>
            </a:r>
            <a:r>
              <a:rPr lang="ko-KR" altLang="en-US" sz="2000" dirty="0">
                <a:latin typeface="HCRBatang"/>
              </a:rPr>
              <a:t>상에서의 병렬 구현과 유사</a:t>
            </a:r>
            <a:endParaRPr lang="en-US" altLang="ko-KR" sz="2000" dirty="0">
              <a:effectLst/>
              <a:latin typeface="HCRBatang"/>
            </a:endParaRPr>
          </a:p>
          <a:p>
            <a:r>
              <a:rPr lang="ko-KR" altLang="en-US" sz="2000" dirty="0">
                <a:effectLst/>
                <a:latin typeface="HCRBatang"/>
              </a:rPr>
              <a:t>동일 연산을 위한 </a:t>
            </a:r>
            <a:r>
              <a:rPr lang="en" altLang="ko-KR" sz="2000" dirty="0">
                <a:effectLst/>
                <a:latin typeface="HCRBatang"/>
              </a:rPr>
              <a:t>state</a:t>
            </a:r>
            <a:r>
              <a:rPr lang="ko-KR" altLang="en-US" sz="2000" dirty="0" err="1">
                <a:effectLst/>
                <a:latin typeface="HCRBatang"/>
              </a:rPr>
              <a:t>를</a:t>
            </a:r>
            <a:r>
              <a:rPr lang="ko-KR" altLang="en-US" sz="2000" dirty="0">
                <a:effectLst/>
                <a:latin typeface="HCRBatang"/>
              </a:rPr>
              <a:t> 동일한 벡터 레지스터에 모은 후 </a:t>
            </a:r>
            <a:r>
              <a:rPr lang="ko-KR" altLang="en-US" sz="2000" b="1" dirty="0">
                <a:effectLst/>
                <a:latin typeface="HCRBatang"/>
              </a:rPr>
              <a:t>정렬하여 병렬 처리</a:t>
            </a:r>
            <a:r>
              <a:rPr lang="en-US" altLang="ko-KR" sz="2000" b="1" dirty="0">
                <a:latin typeface="HCRBatang"/>
              </a:rPr>
              <a:t> </a:t>
            </a:r>
          </a:p>
          <a:p>
            <a:pPr lvl="1"/>
            <a:r>
              <a:rPr lang="ko-KR" altLang="en-US" sz="2000" dirty="0">
                <a:effectLst/>
                <a:latin typeface="HCRBatang"/>
              </a:rPr>
              <a:t>라운드 키도 </a:t>
            </a:r>
            <a:r>
              <a:rPr lang="ko-KR" altLang="en-US" sz="2000" dirty="0" err="1">
                <a:effectLst/>
                <a:latin typeface="HCRBatang"/>
              </a:rPr>
              <a:t>평문에</a:t>
            </a:r>
            <a:r>
              <a:rPr lang="ko-KR" altLang="en-US" sz="2000" dirty="0">
                <a:effectLst/>
                <a:latin typeface="HCRBatang"/>
              </a:rPr>
              <a:t> 맞게 정렬</a:t>
            </a:r>
            <a:br>
              <a:rPr lang="en-US" altLang="ko-KR" sz="2000" dirty="0">
                <a:latin typeface="HCRBatang"/>
              </a:rPr>
            </a:br>
            <a:r>
              <a:rPr lang="en-US" altLang="ko-KR" sz="2000" dirty="0">
                <a:effectLst/>
                <a:latin typeface="HCRBatang"/>
                <a:sym typeface="Wingdings" pitchFamily="2" charset="2"/>
              </a:rPr>
              <a:t> </a:t>
            </a:r>
            <a:r>
              <a:rPr lang="ko-KR" altLang="en-US" sz="2000" dirty="0">
                <a:effectLst/>
                <a:latin typeface="HCRBatang"/>
              </a:rPr>
              <a:t>전체 라운드에 대한 암호화를 수행 하기 전과 끝난 후에 정렬을 한 번씩만 수행</a:t>
            </a:r>
            <a:endParaRPr lang="en-US" altLang="ko-KR" sz="2000" dirty="0">
              <a:latin typeface="HCRBatang"/>
            </a:endParaRPr>
          </a:p>
          <a:p>
            <a:r>
              <a:rPr lang="en" altLang="ko-KR" sz="2000" dirty="0">
                <a:effectLst/>
                <a:latin typeface="HCRBatang"/>
              </a:rPr>
              <a:t>R-layer</a:t>
            </a:r>
            <a:r>
              <a:rPr lang="ko-KR" altLang="en-US" sz="2000" dirty="0">
                <a:effectLst/>
                <a:latin typeface="HCRBatang"/>
              </a:rPr>
              <a:t>에서는 회전 연산을 위해 </a:t>
            </a:r>
            <a:r>
              <a:rPr lang="en" altLang="ko-KR" sz="2000" dirty="0">
                <a:effectLst/>
                <a:latin typeface="HCRBatang"/>
              </a:rPr>
              <a:t>shift </a:t>
            </a:r>
            <a:r>
              <a:rPr lang="ko-KR" altLang="en-US" sz="2000" dirty="0">
                <a:effectLst/>
                <a:latin typeface="HCRBatang"/>
              </a:rPr>
              <a:t>연산을 활용</a:t>
            </a:r>
            <a:endParaRPr lang="en-US" altLang="ko-KR" sz="2000" dirty="0">
              <a:effectLst/>
              <a:latin typeface="HCRBatang"/>
            </a:endParaRPr>
          </a:p>
          <a:p>
            <a:r>
              <a:rPr lang="ko-KR" altLang="en-US" sz="2000" b="1" dirty="0">
                <a:effectLst/>
                <a:latin typeface="HCRBatang"/>
              </a:rPr>
              <a:t>성능</a:t>
            </a:r>
            <a:endParaRPr lang="en-US" altLang="ko-KR" sz="2000" b="1" dirty="0">
              <a:effectLst/>
              <a:latin typeface="HCRBatang"/>
            </a:endParaRPr>
          </a:p>
          <a:p>
            <a:pPr lvl="1"/>
            <a:r>
              <a:rPr lang="en-US" altLang="ko-KR" sz="1800" b="1" dirty="0">
                <a:effectLst/>
                <a:latin typeface="HCRBatang"/>
              </a:rPr>
              <a:t>8</a:t>
            </a:r>
            <a:r>
              <a:rPr lang="ko-KR" altLang="en-US" sz="1800" b="1" dirty="0">
                <a:effectLst/>
                <a:latin typeface="HCRBatang"/>
              </a:rPr>
              <a:t>개 </a:t>
            </a:r>
            <a:r>
              <a:rPr lang="ko-KR" altLang="en-US" sz="1800" b="1" dirty="0" err="1">
                <a:effectLst/>
                <a:latin typeface="HCRBatang"/>
              </a:rPr>
              <a:t>평문</a:t>
            </a:r>
            <a:r>
              <a:rPr lang="ko-KR" altLang="en-US" sz="1800" b="1" dirty="0">
                <a:effectLst/>
                <a:latin typeface="HCRBatang"/>
              </a:rPr>
              <a:t> </a:t>
            </a:r>
            <a:r>
              <a:rPr lang="en-US" altLang="ko-KR" sz="1800" b="1" dirty="0">
                <a:effectLst/>
                <a:latin typeface="HCRBatang"/>
              </a:rPr>
              <a:t>:</a:t>
            </a:r>
            <a:r>
              <a:rPr lang="ko-KR" altLang="en-US" sz="1800" b="1" dirty="0">
                <a:effectLst/>
                <a:latin typeface="HCRBatang"/>
              </a:rPr>
              <a:t> </a:t>
            </a:r>
            <a:r>
              <a:rPr lang="en-US" altLang="ko-KR" sz="1800" dirty="0">
                <a:effectLst/>
                <a:latin typeface="HCRBatang"/>
              </a:rPr>
              <a:t>64/128, 64/256</a:t>
            </a:r>
            <a:r>
              <a:rPr lang="ko-KR" altLang="en-US" sz="1800" dirty="0">
                <a:effectLst/>
                <a:latin typeface="HCRBatang"/>
              </a:rPr>
              <a:t>에서 각각 </a:t>
            </a:r>
            <a:r>
              <a:rPr lang="en-US" altLang="ko-KR" sz="1800" dirty="0">
                <a:effectLst/>
                <a:latin typeface="HCRBatang"/>
              </a:rPr>
              <a:t>8.2 </a:t>
            </a:r>
            <a:r>
              <a:rPr lang="en" altLang="ko-KR" sz="1800" dirty="0" err="1">
                <a:effectLst/>
                <a:latin typeface="HCRBatang"/>
              </a:rPr>
              <a:t>cpb</a:t>
            </a:r>
            <a:r>
              <a:rPr lang="en" altLang="ko-KR" sz="1800" dirty="0">
                <a:effectLst/>
                <a:latin typeface="HCRBatang"/>
              </a:rPr>
              <a:t>, 10.2 </a:t>
            </a:r>
            <a:r>
              <a:rPr lang="en" altLang="ko-KR" sz="1800" dirty="0" err="1">
                <a:effectLst/>
                <a:latin typeface="HCRBatang"/>
              </a:rPr>
              <a:t>cpb</a:t>
            </a:r>
            <a:r>
              <a:rPr lang="ko-KR" altLang="en-US" sz="1800" dirty="0">
                <a:effectLst/>
                <a:latin typeface="HCRBatang"/>
              </a:rPr>
              <a:t> 달성 </a:t>
            </a:r>
            <a:r>
              <a:rPr lang="en-US" altLang="ko-KR" sz="1800" dirty="0">
                <a:effectLst/>
                <a:latin typeface="HCRBatang"/>
                <a:sym typeface="Wingdings" pitchFamily="2" charset="2"/>
              </a:rPr>
              <a:t> </a:t>
            </a:r>
            <a:r>
              <a:rPr lang="ko-KR" altLang="en-US" sz="1800" dirty="0">
                <a:effectLst/>
                <a:latin typeface="HCRBatang"/>
              </a:rPr>
              <a:t>약 </a:t>
            </a:r>
            <a:r>
              <a:rPr lang="en-US" altLang="ko-KR" sz="1800" dirty="0">
                <a:effectLst/>
                <a:latin typeface="HCRBatang"/>
              </a:rPr>
              <a:t>76.3%, 77.2% </a:t>
            </a:r>
            <a:r>
              <a:rPr lang="ko-KR" altLang="en-US" sz="1800" dirty="0">
                <a:effectLst/>
                <a:latin typeface="HCRBatang"/>
              </a:rPr>
              <a:t>더 향상된 성능</a:t>
            </a:r>
            <a:endParaRPr lang="en-US" altLang="ko-KR" sz="1800" dirty="0">
              <a:effectLst/>
              <a:latin typeface="HCRBatang"/>
            </a:endParaRPr>
          </a:p>
          <a:p>
            <a:pPr lvl="1"/>
            <a:r>
              <a:rPr lang="en-US" altLang="ko-KR" sz="1800" b="1" dirty="0">
                <a:effectLst/>
                <a:latin typeface="HCRBatang"/>
              </a:rPr>
              <a:t>16</a:t>
            </a:r>
            <a:r>
              <a:rPr lang="ko-KR" altLang="en-US" sz="1800" b="1" dirty="0">
                <a:effectLst/>
                <a:latin typeface="HCRBatang"/>
              </a:rPr>
              <a:t>개</a:t>
            </a:r>
            <a:r>
              <a:rPr lang="en-US" altLang="ko-KR" sz="1800" b="1" dirty="0">
                <a:effectLst/>
                <a:latin typeface="HCRBatang"/>
              </a:rPr>
              <a:t> </a:t>
            </a:r>
            <a:r>
              <a:rPr lang="ko-KR" altLang="en-US" sz="1800" b="1" dirty="0" err="1">
                <a:effectLst/>
                <a:latin typeface="HCRBatang"/>
              </a:rPr>
              <a:t>평문</a:t>
            </a:r>
            <a:r>
              <a:rPr lang="ko-KR" altLang="en-US" sz="1800" b="1" dirty="0">
                <a:effectLst/>
                <a:latin typeface="HCRBatang"/>
              </a:rPr>
              <a:t> </a:t>
            </a:r>
            <a:r>
              <a:rPr lang="en-US" altLang="ko-KR" sz="1800" b="1" dirty="0">
                <a:effectLst/>
                <a:latin typeface="HCRBatang"/>
              </a:rPr>
              <a:t>: </a:t>
            </a:r>
            <a:r>
              <a:rPr lang="en-US" altLang="ko-KR" sz="1800" dirty="0">
                <a:effectLst/>
                <a:latin typeface="HCRBatang"/>
              </a:rPr>
              <a:t>64/128, 64/256 </a:t>
            </a:r>
            <a:r>
              <a:rPr lang="ko-KR" altLang="en-US" sz="1800" dirty="0">
                <a:effectLst/>
                <a:latin typeface="HCRBatang"/>
              </a:rPr>
              <a:t>에서 각각 </a:t>
            </a:r>
            <a:r>
              <a:rPr lang="en-US" altLang="ko-KR" sz="1800" dirty="0">
                <a:effectLst/>
                <a:latin typeface="HCRBatang"/>
              </a:rPr>
              <a:t>3.9 </a:t>
            </a:r>
            <a:r>
              <a:rPr lang="en" altLang="ko-KR" sz="1800" dirty="0" err="1">
                <a:effectLst/>
                <a:latin typeface="HCRBatang"/>
              </a:rPr>
              <a:t>cpb</a:t>
            </a:r>
            <a:r>
              <a:rPr lang="en" altLang="ko-KR" sz="1800" dirty="0">
                <a:effectLst/>
                <a:latin typeface="HCRBatang"/>
              </a:rPr>
              <a:t>, 4.8 </a:t>
            </a:r>
            <a:r>
              <a:rPr lang="en" altLang="ko-KR" sz="1800" dirty="0" err="1">
                <a:effectLst/>
                <a:latin typeface="HCRBatang"/>
              </a:rPr>
              <a:t>cpb</a:t>
            </a:r>
            <a:r>
              <a:rPr lang="ko-KR" altLang="en-US" sz="1800" dirty="0">
                <a:effectLst/>
                <a:latin typeface="HCRBatang"/>
              </a:rPr>
              <a:t> 달성 </a:t>
            </a:r>
            <a:r>
              <a:rPr lang="en-US" altLang="ko-KR" sz="1800" dirty="0">
                <a:effectLst/>
                <a:latin typeface="HCRBatang"/>
                <a:sym typeface="Wingdings" pitchFamily="2" charset="2"/>
              </a:rPr>
              <a:t> </a:t>
            </a:r>
            <a:r>
              <a:rPr lang="ko-KR" altLang="en-US" sz="1800" dirty="0">
                <a:effectLst/>
                <a:latin typeface="HCRBatang"/>
              </a:rPr>
              <a:t>약 </a:t>
            </a:r>
            <a:r>
              <a:rPr lang="en-US" altLang="ko-KR" sz="1800" dirty="0">
                <a:effectLst/>
                <a:latin typeface="HCRBatang"/>
              </a:rPr>
              <a:t>88.7% 89.3% </a:t>
            </a:r>
            <a:r>
              <a:rPr lang="ko-KR" altLang="en-US" sz="1800" dirty="0">
                <a:effectLst/>
                <a:latin typeface="HCRBatang"/>
              </a:rPr>
              <a:t>더 향상된 성능</a:t>
            </a:r>
            <a:endParaRPr lang="ko-KR" altLang="en-US" sz="1800" dirty="0"/>
          </a:p>
          <a:p>
            <a:pPr marL="457200" lvl="1" indent="0">
              <a:buNone/>
            </a:pPr>
            <a:endParaRPr lang="en-US" altLang="ko-KR" sz="1800" dirty="0">
              <a:effectLst/>
              <a:latin typeface="HCRBatang"/>
            </a:endParaRPr>
          </a:p>
        </p:txBody>
      </p:sp>
    </p:spTree>
    <p:extLst>
      <p:ext uri="{BB962C8B-B14F-4D97-AF65-F5344CB8AC3E}">
        <p14:creationId xmlns:p14="http://schemas.microsoft.com/office/powerpoint/2010/main" val="3026759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CPU 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및 </a:t>
            </a:r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GPU 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상에서의 효율적인 병렬 구현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" altLang="ko-KR" sz="1800" b="1" dirty="0">
                <a:effectLst/>
                <a:latin typeface="HCRBatang"/>
              </a:rPr>
              <a:t>CPU </a:t>
            </a:r>
            <a:r>
              <a:rPr lang="ko-KR" altLang="en-US" sz="1800" b="1" dirty="0">
                <a:effectLst/>
                <a:latin typeface="HCRBatang"/>
              </a:rPr>
              <a:t>환경과 </a:t>
            </a:r>
            <a:r>
              <a:rPr lang="en" altLang="ko-KR" sz="1800" b="1" dirty="0">
                <a:effectLst/>
                <a:latin typeface="HCRBatang"/>
              </a:rPr>
              <a:t>GPU </a:t>
            </a:r>
            <a:r>
              <a:rPr lang="ko-KR" altLang="en-US" sz="1800" b="1" dirty="0">
                <a:effectLst/>
                <a:latin typeface="HCRBatang"/>
              </a:rPr>
              <a:t>환경에서의 최적 구현을 제시</a:t>
            </a:r>
            <a:endParaRPr lang="en-US" altLang="ko-KR" sz="1800" b="1" dirty="0">
              <a:effectLst/>
              <a:latin typeface="HCRBatang"/>
            </a:endParaRPr>
          </a:p>
          <a:p>
            <a:r>
              <a:rPr lang="en" altLang="ko-KR" sz="1800" b="1" dirty="0">
                <a:effectLst/>
                <a:latin typeface="HCRBatang"/>
              </a:rPr>
              <a:t>CPU</a:t>
            </a:r>
            <a:r>
              <a:rPr lang="ko-KR" altLang="en-US" sz="1800" b="1" dirty="0">
                <a:effectLst/>
                <a:latin typeface="HCRBatang"/>
              </a:rPr>
              <a:t> </a:t>
            </a:r>
            <a:r>
              <a:rPr lang="en-US" altLang="ko-KR" sz="1800" b="1" dirty="0">
                <a:effectLst/>
                <a:latin typeface="HCRBatang"/>
              </a:rPr>
              <a:t>:</a:t>
            </a:r>
            <a:r>
              <a:rPr lang="ko-KR" altLang="en-US" sz="1800" b="1" dirty="0">
                <a:effectLst/>
                <a:latin typeface="HCRBatang"/>
              </a:rPr>
              <a:t> </a:t>
            </a:r>
            <a:r>
              <a:rPr lang="en" altLang="ko-KR" sz="1800" b="1" dirty="0">
                <a:effectLst/>
                <a:latin typeface="HCRBatang"/>
              </a:rPr>
              <a:t>AVX-2, AVX-512 </a:t>
            </a:r>
            <a:r>
              <a:rPr lang="ko-KR" altLang="en-US" sz="1800" dirty="0">
                <a:effectLst/>
                <a:latin typeface="HCRBatang"/>
              </a:rPr>
              <a:t>명령어 사용</a:t>
            </a:r>
            <a:endParaRPr lang="en-US" altLang="ko-KR" sz="1800" dirty="0">
              <a:effectLst/>
              <a:latin typeface="HCRBatang"/>
            </a:endParaRPr>
          </a:p>
          <a:p>
            <a:r>
              <a:rPr lang="en-US" altLang="ko-KR" sz="1800" dirty="0">
                <a:effectLst/>
                <a:latin typeface="HCRBatang"/>
              </a:rPr>
              <a:t>32 </a:t>
            </a:r>
            <a:r>
              <a:rPr lang="ko-KR" altLang="en-US" sz="1800" dirty="0" err="1">
                <a:effectLst/>
                <a:latin typeface="HCRBatang"/>
              </a:rPr>
              <a:t>평문</a:t>
            </a:r>
            <a:r>
              <a:rPr lang="ko-KR" altLang="en-US" sz="1800" dirty="0">
                <a:effectLst/>
                <a:latin typeface="HCRBatang"/>
              </a:rPr>
              <a:t> 및 </a:t>
            </a:r>
            <a:r>
              <a:rPr lang="en-US" altLang="ko-KR" sz="1800" dirty="0">
                <a:effectLst/>
                <a:latin typeface="HCRBatang"/>
              </a:rPr>
              <a:t>64 </a:t>
            </a:r>
            <a:r>
              <a:rPr lang="ko-KR" altLang="en-US" sz="1800" dirty="0" err="1">
                <a:effectLst/>
                <a:latin typeface="HCRBatang"/>
              </a:rPr>
              <a:t>평문에</a:t>
            </a:r>
            <a:r>
              <a:rPr lang="ko-KR" altLang="en-US" sz="1800" dirty="0">
                <a:effectLst/>
                <a:latin typeface="HCRBatang"/>
              </a:rPr>
              <a:t> 대한 병렬 구현</a:t>
            </a:r>
            <a:endParaRPr lang="en-US" altLang="ko-KR" sz="1800" dirty="0">
              <a:effectLst/>
              <a:latin typeface="HCRBatang"/>
            </a:endParaRPr>
          </a:p>
          <a:p>
            <a:r>
              <a:rPr lang="en" altLang="ko-KR" sz="1800" b="1" dirty="0">
                <a:effectLst/>
                <a:latin typeface="HCRBatang"/>
              </a:rPr>
              <a:t>GPU </a:t>
            </a:r>
            <a:r>
              <a:rPr lang="en-US" altLang="ko-KR" sz="1800" b="1" dirty="0">
                <a:effectLst/>
                <a:latin typeface="HCRBatang"/>
              </a:rPr>
              <a:t>:</a:t>
            </a:r>
            <a:r>
              <a:rPr lang="ko-KR" altLang="en-US" sz="1800" b="1" dirty="0">
                <a:effectLst/>
                <a:latin typeface="HCRBatang"/>
              </a:rPr>
              <a:t> </a:t>
            </a:r>
            <a:r>
              <a:rPr lang="en" altLang="ko-KR" sz="1800" b="1" dirty="0">
                <a:effectLst/>
                <a:latin typeface="HCRBatang"/>
              </a:rPr>
              <a:t>CUDA</a:t>
            </a:r>
            <a:r>
              <a:rPr lang="ko-KR" altLang="en-US" sz="1800" b="1" dirty="0">
                <a:effectLst/>
                <a:latin typeface="HCRBatang"/>
              </a:rPr>
              <a:t> </a:t>
            </a:r>
            <a:r>
              <a:rPr lang="ko-KR" altLang="en-US" sz="1800" dirty="0">
                <a:effectLst/>
                <a:latin typeface="HCRBatang"/>
              </a:rPr>
              <a:t>활용</a:t>
            </a:r>
            <a:endParaRPr lang="en-US" altLang="ko-KR" sz="1800" dirty="0">
              <a:effectLst/>
              <a:latin typeface="HCRBatang"/>
            </a:endParaRPr>
          </a:p>
          <a:p>
            <a:pPr lvl="1"/>
            <a:r>
              <a:rPr lang="en" altLang="ko-KR" sz="1800" dirty="0">
                <a:effectLst/>
                <a:latin typeface="HCRBatang"/>
              </a:rPr>
              <a:t>GPU </a:t>
            </a:r>
            <a:r>
              <a:rPr lang="ko-KR" altLang="en-US" sz="1800" dirty="0">
                <a:effectLst/>
                <a:latin typeface="HCRBatang"/>
              </a:rPr>
              <a:t>아키텍처의 특성을 고려한 데이터 정렬 및 결합 기법</a:t>
            </a:r>
            <a:endParaRPr lang="en-US" altLang="ko-KR" sz="1800" dirty="0">
              <a:effectLst/>
              <a:latin typeface="HCRBatang"/>
            </a:endParaRPr>
          </a:p>
          <a:p>
            <a:pPr lvl="1"/>
            <a:r>
              <a:rPr lang="en" altLang="ko-KR" sz="1800" dirty="0">
                <a:effectLst/>
                <a:latin typeface="HCRBatang"/>
              </a:rPr>
              <a:t>PTX </a:t>
            </a:r>
            <a:r>
              <a:rPr lang="ko-KR" altLang="en-US" sz="1800" dirty="0">
                <a:effectLst/>
                <a:latin typeface="HCRBatang"/>
              </a:rPr>
              <a:t>인라인 어셈블리를 활용한 병렬 처리를 제안</a:t>
            </a:r>
            <a:endParaRPr lang="en-US" altLang="ko-KR" sz="1400" dirty="0">
              <a:effectLst/>
              <a:latin typeface="HCRBatang"/>
            </a:endParaRPr>
          </a:p>
          <a:p>
            <a:r>
              <a:rPr lang="ko-KR" altLang="en-US" sz="1800" b="1" dirty="0">
                <a:latin typeface="HCRBatang"/>
              </a:rPr>
              <a:t>성능</a:t>
            </a:r>
            <a:endParaRPr lang="en-US" altLang="ko-KR" sz="1800" b="1" dirty="0">
              <a:latin typeface="HCRBatang"/>
            </a:endParaRPr>
          </a:p>
          <a:p>
            <a:pPr lvl="1"/>
            <a:r>
              <a:rPr lang="en-US" altLang="ko-KR" sz="1800" dirty="0">
                <a:latin typeface="HCRBatang"/>
              </a:rPr>
              <a:t>CPU (</a:t>
            </a:r>
            <a:r>
              <a:rPr lang="en" altLang="ko-KR" sz="1800" dirty="0">
                <a:effectLst/>
                <a:latin typeface="HCRBatang"/>
              </a:rPr>
              <a:t>AVX-2</a:t>
            </a:r>
            <a:r>
              <a:rPr lang="en-US" altLang="ko-KR" sz="1800" dirty="0">
                <a:effectLst/>
                <a:latin typeface="HCRBatang"/>
              </a:rPr>
              <a:t>, AVX-</a:t>
            </a:r>
            <a:r>
              <a:rPr lang="en" altLang="ko-KR" sz="1800" dirty="0">
                <a:effectLst/>
                <a:latin typeface="HCRBatang"/>
              </a:rPr>
              <a:t>512)</a:t>
            </a:r>
            <a:r>
              <a:rPr lang="ko-KR" altLang="en-US" sz="1800" dirty="0">
                <a:latin typeface="HCRBatang"/>
              </a:rPr>
              <a:t>구현은</a:t>
            </a:r>
            <a:r>
              <a:rPr lang="ko-KR" altLang="en-US" sz="1800" dirty="0">
                <a:effectLst/>
                <a:latin typeface="HCRBatang"/>
              </a:rPr>
              <a:t> </a:t>
            </a:r>
            <a:r>
              <a:rPr lang="ko-KR" altLang="en-US" sz="1800" dirty="0">
                <a:latin typeface="HCRBatang"/>
              </a:rPr>
              <a:t>기존에 비해 </a:t>
            </a:r>
            <a:r>
              <a:rPr lang="ko-KR" altLang="en-US" sz="1800" dirty="0">
                <a:effectLst/>
                <a:latin typeface="HCRBatang"/>
              </a:rPr>
              <a:t>각각 </a:t>
            </a:r>
            <a:r>
              <a:rPr lang="en-US" altLang="ko-KR" sz="1800" dirty="0">
                <a:effectLst/>
                <a:latin typeface="HCRBatang"/>
              </a:rPr>
              <a:t>839.64%, 985.46%</a:t>
            </a:r>
            <a:r>
              <a:rPr lang="ko-KR" altLang="en-US" sz="1800" dirty="0">
                <a:effectLst/>
                <a:latin typeface="HCRBatang"/>
              </a:rPr>
              <a:t>의 성능 향상 </a:t>
            </a:r>
            <a:r>
              <a:rPr lang="en-US" altLang="ko-KR" sz="1800" dirty="0">
                <a:effectLst/>
                <a:latin typeface="HCRBatang"/>
              </a:rPr>
              <a:t>(</a:t>
            </a:r>
            <a:r>
              <a:rPr lang="en" altLang="ko-KR" sz="1800" dirty="0">
                <a:effectLst/>
                <a:latin typeface="HCRBatang"/>
              </a:rPr>
              <a:t>Intel Core i9-11900K (3.50GHz)</a:t>
            </a:r>
            <a:r>
              <a:rPr lang="en-US" altLang="ko-KR" sz="1800" dirty="0">
                <a:effectLst/>
                <a:latin typeface="HCRBatang"/>
              </a:rPr>
              <a:t>)</a:t>
            </a:r>
          </a:p>
          <a:p>
            <a:pPr lvl="1"/>
            <a:r>
              <a:rPr lang="en" altLang="ko-KR" sz="1800" dirty="0">
                <a:effectLst/>
                <a:latin typeface="HCRBatang"/>
              </a:rPr>
              <a:t>GPU </a:t>
            </a:r>
            <a:r>
              <a:rPr lang="ko-KR" altLang="en-US" sz="1800" dirty="0">
                <a:effectLst/>
                <a:latin typeface="HCRBatang"/>
              </a:rPr>
              <a:t>구현은 최대 </a:t>
            </a:r>
            <a:r>
              <a:rPr lang="en-US" altLang="ko-KR" sz="1800" dirty="0">
                <a:effectLst/>
                <a:latin typeface="HCRBatang"/>
              </a:rPr>
              <a:t>1110.08</a:t>
            </a:r>
            <a:r>
              <a:rPr lang="en" altLang="ko-KR" sz="1800" dirty="0">
                <a:effectLst/>
                <a:latin typeface="HCRBatang"/>
              </a:rPr>
              <a:t>Gbps</a:t>
            </a:r>
            <a:r>
              <a:rPr lang="ko-KR" altLang="en-US" sz="1800" dirty="0">
                <a:effectLst/>
                <a:latin typeface="HCRBatang"/>
              </a:rPr>
              <a:t>의 처리량 </a:t>
            </a:r>
            <a:r>
              <a:rPr lang="en-US" altLang="ko-KR" sz="1800" dirty="0">
                <a:effectLst/>
                <a:latin typeface="HCRBatang"/>
              </a:rPr>
              <a:t>(</a:t>
            </a:r>
            <a:r>
              <a:rPr lang="en" altLang="ko-KR" sz="1800" dirty="0">
                <a:effectLst/>
                <a:latin typeface="HCRBatang"/>
              </a:rPr>
              <a:t>RTX 2080Ti</a:t>
            </a:r>
            <a:r>
              <a:rPr lang="en-US" altLang="ko-KR" sz="1800" dirty="0">
                <a:effectLst/>
                <a:latin typeface="HCRBatang"/>
              </a:rPr>
              <a:t>)</a:t>
            </a:r>
            <a:endParaRPr lang="ko-KR" altLang="en-US" sz="1800" dirty="0"/>
          </a:p>
          <a:p>
            <a:endParaRPr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5606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웹상에서의 </a:t>
            </a:r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PIPO 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구현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>
                <a:effectLst/>
                <a:latin typeface="HCRBatang"/>
              </a:rPr>
              <a:t>자바스크립트</a:t>
            </a:r>
            <a:r>
              <a:rPr lang="en-US" altLang="ko-KR" sz="1800" dirty="0">
                <a:effectLst/>
                <a:latin typeface="HCRBatang"/>
              </a:rPr>
              <a:t>(</a:t>
            </a:r>
            <a:r>
              <a:rPr lang="en" altLang="ko-KR" sz="1800" dirty="0" err="1">
                <a:effectLst/>
                <a:latin typeface="HCRBatang"/>
              </a:rPr>
              <a:t>Javascript</a:t>
            </a:r>
            <a:r>
              <a:rPr lang="en" altLang="ko-KR" sz="1800" dirty="0">
                <a:effectLst/>
                <a:latin typeface="HCRBatang"/>
              </a:rPr>
              <a:t>), </a:t>
            </a:r>
            <a:r>
              <a:rPr lang="ko-KR" altLang="en-US" sz="1800" dirty="0" err="1">
                <a:effectLst/>
                <a:latin typeface="HCRBatang"/>
              </a:rPr>
              <a:t>웹어셈블리</a:t>
            </a:r>
            <a:r>
              <a:rPr lang="ko-KR" altLang="en-US" sz="1800" dirty="0">
                <a:effectLst/>
                <a:latin typeface="HCRBatang"/>
              </a:rPr>
              <a:t> </a:t>
            </a:r>
            <a:r>
              <a:rPr lang="en-US" altLang="ko-KR" sz="1800" dirty="0">
                <a:effectLst/>
                <a:latin typeface="HCRBatang"/>
              </a:rPr>
              <a:t>(</a:t>
            </a:r>
            <a:r>
              <a:rPr lang="en" altLang="ko-KR" sz="1800" dirty="0" err="1">
                <a:effectLst/>
                <a:latin typeface="HCRBatang"/>
              </a:rPr>
              <a:t>WebAssembly</a:t>
            </a:r>
            <a:r>
              <a:rPr lang="en" altLang="ko-KR" sz="1800" dirty="0">
                <a:effectLst/>
                <a:latin typeface="HCRBatang"/>
              </a:rPr>
              <a:t>)</a:t>
            </a:r>
            <a:r>
              <a:rPr lang="ko-KR" altLang="en-US" sz="1800" dirty="0">
                <a:effectLst/>
                <a:latin typeface="HCRBatang"/>
              </a:rPr>
              <a:t>와 같은 </a:t>
            </a:r>
            <a:r>
              <a:rPr lang="ko-KR" altLang="en-US" sz="1800" b="1" dirty="0">
                <a:effectLst/>
                <a:latin typeface="HCRBatang"/>
              </a:rPr>
              <a:t>웹 기반 언어를 사용</a:t>
            </a:r>
            <a:endParaRPr lang="en-US" altLang="ko-KR" sz="1800" b="1" dirty="0">
              <a:effectLst/>
              <a:latin typeface="HCRBatang"/>
            </a:endParaRPr>
          </a:p>
          <a:p>
            <a:r>
              <a:rPr lang="en" altLang="ko-KR" sz="1800" dirty="0">
                <a:effectLst/>
                <a:latin typeface="HCRBatang"/>
              </a:rPr>
              <a:t>PIPO 64/128, 64/256</a:t>
            </a:r>
            <a:r>
              <a:rPr lang="ko-KR" altLang="en-US" sz="1800" dirty="0">
                <a:effectLst/>
                <a:latin typeface="HCRBatang"/>
              </a:rPr>
              <a:t>에 대한 </a:t>
            </a:r>
            <a:r>
              <a:rPr lang="ko-KR" altLang="en-US" sz="1800" b="1" dirty="0" err="1">
                <a:effectLst/>
                <a:latin typeface="HCRBatang"/>
              </a:rPr>
              <a:t>비트슬라이싱</a:t>
            </a:r>
            <a:r>
              <a:rPr lang="ko-KR" altLang="en-US" sz="1800" b="1" dirty="0">
                <a:effectLst/>
                <a:latin typeface="HCRBatang"/>
              </a:rPr>
              <a:t> 및 </a:t>
            </a:r>
            <a:r>
              <a:rPr lang="en" altLang="ko-KR" sz="1800" b="1" dirty="0">
                <a:effectLst/>
                <a:latin typeface="HCRBatang"/>
              </a:rPr>
              <a:t>TLU</a:t>
            </a:r>
            <a:r>
              <a:rPr lang="ko-KR" altLang="en-US" sz="1800" b="1" dirty="0">
                <a:latin typeface="HCRBatang"/>
              </a:rPr>
              <a:t> </a:t>
            </a:r>
            <a:r>
              <a:rPr lang="ko-KR" altLang="en-US" sz="1800" dirty="0">
                <a:latin typeface="HCRBatang"/>
              </a:rPr>
              <a:t>버전</a:t>
            </a:r>
            <a:r>
              <a:rPr lang="ko-KR" altLang="en-US" sz="1800" dirty="0">
                <a:effectLst/>
                <a:latin typeface="HCRBatang"/>
              </a:rPr>
              <a:t> 구현</a:t>
            </a:r>
            <a:endParaRPr lang="en-US" altLang="ko-KR" sz="1800" dirty="0">
              <a:effectLst/>
              <a:latin typeface="HCRBatang"/>
            </a:endParaRPr>
          </a:p>
          <a:p>
            <a:r>
              <a:rPr lang="ko-KR" altLang="en-US" sz="1800" dirty="0">
                <a:latin typeface="HCRBatang"/>
              </a:rPr>
              <a:t>속도 최적화를 위해 </a:t>
            </a:r>
            <a:r>
              <a:rPr lang="en" altLang="ko-KR" sz="1800" dirty="0">
                <a:effectLst/>
                <a:latin typeface="HCRBatang"/>
              </a:rPr>
              <a:t>for</a:t>
            </a:r>
            <a:r>
              <a:rPr lang="ko-KR" altLang="en-US" sz="1800" dirty="0">
                <a:effectLst/>
                <a:latin typeface="HCRBatang"/>
              </a:rPr>
              <a:t>문을 사용한 </a:t>
            </a:r>
            <a:r>
              <a:rPr lang="ko-KR" altLang="en-US" sz="1800" b="1" dirty="0">
                <a:effectLst/>
                <a:latin typeface="HCRBatang"/>
              </a:rPr>
              <a:t>루프 </a:t>
            </a:r>
            <a:r>
              <a:rPr lang="en-US" altLang="ko-KR" sz="1800" b="1" dirty="0">
                <a:effectLst/>
                <a:latin typeface="HCRBatang"/>
              </a:rPr>
              <a:t>(</a:t>
            </a:r>
            <a:r>
              <a:rPr lang="en" altLang="ko-KR" sz="1800" b="1" dirty="0">
                <a:effectLst/>
                <a:latin typeface="HCRBatang"/>
              </a:rPr>
              <a:t>Looped)</a:t>
            </a:r>
            <a:r>
              <a:rPr lang="ko-KR" altLang="en-US" sz="1800" dirty="0">
                <a:effectLst/>
                <a:latin typeface="HCRBatang"/>
              </a:rPr>
              <a:t>와 </a:t>
            </a:r>
            <a:r>
              <a:rPr lang="en" altLang="ko-KR" sz="1800" dirty="0">
                <a:effectLst/>
                <a:latin typeface="HCRBatang"/>
              </a:rPr>
              <a:t>for</a:t>
            </a:r>
            <a:r>
              <a:rPr lang="ko-KR" altLang="en-US" sz="1800" dirty="0">
                <a:effectLst/>
                <a:latin typeface="HCRBatang"/>
              </a:rPr>
              <a:t>문을 사용하지 않은 </a:t>
            </a:r>
            <a:r>
              <a:rPr lang="ko-KR" altLang="en-US" sz="1800" b="1" dirty="0">
                <a:effectLst/>
                <a:latin typeface="HCRBatang"/>
              </a:rPr>
              <a:t>루프 풀기 </a:t>
            </a:r>
            <a:r>
              <a:rPr lang="en-US" altLang="ko-KR" sz="1800" b="1" dirty="0">
                <a:effectLst/>
                <a:latin typeface="HCRBatang"/>
              </a:rPr>
              <a:t>(</a:t>
            </a:r>
            <a:r>
              <a:rPr lang="en" altLang="ko-KR" sz="1800" b="1" dirty="0">
                <a:effectLst/>
                <a:latin typeface="HCRBatang"/>
              </a:rPr>
              <a:t>Unrolled) </a:t>
            </a:r>
            <a:r>
              <a:rPr lang="ko-KR" altLang="en-US" sz="1800" dirty="0">
                <a:effectLst/>
                <a:latin typeface="HCRBatang"/>
              </a:rPr>
              <a:t>구현물을 제시</a:t>
            </a:r>
            <a:endParaRPr lang="en-US" altLang="ko-KR" sz="1800" dirty="0">
              <a:effectLst/>
              <a:latin typeface="HCRBatang"/>
            </a:endParaRPr>
          </a:p>
          <a:p>
            <a:r>
              <a:rPr lang="en" altLang="ko-KR" sz="1800" b="1" dirty="0">
                <a:effectLst/>
                <a:latin typeface="HCRBatang"/>
              </a:rPr>
              <a:t>Target </a:t>
            </a:r>
            <a:r>
              <a:rPr lang="ko-KR" altLang="en-US" sz="1800" b="1" dirty="0">
                <a:effectLst/>
                <a:latin typeface="HCRBatang"/>
              </a:rPr>
              <a:t>환경</a:t>
            </a:r>
            <a:endParaRPr lang="en" altLang="ko-KR" sz="1800" b="1" dirty="0">
              <a:effectLst/>
              <a:latin typeface="HCRBatang"/>
            </a:endParaRPr>
          </a:p>
          <a:p>
            <a:pPr lvl="1"/>
            <a:r>
              <a:rPr lang="en" altLang="ko-KR" sz="1800" dirty="0">
                <a:effectLst/>
                <a:latin typeface="HCRBatang"/>
              </a:rPr>
              <a:t>Google Chrome, Mozilla Firefox, Opera, Microsoft Edge </a:t>
            </a:r>
            <a:r>
              <a:rPr lang="ko-KR" altLang="en-US" sz="1800" dirty="0">
                <a:effectLst/>
                <a:latin typeface="HCRBatang"/>
              </a:rPr>
              <a:t>등의 다양한 웹 브라우저</a:t>
            </a:r>
            <a:endParaRPr lang="en-US" altLang="ko-KR" sz="1800" dirty="0">
              <a:effectLst/>
              <a:latin typeface="HCRBatang"/>
            </a:endParaRPr>
          </a:p>
          <a:p>
            <a:pPr lvl="1"/>
            <a:r>
              <a:rPr lang="en-US" altLang="ko-KR" sz="1800" dirty="0">
                <a:effectLst/>
                <a:latin typeface="HCRBatang"/>
              </a:rPr>
              <a:t>Windows, </a:t>
            </a:r>
            <a:r>
              <a:rPr lang="en" altLang="ko-KR" sz="1800" dirty="0">
                <a:effectLst/>
                <a:latin typeface="HCRBatang"/>
              </a:rPr>
              <a:t>Linux, Mac, iOS, </a:t>
            </a:r>
            <a:r>
              <a:rPr lang="ko-KR" altLang="en-US" sz="1800" dirty="0">
                <a:effectLst/>
                <a:latin typeface="HCRBatang"/>
              </a:rPr>
              <a:t>안드로이드 등의 다양한 </a:t>
            </a:r>
            <a:r>
              <a:rPr lang="en" altLang="ko-KR" sz="1800" dirty="0">
                <a:effectLst/>
                <a:latin typeface="HCRBatang"/>
              </a:rPr>
              <a:t>OS </a:t>
            </a:r>
          </a:p>
          <a:p>
            <a:r>
              <a:rPr lang="ko-KR" altLang="en-US" sz="1800" dirty="0">
                <a:effectLst/>
                <a:latin typeface="HCRBatang"/>
              </a:rPr>
              <a:t>각 브라우저별로 약간씩 다른 특징을 보였으나 </a:t>
            </a:r>
            <a:r>
              <a:rPr lang="en" altLang="ko-KR" sz="1800" dirty="0">
                <a:effectLst/>
                <a:latin typeface="HCRBatang"/>
              </a:rPr>
              <a:t>Firefox</a:t>
            </a:r>
            <a:r>
              <a:rPr lang="ko-KR" altLang="en-US" sz="1800" dirty="0" err="1">
                <a:effectLst/>
                <a:latin typeface="HCRBatang"/>
              </a:rPr>
              <a:t>를</a:t>
            </a:r>
            <a:r>
              <a:rPr lang="ko-KR" altLang="en-US" sz="1800" dirty="0">
                <a:effectLst/>
                <a:latin typeface="HCRBatang"/>
              </a:rPr>
              <a:t> 제외하고는 거의 유사한 성능</a:t>
            </a:r>
            <a:r>
              <a:rPr lang="en-US" altLang="ko-KR" sz="1800" dirty="0">
                <a:effectLst/>
                <a:latin typeface="HCRBatang"/>
              </a:rPr>
              <a:t> </a:t>
            </a:r>
            <a:endParaRPr lang="ko-KR" altLang="en-US" sz="1050" dirty="0"/>
          </a:p>
          <a:p>
            <a:endParaRPr lang="en" altLang="ko-KR" sz="1400" dirty="0"/>
          </a:p>
          <a:p>
            <a:endParaRPr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858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양자 컴퓨터 상에서의 </a:t>
            </a:r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PIPO 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최적 구현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" altLang="ko-KR" sz="1800" b="1" dirty="0">
                <a:effectLst/>
                <a:latin typeface="HCRBatang"/>
              </a:rPr>
              <a:t>PIPO</a:t>
            </a:r>
            <a:r>
              <a:rPr lang="ko-KR" altLang="en-US" sz="1800" b="1" dirty="0">
                <a:effectLst/>
                <a:latin typeface="HCRBatang"/>
              </a:rPr>
              <a:t>에 대한 최적화된 양자 회로를 제시 </a:t>
            </a:r>
            <a:endParaRPr lang="en-US" altLang="ko-KR" sz="1800" b="1" dirty="0">
              <a:effectLst/>
              <a:latin typeface="HCRBatang"/>
            </a:endParaRPr>
          </a:p>
          <a:p>
            <a:r>
              <a:rPr lang="en-US" altLang="ko-KR" sz="1800" dirty="0">
                <a:effectLst/>
                <a:latin typeface="HCRBatang"/>
              </a:rPr>
              <a:t>8-</a:t>
            </a:r>
            <a:r>
              <a:rPr lang="en" altLang="ko-KR" sz="1800" dirty="0">
                <a:effectLst/>
                <a:latin typeface="HCRBatang"/>
              </a:rPr>
              <a:t>bit S-box</a:t>
            </a:r>
            <a:r>
              <a:rPr lang="ko-KR" altLang="en-US" sz="1800" dirty="0" err="1">
                <a:effectLst/>
                <a:latin typeface="HCRBatang"/>
              </a:rPr>
              <a:t>를</a:t>
            </a:r>
            <a:r>
              <a:rPr lang="ko-KR" altLang="en-US" sz="1800" dirty="0">
                <a:effectLst/>
                <a:latin typeface="HCRBatang"/>
              </a:rPr>
              <a:t> 위해 </a:t>
            </a:r>
            <a:r>
              <a:rPr lang="ko-KR" altLang="en-US" sz="1800" b="1" dirty="0">
                <a:effectLst/>
                <a:latin typeface="HCRBatang"/>
              </a:rPr>
              <a:t>최적화된 양자회로를 설계</a:t>
            </a:r>
            <a:endParaRPr lang="en-US" altLang="ko-KR" sz="1800" b="1" dirty="0">
              <a:effectLst/>
              <a:latin typeface="HCRBatang"/>
            </a:endParaRPr>
          </a:p>
          <a:p>
            <a:r>
              <a:rPr lang="en" altLang="ko-KR" sz="1800" b="1" dirty="0">
                <a:effectLst/>
                <a:latin typeface="HCRBatang"/>
              </a:rPr>
              <a:t>Grover search </a:t>
            </a:r>
            <a:r>
              <a:rPr lang="ko-KR" altLang="en-US" sz="1800" b="1" dirty="0">
                <a:effectLst/>
                <a:latin typeface="HCRBatang"/>
              </a:rPr>
              <a:t>알고리즘의 양자 자원을 평가</a:t>
            </a:r>
            <a:endParaRPr lang="en-US" altLang="ko-KR" sz="1800" b="1" dirty="0">
              <a:effectLst/>
              <a:latin typeface="HCRBatang"/>
            </a:endParaRPr>
          </a:p>
          <a:p>
            <a:r>
              <a:rPr lang="ko-KR" altLang="en-US" sz="1800" dirty="0" err="1">
                <a:effectLst/>
                <a:latin typeface="HCRBatang"/>
              </a:rPr>
              <a:t>평문</a:t>
            </a:r>
            <a:r>
              <a:rPr lang="ko-KR" altLang="en-US" sz="1800" dirty="0">
                <a:effectLst/>
                <a:latin typeface="HCRBatang"/>
              </a:rPr>
              <a:t> 및 마스터 키에 대한 큐비트만 할당</a:t>
            </a:r>
            <a:endParaRPr lang="en-US" altLang="ko-KR" sz="1800" dirty="0">
              <a:effectLst/>
              <a:latin typeface="HCRBatang"/>
            </a:endParaRPr>
          </a:p>
          <a:p>
            <a:pPr lvl="1"/>
            <a:r>
              <a:rPr lang="en-US" altLang="ko-KR" sz="1800" dirty="0">
                <a:effectLst/>
                <a:latin typeface="HCRBatang"/>
              </a:rPr>
              <a:t>64/128 : </a:t>
            </a:r>
            <a:r>
              <a:rPr lang="en-US" altLang="ko-KR" sz="1800" b="1" dirty="0">
                <a:effectLst/>
                <a:latin typeface="HCRBatang"/>
              </a:rPr>
              <a:t>192</a:t>
            </a:r>
            <a:r>
              <a:rPr lang="en-US" altLang="ko-KR" sz="1800" dirty="0">
                <a:effectLst/>
                <a:latin typeface="HCRBatang"/>
              </a:rPr>
              <a:t> </a:t>
            </a:r>
            <a:r>
              <a:rPr lang="ko-KR" altLang="en-US" sz="1800" dirty="0" err="1">
                <a:effectLst/>
                <a:latin typeface="HCRBatang"/>
              </a:rPr>
              <a:t>큐비트</a:t>
            </a:r>
            <a:r>
              <a:rPr lang="ko-KR" altLang="en-US" sz="1800" dirty="0">
                <a:effectLst/>
                <a:latin typeface="HCRBatang"/>
              </a:rPr>
              <a:t> 사용</a:t>
            </a:r>
            <a:r>
              <a:rPr lang="en-US" altLang="ko-KR" sz="1800" dirty="0">
                <a:effectLst/>
                <a:latin typeface="HCRBatang"/>
              </a:rPr>
              <a:t>, 64/256</a:t>
            </a:r>
            <a:r>
              <a:rPr lang="ko-KR" altLang="en-US" sz="1800" dirty="0">
                <a:effectLst/>
                <a:latin typeface="HCRBatang"/>
              </a:rPr>
              <a:t> </a:t>
            </a:r>
            <a:r>
              <a:rPr lang="en-US" altLang="ko-KR" sz="1800" dirty="0">
                <a:effectLst/>
                <a:latin typeface="HCRBatang"/>
              </a:rPr>
              <a:t>:</a:t>
            </a:r>
            <a:r>
              <a:rPr lang="ko-KR" altLang="en-US" sz="1800" dirty="0">
                <a:effectLst/>
                <a:latin typeface="HCRBatang"/>
              </a:rPr>
              <a:t> </a:t>
            </a:r>
            <a:r>
              <a:rPr lang="en-US" altLang="ko-KR" sz="1800" b="1" dirty="0">
                <a:effectLst/>
                <a:latin typeface="HCRBatang"/>
              </a:rPr>
              <a:t>320 </a:t>
            </a:r>
            <a:r>
              <a:rPr lang="ko-KR" altLang="en-US" sz="1800" dirty="0" err="1">
                <a:effectLst/>
                <a:latin typeface="HCRBatang"/>
              </a:rPr>
              <a:t>큐비트</a:t>
            </a:r>
            <a:r>
              <a:rPr lang="ko-KR" altLang="en-US" sz="1800" dirty="0">
                <a:effectLst/>
                <a:latin typeface="HCRBatang"/>
              </a:rPr>
              <a:t> 사용</a:t>
            </a:r>
            <a:endParaRPr lang="en-US" altLang="ko-KR" sz="1400" dirty="0">
              <a:effectLst/>
              <a:latin typeface="HCRBatang"/>
            </a:endParaRPr>
          </a:p>
          <a:p>
            <a:r>
              <a:rPr lang="en" altLang="ko-KR" sz="1800" b="1" dirty="0" err="1">
                <a:effectLst/>
                <a:latin typeface="HCRBatang"/>
              </a:rPr>
              <a:t>AddRoundKey</a:t>
            </a:r>
            <a:r>
              <a:rPr lang="en" altLang="ko-KR" sz="1800" dirty="0">
                <a:effectLst/>
                <a:latin typeface="HCRBatang"/>
              </a:rPr>
              <a:t> </a:t>
            </a:r>
            <a:r>
              <a:rPr lang="en-US" altLang="ko-KR" sz="1800" dirty="0">
                <a:effectLst/>
                <a:latin typeface="HCRBatang"/>
              </a:rPr>
              <a:t>: </a:t>
            </a:r>
            <a:r>
              <a:rPr lang="en-US" altLang="ko-KR" sz="1800" dirty="0">
                <a:latin typeface="HCRBatang"/>
              </a:rPr>
              <a:t>X</a:t>
            </a:r>
            <a:r>
              <a:rPr lang="en" altLang="ko-KR" sz="1800" dirty="0">
                <a:effectLst/>
                <a:latin typeface="HCRBatang"/>
              </a:rPr>
              <a:t>OR </a:t>
            </a:r>
            <a:r>
              <a:rPr lang="ko-KR" altLang="en-US" sz="1800" dirty="0">
                <a:effectLst/>
                <a:latin typeface="HCRBatang"/>
              </a:rPr>
              <a:t>연산을 위해 </a:t>
            </a:r>
            <a:r>
              <a:rPr lang="en" altLang="ko-KR" sz="1800" b="1" dirty="0">
                <a:effectLst/>
                <a:latin typeface="HCRBatang"/>
              </a:rPr>
              <a:t>CNOT </a:t>
            </a:r>
            <a:r>
              <a:rPr lang="ko-KR" altLang="en-US" sz="1800" b="1" dirty="0">
                <a:effectLst/>
                <a:latin typeface="HCRBatang"/>
              </a:rPr>
              <a:t>게이트를 사용</a:t>
            </a:r>
            <a:endParaRPr lang="en-US" altLang="ko-KR" sz="1800" b="1" dirty="0">
              <a:effectLst/>
              <a:latin typeface="HCRBatang"/>
            </a:endParaRPr>
          </a:p>
          <a:p>
            <a:r>
              <a:rPr lang="en-US" altLang="ko-KR" sz="1800" b="1" dirty="0">
                <a:effectLst/>
                <a:latin typeface="HCRBatang"/>
              </a:rPr>
              <a:t>5-</a:t>
            </a:r>
            <a:r>
              <a:rPr lang="en" altLang="ko-KR" sz="1800" b="1" dirty="0">
                <a:effectLst/>
                <a:latin typeface="HCRBatang"/>
              </a:rPr>
              <a:t>bit </a:t>
            </a:r>
            <a:r>
              <a:rPr lang="ko-KR" altLang="en-US" sz="1800" b="1" dirty="0">
                <a:effectLst/>
                <a:latin typeface="HCRBatang"/>
              </a:rPr>
              <a:t>및 </a:t>
            </a:r>
            <a:r>
              <a:rPr lang="en-US" altLang="ko-KR" sz="1800" b="1" dirty="0">
                <a:effectLst/>
                <a:latin typeface="HCRBatang"/>
              </a:rPr>
              <a:t>3-</a:t>
            </a:r>
            <a:r>
              <a:rPr lang="en" altLang="ko-KR" sz="1800" b="1" dirty="0">
                <a:effectLst/>
                <a:latin typeface="HCRBatang"/>
              </a:rPr>
              <a:t>bit S-box</a:t>
            </a:r>
            <a:r>
              <a:rPr lang="ko-KR" altLang="en-US" sz="1800" dirty="0">
                <a:effectLst/>
                <a:latin typeface="HCRBatang"/>
              </a:rPr>
              <a:t>에서는 </a:t>
            </a:r>
            <a:r>
              <a:rPr lang="en" altLang="ko-KR" sz="1800" b="1" dirty="0">
                <a:effectLst/>
                <a:latin typeface="HCRBatang"/>
              </a:rPr>
              <a:t>CNOT </a:t>
            </a:r>
            <a:r>
              <a:rPr lang="ko-KR" altLang="en-US" sz="1800" b="1" dirty="0">
                <a:effectLst/>
                <a:latin typeface="HCRBatang"/>
              </a:rPr>
              <a:t>게이트</a:t>
            </a:r>
            <a:r>
              <a:rPr lang="en-US" altLang="ko-KR" sz="1800" b="1" dirty="0">
                <a:effectLst/>
                <a:latin typeface="HCRBatang"/>
              </a:rPr>
              <a:t>, </a:t>
            </a:r>
            <a:r>
              <a:rPr lang="en" altLang="ko-KR" sz="1800" b="1" dirty="0" err="1">
                <a:effectLst/>
                <a:latin typeface="HCRBatang"/>
              </a:rPr>
              <a:t>Tofffoli</a:t>
            </a:r>
            <a:r>
              <a:rPr lang="en" altLang="ko-KR" sz="1800" b="1" dirty="0">
                <a:effectLst/>
                <a:latin typeface="HCRBatang"/>
              </a:rPr>
              <a:t> </a:t>
            </a:r>
            <a:r>
              <a:rPr lang="ko-KR" altLang="en-US" sz="1800" b="1" dirty="0">
                <a:effectLst/>
                <a:latin typeface="HCRBatang"/>
              </a:rPr>
              <a:t>게이트 및 </a:t>
            </a:r>
            <a:r>
              <a:rPr lang="en" altLang="ko-KR" sz="1800" b="1" dirty="0">
                <a:effectLst/>
                <a:latin typeface="HCRBatang"/>
              </a:rPr>
              <a:t>X </a:t>
            </a:r>
            <a:r>
              <a:rPr lang="ko-KR" altLang="en-US" sz="1800" b="1" dirty="0">
                <a:effectLst/>
                <a:latin typeface="HCRBatang"/>
              </a:rPr>
              <a:t>게이트를 사용</a:t>
            </a:r>
            <a:r>
              <a:rPr lang="en-US" altLang="ko-KR" sz="1800" dirty="0">
                <a:effectLst/>
                <a:latin typeface="HCRBatang"/>
              </a:rPr>
              <a:t>, </a:t>
            </a:r>
            <a:r>
              <a:rPr lang="ko-KR" altLang="en-US" sz="1800" dirty="0">
                <a:effectLst/>
                <a:latin typeface="HCRBatang"/>
              </a:rPr>
              <a:t>추가 </a:t>
            </a:r>
            <a:r>
              <a:rPr lang="ko-KR" altLang="en-US" sz="1800" dirty="0" err="1">
                <a:effectLst/>
                <a:latin typeface="HCRBatang"/>
              </a:rPr>
              <a:t>큐비트</a:t>
            </a:r>
            <a:r>
              <a:rPr lang="ko-KR" altLang="en-US" sz="1800" dirty="0">
                <a:effectLst/>
                <a:latin typeface="HCRBatang"/>
              </a:rPr>
              <a:t> 필요 </a:t>
            </a:r>
            <a:r>
              <a:rPr lang="en-US" altLang="ko-KR" sz="1800" dirty="0">
                <a:effectLst/>
                <a:latin typeface="HCRBatang"/>
              </a:rPr>
              <a:t>X</a:t>
            </a:r>
          </a:p>
          <a:p>
            <a:r>
              <a:rPr lang="en-US" altLang="ko-KR" sz="1800" dirty="0">
                <a:effectLst/>
                <a:latin typeface="HCRBatang"/>
              </a:rPr>
              <a:t>3-</a:t>
            </a:r>
            <a:r>
              <a:rPr lang="en-US" altLang="ko-KR" sz="1800" dirty="0">
                <a:latin typeface="HCRBatang"/>
              </a:rPr>
              <a:t>bit</a:t>
            </a:r>
            <a:r>
              <a:rPr lang="ko-KR" altLang="en-US" sz="1800" dirty="0">
                <a:effectLst/>
                <a:latin typeface="HCRBatang"/>
              </a:rPr>
              <a:t> </a:t>
            </a:r>
            <a:r>
              <a:rPr lang="en" altLang="ko-KR" sz="1800" dirty="0">
                <a:effectLst/>
                <a:latin typeface="HCRBatang"/>
              </a:rPr>
              <a:t>S-box </a:t>
            </a:r>
            <a:r>
              <a:rPr lang="ko-KR" altLang="en-US" sz="1800" dirty="0">
                <a:effectLst/>
                <a:latin typeface="HCRBatang"/>
              </a:rPr>
              <a:t>최적화를 위해 </a:t>
            </a:r>
            <a:r>
              <a:rPr lang="en" altLang="ko-KR" sz="1800" b="1" dirty="0">
                <a:effectLst/>
                <a:latin typeface="HCRBatang"/>
              </a:rPr>
              <a:t>X </a:t>
            </a:r>
            <a:r>
              <a:rPr lang="ko-KR" altLang="en-US" sz="1800" b="1" dirty="0">
                <a:effectLst/>
                <a:latin typeface="HCRBatang"/>
              </a:rPr>
              <a:t>게이트 사용을 최소화</a:t>
            </a:r>
            <a:endParaRPr lang="en-US" altLang="ko-KR" sz="1800" b="1" dirty="0">
              <a:latin typeface="HCRBatang"/>
            </a:endParaRPr>
          </a:p>
          <a:p>
            <a:r>
              <a:rPr lang="en-US" altLang="ko-KR" sz="1800" dirty="0">
                <a:effectLst/>
                <a:latin typeface="HCRBatang"/>
              </a:rPr>
              <a:t>5-</a:t>
            </a:r>
            <a:r>
              <a:rPr lang="en" altLang="ko-KR" sz="1800" dirty="0">
                <a:effectLst/>
                <a:latin typeface="HCRBatang"/>
              </a:rPr>
              <a:t>bit S-box</a:t>
            </a:r>
            <a:r>
              <a:rPr lang="ko-KR" altLang="en-US" sz="1800" dirty="0">
                <a:effectLst/>
                <a:latin typeface="HCRBatang"/>
              </a:rPr>
              <a:t>는 제대로 동작하기 위해 추가적인 </a:t>
            </a:r>
            <a:r>
              <a:rPr lang="en-US" altLang="ko-KR" sz="1800" dirty="0">
                <a:effectLst/>
                <a:latin typeface="HCRBatang"/>
              </a:rPr>
              <a:t>3 </a:t>
            </a:r>
            <a:r>
              <a:rPr lang="ko-KR" altLang="en-US" sz="1800" dirty="0">
                <a:effectLst/>
                <a:latin typeface="HCRBatang"/>
              </a:rPr>
              <a:t>큐비트가 필요</a:t>
            </a:r>
            <a:br>
              <a:rPr lang="en-US" altLang="ko-KR" sz="1800" dirty="0">
                <a:effectLst/>
                <a:latin typeface="HCRBatang"/>
              </a:rPr>
            </a:br>
            <a:r>
              <a:rPr lang="en-US" altLang="ko-KR" sz="1800" dirty="0">
                <a:effectLst/>
                <a:latin typeface="HCRBatang"/>
                <a:sym typeface="Wingdings" pitchFamily="2" charset="2"/>
              </a:rPr>
              <a:t> </a:t>
            </a:r>
            <a:r>
              <a:rPr lang="ko-KR" altLang="en-US" sz="1800" dirty="0">
                <a:effectLst/>
                <a:latin typeface="HCRBatang"/>
              </a:rPr>
              <a:t>새로운 </a:t>
            </a:r>
            <a:r>
              <a:rPr lang="en" altLang="ko-KR" sz="1800" dirty="0">
                <a:effectLst/>
                <a:latin typeface="HCRBatang"/>
              </a:rPr>
              <a:t>S-box (S-box1, reverse S-box1, S-box2) </a:t>
            </a:r>
            <a:r>
              <a:rPr lang="ko-KR" altLang="en-US" sz="1800" dirty="0">
                <a:effectLst/>
                <a:latin typeface="HCRBatang"/>
              </a:rPr>
              <a:t>사용하여 </a:t>
            </a:r>
            <a:r>
              <a:rPr lang="ko-KR" altLang="en-US" sz="1800" b="1" dirty="0">
                <a:effectLst/>
                <a:latin typeface="HCRBatang"/>
              </a:rPr>
              <a:t>추가 큐비트가 필요하지 않도록 함</a:t>
            </a:r>
            <a:endParaRPr lang="en-US" altLang="ko-KR" sz="1800" b="1" dirty="0">
              <a:effectLst/>
              <a:latin typeface="HCRBatang"/>
            </a:endParaRPr>
          </a:p>
          <a:p>
            <a:pPr lvl="1"/>
            <a:r>
              <a:rPr lang="en" altLang="ko-KR" sz="1600" dirty="0">
                <a:effectLst/>
                <a:latin typeface="HCRBatang"/>
              </a:rPr>
              <a:t>S-box1</a:t>
            </a:r>
            <a:r>
              <a:rPr lang="ko-KR" altLang="en-US" sz="1600" dirty="0">
                <a:effectLst/>
                <a:latin typeface="HCRBatang"/>
              </a:rPr>
              <a:t>은 전체 </a:t>
            </a:r>
            <a:r>
              <a:rPr lang="en" altLang="ko-KR" sz="1600" dirty="0">
                <a:effectLst/>
                <a:latin typeface="HCRBatang"/>
              </a:rPr>
              <a:t>S-box</a:t>
            </a:r>
            <a:r>
              <a:rPr lang="ko-KR" altLang="en-US" sz="1600" dirty="0">
                <a:effectLst/>
                <a:latin typeface="HCRBatang"/>
              </a:rPr>
              <a:t>의 출력에 필요한 </a:t>
            </a:r>
            <a:r>
              <a:rPr lang="en-US" altLang="ko-KR" sz="1600" dirty="0">
                <a:effectLst/>
                <a:latin typeface="HCRBatang"/>
              </a:rPr>
              <a:t>3-</a:t>
            </a:r>
            <a:r>
              <a:rPr lang="en" altLang="ko-KR" sz="1600" dirty="0">
                <a:effectLst/>
                <a:latin typeface="HCRBatang"/>
              </a:rPr>
              <a:t>bit</a:t>
            </a:r>
            <a:r>
              <a:rPr lang="ko-KR" altLang="en-US" sz="1600" dirty="0" err="1">
                <a:effectLst/>
                <a:latin typeface="HCRBatang"/>
              </a:rPr>
              <a:t>를</a:t>
            </a:r>
            <a:r>
              <a:rPr lang="ko-KR" altLang="en-US" sz="1600" dirty="0">
                <a:effectLst/>
                <a:latin typeface="HCRBatang"/>
              </a:rPr>
              <a:t> 생성하도록 최적화</a:t>
            </a:r>
            <a:endParaRPr lang="en-US" altLang="ko-KR" sz="1600" dirty="0">
              <a:effectLst/>
              <a:latin typeface="HCRBatang"/>
            </a:endParaRPr>
          </a:p>
          <a:p>
            <a:pPr lvl="1"/>
            <a:r>
              <a:rPr lang="ko-KR" altLang="en-US" sz="1600" dirty="0">
                <a:effectLst/>
                <a:latin typeface="HCRBatang"/>
              </a:rPr>
              <a:t>이 후 </a:t>
            </a:r>
            <a:r>
              <a:rPr lang="en" altLang="ko-KR" sz="1600" dirty="0">
                <a:effectLst/>
                <a:latin typeface="HCRBatang"/>
              </a:rPr>
              <a:t>reverse S-box1</a:t>
            </a:r>
            <a:r>
              <a:rPr lang="ko-KR" altLang="en-US" sz="1600" dirty="0" err="1">
                <a:effectLst/>
                <a:latin typeface="HCRBatang"/>
              </a:rPr>
              <a:t>를</a:t>
            </a:r>
            <a:r>
              <a:rPr lang="ko-KR" altLang="en-US" sz="1600" dirty="0">
                <a:effectLst/>
                <a:latin typeface="HCRBatang"/>
              </a:rPr>
              <a:t> 거쳐서 </a:t>
            </a:r>
            <a:r>
              <a:rPr lang="en" altLang="ko-KR" sz="1600" dirty="0">
                <a:effectLst/>
                <a:latin typeface="HCRBatang"/>
              </a:rPr>
              <a:t>S-box1</a:t>
            </a:r>
            <a:r>
              <a:rPr lang="ko-KR" altLang="en-US" sz="1600" dirty="0">
                <a:effectLst/>
                <a:latin typeface="HCRBatang"/>
              </a:rPr>
              <a:t>에 입력되기 전의 상태로 되돌</a:t>
            </a:r>
            <a:r>
              <a:rPr lang="ko-KR" altLang="en-US" sz="1600" dirty="0">
                <a:latin typeface="HCRBatang"/>
              </a:rPr>
              <a:t>린 후</a:t>
            </a:r>
            <a:r>
              <a:rPr lang="en-US" altLang="ko-KR" sz="1600" dirty="0">
                <a:latin typeface="HCRBatang"/>
              </a:rPr>
              <a:t>, </a:t>
            </a:r>
            <a:r>
              <a:rPr lang="en" altLang="ko-KR" sz="1600" dirty="0">
                <a:effectLst/>
                <a:latin typeface="HCRBatang"/>
              </a:rPr>
              <a:t>S-box2</a:t>
            </a:r>
            <a:r>
              <a:rPr lang="ko-KR" altLang="en-US" sz="1600" dirty="0" err="1">
                <a:effectLst/>
                <a:latin typeface="HCRBatang"/>
              </a:rPr>
              <a:t>를</a:t>
            </a:r>
            <a:r>
              <a:rPr lang="ko-KR" altLang="en-US" sz="1600" dirty="0">
                <a:effectLst/>
                <a:latin typeface="HCRBatang"/>
              </a:rPr>
              <a:t> 적용하여 </a:t>
            </a:r>
            <a:r>
              <a:rPr lang="en-US" altLang="ko-KR" sz="1600" dirty="0">
                <a:effectLst/>
                <a:latin typeface="HCRBatang"/>
              </a:rPr>
              <a:t>5-</a:t>
            </a:r>
            <a:r>
              <a:rPr lang="en" altLang="ko-KR" sz="1600" dirty="0">
                <a:effectLst/>
                <a:latin typeface="HCRBatang"/>
              </a:rPr>
              <a:t>bit</a:t>
            </a:r>
            <a:r>
              <a:rPr lang="ko-KR" altLang="en-US" sz="1600" dirty="0">
                <a:effectLst/>
                <a:latin typeface="HCRBatang"/>
              </a:rPr>
              <a:t>의 출력을 얻음</a:t>
            </a:r>
            <a:endParaRPr lang="en-US" altLang="ko-KR" sz="1600" dirty="0">
              <a:effectLst/>
              <a:latin typeface="HCRBatang"/>
            </a:endParaRPr>
          </a:p>
          <a:p>
            <a:pPr lvl="1"/>
            <a:r>
              <a:rPr lang="ko-KR" altLang="en-US" sz="1600" dirty="0">
                <a:effectLst/>
                <a:latin typeface="HCRBatang"/>
              </a:rPr>
              <a:t>이처럼 </a:t>
            </a:r>
            <a:r>
              <a:rPr lang="en-US" altLang="ko-KR" sz="1600" dirty="0">
                <a:effectLst/>
                <a:latin typeface="HCRBatang"/>
              </a:rPr>
              <a:t>5-</a:t>
            </a:r>
            <a:r>
              <a:rPr lang="en" altLang="ko-KR" sz="1600" dirty="0">
                <a:effectLst/>
                <a:latin typeface="HCRBatang"/>
              </a:rPr>
              <a:t>bit </a:t>
            </a:r>
            <a:r>
              <a:rPr lang="en" altLang="ko-KR" sz="1600" dirty="0" err="1">
                <a:effectLst/>
                <a:latin typeface="HCRBatang"/>
              </a:rPr>
              <a:t>Sbox</a:t>
            </a:r>
            <a:r>
              <a:rPr lang="ko-KR" altLang="en-US" sz="1600" dirty="0">
                <a:effectLst/>
                <a:latin typeface="HCRBatang"/>
              </a:rPr>
              <a:t>의 역할을 두 개의 </a:t>
            </a:r>
            <a:r>
              <a:rPr lang="en" altLang="ko-KR" sz="1600" dirty="0">
                <a:effectLst/>
                <a:latin typeface="HCRBatang"/>
              </a:rPr>
              <a:t>S-box</a:t>
            </a:r>
            <a:r>
              <a:rPr lang="ko-KR" altLang="en-US" sz="1600" dirty="0">
                <a:effectLst/>
                <a:latin typeface="HCRBatang"/>
              </a:rPr>
              <a:t>와 </a:t>
            </a:r>
            <a:r>
              <a:rPr lang="en" altLang="ko-KR" sz="1600" dirty="0">
                <a:effectLst/>
                <a:latin typeface="HCRBatang"/>
              </a:rPr>
              <a:t>reverse </a:t>
            </a:r>
            <a:r>
              <a:rPr lang="ko-KR" altLang="en-US" sz="1600" dirty="0">
                <a:effectLst/>
                <a:latin typeface="HCRBatang"/>
              </a:rPr>
              <a:t>연산을 활용하여 최적화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100157326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1919</TotalTime>
  <Words>930</Words>
  <Application>Microsoft Macintosh PowerPoint</Application>
  <PresentationFormat>와이드스크린</PresentationFormat>
  <Paragraphs>109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9" baseType="lpstr">
      <vt:lpstr>맑은 고딕</vt:lpstr>
      <vt:lpstr>Apple SD Gothic Neo</vt:lpstr>
      <vt:lpstr>HCRBatang</vt:lpstr>
      <vt:lpstr>Arial</vt:lpstr>
      <vt:lpstr>Cambria Math</vt:lpstr>
      <vt:lpstr>Georgia</vt:lpstr>
      <vt:lpstr>CryptoCraft 테마</vt:lpstr>
      <vt:lpstr>제목 테마</vt:lpstr>
      <vt:lpstr>블록암호 PIPO에 대한 구현 동향</vt:lpstr>
      <vt:lpstr>PowerPoint 프레젠테이션</vt:lpstr>
      <vt:lpstr>블록암호 PIPO</vt:lpstr>
      <vt:lpstr>블록암호 PIPO에 대한 구현 동향</vt:lpstr>
      <vt:lpstr>RISC-V 상에서의 병렬 구현</vt:lpstr>
      <vt:lpstr>ARM 프로세서에서의 병렬 구현</vt:lpstr>
      <vt:lpstr>CPU 및 GPU 상에서의 효율적인 병렬 구현</vt:lpstr>
      <vt:lpstr>웹상에서의 PIPO 구현</vt:lpstr>
      <vt:lpstr>양자 컴퓨터 상에서의 PIPO 최적 구현</vt:lpstr>
      <vt:lpstr>결론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김현지</cp:lastModifiedBy>
  <cp:revision>121</cp:revision>
  <dcterms:created xsi:type="dcterms:W3CDTF">2019-03-05T04:29:07Z</dcterms:created>
  <dcterms:modified xsi:type="dcterms:W3CDTF">2022-10-07T10:37:48Z</dcterms:modified>
</cp:coreProperties>
</file>