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E22FF7-9807-4E98-BDF0-5EA4CE4C14EE}">
  <a:tblStyle styleId="{26E22FF7-9807-4E98-BDF0-5EA4CE4C14EE}"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E3DC87A-780B-436F-A977-9813B0BD09C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Good morning everyone, my name is Brendan Geary and I will be presenting my project proposal of a Personal Assistant Application for CSC 520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50347245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50347245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following diagrams show the layout that will be utilized by the program to convey information to the user. </a:t>
            </a:r>
            <a:endParaRPr sz="1200">
              <a:solidFill>
                <a:srgbClr val="548DD4"/>
              </a:solidFill>
              <a:latin typeface="Times New Roman"/>
              <a:ea typeface="Times New Roman"/>
              <a:cs typeface="Times New Roman"/>
              <a:sym typeface="Times New Roman"/>
            </a:endParaRPr>
          </a:p>
          <a:p>
            <a:pPr indent="-304800" lvl="0" marL="914400" rtl="0" algn="l">
              <a:spcBef>
                <a:spcPts val="0"/>
              </a:spcBef>
              <a:spcAft>
                <a:spcPts val="0"/>
              </a:spcAft>
              <a:buClr>
                <a:srgbClr val="548DD4"/>
              </a:buClr>
              <a:buSzPts val="1200"/>
              <a:buFont typeface="Times New Roman"/>
              <a:buChar char="●"/>
            </a:pPr>
            <a:r>
              <a:rPr lang="en" sz="1200">
                <a:solidFill>
                  <a:srgbClr val="548DD4"/>
                </a:solidFill>
                <a:latin typeface="Times New Roman"/>
                <a:ea typeface="Times New Roman"/>
                <a:cs typeface="Times New Roman"/>
                <a:sym typeface="Times New Roman"/>
              </a:rPr>
              <a:t>The user input will allow for the user to either hold the microphone button to give verbal commands to the assistant </a:t>
            </a:r>
            <a:endParaRPr sz="1200">
              <a:solidFill>
                <a:srgbClr val="548DD4"/>
              </a:solidFill>
              <a:latin typeface="Times New Roman"/>
              <a:ea typeface="Times New Roman"/>
              <a:cs typeface="Times New Roman"/>
              <a:sym typeface="Times New Roman"/>
            </a:endParaRPr>
          </a:p>
          <a:p>
            <a:pPr indent="-304800" lvl="1" marL="1828800" rtl="0" algn="l">
              <a:spcBef>
                <a:spcPts val="0"/>
              </a:spcBef>
              <a:spcAft>
                <a:spcPts val="0"/>
              </a:spcAft>
              <a:buClr>
                <a:srgbClr val="548DD4"/>
              </a:buClr>
              <a:buSzPts val="1200"/>
              <a:buFont typeface="Times New Roman"/>
              <a:buChar char="○"/>
            </a:pPr>
            <a:r>
              <a:rPr lang="en" sz="1200">
                <a:solidFill>
                  <a:srgbClr val="548DD4"/>
                </a:solidFill>
                <a:latin typeface="Times New Roman"/>
                <a:ea typeface="Times New Roman"/>
                <a:cs typeface="Times New Roman"/>
                <a:sym typeface="Times New Roman"/>
              </a:rPr>
              <a:t>Alternatively offer submenus within the commands list to enter the required data for a specified task via text entry. </a:t>
            </a:r>
            <a:endParaRPr sz="1200">
              <a:solidFill>
                <a:srgbClr val="548DD4"/>
              </a:solidFill>
              <a:latin typeface="Times New Roman"/>
              <a:ea typeface="Times New Roman"/>
              <a:cs typeface="Times New Roman"/>
              <a:sym typeface="Times New Roman"/>
            </a:endParaRPr>
          </a:p>
          <a:p>
            <a:pPr indent="-304800" lvl="0" marL="1371600" rtl="0" algn="l">
              <a:spcBef>
                <a:spcPts val="0"/>
              </a:spcBef>
              <a:spcAft>
                <a:spcPts val="0"/>
              </a:spcAft>
              <a:buClr>
                <a:srgbClr val="548DD4"/>
              </a:buClr>
              <a:buSzPts val="1200"/>
              <a:buFont typeface="Times New Roman"/>
              <a:buChar char="●"/>
            </a:pPr>
            <a:r>
              <a:rPr lang="en" sz="1200">
                <a:solidFill>
                  <a:srgbClr val="548DD4"/>
                </a:solidFill>
                <a:latin typeface="Times New Roman"/>
                <a:ea typeface="Times New Roman"/>
                <a:cs typeface="Times New Roman"/>
                <a:sym typeface="Times New Roman"/>
              </a:rPr>
              <a:t>The small information button next to the microphone would then lead to a manual describing the various functionalities of the assistant and how to properly declare them. </a:t>
            </a:r>
            <a:endParaRPr sz="1200">
              <a:solidFill>
                <a:srgbClr val="548DD4"/>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0347245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0347245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System Output Display section then shows the various types of resulting screens that may be displayed to the user upon successful completion of a task.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5277cf2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5277cf2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Linked here is the faculty supervisor agreement form signed by myself and my faculty advisor Professor Brockenbrough.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0347245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50347245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	In order to implement the Personal Assistant application, 6 benchmarks were created as follows with each benchmark following the previous in </a:t>
            </a:r>
            <a:r>
              <a:rPr lang="en" sz="1200">
                <a:solidFill>
                  <a:srgbClr val="548DD4"/>
                </a:solidFill>
                <a:latin typeface="Times New Roman"/>
                <a:ea typeface="Times New Roman"/>
                <a:cs typeface="Times New Roman"/>
                <a:sym typeface="Times New Roman"/>
              </a:rPr>
              <a:t>sequential </a:t>
            </a:r>
            <a:r>
              <a:rPr lang="en" sz="1200">
                <a:solidFill>
                  <a:srgbClr val="548DD4"/>
                </a:solidFill>
                <a:latin typeface="Times New Roman"/>
                <a:ea typeface="Times New Roman"/>
                <a:cs typeface="Times New Roman"/>
                <a:sym typeface="Times New Roman"/>
              </a:rPr>
              <a:t>order:</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0"/>
              </a:spcAft>
              <a:buNone/>
            </a:pPr>
            <a:r>
              <a:rPr lang="en" sz="1200">
                <a:solidFill>
                  <a:srgbClr val="548DD4"/>
                </a:solidFill>
                <a:latin typeface="Times New Roman"/>
                <a:ea typeface="Times New Roman"/>
                <a:cs typeface="Times New Roman"/>
                <a:sym typeface="Times New Roman"/>
              </a:rPr>
              <a:t>	Firstly I will begin by creating the user interface seen previously in the UI mockups, capable of </a:t>
            </a:r>
            <a:r>
              <a:rPr lang="en" sz="1200">
                <a:solidFill>
                  <a:srgbClr val="548DD4"/>
                </a:solidFill>
                <a:latin typeface="Times New Roman"/>
                <a:ea typeface="Times New Roman"/>
                <a:cs typeface="Times New Roman"/>
                <a:sym typeface="Times New Roman"/>
              </a:rPr>
              <a:t>receiving</a:t>
            </a:r>
            <a:r>
              <a:rPr lang="en" sz="1200">
                <a:solidFill>
                  <a:srgbClr val="548DD4"/>
                </a:solidFill>
                <a:latin typeface="Times New Roman"/>
                <a:ea typeface="Times New Roman"/>
                <a:cs typeface="Times New Roman"/>
                <a:sym typeface="Times New Roman"/>
              </a:rPr>
              <a:t> the users’ verbal commands as well as being capable </a:t>
            </a:r>
            <a:r>
              <a:rPr lang="en" sz="1200">
                <a:solidFill>
                  <a:srgbClr val="548DD4"/>
                </a:solidFill>
                <a:latin typeface="Times New Roman"/>
                <a:ea typeface="Times New Roman"/>
                <a:cs typeface="Times New Roman"/>
                <a:sym typeface="Times New Roman"/>
              </a:rPr>
              <a:t>of taking textual input for accessibility</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0"/>
              </a:spcAft>
              <a:buNone/>
            </a:pPr>
            <a:r>
              <a:rPr lang="en" sz="1200">
                <a:solidFill>
                  <a:srgbClr val="548DD4"/>
                </a:solidFill>
                <a:latin typeface="Times New Roman"/>
                <a:ea typeface="Times New Roman"/>
                <a:cs typeface="Times New Roman"/>
                <a:sym typeface="Times New Roman"/>
              </a:rPr>
              <a:t>	Next I will begin working on the voice processing module of the application, which will take the user’s verbal commands and transform it into a String object to be processed and evaluated later by the following module</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548DD4"/>
              </a:solidFill>
              <a:latin typeface="Times New Roman"/>
              <a:ea typeface="Times New Roman"/>
              <a:cs typeface="Times New Roman"/>
              <a:sym typeface="Times New Roman"/>
            </a:endParaRPr>
          </a:p>
          <a:p>
            <a:pPr indent="0" lvl="0" marL="0" rtl="0" algn="l">
              <a:spcBef>
                <a:spcPts val="600"/>
              </a:spcBef>
              <a:spcAft>
                <a:spcPts val="60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	The Text Processing Module will as previously said take the Stringified representation of the users’ command and evaluate it for the correct action to be undertaken.</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277cf2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5277cf2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Following the creation of the Text Processing Module, the Intent Request Module will then be developed. After the desired action is determined, the intent request module will parse the users’ command for the information necessary for crafting the Android Intent object. Determining durations, timeframes, and other key information.</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Lastly the output display must be created to finish the project, with each possible user action having its’ own display screen as well as the </a:t>
            </a:r>
            <a:r>
              <a:rPr lang="en" sz="1200">
                <a:solidFill>
                  <a:srgbClr val="548DD4"/>
                </a:solidFill>
                <a:latin typeface="Times New Roman"/>
                <a:ea typeface="Times New Roman"/>
                <a:cs typeface="Times New Roman"/>
                <a:sym typeface="Times New Roman"/>
              </a:rPr>
              <a:t>assistant’s verbal feedback.</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Between each completed benchmark I also plan on testing integration between each completed module to ensure that every module works correctly with every other module.</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034724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5034724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In order to create the application, the following tools will be used during implementation; however it may not be representative of the final tool list after completion of the application.</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libraries chosen are as such to expedite the development of the assistant.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With the first being able to tell whether or not the users’ input is a question, which will be used for when the user wishes to search for something on the internet.</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next is a speech recognition library capable of taking the users’ verbal commands and translating them into text to later be processed by the application.</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Lastly 15.ai is a Text-To-Speech module that will be utilized to allow the program to provide verbal feedback to the user.</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034724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5034724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following is a tentative schedule for the completion of the benchmarks in order to deliver the proposed application in a timely manner. Dates and times may be subject to change during actual development of the application.</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Each benchmark should take roughly 2 weeks to complete depending on </a:t>
            </a:r>
            <a:r>
              <a:rPr lang="en" sz="1200">
                <a:solidFill>
                  <a:srgbClr val="548DD4"/>
                </a:solidFill>
                <a:latin typeface="Times New Roman"/>
                <a:ea typeface="Times New Roman"/>
                <a:cs typeface="Times New Roman"/>
                <a:sym typeface="Times New Roman"/>
              </a:rPr>
              <a:t>perceived</a:t>
            </a:r>
            <a:r>
              <a:rPr lang="en" sz="1200">
                <a:solidFill>
                  <a:srgbClr val="548DD4"/>
                </a:solidFill>
                <a:latin typeface="Times New Roman"/>
                <a:ea typeface="Times New Roman"/>
                <a:cs typeface="Times New Roman"/>
                <a:sym typeface="Times New Roman"/>
              </a:rPr>
              <a:t> complexity, with the longest </a:t>
            </a:r>
            <a:r>
              <a:rPr lang="en" sz="1200">
                <a:solidFill>
                  <a:srgbClr val="548DD4"/>
                </a:solidFill>
                <a:latin typeface="Times New Roman"/>
                <a:ea typeface="Times New Roman"/>
                <a:cs typeface="Times New Roman"/>
                <a:sym typeface="Times New Roman"/>
              </a:rPr>
              <a:t>allotted</a:t>
            </a:r>
            <a:r>
              <a:rPr lang="en" sz="1200">
                <a:solidFill>
                  <a:srgbClr val="548DD4"/>
                </a:solidFill>
                <a:latin typeface="Times New Roman"/>
                <a:ea typeface="Times New Roman"/>
                <a:cs typeface="Times New Roman"/>
                <a:sym typeface="Times New Roman"/>
              </a:rPr>
              <a:t> timespan being 3 weeks for the Text Processing module.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At the end of each modules’ creation I have allotted 3 days for integration testing to iron out any bugs found within the program during that time.</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277cf2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5277cf2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0347245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50347245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I propose that the following weighted grade distribution will be used for CSC521 which will be agreed upon with the faculty supervisor of the project.</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Percentages were distributed according to time </a:t>
            </a:r>
            <a:r>
              <a:rPr lang="en" sz="1200">
                <a:solidFill>
                  <a:srgbClr val="548DD4"/>
                </a:solidFill>
                <a:latin typeface="Times New Roman"/>
                <a:ea typeface="Times New Roman"/>
                <a:cs typeface="Times New Roman"/>
                <a:sym typeface="Times New Roman"/>
              </a:rPr>
              <a:t>allotted</a:t>
            </a:r>
            <a:r>
              <a:rPr lang="en" sz="1200">
                <a:solidFill>
                  <a:srgbClr val="548DD4"/>
                </a:solidFill>
                <a:latin typeface="Times New Roman"/>
                <a:ea typeface="Times New Roman"/>
                <a:cs typeface="Times New Roman"/>
                <a:sym typeface="Times New Roman"/>
              </a:rPr>
              <a:t> and </a:t>
            </a:r>
            <a:r>
              <a:rPr lang="en" sz="1200">
                <a:solidFill>
                  <a:srgbClr val="548DD4"/>
                </a:solidFill>
                <a:latin typeface="Times New Roman"/>
                <a:ea typeface="Times New Roman"/>
                <a:cs typeface="Times New Roman"/>
                <a:sym typeface="Times New Roman"/>
              </a:rPr>
              <a:t>perceived</a:t>
            </a:r>
            <a:r>
              <a:rPr lang="en" sz="1200">
                <a:solidFill>
                  <a:srgbClr val="548DD4"/>
                </a:solidFill>
                <a:latin typeface="Times New Roman"/>
                <a:ea typeface="Times New Roman"/>
                <a:cs typeface="Times New Roman"/>
                <a:sym typeface="Times New Roman"/>
              </a:rPr>
              <a:t> difficulty of implementation of the benchmark.</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50347245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50347245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Upon completion of the project, I plan on producing the following goals;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1059d2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1059d2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My personal goals with the completion of this project is to have gained more experience with the software development life cycle, from a project’s inception to its delivery. Along with this I also hope to better understand how Natural Language Processing is being utilized. Lastly I hope to be able to develop my ability to create Android-based mobile applications as well as have hone the ability to interweave multiple different API’s together.</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0347245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0347245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1059d29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1059d29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project itself is the development of a “Personal Assistant” application much like what already exists such as Siri or Bixby.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assistant must have the ability to perform certain tasks when requested by the user through a verbal command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To increase </a:t>
            </a:r>
            <a:r>
              <a:rPr lang="en" sz="1200">
                <a:solidFill>
                  <a:srgbClr val="548DD4"/>
                </a:solidFill>
                <a:latin typeface="Times New Roman"/>
                <a:ea typeface="Times New Roman"/>
                <a:cs typeface="Times New Roman"/>
                <a:sym typeface="Times New Roman"/>
              </a:rPr>
              <a:t>accessibility</a:t>
            </a:r>
            <a:r>
              <a:rPr lang="en" sz="1200">
                <a:solidFill>
                  <a:srgbClr val="548DD4"/>
                </a:solidFill>
                <a:latin typeface="Times New Roman"/>
                <a:ea typeface="Times New Roman"/>
                <a:cs typeface="Times New Roman"/>
                <a:sym typeface="Times New Roman"/>
              </a:rPr>
              <a:t> with the application, users will also be able to manually input the required data for a task directly within an input screen through the app itself.</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Once the assistant has accomplished the task, it will show the results of the task, be it a desired webpage, application, or notification, as well as inform the user through text-to-speech of the tasks’ completion.</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c1059d29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c1059d29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The preceding diagram shows the various actions that a user can accomplish while using the proposed application.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Currently 8 actions are planned to actionable in the final product.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1059d29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1059d29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This table shows how the various tasks a user can request will be handled by the program.</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548DD4"/>
                </a:solidFill>
                <a:latin typeface="Times New Roman"/>
                <a:ea typeface="Times New Roman"/>
                <a:cs typeface="Times New Roman"/>
                <a:sym typeface="Times New Roman"/>
              </a:rPr>
              <a:t>Each action will have its own general format for how the request should be made, with various ways to state it, and how each action is then accomplished. This will be done through the use of the Android development kits’ Intent class.</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By creating an intent object, the Android operating system will search for and return any application capable of fulfilling the task issued to it by the program and by </a:t>
            </a:r>
            <a:r>
              <a:rPr lang="en" sz="1200">
                <a:solidFill>
                  <a:srgbClr val="548DD4"/>
                </a:solidFill>
                <a:latin typeface="Times New Roman"/>
                <a:ea typeface="Times New Roman"/>
                <a:cs typeface="Times New Roman"/>
                <a:sym typeface="Times New Roman"/>
              </a:rPr>
              <a:t>extension</a:t>
            </a:r>
            <a:r>
              <a:rPr lang="en" sz="1200">
                <a:solidFill>
                  <a:srgbClr val="548DD4"/>
                </a:solidFill>
                <a:latin typeface="Times New Roman"/>
                <a:ea typeface="Times New Roman"/>
                <a:cs typeface="Times New Roman"/>
                <a:sym typeface="Times New Roman"/>
              </a:rPr>
              <a:t> from the user themselves.</a:t>
            </a:r>
            <a:endParaRPr sz="1200">
              <a:solidFill>
                <a:srgbClr val="548DD4"/>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034724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034724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This context diagram shows the way that necessary parts of the program interact with each other, the user will supply a form of textual or vocal input to the program, which would extrapolate the intended action, sending a request to the Android OS to which returns the handling application.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034724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034724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At level 0, the diagram represents how data flows between the different sections of the program, these sections being Input/Output processing, Speech Recognition, and Text Processing. The Input/Output Processing handles receiving the input from the User as well as displaying the handler application returned by the operating system. The speech recognition section deals with the conversion of user voice commands to a stringified representation.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50347245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5034724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Level 1 shows a more detailed breakdown of the sections, dividing the sections into separate functions which will be used to demonstrate the class’ layouts and the interactions between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5034724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5034724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200">
                <a:solidFill>
                  <a:srgbClr val="548DD4"/>
                </a:solidFill>
                <a:latin typeface="Times New Roman"/>
                <a:ea typeface="Times New Roman"/>
                <a:cs typeface="Times New Roman"/>
                <a:sym typeface="Times New Roman"/>
              </a:rPr>
              <a:t>This diagram shows the order in which the program will call the various functions to perform a task. As well as this, it gives a basic overview of the type of information that will be shared between functions.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u/1/d/11NH1lGZsnzF_5zvtdTVWRlaJc0O7grgZ/ed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olowraith/Personal-Assistant" TargetMode="External"/><Relationship Id="rId4" Type="http://schemas.openxmlformats.org/officeDocument/2006/relationships/hyperlink" Target="https://github.com/kartikn27/nlp-question-detection" TargetMode="External"/><Relationship Id="rId5" Type="http://schemas.openxmlformats.org/officeDocument/2006/relationships/hyperlink" Target="https://github.com/cmusphinx/sphinx4" TargetMode="External"/><Relationship Id="rId6" Type="http://schemas.openxmlformats.org/officeDocument/2006/relationships/hyperlink" Target="https://finalfinaltest.15.a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 Assistant</a:t>
            </a:r>
            <a:endParaRPr/>
          </a:p>
          <a:p>
            <a:pPr indent="0" lvl="0" marL="0" rtl="0" algn="ctr">
              <a:spcBef>
                <a:spcPts val="0"/>
              </a:spcBef>
              <a:spcAft>
                <a:spcPts val="0"/>
              </a:spcAft>
              <a:buNone/>
            </a:pPr>
            <a:r>
              <a:rPr lang="en" sz="2377"/>
              <a:t>CSC 520</a:t>
            </a:r>
            <a:endParaRPr sz="2377"/>
          </a:p>
          <a:p>
            <a:pPr indent="0" lvl="0" marL="0" rtl="0" algn="ctr">
              <a:spcBef>
                <a:spcPts val="0"/>
              </a:spcBef>
              <a:spcAft>
                <a:spcPts val="0"/>
              </a:spcAft>
              <a:buNone/>
            </a:pPr>
            <a:r>
              <a:rPr lang="en" sz="2377"/>
              <a:t>Fall 2021</a:t>
            </a:r>
            <a:endParaRPr sz="2377"/>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Brendan Geary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Solutions Process and Design</a:t>
            </a:r>
            <a:endParaRPr sz="2650"/>
          </a:p>
          <a:p>
            <a:pPr indent="0" lvl="0" marL="0" rtl="0" algn="l">
              <a:spcBef>
                <a:spcPts val="0"/>
              </a:spcBef>
              <a:spcAft>
                <a:spcPts val="0"/>
              </a:spcAft>
              <a:buNone/>
            </a:pPr>
            <a:r>
              <a:rPr lang="en" sz="2000"/>
              <a:t>UI Mockups (1)</a:t>
            </a:r>
            <a:endParaRPr sz="2000"/>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1228275" y="857800"/>
            <a:ext cx="6687450" cy="425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Solutions Process and Design</a:t>
            </a:r>
            <a:endParaRPr sz="2650"/>
          </a:p>
          <a:p>
            <a:pPr indent="0" lvl="0" marL="0" rtl="0" algn="l">
              <a:spcBef>
                <a:spcPts val="0"/>
              </a:spcBef>
              <a:spcAft>
                <a:spcPts val="0"/>
              </a:spcAft>
              <a:buNone/>
            </a:pPr>
            <a:r>
              <a:rPr lang="en" sz="2000"/>
              <a:t>UI Mockups (1)</a:t>
            </a:r>
            <a:endParaRPr sz="2000"/>
          </a:p>
          <a:p>
            <a:pPr indent="0" lvl="0" marL="0" rtl="0" algn="l">
              <a:spcBef>
                <a:spcPts val="0"/>
              </a:spcBef>
              <a:spcAft>
                <a:spcPts val="0"/>
              </a:spcAft>
              <a:buNone/>
            </a:pPr>
            <a:r>
              <a:t/>
            </a:r>
            <a:endParaRPr/>
          </a:p>
        </p:txBody>
      </p:sp>
      <p:pic>
        <p:nvPicPr>
          <p:cNvPr id="200" name="Google Shape;200;p23"/>
          <p:cNvPicPr preferRelativeResize="0"/>
          <p:nvPr/>
        </p:nvPicPr>
        <p:blipFill>
          <a:blip r:embed="rId3">
            <a:alphaModFix/>
          </a:blip>
          <a:stretch>
            <a:fillRect/>
          </a:stretch>
        </p:blipFill>
        <p:spPr>
          <a:xfrm>
            <a:off x="1769000" y="1462500"/>
            <a:ext cx="5083126" cy="283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Agreement Form</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Supervisor Selection for CSC 521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Benchmark Specification (1)</a:t>
            </a:r>
            <a:endParaRPr/>
          </a:p>
        </p:txBody>
      </p:sp>
      <p:sp>
        <p:nvSpPr>
          <p:cNvPr id="212" name="Google Shape;212;p25"/>
          <p:cNvSpPr txBox="1"/>
          <p:nvPr>
            <p:ph idx="2" type="body"/>
          </p:nvPr>
        </p:nvSpPr>
        <p:spPr>
          <a:xfrm>
            <a:off x="2628151" y="1307850"/>
            <a:ext cx="3887700" cy="3294000"/>
          </a:xfrm>
          <a:prstGeom prst="rect">
            <a:avLst/>
          </a:prstGeom>
          <a:noFill/>
          <a:ln>
            <a:noFill/>
          </a:ln>
        </p:spPr>
        <p:txBody>
          <a:bodyPr anchorCtr="0" anchor="t" bIns="91425" lIns="91425" spcFirstLastPara="1" rIns="91425" wrap="square" tIns="91425">
            <a:normAutofit fontScale="77500" lnSpcReduction="10000"/>
          </a:bodyPr>
          <a:lstStyle/>
          <a:p>
            <a:pPr indent="-297497" lvl="0" marL="457200" rtl="0" algn="l">
              <a:lnSpc>
                <a:spcPct val="100000"/>
              </a:lnSpc>
              <a:spcBef>
                <a:spcPts val="0"/>
              </a:spcBef>
              <a:spcAft>
                <a:spcPts val="0"/>
              </a:spcAft>
              <a:buSzPct val="100000"/>
              <a:buFont typeface="Arial"/>
              <a:buAutoNum type="arabicPeriod"/>
            </a:pPr>
            <a:r>
              <a:rPr b="1" lang="en" sz="1400">
                <a:latin typeface="Arial"/>
                <a:ea typeface="Arial"/>
                <a:cs typeface="Arial"/>
                <a:sym typeface="Arial"/>
              </a:rPr>
              <a:t>Creation of the Application’s landing page</a:t>
            </a:r>
            <a:endParaRPr b="1"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Creation of the GUI</a:t>
            </a:r>
            <a:endParaRPr sz="1400">
              <a:latin typeface="Arial"/>
              <a:ea typeface="Arial"/>
              <a:cs typeface="Arial"/>
              <a:sym typeface="Arial"/>
            </a:endParaRPr>
          </a:p>
          <a:p>
            <a:pPr indent="-297497" lvl="2" marL="1371600" rtl="0" algn="l">
              <a:lnSpc>
                <a:spcPct val="100000"/>
              </a:lnSpc>
              <a:spcBef>
                <a:spcPts val="0"/>
              </a:spcBef>
              <a:spcAft>
                <a:spcPts val="0"/>
              </a:spcAft>
              <a:buSzPct val="100000"/>
              <a:buFont typeface="Arial"/>
              <a:buAutoNum type="romanLcPeriod"/>
            </a:pPr>
            <a:r>
              <a:rPr lang="en" sz="1400">
                <a:latin typeface="Arial"/>
                <a:ea typeface="Arial"/>
                <a:cs typeface="Arial"/>
                <a:sym typeface="Arial"/>
              </a:rPr>
              <a:t>Capable of accepting user’s text input</a:t>
            </a:r>
            <a:endParaRPr sz="1400">
              <a:latin typeface="Arial"/>
              <a:ea typeface="Arial"/>
              <a:cs typeface="Arial"/>
              <a:sym typeface="Arial"/>
            </a:endParaRPr>
          </a:p>
          <a:p>
            <a:pPr indent="-297497" lvl="2" marL="1371600" rtl="0" algn="l">
              <a:lnSpc>
                <a:spcPct val="100000"/>
              </a:lnSpc>
              <a:spcBef>
                <a:spcPts val="0"/>
              </a:spcBef>
              <a:spcAft>
                <a:spcPts val="0"/>
              </a:spcAft>
              <a:buSzPct val="100000"/>
              <a:buFont typeface="Arial"/>
              <a:buAutoNum type="romanLcPeriod"/>
            </a:pPr>
            <a:r>
              <a:rPr lang="en" sz="1400">
                <a:latin typeface="Arial"/>
                <a:ea typeface="Arial"/>
                <a:cs typeface="Arial"/>
                <a:sym typeface="Arial"/>
              </a:rPr>
              <a:t>Capable of accepting user’s voice input</a:t>
            </a:r>
            <a:endParaRPr sz="1400">
              <a:latin typeface="Arial"/>
              <a:ea typeface="Arial"/>
              <a:cs typeface="Arial"/>
              <a:sym typeface="Arial"/>
            </a:endParaRPr>
          </a:p>
          <a:p>
            <a:pPr indent="-297497" lvl="3" marL="1828800" rtl="0" algn="l">
              <a:lnSpc>
                <a:spcPct val="100000"/>
              </a:lnSpc>
              <a:spcBef>
                <a:spcPts val="0"/>
              </a:spcBef>
              <a:spcAft>
                <a:spcPts val="0"/>
              </a:spcAft>
              <a:buSzPct val="100000"/>
              <a:buFont typeface="Arial"/>
              <a:buAutoNum type="arabicPeriod"/>
            </a:pPr>
            <a:r>
              <a:rPr lang="en" sz="1400">
                <a:latin typeface="Arial"/>
                <a:ea typeface="Arial"/>
                <a:cs typeface="Arial"/>
                <a:sym typeface="Arial"/>
              </a:rPr>
              <a:t>Saving of the above to temporary storage within the user’s device for logging</a:t>
            </a:r>
            <a:endParaRPr sz="1400">
              <a:latin typeface="Arial"/>
              <a:ea typeface="Arial"/>
              <a:cs typeface="Arial"/>
              <a:sym typeface="Arial"/>
            </a:endParaRPr>
          </a:p>
          <a:p>
            <a:pPr indent="-297497" lvl="0" marL="457200" rtl="0" algn="l">
              <a:lnSpc>
                <a:spcPct val="100000"/>
              </a:lnSpc>
              <a:spcBef>
                <a:spcPts val="0"/>
              </a:spcBef>
              <a:spcAft>
                <a:spcPts val="0"/>
              </a:spcAft>
              <a:buSzPct val="100000"/>
              <a:buFont typeface="Arial"/>
              <a:buAutoNum type="arabicPeriod"/>
            </a:pPr>
            <a:r>
              <a:rPr b="1" lang="en" sz="1400">
                <a:latin typeface="Arial"/>
                <a:ea typeface="Arial"/>
                <a:cs typeface="Arial"/>
                <a:sym typeface="Arial"/>
              </a:rPr>
              <a:t>Implementation of Voice Processing Module</a:t>
            </a:r>
            <a:endParaRPr b="1"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Capable of accessing the user’s voice input from the landing page and processing it into a String</a:t>
            </a:r>
            <a:endParaRPr sz="1400">
              <a:latin typeface="Arial"/>
              <a:ea typeface="Arial"/>
              <a:cs typeface="Arial"/>
              <a:sym typeface="Arial"/>
            </a:endParaRPr>
          </a:p>
          <a:p>
            <a:pPr indent="-297497" lvl="0" marL="457200" rtl="0" algn="l">
              <a:lnSpc>
                <a:spcPct val="100000"/>
              </a:lnSpc>
              <a:spcBef>
                <a:spcPts val="0"/>
              </a:spcBef>
              <a:spcAft>
                <a:spcPts val="0"/>
              </a:spcAft>
              <a:buSzPct val="100000"/>
              <a:buFont typeface="Arial"/>
              <a:buAutoNum type="arabicPeriod"/>
            </a:pPr>
            <a:r>
              <a:rPr b="1" lang="en" sz="1400">
                <a:latin typeface="Arial"/>
                <a:ea typeface="Arial"/>
                <a:cs typeface="Arial"/>
                <a:sym typeface="Arial"/>
              </a:rPr>
              <a:t>Implementation of Text Processing Module</a:t>
            </a:r>
            <a:endParaRPr b="1"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Capable of accessing the user’s text input from the Landing page’s temporary storage</a:t>
            </a:r>
            <a:endParaRPr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Capable of accessing the user’s Stringified voice input from the Speech Processing Module’s temporary storage</a:t>
            </a:r>
            <a:endParaRPr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Classify the input String according the possible actions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Benchmark Specification (2)</a:t>
            </a:r>
            <a:endParaRPr/>
          </a:p>
        </p:txBody>
      </p:sp>
      <p:sp>
        <p:nvSpPr>
          <p:cNvPr id="218" name="Google Shape;218;p26"/>
          <p:cNvSpPr txBox="1"/>
          <p:nvPr>
            <p:ph idx="1" type="body"/>
          </p:nvPr>
        </p:nvSpPr>
        <p:spPr>
          <a:xfrm>
            <a:off x="2870400" y="1561675"/>
            <a:ext cx="34032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n" sz="1400">
                <a:latin typeface="Arial"/>
                <a:ea typeface="Arial"/>
                <a:cs typeface="Arial"/>
                <a:sym typeface="Arial"/>
              </a:rPr>
              <a:t>5.	</a:t>
            </a:r>
            <a:r>
              <a:rPr b="1" lang="en" sz="1400">
                <a:latin typeface="Arial"/>
                <a:ea typeface="Arial"/>
                <a:cs typeface="Arial"/>
                <a:sym typeface="Arial"/>
              </a:rPr>
              <a:t>Implementation of Intent Request Module</a:t>
            </a:r>
            <a:endParaRPr b="1" sz="1400">
              <a:latin typeface="Arial"/>
              <a:ea typeface="Arial"/>
              <a:cs typeface="Arial"/>
              <a:sym typeface="Arial"/>
            </a:endParaRPr>
          </a:p>
          <a:p>
            <a:pPr indent="-297497" lvl="1" marL="914400" rtl="0" algn="l">
              <a:lnSpc>
                <a:spcPct val="100000"/>
              </a:lnSpc>
              <a:spcBef>
                <a:spcPts val="600"/>
              </a:spcBef>
              <a:spcAft>
                <a:spcPts val="0"/>
              </a:spcAft>
              <a:buSzPct val="100000"/>
              <a:buFont typeface="Arial"/>
              <a:buAutoNum type="alphaLcPeriod"/>
            </a:pPr>
            <a:r>
              <a:rPr lang="en" sz="1400">
                <a:latin typeface="Arial"/>
                <a:ea typeface="Arial"/>
                <a:cs typeface="Arial"/>
                <a:sym typeface="Arial"/>
              </a:rPr>
              <a:t>Capable of creating requests for Android OS to interpret</a:t>
            </a:r>
            <a:endParaRPr sz="1400">
              <a:latin typeface="Arial"/>
              <a:ea typeface="Arial"/>
              <a:cs typeface="Arial"/>
              <a:sym typeface="Arial"/>
            </a:endParaRPr>
          </a:p>
          <a:p>
            <a:pPr indent="-297497" lvl="1" marL="914400" rtl="0" algn="l">
              <a:lnSpc>
                <a:spcPct val="100000"/>
              </a:lnSpc>
              <a:spcBef>
                <a:spcPts val="0"/>
              </a:spcBef>
              <a:spcAft>
                <a:spcPts val="0"/>
              </a:spcAft>
              <a:buSzPct val="100000"/>
              <a:buFont typeface="Arial"/>
              <a:buAutoNum type="alphaLcPeriod"/>
            </a:pPr>
            <a:r>
              <a:rPr lang="en" sz="1400">
                <a:latin typeface="Arial"/>
                <a:ea typeface="Arial"/>
                <a:cs typeface="Arial"/>
                <a:sym typeface="Arial"/>
              </a:rPr>
              <a:t>Capable of returning the application given by the Android OS</a:t>
            </a:r>
            <a:endParaRPr sz="1400">
              <a:latin typeface="Arial"/>
              <a:ea typeface="Arial"/>
              <a:cs typeface="Arial"/>
              <a:sym typeface="Arial"/>
            </a:endParaRPr>
          </a:p>
          <a:p>
            <a:pPr indent="0" lvl="0" marL="0" rtl="0" algn="l">
              <a:lnSpc>
                <a:spcPct val="100000"/>
              </a:lnSpc>
              <a:spcBef>
                <a:spcPts val="600"/>
              </a:spcBef>
              <a:spcAft>
                <a:spcPts val="0"/>
              </a:spcAft>
              <a:buNone/>
            </a:pPr>
            <a:r>
              <a:rPr b="1" lang="en" sz="1400">
                <a:latin typeface="Arial"/>
                <a:ea typeface="Arial"/>
                <a:cs typeface="Arial"/>
                <a:sym typeface="Arial"/>
              </a:rPr>
              <a:t>6.	Implementation of Output Processing Module</a:t>
            </a:r>
            <a:endParaRPr b="1" sz="1400">
              <a:latin typeface="Arial"/>
              <a:ea typeface="Arial"/>
              <a:cs typeface="Arial"/>
              <a:sym typeface="Arial"/>
            </a:endParaRPr>
          </a:p>
          <a:p>
            <a:pPr indent="-297497" lvl="1" marL="914400" rtl="0" algn="l">
              <a:lnSpc>
                <a:spcPct val="100000"/>
              </a:lnSpc>
              <a:spcBef>
                <a:spcPts val="600"/>
              </a:spcBef>
              <a:spcAft>
                <a:spcPts val="0"/>
              </a:spcAft>
              <a:buSzPct val="100000"/>
              <a:buFont typeface="Arial"/>
              <a:buAutoNum type="alphaLcPeriod"/>
            </a:pPr>
            <a:r>
              <a:rPr lang="en" sz="1400">
                <a:latin typeface="Arial"/>
                <a:ea typeface="Arial"/>
                <a:cs typeface="Arial"/>
                <a:sym typeface="Arial"/>
              </a:rPr>
              <a:t>Creation of individual output screens for the various user activities</a:t>
            </a:r>
            <a:endParaRPr sz="1400">
              <a:latin typeface="Arial"/>
              <a:ea typeface="Arial"/>
              <a:cs typeface="Arial"/>
              <a:sym typeface="Arial"/>
            </a:endParaRPr>
          </a:p>
          <a:p>
            <a:pPr indent="-297497" lvl="2" marL="1371600" rtl="0" algn="l">
              <a:lnSpc>
                <a:spcPct val="100000"/>
              </a:lnSpc>
              <a:spcBef>
                <a:spcPts val="0"/>
              </a:spcBef>
              <a:spcAft>
                <a:spcPts val="0"/>
              </a:spcAft>
              <a:buSzPct val="100000"/>
              <a:buFont typeface="Arial"/>
              <a:buAutoNum type="romanLcPeriod"/>
            </a:pPr>
            <a:r>
              <a:rPr lang="en" sz="1400">
                <a:latin typeface="Arial"/>
                <a:ea typeface="Arial"/>
                <a:cs typeface="Arial"/>
                <a:sym typeface="Arial"/>
              </a:rPr>
              <a:t>Capable of displaying the screens with the information extracted from the user’s input</a:t>
            </a:r>
            <a:endParaRPr sz="1400">
              <a:latin typeface="Arial"/>
              <a:ea typeface="Arial"/>
              <a:cs typeface="Arial"/>
              <a:sym typeface="Arial"/>
            </a:endParaRPr>
          </a:p>
          <a:p>
            <a:pPr indent="0" lvl="0" marL="0" rtl="0" algn="l">
              <a:lnSpc>
                <a:spcPct val="100000"/>
              </a:lnSpc>
              <a:spcBef>
                <a:spcPts val="600"/>
              </a:spcBef>
              <a:spcAft>
                <a:spcPts val="0"/>
              </a:spcAft>
              <a:buNone/>
            </a:pPr>
            <a:r>
              <a:rPr b="1" lang="en" sz="1400">
                <a:latin typeface="Arial"/>
                <a:ea typeface="Arial"/>
                <a:cs typeface="Arial"/>
                <a:sym typeface="Arial"/>
              </a:rPr>
              <a:t>Integration Testing between modules between each benchmark</a:t>
            </a:r>
            <a:endParaRPr/>
          </a:p>
          <a:p>
            <a:pPr indent="0" lvl="0" marL="0" rtl="0" algn="l">
              <a:spcBef>
                <a:spcPts val="6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 List</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457200" lvl="0" marL="0" rtl="0" algn="l">
              <a:lnSpc>
                <a:spcPct val="100000"/>
              </a:lnSpc>
              <a:spcBef>
                <a:spcPts val="0"/>
              </a:spcBef>
              <a:spcAft>
                <a:spcPts val="0"/>
              </a:spcAft>
              <a:buNone/>
            </a:pPr>
            <a:r>
              <a:rPr lang="en" sz="1200">
                <a:solidFill>
                  <a:srgbClr val="548DD4"/>
                </a:solidFill>
                <a:latin typeface="Times New Roman"/>
                <a:ea typeface="Times New Roman"/>
                <a:cs typeface="Times New Roman"/>
                <a:sym typeface="Times New Roman"/>
              </a:rPr>
              <a:t>In order to create the application, the following tools will be used during implementation; however it may not be representative of the final tool list after completion of the application.</a:t>
            </a:r>
            <a:endParaRPr sz="1200">
              <a:solidFill>
                <a:srgbClr val="548DD4"/>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548DD4"/>
              </a:solidFill>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rPr b="1" lang="en" sz="1200">
                <a:latin typeface="Arial"/>
                <a:ea typeface="Arial"/>
                <a:cs typeface="Arial"/>
                <a:sym typeface="Arial"/>
              </a:rPr>
              <a:t>Project Management Tool: Trello</a:t>
            </a:r>
            <a:endParaRPr b="1" sz="1200">
              <a:latin typeface="Arial"/>
              <a:ea typeface="Arial"/>
              <a:cs typeface="Arial"/>
              <a:sym typeface="Arial"/>
            </a:endParaRPr>
          </a:p>
          <a:p>
            <a:pPr indent="-287655" lvl="0" marL="685800" rtl="0" algn="l">
              <a:lnSpc>
                <a:spcPct val="100000"/>
              </a:lnSpc>
              <a:spcBef>
                <a:spcPts val="0"/>
              </a:spcBef>
              <a:spcAft>
                <a:spcPts val="0"/>
              </a:spcAft>
              <a:buSzPct val="100000"/>
              <a:buFont typeface="Arial"/>
              <a:buChar char="●"/>
            </a:pPr>
            <a:r>
              <a:rPr lang="en" sz="1200">
                <a:latin typeface="Times New Roman"/>
                <a:ea typeface="Times New Roman"/>
                <a:cs typeface="Times New Roman"/>
                <a:sym typeface="Times New Roman"/>
              </a:rPr>
              <a:t>https://trello.com/b/Ziynu6cy/geary-final-project-csc520-521</a:t>
            </a:r>
            <a:endParaRPr b="1" sz="1200">
              <a:latin typeface="Arial"/>
              <a:ea typeface="Arial"/>
              <a:cs typeface="Arial"/>
              <a:sym typeface="Arial"/>
            </a:endParaRPr>
          </a:p>
          <a:p>
            <a:pPr indent="0" lvl="0" marL="228600" rtl="0" algn="l">
              <a:lnSpc>
                <a:spcPct val="100000"/>
              </a:lnSpc>
              <a:spcBef>
                <a:spcPts val="0"/>
              </a:spcBef>
              <a:spcAft>
                <a:spcPts val="0"/>
              </a:spcAft>
              <a:buNone/>
            </a:pPr>
            <a:r>
              <a:t/>
            </a:r>
            <a:endParaRPr b="1" sz="1200">
              <a:latin typeface="Arial"/>
              <a:ea typeface="Arial"/>
              <a:cs typeface="Arial"/>
              <a:sym typeface="Arial"/>
            </a:endParaRPr>
          </a:p>
          <a:p>
            <a:pPr indent="0" lvl="0" marL="228600" rtl="0" algn="l">
              <a:lnSpc>
                <a:spcPct val="100000"/>
              </a:lnSpc>
              <a:spcBef>
                <a:spcPts val="0"/>
              </a:spcBef>
              <a:spcAft>
                <a:spcPts val="0"/>
              </a:spcAft>
              <a:buNone/>
            </a:pPr>
            <a:r>
              <a:t/>
            </a:r>
            <a:endParaRPr b="1" sz="1200">
              <a:latin typeface="Arial"/>
              <a:ea typeface="Arial"/>
              <a:cs typeface="Arial"/>
              <a:sym typeface="Arial"/>
            </a:endParaRPr>
          </a:p>
          <a:p>
            <a:pPr indent="0" lvl="0" marL="228600" rtl="0" algn="l">
              <a:lnSpc>
                <a:spcPct val="100000"/>
              </a:lnSpc>
              <a:spcBef>
                <a:spcPts val="0"/>
              </a:spcBef>
              <a:spcAft>
                <a:spcPts val="0"/>
              </a:spcAft>
              <a:buNone/>
            </a:pPr>
            <a:r>
              <a:rPr b="1" lang="en" sz="1200">
                <a:latin typeface="Arial"/>
                <a:ea typeface="Arial"/>
                <a:cs typeface="Arial"/>
                <a:sym typeface="Arial"/>
              </a:rPr>
              <a:t>Source Control Tool: GitHub</a:t>
            </a:r>
            <a:endParaRPr b="1" sz="1200">
              <a:latin typeface="Arial"/>
              <a:ea typeface="Arial"/>
              <a:cs typeface="Arial"/>
              <a:sym typeface="Arial"/>
            </a:endParaRPr>
          </a:p>
          <a:p>
            <a:pPr indent="-287655" lvl="0" marL="685800" rtl="0" algn="l">
              <a:lnSpc>
                <a:spcPct val="100000"/>
              </a:lnSpc>
              <a:spcBef>
                <a:spcPts val="0"/>
              </a:spcBef>
              <a:spcAft>
                <a:spcPts val="0"/>
              </a:spcAft>
              <a:buSzPct val="100000"/>
              <a:buFont typeface="Arial"/>
              <a:buChar char="●"/>
            </a:pPr>
            <a:r>
              <a:rPr lang="en" sz="1200" u="sng">
                <a:latin typeface="Times New Roman"/>
                <a:ea typeface="Times New Roman"/>
                <a:cs typeface="Times New Roman"/>
                <a:sym typeface="Times New Roman"/>
                <a:hlinkClick r:id="rId3"/>
              </a:rPr>
              <a:t>solowraith/Personal-Assistant (github.com)</a:t>
            </a:r>
            <a:r>
              <a:rPr lang="en" sz="1200">
                <a:latin typeface="Times New Roman"/>
                <a:ea typeface="Times New Roman"/>
                <a:cs typeface="Times New Roman"/>
                <a:sym typeface="Times New Roman"/>
              </a:rPr>
              <a:t> </a:t>
            </a:r>
            <a:endParaRPr b="1" sz="1200">
              <a:latin typeface="Arial"/>
              <a:ea typeface="Arial"/>
              <a:cs typeface="Arial"/>
              <a:sym typeface="Arial"/>
            </a:endParaRPr>
          </a:p>
          <a:p>
            <a:pPr indent="0" lvl="0" marL="228600" rtl="0" algn="l">
              <a:lnSpc>
                <a:spcPct val="100000"/>
              </a:lnSpc>
              <a:spcBef>
                <a:spcPts val="0"/>
              </a:spcBef>
              <a:spcAft>
                <a:spcPts val="0"/>
              </a:spcAft>
              <a:buNone/>
            </a:pPr>
            <a:r>
              <a:t/>
            </a:r>
            <a:endParaRPr b="1" sz="1200">
              <a:latin typeface="Arial"/>
              <a:ea typeface="Arial"/>
              <a:cs typeface="Arial"/>
              <a:sym typeface="Arial"/>
            </a:endParaRPr>
          </a:p>
          <a:p>
            <a:pPr indent="228600" lvl="0" marL="0" rtl="0" algn="l">
              <a:lnSpc>
                <a:spcPct val="100000"/>
              </a:lnSpc>
              <a:spcBef>
                <a:spcPts val="0"/>
              </a:spcBef>
              <a:spcAft>
                <a:spcPts val="0"/>
              </a:spcAft>
              <a:buNone/>
            </a:pPr>
            <a:r>
              <a:t/>
            </a:r>
            <a:endParaRPr b="1" sz="1200">
              <a:latin typeface="Arial"/>
              <a:ea typeface="Arial"/>
              <a:cs typeface="Arial"/>
              <a:sym typeface="Arial"/>
            </a:endParaRPr>
          </a:p>
          <a:p>
            <a:pPr indent="0" lvl="0" marL="228600" rtl="0" algn="l">
              <a:lnSpc>
                <a:spcPct val="100000"/>
              </a:lnSpc>
              <a:spcBef>
                <a:spcPts val="0"/>
              </a:spcBef>
              <a:spcAft>
                <a:spcPts val="0"/>
              </a:spcAft>
              <a:buNone/>
            </a:pPr>
            <a:r>
              <a:rPr b="1" lang="en" sz="1200">
                <a:latin typeface="Arial"/>
                <a:ea typeface="Arial"/>
                <a:cs typeface="Arial"/>
                <a:sym typeface="Arial"/>
              </a:rPr>
              <a:t>IDE:</a:t>
            </a:r>
            <a:endParaRPr b="1" sz="1200">
              <a:latin typeface="Arial"/>
              <a:ea typeface="Arial"/>
              <a:cs typeface="Arial"/>
              <a:sym typeface="Arial"/>
            </a:endParaRPr>
          </a:p>
          <a:p>
            <a:pPr indent="-287655" lvl="0" marL="685800" rtl="0" algn="l">
              <a:lnSpc>
                <a:spcPct val="100000"/>
              </a:lnSpc>
              <a:spcBef>
                <a:spcPts val="0"/>
              </a:spcBef>
              <a:spcAft>
                <a:spcPts val="0"/>
              </a:spcAft>
              <a:buSzPct val="100000"/>
              <a:buFont typeface="Arial"/>
              <a:buChar char="●"/>
            </a:pPr>
            <a:r>
              <a:rPr lang="en" sz="1200">
                <a:latin typeface="Times New Roman"/>
                <a:ea typeface="Times New Roman"/>
                <a:cs typeface="Times New Roman"/>
                <a:sym typeface="Times New Roman"/>
              </a:rPr>
              <a:t>Android Studio</a:t>
            </a:r>
            <a:endParaRPr b="1" sz="1200">
              <a:latin typeface="Arial"/>
              <a:ea typeface="Arial"/>
              <a:cs typeface="Arial"/>
              <a:sym typeface="Arial"/>
            </a:endParaRPr>
          </a:p>
          <a:p>
            <a:pPr indent="0" lvl="0" marL="228600" rtl="0" algn="l">
              <a:lnSpc>
                <a:spcPct val="100000"/>
              </a:lnSpc>
              <a:spcBef>
                <a:spcPts val="0"/>
              </a:spcBef>
              <a:spcAft>
                <a:spcPts val="0"/>
              </a:spcAft>
              <a:buNone/>
            </a:pPr>
            <a:r>
              <a:t/>
            </a:r>
            <a:endParaRPr b="1" sz="1200">
              <a:latin typeface="Arial"/>
              <a:ea typeface="Arial"/>
              <a:cs typeface="Arial"/>
              <a:sym typeface="Arial"/>
            </a:endParaRPr>
          </a:p>
          <a:p>
            <a:pPr indent="0" lvl="0" marL="228600" rtl="0" algn="l">
              <a:lnSpc>
                <a:spcPct val="100000"/>
              </a:lnSpc>
              <a:spcBef>
                <a:spcPts val="0"/>
              </a:spcBef>
              <a:spcAft>
                <a:spcPts val="0"/>
              </a:spcAft>
              <a:buNone/>
            </a:pPr>
            <a:r>
              <a:rPr b="1" lang="en" sz="1200">
                <a:latin typeface="Arial"/>
                <a:ea typeface="Arial"/>
                <a:cs typeface="Arial"/>
                <a:sym typeface="Arial"/>
              </a:rPr>
              <a:t>Language:</a:t>
            </a:r>
            <a:endParaRPr b="1" sz="1200">
              <a:latin typeface="Arial"/>
              <a:ea typeface="Arial"/>
              <a:cs typeface="Arial"/>
              <a:sym typeface="Arial"/>
            </a:endParaRPr>
          </a:p>
          <a:p>
            <a:pPr indent="0" lvl="0" marL="228600" rtl="0" algn="l">
              <a:lnSpc>
                <a:spcPct val="100000"/>
              </a:lnSpc>
              <a:spcBef>
                <a:spcPts val="0"/>
              </a:spcBef>
              <a:spcAft>
                <a:spcPts val="0"/>
              </a:spcAft>
              <a:buNone/>
            </a:pPr>
            <a:r>
              <a:rPr b="1" lang="en" sz="1200">
                <a:latin typeface="Arial"/>
                <a:ea typeface="Arial"/>
                <a:cs typeface="Arial"/>
                <a:sym typeface="Arial"/>
              </a:rPr>
              <a:t>	</a:t>
            </a:r>
            <a:endParaRPr b="1" sz="1200">
              <a:latin typeface="Arial"/>
              <a:ea typeface="Arial"/>
              <a:cs typeface="Arial"/>
              <a:sym typeface="Arial"/>
            </a:endParaRPr>
          </a:p>
          <a:p>
            <a:pPr indent="-287655" lvl="0" marL="685800" rtl="0" algn="l">
              <a:lnSpc>
                <a:spcPct val="100000"/>
              </a:lnSpc>
              <a:spcBef>
                <a:spcPts val="0"/>
              </a:spcBef>
              <a:spcAft>
                <a:spcPts val="0"/>
              </a:spcAft>
              <a:buSzPct val="100000"/>
              <a:buFont typeface="Arial"/>
              <a:buChar char="●"/>
            </a:pPr>
            <a:r>
              <a:rPr lang="en" sz="1200">
                <a:latin typeface="Times New Roman"/>
                <a:ea typeface="Times New Roman"/>
                <a:cs typeface="Times New Roman"/>
                <a:sym typeface="Times New Roman"/>
              </a:rPr>
              <a:t>Java </a:t>
            </a:r>
            <a:endParaRPr sz="1200">
              <a:latin typeface="Times New Roman"/>
              <a:ea typeface="Times New Roman"/>
              <a:cs typeface="Times New Roman"/>
              <a:sym typeface="Times New Roman"/>
            </a:endParaRPr>
          </a:p>
          <a:p>
            <a:pPr indent="-287655" lvl="0" marL="685800" rtl="0" algn="l">
              <a:lnSpc>
                <a:spcPct val="100000"/>
              </a:lnSpc>
              <a:spcBef>
                <a:spcPts val="0"/>
              </a:spcBef>
              <a:spcAft>
                <a:spcPts val="0"/>
              </a:spcAft>
              <a:buSzPct val="100000"/>
              <a:buFont typeface="Arial"/>
              <a:buChar char="●"/>
            </a:pPr>
            <a:r>
              <a:rPr lang="en" sz="1200">
                <a:latin typeface="Times New Roman"/>
                <a:ea typeface="Times New Roman"/>
                <a:cs typeface="Times New Roman"/>
                <a:sym typeface="Times New Roman"/>
              </a:rPr>
              <a:t>Python</a:t>
            </a:r>
            <a:endParaRPr sz="1200">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b="1" sz="1200">
              <a:latin typeface="Arial"/>
              <a:ea typeface="Arial"/>
              <a:cs typeface="Arial"/>
              <a:sym typeface="Arial"/>
            </a:endParaRPr>
          </a:p>
          <a:p>
            <a:pPr indent="0" lvl="0" marL="228600" rtl="0" algn="l">
              <a:lnSpc>
                <a:spcPct val="100000"/>
              </a:lnSpc>
              <a:spcBef>
                <a:spcPts val="0"/>
              </a:spcBef>
              <a:spcAft>
                <a:spcPts val="0"/>
              </a:spcAft>
              <a:buNone/>
            </a:pPr>
            <a:r>
              <a:rPr b="1" lang="en" sz="1200">
                <a:latin typeface="Arial"/>
                <a:ea typeface="Arial"/>
                <a:cs typeface="Arial"/>
                <a:sym typeface="Arial"/>
              </a:rPr>
              <a:t>Libraries:</a:t>
            </a:r>
            <a:endParaRPr b="1" sz="1200">
              <a:latin typeface="Arial"/>
              <a:ea typeface="Arial"/>
              <a:cs typeface="Arial"/>
              <a:sym typeface="Arial"/>
            </a:endParaRPr>
          </a:p>
          <a:p>
            <a:pPr indent="-287655" lvl="0" marL="685800" rtl="0" algn="l">
              <a:lnSpc>
                <a:spcPct val="100000"/>
              </a:lnSpc>
              <a:spcBef>
                <a:spcPts val="0"/>
              </a:spcBef>
              <a:spcAft>
                <a:spcPts val="0"/>
              </a:spcAft>
              <a:buSzPct val="100000"/>
              <a:buFont typeface="Arial"/>
              <a:buChar char="●"/>
            </a:pPr>
            <a:r>
              <a:rPr lang="en" sz="1200" u="sng">
                <a:latin typeface="Times New Roman"/>
                <a:ea typeface="Times New Roman"/>
                <a:cs typeface="Times New Roman"/>
                <a:sym typeface="Times New Roman"/>
                <a:hlinkClick r:id="rId4"/>
              </a:rPr>
              <a:t>GitHub - kartikn27/nlp-question-detection: Given a sentence, predict if the sentence is a question or not</a:t>
            </a:r>
            <a:endParaRPr sz="1200">
              <a:latin typeface="Times New Roman"/>
              <a:ea typeface="Times New Roman"/>
              <a:cs typeface="Times New Roman"/>
              <a:sym typeface="Times New Roman"/>
            </a:endParaRPr>
          </a:p>
          <a:p>
            <a:pPr indent="-287655" lvl="0" marL="685800" rtl="0" algn="l">
              <a:lnSpc>
                <a:spcPct val="100000"/>
              </a:lnSpc>
              <a:spcBef>
                <a:spcPts val="0"/>
              </a:spcBef>
              <a:spcAft>
                <a:spcPts val="0"/>
              </a:spcAft>
              <a:buSzPct val="100000"/>
              <a:buFont typeface="Arial"/>
              <a:buChar char="●"/>
            </a:pPr>
            <a:r>
              <a:rPr lang="en" sz="1200" u="sng">
                <a:latin typeface="Times New Roman"/>
                <a:ea typeface="Times New Roman"/>
                <a:cs typeface="Times New Roman"/>
                <a:sym typeface="Times New Roman"/>
                <a:hlinkClick r:id="rId5"/>
              </a:rPr>
              <a:t>GitHub - cmusphinx/sphinx4: Pure Java speech recognition library</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287655" lvl="0" marL="685800" rtl="0" algn="l">
              <a:lnSpc>
                <a:spcPct val="100000"/>
              </a:lnSpc>
              <a:spcBef>
                <a:spcPts val="0"/>
              </a:spcBef>
              <a:spcAft>
                <a:spcPts val="0"/>
              </a:spcAft>
              <a:buSzPct val="100000"/>
              <a:buFont typeface="Arial"/>
              <a:buChar char="●"/>
            </a:pPr>
            <a:r>
              <a:rPr lang="en" sz="1200" u="sng">
                <a:latin typeface="Times New Roman"/>
                <a:ea typeface="Times New Roman"/>
                <a:cs typeface="Times New Roman"/>
                <a:sym typeface="Times New Roman"/>
                <a:hlinkClick r:id="rId6"/>
              </a:rPr>
              <a:t>15.ai: Natural TTS with minimal viable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321000" y="27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Schedule</a:t>
            </a:r>
            <a:endParaRPr/>
          </a:p>
        </p:txBody>
      </p:sp>
      <p:sp>
        <p:nvSpPr>
          <p:cNvPr id="230" name="Google Shape;230;p28"/>
          <p:cNvSpPr txBox="1"/>
          <p:nvPr>
            <p:ph idx="2" type="body"/>
          </p:nvPr>
        </p:nvSpPr>
        <p:spPr>
          <a:xfrm>
            <a:off x="1381150" y="996400"/>
            <a:ext cx="6558300" cy="379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600"/>
              </a:spcBef>
              <a:spcAft>
                <a:spcPts val="0"/>
              </a:spcAft>
              <a:buSzPts val="688"/>
              <a:buNone/>
            </a:pPr>
            <a:r>
              <a:rPr b="1" lang="en" sz="1500">
                <a:latin typeface="Arial"/>
                <a:ea typeface="Arial"/>
                <a:cs typeface="Arial"/>
                <a:sym typeface="Arial"/>
              </a:rPr>
              <a:t>January</a:t>
            </a:r>
            <a:endParaRPr b="1" sz="1500">
              <a:latin typeface="Arial"/>
              <a:ea typeface="Arial"/>
              <a:cs typeface="Arial"/>
              <a:sym typeface="Arial"/>
            </a:endParaRPr>
          </a:p>
          <a:p>
            <a:pPr indent="-311150" lvl="1" marL="914400" rtl="0" algn="l">
              <a:lnSpc>
                <a:spcPct val="100000"/>
              </a:lnSpc>
              <a:spcBef>
                <a:spcPts val="600"/>
              </a:spcBef>
              <a:spcAft>
                <a:spcPts val="0"/>
              </a:spcAft>
              <a:buSzPts val="1300"/>
              <a:buFont typeface="Arial"/>
              <a:buChar char="○"/>
            </a:pPr>
            <a:r>
              <a:rPr lang="en" sz="1300">
                <a:latin typeface="Arial"/>
                <a:ea typeface="Arial"/>
                <a:cs typeface="Arial"/>
                <a:sym typeface="Arial"/>
              </a:rPr>
              <a:t>(January 02-15) Creation of UI landing page for receiving user’s request</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(January 16-27) Creation of VoiceProcessing module to convert user’s voice to a String</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(January 28-31) Integration testing of UI and VoiceProcessing</a:t>
            </a:r>
            <a:endParaRPr sz="1300">
              <a:latin typeface="Arial"/>
              <a:ea typeface="Arial"/>
              <a:cs typeface="Arial"/>
              <a:sym typeface="Arial"/>
            </a:endParaRPr>
          </a:p>
          <a:p>
            <a:pPr indent="0" lvl="0" marL="914400" rtl="0" algn="l">
              <a:lnSpc>
                <a:spcPct val="100000"/>
              </a:lnSpc>
              <a:spcBef>
                <a:spcPts val="0"/>
              </a:spcBef>
              <a:spcAft>
                <a:spcPts val="0"/>
              </a:spcAft>
              <a:buNone/>
            </a:pPr>
            <a:r>
              <a:t/>
            </a:r>
            <a:endParaRPr sz="1300">
              <a:latin typeface="Arial"/>
              <a:ea typeface="Arial"/>
              <a:cs typeface="Arial"/>
              <a:sym typeface="Arial"/>
            </a:endParaRPr>
          </a:p>
          <a:p>
            <a:pPr indent="0" lvl="0" marL="457200" rtl="0" algn="l">
              <a:lnSpc>
                <a:spcPct val="100000"/>
              </a:lnSpc>
              <a:spcBef>
                <a:spcPts val="0"/>
              </a:spcBef>
              <a:spcAft>
                <a:spcPts val="0"/>
              </a:spcAft>
              <a:buSzPts val="688"/>
              <a:buNone/>
            </a:pPr>
            <a:r>
              <a:rPr b="1" lang="en" sz="1500">
                <a:latin typeface="Arial"/>
                <a:ea typeface="Arial"/>
                <a:cs typeface="Arial"/>
                <a:sym typeface="Arial"/>
              </a:rPr>
              <a:t>February</a:t>
            </a:r>
            <a:endParaRPr b="1" sz="15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(February 01-21) Creation of TextProcessing module</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(February 21-28) Creation of ActionTemplate module to provide a standardized way of assembling required data</a:t>
            </a:r>
            <a:endParaRPr sz="1300">
              <a:latin typeface="Arial"/>
              <a:ea typeface="Arial"/>
              <a:cs typeface="Arial"/>
              <a:sym typeface="Arial"/>
            </a:endParaRPr>
          </a:p>
          <a:p>
            <a:pPr indent="-311150" lvl="1" marL="914400" rtl="0" algn="l">
              <a:lnSpc>
                <a:spcPct val="100000"/>
              </a:lnSpc>
              <a:spcBef>
                <a:spcPts val="0"/>
              </a:spcBef>
              <a:spcAft>
                <a:spcPts val="0"/>
              </a:spcAft>
              <a:buSzPts val="1300"/>
              <a:buFont typeface="Arial"/>
              <a:buChar char="○"/>
            </a:pPr>
            <a:r>
              <a:rPr lang="en" sz="1300">
                <a:latin typeface="Arial"/>
                <a:ea typeface="Arial"/>
                <a:cs typeface="Arial"/>
                <a:sym typeface="Arial"/>
              </a:rPr>
              <a:t>(February 29-31)Integration testing of TextProcessing with the UI and voiceProcessing modules</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326875" y="47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Schedule (2)</a:t>
            </a:r>
            <a:endParaRPr/>
          </a:p>
        </p:txBody>
      </p:sp>
      <p:sp>
        <p:nvSpPr>
          <p:cNvPr id="236" name="Google Shape;236;p29"/>
          <p:cNvSpPr txBox="1"/>
          <p:nvPr>
            <p:ph idx="2" type="body"/>
          </p:nvPr>
        </p:nvSpPr>
        <p:spPr>
          <a:xfrm>
            <a:off x="446750" y="996400"/>
            <a:ext cx="8151000" cy="3799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688"/>
              <a:buNone/>
            </a:pPr>
            <a:r>
              <a:rPr b="1" lang="en" sz="1500">
                <a:latin typeface="Arial"/>
                <a:ea typeface="Arial"/>
                <a:cs typeface="Arial"/>
                <a:sym typeface="Arial"/>
              </a:rPr>
              <a:t>March</a:t>
            </a:r>
            <a:endParaRPr b="1" sz="15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(March 01-18) Creation of IntentBuilder method which will construct an intent request using the user’s String and ActionTemplate’s template, receives activity from AndroidOS</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(March 19-21) Integration testing of IntentBuilder and AndroidOS</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(March 22- April 09) Creation of Output Processing module </a:t>
            </a:r>
            <a:endParaRPr sz="1200">
              <a:latin typeface="Arial"/>
              <a:ea typeface="Arial"/>
              <a:cs typeface="Arial"/>
              <a:sym typeface="Arial"/>
            </a:endParaRPr>
          </a:p>
          <a:p>
            <a:pPr indent="0" lvl="0" marL="914400" rtl="0" algn="l">
              <a:lnSpc>
                <a:spcPct val="100000"/>
              </a:lnSpc>
              <a:spcBef>
                <a:spcPts val="0"/>
              </a:spcBef>
              <a:spcAft>
                <a:spcPts val="0"/>
              </a:spcAft>
              <a:buNone/>
            </a:pPr>
            <a:r>
              <a:t/>
            </a:r>
            <a:endParaRPr sz="1200">
              <a:latin typeface="Arial"/>
              <a:ea typeface="Arial"/>
              <a:cs typeface="Arial"/>
              <a:sym typeface="Arial"/>
            </a:endParaRPr>
          </a:p>
          <a:p>
            <a:pPr indent="0" lvl="0" marL="457200" rtl="0" algn="l">
              <a:lnSpc>
                <a:spcPct val="100000"/>
              </a:lnSpc>
              <a:spcBef>
                <a:spcPts val="0"/>
              </a:spcBef>
              <a:spcAft>
                <a:spcPts val="0"/>
              </a:spcAft>
              <a:buSzPts val="688"/>
              <a:buNone/>
            </a:pPr>
            <a:r>
              <a:rPr b="1" lang="en" sz="1500">
                <a:latin typeface="Arial"/>
                <a:ea typeface="Arial"/>
                <a:cs typeface="Arial"/>
                <a:sym typeface="Arial"/>
              </a:rPr>
              <a:t>April</a:t>
            </a:r>
            <a:endParaRPr b="1" sz="15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(April 01-09) Add functionality to choose which display to show dependant on the intent request</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(April 10-14) Integration testing of all modules combined</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(April 15-30) Work on final presentation</a:t>
            </a:r>
            <a:endParaRPr sz="1200">
              <a:latin typeface="Arial"/>
              <a:ea typeface="Arial"/>
              <a:cs typeface="Arial"/>
              <a:sym typeface="Arial"/>
            </a:endParaRPr>
          </a:p>
          <a:p>
            <a:pPr indent="0" lvl="0" marL="914400" rtl="0" algn="l">
              <a:lnSpc>
                <a:spcPct val="100000"/>
              </a:lnSpc>
              <a:spcBef>
                <a:spcPts val="0"/>
              </a:spcBef>
              <a:spcAft>
                <a:spcPts val="0"/>
              </a:spcAft>
              <a:buNone/>
            </a:pPr>
            <a:r>
              <a:t/>
            </a:r>
            <a:endParaRPr sz="1200">
              <a:latin typeface="Arial"/>
              <a:ea typeface="Arial"/>
              <a:cs typeface="Arial"/>
              <a:sym typeface="Arial"/>
            </a:endParaRPr>
          </a:p>
          <a:p>
            <a:pPr indent="0" lvl="0" marL="457200" rtl="0" algn="l">
              <a:lnSpc>
                <a:spcPct val="100000"/>
              </a:lnSpc>
              <a:spcBef>
                <a:spcPts val="0"/>
              </a:spcBef>
              <a:spcAft>
                <a:spcPts val="0"/>
              </a:spcAft>
              <a:buSzPts val="688"/>
              <a:buNone/>
            </a:pPr>
            <a:r>
              <a:rPr b="1" lang="en" sz="1500">
                <a:latin typeface="Arial"/>
                <a:ea typeface="Arial"/>
                <a:cs typeface="Arial"/>
                <a:sym typeface="Arial"/>
              </a:rPr>
              <a:t>May</a:t>
            </a:r>
            <a:endParaRPr b="1" sz="15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(May 01-05) Practice project presentation</a:t>
            </a:r>
            <a:endParaRPr sz="1200">
              <a:latin typeface="Arial"/>
              <a:ea typeface="Arial"/>
              <a:cs typeface="Arial"/>
              <a:sym typeface="Arial"/>
            </a:endParaRPr>
          </a:p>
          <a:p>
            <a:pPr indent="-304800" lvl="1" marL="914400" rtl="0" algn="l">
              <a:lnSpc>
                <a:spcPct val="100000"/>
              </a:lnSpc>
              <a:spcBef>
                <a:spcPts val="0"/>
              </a:spcBef>
              <a:spcAft>
                <a:spcPts val="0"/>
              </a:spcAft>
              <a:buSzPts val="1200"/>
              <a:buFont typeface="Arial"/>
              <a:buChar char="○"/>
            </a:pPr>
            <a:r>
              <a:rPr lang="en" sz="1200">
                <a:latin typeface="Arial"/>
                <a:ea typeface="Arial"/>
                <a:cs typeface="Arial"/>
                <a:sym typeface="Arial"/>
              </a:rPr>
              <a:t>(May 05) Present project</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Grading Scheme</a:t>
            </a:r>
            <a:endParaRPr/>
          </a:p>
        </p:txBody>
      </p:sp>
      <p:graphicFrame>
        <p:nvGraphicFramePr>
          <p:cNvPr id="242" name="Google Shape;242;p30"/>
          <p:cNvGraphicFramePr/>
          <p:nvPr/>
        </p:nvGraphicFramePr>
        <p:xfrm>
          <a:off x="2233600" y="1339850"/>
          <a:ext cx="3000000" cy="3000000"/>
        </p:xfrm>
        <a:graphic>
          <a:graphicData uri="http://schemas.openxmlformats.org/drawingml/2006/table">
            <a:tbl>
              <a:tblPr>
                <a:noFill/>
                <a:tableStyleId>{1E3DC87A-780B-436F-A977-9813B0BD09C6}</a:tableStyleId>
              </a:tblPr>
              <a:tblGrid>
                <a:gridCol w="3200400"/>
                <a:gridCol w="1476375"/>
              </a:tblGrid>
              <a:tr h="12700">
                <a:tc>
                  <a:txBody>
                    <a:bodyPr/>
                    <a:lstStyle/>
                    <a:p>
                      <a:pPr indent="0" lvl="0" marL="0" rtl="0" algn="l">
                        <a:spcBef>
                          <a:spcPts val="0"/>
                        </a:spcBef>
                        <a:spcAft>
                          <a:spcPts val="0"/>
                        </a:spcAft>
                        <a:buNone/>
                      </a:pPr>
                      <a:r>
                        <a:rPr b="1" lang="en" sz="1200">
                          <a:solidFill>
                            <a:schemeClr val="lt1"/>
                          </a:solidFill>
                        </a:rPr>
                        <a:t>UI Landing Page:</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10%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VoiceProcessing Module:</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20%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TextProcessing Module:</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25%</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ActionTemplate:</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05%</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IntentBuilder:</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10%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OutputDisplay Module:</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20%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Project Presentation:</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10%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200">
                          <a:solidFill>
                            <a:schemeClr val="lt1"/>
                          </a:solidFill>
                        </a:rPr>
                        <a:t>Total:</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lt1"/>
                          </a:solidFill>
                        </a:rPr>
                        <a:t>100%</a:t>
                      </a:r>
                      <a:endParaRPr b="1" sz="1200">
                        <a:solidFill>
                          <a:schemeClr val="lt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Deliverables </a:t>
            </a:r>
            <a:endParaRPr/>
          </a:p>
        </p:txBody>
      </p:sp>
      <p:sp>
        <p:nvSpPr>
          <p:cNvPr id="248" name="Google Shape;248;p31"/>
          <p:cNvSpPr txBox="1"/>
          <p:nvPr>
            <p:ph idx="2" type="body"/>
          </p:nvPr>
        </p:nvSpPr>
        <p:spPr>
          <a:xfrm>
            <a:off x="1297499" y="1116150"/>
            <a:ext cx="7705800" cy="3920400"/>
          </a:xfrm>
          <a:prstGeom prst="rect">
            <a:avLst/>
          </a:prstGeom>
        </p:spPr>
        <p:txBody>
          <a:bodyPr anchorCtr="0" anchor="t" bIns="91425" lIns="91425" spcFirstLastPara="1" rIns="91425" wrap="square" tIns="91425">
            <a:noAutofit/>
          </a:bodyPr>
          <a:lstStyle/>
          <a:p>
            <a:pPr indent="-207009" lvl="0" marL="365760" marR="286385" rtl="0" algn="l">
              <a:lnSpc>
                <a:spcPct val="150000"/>
              </a:lnSpc>
              <a:spcBef>
                <a:spcPts val="0"/>
              </a:spcBef>
              <a:spcAft>
                <a:spcPts val="0"/>
              </a:spcAft>
              <a:buClr>
                <a:schemeClr val="lt1"/>
              </a:buClr>
              <a:buSzPts val="1100"/>
              <a:buFont typeface="Arial"/>
              <a:buChar char="●"/>
            </a:pPr>
            <a:r>
              <a:rPr lang="en" sz="1100">
                <a:latin typeface="Times New Roman"/>
                <a:ea typeface="Times New Roman"/>
                <a:cs typeface="Times New Roman"/>
                <a:sym typeface="Times New Roman"/>
              </a:rPr>
              <a:t>Original proposal and presentation file(s) (from CSC 520)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Amendments to the proposal (approved by the CSC521 project supervisor)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System architecture diagram(s) (UML, DFD context, etc.), enhanced with details determined during implementation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Appropriately commented source code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Documentation of project functionality (test results, screenshots, video capture of project execution, etc.)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Sample output (screen shots and/or reports)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Executables and/or projects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Presentation documents (used to support the presentation of the completed CSC 521 project), including any presentation file(s)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Project journal: a narrative of the progress of the project, in clear, concise English, including any problems encountered and how said problems were addressed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Project </a:t>
            </a:r>
            <a:r>
              <a:rPr i="1" lang="en" sz="1100">
                <a:latin typeface="Times New Roman"/>
                <a:ea typeface="Times New Roman"/>
                <a:cs typeface="Times New Roman"/>
                <a:sym typeface="Times New Roman"/>
              </a:rPr>
              <a:t>postmortem</a:t>
            </a:r>
            <a:r>
              <a:rPr lang="en" sz="1100">
                <a:latin typeface="Times New Roman"/>
                <a:ea typeface="Times New Roman"/>
                <a:cs typeface="Times New Roman"/>
                <a:sym typeface="Times New Roman"/>
              </a:rPr>
              <a:t>: a summary of what was learned from the project and (based on that experience) discussion of how various aspects of the project might have been approached differently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A list of what areas of the proposal (if any) were not completed, including reasons why </a:t>
            </a:r>
            <a:endParaRPr sz="1100">
              <a:latin typeface="Times New Roman"/>
              <a:ea typeface="Times New Roman"/>
              <a:cs typeface="Times New Roman"/>
              <a:sym typeface="Times New Roman"/>
            </a:endParaRPr>
          </a:p>
          <a:p>
            <a:pPr indent="-207009" lvl="0" marL="365760" marR="286385" rtl="0" algn="l">
              <a:lnSpc>
                <a:spcPct val="150000"/>
              </a:lnSpc>
              <a:spcBef>
                <a:spcPts val="25"/>
              </a:spcBef>
              <a:spcAft>
                <a:spcPts val="0"/>
              </a:spcAft>
              <a:buClr>
                <a:schemeClr val="lt1"/>
              </a:buClr>
              <a:buSzPts val="1100"/>
              <a:buFont typeface="Arial"/>
              <a:buChar char="●"/>
            </a:pPr>
            <a:r>
              <a:rPr lang="en" sz="1100">
                <a:latin typeface="Times New Roman"/>
                <a:ea typeface="Times New Roman"/>
                <a:cs typeface="Times New Roman"/>
                <a:sym typeface="Times New Roman"/>
              </a:rPr>
              <a:t>Demonstration of the completed project (PowerPoint format), including screenshots of the functioning project </a:t>
            </a:r>
            <a:endParaRPr sz="1100">
              <a:latin typeface="Times New Roman"/>
              <a:ea typeface="Times New Roman"/>
              <a:cs typeface="Times New Roman"/>
              <a:sym typeface="Times New Roman"/>
            </a:endParaRPr>
          </a:p>
          <a:p>
            <a:pPr indent="0" lvl="0" marL="0" rtl="0" algn="l">
              <a:spcBef>
                <a:spcPts val="25"/>
              </a:spcBef>
              <a:spcAft>
                <a:spcPts val="1200"/>
              </a:spcAft>
              <a:buSzPts val="523"/>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0000" lnSpcReduction="10000"/>
          </a:bodyPr>
          <a:lstStyle/>
          <a:p>
            <a:pPr indent="0" lvl="0" marL="0" rtl="0" algn="l">
              <a:lnSpc>
                <a:spcPct val="200000"/>
              </a:lnSpc>
              <a:spcBef>
                <a:spcPts val="0"/>
              </a:spcBef>
              <a:spcAft>
                <a:spcPts val="0"/>
              </a:spcAft>
              <a:buNone/>
            </a:pPr>
            <a:r>
              <a:t/>
            </a:r>
            <a:endParaRPr/>
          </a:p>
          <a:p>
            <a:pPr indent="-323850" lvl="0" marL="457200" rtl="0" algn="l">
              <a:lnSpc>
                <a:spcPct val="200000"/>
              </a:lnSpc>
              <a:spcBef>
                <a:spcPts val="1200"/>
              </a:spcBef>
              <a:spcAft>
                <a:spcPts val="0"/>
              </a:spcAft>
              <a:buSzPct val="100000"/>
              <a:buChar char="●"/>
            </a:pPr>
            <a:r>
              <a:rPr lang="en" sz="3750"/>
              <a:t>To g</a:t>
            </a:r>
            <a:r>
              <a:rPr lang="en" sz="3750"/>
              <a:t>ain experience in the full lifecycle of software development.</a:t>
            </a:r>
            <a:endParaRPr sz="3750"/>
          </a:p>
          <a:p>
            <a:pPr indent="-323850" lvl="0" marL="457200" rtl="0" algn="l">
              <a:lnSpc>
                <a:spcPct val="200000"/>
              </a:lnSpc>
              <a:spcBef>
                <a:spcPts val="0"/>
              </a:spcBef>
              <a:spcAft>
                <a:spcPts val="0"/>
              </a:spcAft>
              <a:buSzPct val="100000"/>
              <a:buChar char="●"/>
            </a:pPr>
            <a:r>
              <a:rPr lang="en" sz="3750"/>
              <a:t>To gain an understanding of Natural Language Processing</a:t>
            </a:r>
            <a:endParaRPr sz="3750"/>
          </a:p>
          <a:p>
            <a:pPr indent="-323850" lvl="0" marL="457200" rtl="0" algn="l">
              <a:lnSpc>
                <a:spcPct val="200000"/>
              </a:lnSpc>
              <a:spcBef>
                <a:spcPts val="0"/>
              </a:spcBef>
              <a:spcAft>
                <a:spcPts val="0"/>
              </a:spcAft>
              <a:buSzPct val="100000"/>
              <a:buChar char="●"/>
            </a:pPr>
            <a:r>
              <a:rPr lang="en" sz="3750"/>
              <a:t>To learn the skill necessary to integrate various APIs within a singular product.</a:t>
            </a:r>
            <a:endParaRPr sz="3750"/>
          </a:p>
          <a:p>
            <a:pPr indent="-323850" lvl="0" marL="457200" rtl="0" algn="l">
              <a:lnSpc>
                <a:spcPct val="200000"/>
              </a:lnSpc>
              <a:spcBef>
                <a:spcPts val="0"/>
              </a:spcBef>
              <a:spcAft>
                <a:spcPts val="0"/>
              </a:spcAft>
              <a:buSzPct val="100000"/>
              <a:buChar char="●"/>
            </a:pPr>
            <a:r>
              <a:rPr lang="en" sz="3750"/>
              <a:t>To  gain hands on experience and skills with the Android based mobile application development.</a:t>
            </a:r>
            <a:endParaRPr sz="3750"/>
          </a:p>
        </p:txBody>
      </p:sp>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35600" y="87852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400">
              <a:latin typeface="Times New Roman"/>
              <a:ea typeface="Times New Roman"/>
              <a:cs typeface="Times New Roman"/>
              <a:sym typeface="Times New Roman"/>
            </a:endParaRPr>
          </a:p>
          <a:p>
            <a:pPr indent="-302260" lvl="0" marL="457200" rtl="0" algn="l">
              <a:lnSpc>
                <a:spcPct val="200000"/>
              </a:lnSpc>
              <a:spcBef>
                <a:spcPts val="1200"/>
              </a:spcBef>
              <a:spcAft>
                <a:spcPts val="0"/>
              </a:spcAft>
              <a:buSzPts val="1160"/>
              <a:buFont typeface="Arial"/>
              <a:buAutoNum type="arabicPeriod"/>
            </a:pPr>
            <a:r>
              <a:rPr lang="en" sz="1160">
                <a:latin typeface="Arial"/>
                <a:ea typeface="Arial"/>
                <a:cs typeface="Arial"/>
                <a:sym typeface="Arial"/>
              </a:rPr>
              <a:t>Cmusphinx. “CMUSPHINX/Sphinx4: Pure Java Speech Recognition Library.” </a:t>
            </a:r>
            <a:r>
              <a:rPr i="1" lang="en" sz="1160">
                <a:latin typeface="Arial"/>
                <a:ea typeface="Arial"/>
                <a:cs typeface="Arial"/>
                <a:sym typeface="Arial"/>
              </a:rPr>
              <a:t>GitHub</a:t>
            </a:r>
            <a:r>
              <a:rPr lang="en" sz="1160">
                <a:latin typeface="Arial"/>
                <a:ea typeface="Arial"/>
                <a:cs typeface="Arial"/>
                <a:sym typeface="Arial"/>
              </a:rPr>
              <a:t>, https://github.com/cmusphinx/sphinx4.</a:t>
            </a:r>
            <a:endParaRPr sz="1160">
              <a:latin typeface="Arial"/>
              <a:ea typeface="Arial"/>
              <a:cs typeface="Arial"/>
              <a:sym typeface="Arial"/>
            </a:endParaRPr>
          </a:p>
          <a:p>
            <a:pPr indent="-302260" lvl="0" marL="457200" rtl="0" algn="l">
              <a:lnSpc>
                <a:spcPct val="200000"/>
              </a:lnSpc>
              <a:spcBef>
                <a:spcPts val="0"/>
              </a:spcBef>
              <a:spcAft>
                <a:spcPts val="0"/>
              </a:spcAft>
              <a:buSzPts val="1160"/>
              <a:buFont typeface="Arial"/>
              <a:buAutoNum type="arabicPeriod"/>
            </a:pPr>
            <a:r>
              <a:rPr lang="en" sz="1160">
                <a:latin typeface="Arial"/>
                <a:ea typeface="Arial"/>
                <a:cs typeface="Arial"/>
                <a:sym typeface="Arial"/>
              </a:rPr>
              <a:t>kartikn27. “Kartikn27/NLP-Question-Detection: Given a Sentence, Predict If the Sentence Is a Question or Not.” </a:t>
            </a:r>
            <a:r>
              <a:rPr i="1" lang="en" sz="1160">
                <a:latin typeface="Arial"/>
                <a:ea typeface="Arial"/>
                <a:cs typeface="Arial"/>
                <a:sym typeface="Arial"/>
              </a:rPr>
              <a:t>GitHub</a:t>
            </a:r>
            <a:r>
              <a:rPr lang="en" sz="1160">
                <a:latin typeface="Arial"/>
                <a:ea typeface="Arial"/>
                <a:cs typeface="Arial"/>
                <a:sym typeface="Arial"/>
              </a:rPr>
              <a:t>, https://github.com/kartikn27/nlp-question-detection.</a:t>
            </a:r>
            <a:endParaRPr sz="1160">
              <a:latin typeface="Arial"/>
              <a:ea typeface="Arial"/>
              <a:cs typeface="Arial"/>
              <a:sym typeface="Arial"/>
            </a:endParaRPr>
          </a:p>
          <a:p>
            <a:pPr indent="-302260" lvl="0" marL="457200" rtl="0" algn="l">
              <a:lnSpc>
                <a:spcPct val="200000"/>
              </a:lnSpc>
              <a:spcBef>
                <a:spcPts val="0"/>
              </a:spcBef>
              <a:spcAft>
                <a:spcPts val="0"/>
              </a:spcAft>
              <a:buSzPts val="1160"/>
              <a:buFont typeface="Arial"/>
              <a:buAutoNum type="arabicPeriod"/>
            </a:pPr>
            <a:r>
              <a:rPr lang="en" sz="1160">
                <a:latin typeface="Arial"/>
                <a:ea typeface="Arial"/>
                <a:cs typeface="Arial"/>
                <a:sym typeface="Arial"/>
              </a:rPr>
              <a:t>“Natural TTS with Minimal Viable Data.” </a:t>
            </a:r>
            <a:r>
              <a:rPr i="1" lang="en" sz="1160">
                <a:latin typeface="Arial"/>
                <a:ea typeface="Arial"/>
                <a:cs typeface="Arial"/>
                <a:sym typeface="Arial"/>
              </a:rPr>
              <a:t>15.Ai</a:t>
            </a:r>
            <a:r>
              <a:rPr lang="en" sz="1160">
                <a:latin typeface="Arial"/>
                <a:ea typeface="Arial"/>
                <a:cs typeface="Arial"/>
                <a:sym typeface="Arial"/>
              </a:rPr>
              <a:t>, https://finalfinaltest.15.ai/. </a:t>
            </a:r>
            <a:endParaRPr sz="1160">
              <a:latin typeface="Arial"/>
              <a:ea typeface="Arial"/>
              <a:cs typeface="Arial"/>
              <a:sym typeface="Arial"/>
            </a:endParaRPr>
          </a:p>
          <a:p>
            <a:pPr indent="-302260" lvl="0" marL="457200" rtl="0" algn="l">
              <a:lnSpc>
                <a:spcPct val="200000"/>
              </a:lnSpc>
              <a:spcBef>
                <a:spcPts val="0"/>
              </a:spcBef>
              <a:spcAft>
                <a:spcPts val="0"/>
              </a:spcAft>
              <a:buSzPts val="1160"/>
              <a:buFont typeface="Arial"/>
              <a:buAutoNum type="arabicPeriod"/>
            </a:pPr>
            <a:r>
              <a:rPr lang="en" sz="1160">
                <a:latin typeface="Arial"/>
                <a:ea typeface="Arial"/>
                <a:cs typeface="Arial"/>
                <a:sym typeface="Arial"/>
              </a:rPr>
              <a:t>“Android Developers.” </a:t>
            </a:r>
            <a:r>
              <a:rPr i="1" lang="en" sz="1160">
                <a:latin typeface="Arial"/>
                <a:ea typeface="Arial"/>
                <a:cs typeface="Arial"/>
                <a:sym typeface="Arial"/>
              </a:rPr>
              <a:t>Android Developers</a:t>
            </a:r>
            <a:r>
              <a:rPr lang="en" sz="1160">
                <a:latin typeface="Arial"/>
                <a:ea typeface="Arial"/>
                <a:cs typeface="Arial"/>
                <a:sym typeface="Arial"/>
              </a:rPr>
              <a:t>, https://developer.android.com/. </a:t>
            </a:r>
            <a:endParaRPr sz="2420"/>
          </a:p>
        </p:txBody>
      </p:sp>
      <p:sp>
        <p:nvSpPr>
          <p:cNvPr id="254" name="Google Shape;254;p32"/>
          <p:cNvSpPr txBox="1"/>
          <p:nvPr>
            <p:ph type="title"/>
          </p:nvPr>
        </p:nvSpPr>
        <p:spPr>
          <a:xfrm>
            <a:off x="639325" y="18220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Specification</a:t>
            </a:r>
            <a:endParaRPr/>
          </a:p>
        </p:txBody>
      </p:sp>
      <p:sp>
        <p:nvSpPr>
          <p:cNvPr id="147" name="Google Shape;147;p15"/>
          <p:cNvSpPr txBox="1"/>
          <p:nvPr>
            <p:ph idx="1" type="body"/>
          </p:nvPr>
        </p:nvSpPr>
        <p:spPr>
          <a:xfrm>
            <a:off x="1052550" y="1350100"/>
            <a:ext cx="7038900" cy="29112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A</a:t>
            </a:r>
            <a:r>
              <a:rPr lang="en" sz="1500"/>
              <a:t> Personal Assistant mobile application</a:t>
            </a:r>
            <a:endParaRPr sz="1500"/>
          </a:p>
          <a:p>
            <a:pPr indent="-323850" lvl="0" marL="457200" rtl="0" algn="l">
              <a:lnSpc>
                <a:spcPct val="200000"/>
              </a:lnSpc>
              <a:spcBef>
                <a:spcPts val="0"/>
              </a:spcBef>
              <a:spcAft>
                <a:spcPts val="0"/>
              </a:spcAft>
              <a:buSzPts val="1500"/>
              <a:buChar char="●"/>
            </a:pPr>
            <a:r>
              <a:rPr lang="en" sz="1500"/>
              <a:t>Functionality:</a:t>
            </a:r>
            <a:endParaRPr sz="1500"/>
          </a:p>
          <a:p>
            <a:pPr indent="-323850" lvl="1" marL="914400" rtl="0" algn="l">
              <a:lnSpc>
                <a:spcPct val="200000"/>
              </a:lnSpc>
              <a:spcBef>
                <a:spcPts val="0"/>
              </a:spcBef>
              <a:spcAft>
                <a:spcPts val="0"/>
              </a:spcAft>
              <a:buSzPts val="1500"/>
              <a:buChar char="○"/>
            </a:pPr>
            <a:r>
              <a:rPr lang="en" sz="1500"/>
              <a:t>Verbal commands input; “Set a timer”, “Create an alarm”, “Schedule a reminder”, etc.</a:t>
            </a:r>
            <a:endParaRPr sz="1500"/>
          </a:p>
          <a:p>
            <a:pPr indent="-323850" lvl="1" marL="914400" rtl="0" algn="l">
              <a:lnSpc>
                <a:spcPct val="200000"/>
              </a:lnSpc>
              <a:spcBef>
                <a:spcPts val="0"/>
              </a:spcBef>
              <a:spcAft>
                <a:spcPts val="0"/>
              </a:spcAft>
              <a:buSzPts val="1500"/>
              <a:buChar char="○"/>
            </a:pPr>
            <a:r>
              <a:rPr lang="en" sz="1500"/>
              <a:t>T</a:t>
            </a:r>
            <a:r>
              <a:rPr lang="en" sz="1500"/>
              <a:t>extual input</a:t>
            </a:r>
            <a:endParaRPr sz="1500"/>
          </a:p>
          <a:p>
            <a:pPr indent="-323850" lvl="1" marL="914400" rtl="0" algn="l">
              <a:lnSpc>
                <a:spcPct val="200000"/>
              </a:lnSpc>
              <a:spcBef>
                <a:spcPts val="0"/>
              </a:spcBef>
              <a:spcAft>
                <a:spcPts val="0"/>
              </a:spcAft>
              <a:buSzPts val="1500"/>
              <a:buChar char="○"/>
            </a:pPr>
            <a:r>
              <a:rPr lang="en" sz="1500"/>
              <a:t>Text-to-Speech output with display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04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Solutions Process and Design</a:t>
            </a:r>
            <a:endParaRPr/>
          </a:p>
          <a:p>
            <a:pPr indent="0" lvl="0" marL="0" rtl="0" algn="l">
              <a:spcBef>
                <a:spcPts val="0"/>
              </a:spcBef>
              <a:spcAft>
                <a:spcPts val="0"/>
              </a:spcAft>
              <a:buNone/>
            </a:pPr>
            <a:r>
              <a:rPr lang="en" sz="1800"/>
              <a:t>Use Case Diagram</a:t>
            </a:r>
            <a:endParaRPr/>
          </a:p>
        </p:txBody>
      </p:sp>
      <p:pic>
        <p:nvPicPr>
          <p:cNvPr id="153" name="Google Shape;153;p16"/>
          <p:cNvPicPr preferRelativeResize="0"/>
          <p:nvPr/>
        </p:nvPicPr>
        <p:blipFill rotWithShape="1">
          <a:blip r:embed="rId3">
            <a:alphaModFix/>
          </a:blip>
          <a:srcRect b="0" l="0" r="0" t="5784"/>
          <a:stretch/>
        </p:blipFill>
        <p:spPr>
          <a:xfrm>
            <a:off x="2966725" y="1143300"/>
            <a:ext cx="3700450" cy="3872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87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Process and Design</a:t>
            </a:r>
            <a:endParaRPr/>
          </a:p>
          <a:p>
            <a:pPr indent="0" lvl="0" marL="0" rtl="0" algn="l">
              <a:spcBef>
                <a:spcPts val="0"/>
              </a:spcBef>
              <a:spcAft>
                <a:spcPts val="0"/>
              </a:spcAft>
              <a:buNone/>
            </a:pPr>
            <a:r>
              <a:rPr lang="en" sz="1800"/>
              <a:t>Requirements Collection and Analysis</a:t>
            </a:r>
            <a:endParaRPr sz="1800"/>
          </a:p>
        </p:txBody>
      </p:sp>
      <p:graphicFrame>
        <p:nvGraphicFramePr>
          <p:cNvPr id="159" name="Google Shape;159;p17"/>
          <p:cNvGraphicFramePr/>
          <p:nvPr/>
        </p:nvGraphicFramePr>
        <p:xfrm>
          <a:off x="2366350" y="1162050"/>
          <a:ext cx="3000000" cy="3000000"/>
        </p:xfrm>
        <a:graphic>
          <a:graphicData uri="http://schemas.openxmlformats.org/drawingml/2006/table">
            <a:tbl>
              <a:tblPr bandRow="1">
                <a:noFill/>
                <a:tableStyleId>{26E22FF7-9807-4E98-BDF0-5EA4CE4C14EE}</a:tableStyleId>
              </a:tblPr>
              <a:tblGrid>
                <a:gridCol w="853675"/>
                <a:gridCol w="1850925"/>
                <a:gridCol w="2196600"/>
              </a:tblGrid>
              <a:tr h="164775">
                <a:tc>
                  <a:txBody>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User</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User Activities</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Activities Related Features</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29550">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 Create/make </a:t>
                      </a:r>
                      <a:r>
                        <a:rPr b="1" lang="en" sz="1200">
                          <a:solidFill>
                            <a:schemeClr val="lt1"/>
                          </a:solidFill>
                          <a:latin typeface="Calibri"/>
                          <a:ea typeface="Calibri"/>
                          <a:cs typeface="Calibri"/>
                          <a:sym typeface="Calibri"/>
                        </a:rPr>
                        <a:t>an alarm </a:t>
                      </a:r>
                      <a:r>
                        <a:rPr lang="en" sz="1200">
                          <a:solidFill>
                            <a:schemeClr val="lt1"/>
                          </a:solidFill>
                          <a:latin typeface="Calibri"/>
                          <a:ea typeface="Calibri"/>
                          <a:cs typeface="Calibri"/>
                          <a:sym typeface="Calibri"/>
                        </a:rPr>
                        <a:t>for </a:t>
                      </a:r>
                      <a:r>
                        <a:rPr i="1" lang="en" sz="1200">
                          <a:solidFill>
                            <a:schemeClr val="lt1"/>
                          </a:solidFill>
                          <a:latin typeface="Calibri"/>
                          <a:ea typeface="Calibri"/>
                          <a:cs typeface="Calibri"/>
                          <a:sym typeface="Calibri"/>
                        </a:rPr>
                        <a:t>y</a:t>
                      </a: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interfaces with the phone’s default alarm application</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29550">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“Start/set </a:t>
                      </a:r>
                      <a:r>
                        <a:rPr b="1" lang="en" sz="1200">
                          <a:solidFill>
                            <a:schemeClr val="lt1"/>
                          </a:solidFill>
                          <a:latin typeface="Calibri"/>
                          <a:ea typeface="Calibri"/>
                          <a:cs typeface="Calibri"/>
                          <a:sym typeface="Calibri"/>
                        </a:rPr>
                        <a:t>a timer</a:t>
                      </a:r>
                      <a:r>
                        <a:rPr lang="en" sz="1200">
                          <a:solidFill>
                            <a:schemeClr val="lt1"/>
                          </a:solidFill>
                          <a:latin typeface="Calibri"/>
                          <a:ea typeface="Calibri"/>
                          <a:cs typeface="Calibri"/>
                          <a:sym typeface="Calibri"/>
                        </a:rPr>
                        <a:t> for </a:t>
                      </a:r>
                      <a:r>
                        <a:rPr i="1" lang="en" sz="1200">
                          <a:solidFill>
                            <a:schemeClr val="lt1"/>
                          </a:solidFill>
                          <a:latin typeface="Calibri"/>
                          <a:ea typeface="Calibri"/>
                          <a:cs typeface="Calibri"/>
                          <a:sym typeface="Calibri"/>
                        </a:rPr>
                        <a:t>y</a:t>
                      </a: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interfaces with the phone’s </a:t>
                      </a:r>
                      <a:r>
                        <a:rPr lang="en" sz="1200">
                          <a:solidFill>
                            <a:schemeClr val="lt1"/>
                          </a:solidFill>
                          <a:latin typeface="Calibri"/>
                          <a:ea typeface="Calibri"/>
                          <a:cs typeface="Calibri"/>
                          <a:sym typeface="Calibri"/>
                        </a:rPr>
                        <a:t>default </a:t>
                      </a:r>
                      <a:r>
                        <a:rPr lang="en" sz="1200">
                          <a:solidFill>
                            <a:schemeClr val="lt1"/>
                          </a:solidFill>
                          <a:latin typeface="Calibri"/>
                          <a:ea typeface="Calibri"/>
                          <a:cs typeface="Calibri"/>
                          <a:sym typeface="Calibri"/>
                        </a:rPr>
                        <a:t>timer application</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494325">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“Create/set </a:t>
                      </a:r>
                      <a:r>
                        <a:rPr b="1" lang="en" sz="1200">
                          <a:solidFill>
                            <a:schemeClr val="lt1"/>
                          </a:solidFill>
                          <a:latin typeface="Calibri"/>
                          <a:ea typeface="Calibri"/>
                          <a:cs typeface="Calibri"/>
                          <a:sym typeface="Calibri"/>
                        </a:rPr>
                        <a:t>a reminder</a:t>
                      </a:r>
                      <a:r>
                        <a:rPr lang="en" sz="1200">
                          <a:solidFill>
                            <a:schemeClr val="lt1"/>
                          </a:solidFill>
                          <a:latin typeface="Calibri"/>
                          <a:ea typeface="Calibri"/>
                          <a:cs typeface="Calibri"/>
                          <a:sym typeface="Calibri"/>
                        </a:rPr>
                        <a:t> for </a:t>
                      </a:r>
                      <a:r>
                        <a:rPr i="1" lang="en" sz="1200">
                          <a:solidFill>
                            <a:schemeClr val="lt1"/>
                          </a:solidFill>
                          <a:latin typeface="Calibri"/>
                          <a:ea typeface="Calibri"/>
                          <a:cs typeface="Calibri"/>
                          <a:sym typeface="Calibri"/>
                        </a:rPr>
                        <a:t>y</a:t>
                      </a: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interfaces with the phone’s </a:t>
                      </a:r>
                      <a:r>
                        <a:rPr lang="en" sz="1200">
                          <a:solidFill>
                            <a:schemeClr val="lt1"/>
                          </a:solidFill>
                          <a:latin typeface="Calibri"/>
                          <a:ea typeface="Calibri"/>
                          <a:cs typeface="Calibri"/>
                          <a:sym typeface="Calibri"/>
                        </a:rPr>
                        <a:t>default </a:t>
                      </a:r>
                      <a:r>
                        <a:rPr lang="en" sz="1200">
                          <a:solidFill>
                            <a:schemeClr val="lt1"/>
                          </a:solidFill>
                          <a:latin typeface="Calibri"/>
                          <a:ea typeface="Calibri"/>
                          <a:cs typeface="Calibri"/>
                          <a:sym typeface="Calibri"/>
                        </a:rPr>
                        <a:t>calendar application</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494325">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a phrase in the form of a question</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searches the internet using the phone’s default browser and displays the results</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494325">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“Open/Start/run x”</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searches the phone for the specified application and starts it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494325">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“Increase/decrease brightness”</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adjusts the system’s settings to increase/decrease the brightness of the device</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494325">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User speaks phrase</a:t>
                      </a:r>
                      <a:endParaRPr sz="1200">
                        <a:solidFill>
                          <a:schemeClr val="lt1"/>
                        </a:solidFill>
                        <a:latin typeface="Calibri"/>
                        <a:ea typeface="Calibri"/>
                        <a:cs typeface="Calibri"/>
                        <a:sym typeface="Calibri"/>
                      </a:endParaRPr>
                    </a:p>
                    <a:p>
                      <a:pPr indent="0" lvl="0" marL="0" rtl="0" algn="l">
                        <a:spcBef>
                          <a:spcPts val="0"/>
                        </a:spcBef>
                        <a:spcAft>
                          <a:spcPts val="0"/>
                        </a:spcAft>
                        <a:buNone/>
                      </a:pPr>
                      <a:r>
                        <a:rPr lang="en" sz="1200">
                          <a:solidFill>
                            <a:schemeClr val="lt1"/>
                          </a:solidFill>
                          <a:latin typeface="Calibri"/>
                          <a:ea typeface="Calibri"/>
                          <a:cs typeface="Calibri"/>
                          <a:sym typeface="Calibri"/>
                        </a:rPr>
                        <a:t>“</a:t>
                      </a:r>
                      <a:r>
                        <a:rPr lang="en" sz="1200">
                          <a:solidFill>
                            <a:schemeClr val="lt1"/>
                          </a:solidFill>
                          <a:latin typeface="Calibri"/>
                          <a:ea typeface="Calibri"/>
                          <a:cs typeface="Calibri"/>
                          <a:sym typeface="Calibri"/>
                        </a:rPr>
                        <a:t>Set/Change assistants’/users’ name to </a:t>
                      </a:r>
                      <a:r>
                        <a:rPr i="1" lang="en" sz="1200">
                          <a:solidFill>
                            <a:schemeClr val="lt1"/>
                          </a:solidFill>
                          <a:latin typeface="Calibri"/>
                          <a:ea typeface="Calibri"/>
                          <a:cs typeface="Calibri"/>
                          <a:sym typeface="Calibri"/>
                        </a:rPr>
                        <a:t>x</a:t>
                      </a:r>
                      <a:r>
                        <a:rPr lang="en" sz="1200">
                          <a:solidFill>
                            <a:schemeClr val="lt1"/>
                          </a:solidFill>
                          <a:latin typeface="Calibri"/>
                          <a:ea typeface="Calibri"/>
                          <a:cs typeface="Calibri"/>
                          <a:sym typeface="Calibri"/>
                        </a:rPr>
                        <a: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Calibri"/>
                          <a:ea typeface="Calibri"/>
                          <a:cs typeface="Calibri"/>
                          <a:sym typeface="Calibri"/>
                        </a:rPr>
                        <a:t>Assistant changes the name it responds to in accordance with the given name</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Solutions Process and Design</a:t>
            </a:r>
            <a:endParaRPr/>
          </a:p>
          <a:p>
            <a:pPr indent="0" lvl="0" marL="0" rtl="0" algn="l">
              <a:spcBef>
                <a:spcPts val="0"/>
              </a:spcBef>
              <a:spcAft>
                <a:spcPts val="0"/>
              </a:spcAft>
              <a:buNone/>
            </a:pPr>
            <a:r>
              <a:rPr lang="en" sz="1800"/>
              <a:t>System Context Diagram</a:t>
            </a:r>
            <a:endParaRPr/>
          </a:p>
        </p:txBody>
      </p:sp>
      <p:sp>
        <p:nvSpPr>
          <p:cNvPr id="165" name="Google Shape;165;p18"/>
          <p:cNvSpPr txBox="1"/>
          <p:nvPr>
            <p:ph idx="1" type="body"/>
          </p:nvPr>
        </p:nvSpPr>
        <p:spPr>
          <a:xfrm>
            <a:off x="105255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pic>
        <p:nvPicPr>
          <p:cNvPr id="166" name="Google Shape;166;p18"/>
          <p:cNvPicPr preferRelativeResize="0"/>
          <p:nvPr/>
        </p:nvPicPr>
        <p:blipFill rotWithShape="1">
          <a:blip r:embed="rId3">
            <a:alphaModFix/>
          </a:blip>
          <a:srcRect b="19021" l="0" r="0" t="0"/>
          <a:stretch/>
        </p:blipFill>
        <p:spPr>
          <a:xfrm>
            <a:off x="1052550" y="1567550"/>
            <a:ext cx="7038899"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Solutions Process and Design</a:t>
            </a:r>
            <a:endParaRPr/>
          </a:p>
          <a:p>
            <a:pPr indent="0" lvl="0" marL="0" rtl="0" algn="l">
              <a:spcBef>
                <a:spcPts val="0"/>
              </a:spcBef>
              <a:spcAft>
                <a:spcPts val="0"/>
              </a:spcAft>
              <a:buNone/>
            </a:pPr>
            <a:r>
              <a:rPr lang="en" sz="1800"/>
              <a:t>Data Flow Diagram Level 0</a:t>
            </a:r>
            <a:endParaRPr/>
          </a:p>
        </p:txBody>
      </p:sp>
      <p:sp>
        <p:nvSpPr>
          <p:cNvPr id="172" name="Google Shape;172;p19"/>
          <p:cNvSpPr txBox="1"/>
          <p:nvPr>
            <p:ph idx="1" type="body"/>
          </p:nvPr>
        </p:nvSpPr>
        <p:spPr>
          <a:xfrm>
            <a:off x="1091000" y="1567550"/>
            <a:ext cx="6962100" cy="29112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t/>
            </a:r>
            <a:endParaRPr/>
          </a:p>
        </p:txBody>
      </p:sp>
      <p:pic>
        <p:nvPicPr>
          <p:cNvPr id="173" name="Google Shape;173;p19"/>
          <p:cNvPicPr preferRelativeResize="0"/>
          <p:nvPr/>
        </p:nvPicPr>
        <p:blipFill>
          <a:blip r:embed="rId3">
            <a:alphaModFix/>
          </a:blip>
          <a:stretch>
            <a:fillRect/>
          </a:stretch>
        </p:blipFill>
        <p:spPr>
          <a:xfrm>
            <a:off x="1090988" y="1567550"/>
            <a:ext cx="6962016"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Solutions Process and Design</a:t>
            </a:r>
            <a:endParaRPr sz="2650"/>
          </a:p>
          <a:p>
            <a:pPr indent="0" lvl="0" marL="0" rtl="0" algn="l">
              <a:spcBef>
                <a:spcPts val="0"/>
              </a:spcBef>
              <a:spcAft>
                <a:spcPts val="0"/>
              </a:spcAft>
              <a:buNone/>
            </a:pPr>
            <a:r>
              <a:rPr lang="en" sz="2000"/>
              <a:t>Data Flow Diagram Level 1</a:t>
            </a:r>
            <a:endParaRPr sz="2000"/>
          </a:p>
          <a:p>
            <a:pPr indent="0" lvl="0" marL="0" rtl="0" algn="l">
              <a:spcBef>
                <a:spcPts val="0"/>
              </a:spcBef>
              <a:spcAft>
                <a:spcPts val="0"/>
              </a:spcAft>
              <a:buNone/>
            </a:pPr>
            <a:r>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t/>
            </a:r>
            <a:endParaRPr/>
          </a:p>
        </p:txBody>
      </p:sp>
      <p:pic>
        <p:nvPicPr>
          <p:cNvPr id="180" name="Google Shape;180;p20"/>
          <p:cNvPicPr preferRelativeResize="0"/>
          <p:nvPr/>
        </p:nvPicPr>
        <p:blipFill rotWithShape="1">
          <a:blip r:embed="rId3">
            <a:alphaModFix/>
          </a:blip>
          <a:srcRect b="8315" l="0" r="0" t="0"/>
          <a:stretch/>
        </p:blipFill>
        <p:spPr>
          <a:xfrm>
            <a:off x="1297500" y="1567550"/>
            <a:ext cx="7038899"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Solutions Process and Design</a:t>
            </a:r>
            <a:endParaRPr sz="2650"/>
          </a:p>
          <a:p>
            <a:pPr indent="0" lvl="0" marL="0" rtl="0" algn="l">
              <a:spcBef>
                <a:spcPts val="0"/>
              </a:spcBef>
              <a:spcAft>
                <a:spcPts val="0"/>
              </a:spcAft>
              <a:buNone/>
            </a:pPr>
            <a:r>
              <a:rPr lang="en" sz="2000"/>
              <a:t>Sequence Diagram</a:t>
            </a:r>
            <a:endParaRPr sz="2000"/>
          </a:p>
          <a:p>
            <a:pPr indent="0" lvl="0" marL="0" rtl="0" algn="l">
              <a:spcBef>
                <a:spcPts val="0"/>
              </a:spcBef>
              <a:spcAft>
                <a:spcPts val="0"/>
              </a:spcAft>
              <a:buNone/>
            </a:pPr>
            <a:r>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t/>
            </a:r>
            <a:endParaRPr/>
          </a:p>
        </p:txBody>
      </p:sp>
      <p:pic>
        <p:nvPicPr>
          <p:cNvPr id="187" name="Google Shape;187;p21"/>
          <p:cNvPicPr preferRelativeResize="0"/>
          <p:nvPr/>
        </p:nvPicPr>
        <p:blipFill>
          <a:blip r:embed="rId3">
            <a:alphaModFix/>
          </a:blip>
          <a:stretch>
            <a:fillRect/>
          </a:stretch>
        </p:blipFill>
        <p:spPr>
          <a:xfrm>
            <a:off x="152400" y="1567550"/>
            <a:ext cx="8839200" cy="263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