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 id="2147483709" r:id="rId5"/>
    <p:sldMasterId id="2147483710" r:id="rId6"/>
    <p:sldMasterId id="2147483711" r:id="rId7"/>
    <p:sldMasterId id="214748371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Lst>
  <p:sldSz cy="10058400" cx="7772400"/>
  <p:notesSz cx="6858000" cy="9144000"/>
  <p:embeddedFontLst>
    <p:embeddedFont>
      <p:font typeface="Helvetica Neue"/>
      <p:regular r:id="rId33"/>
      <p:bold r:id="rId34"/>
      <p:italic r:id="rId35"/>
      <p:boldItalic r:id="rId36"/>
    </p:embeddedFont>
    <p:embeddedFont>
      <p:font typeface="Open Sans Light"/>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4FBB27-62DD-4524-9B7D-766824757B25}">
  <a:tblStyle styleId="{D74FBB27-62DD-4524-9B7D-766824757B2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Light-boldItalic.fntdata"/><Relationship Id="rId20" Type="http://schemas.openxmlformats.org/officeDocument/2006/relationships/slide" Target="slides/slide11.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3.xml"/><Relationship Id="rId44" Type="http://schemas.openxmlformats.org/officeDocument/2006/relationships/font" Target="fonts/OpenSans-boldItalic.fntdata"/><Relationship Id="rId21" Type="http://schemas.openxmlformats.org/officeDocument/2006/relationships/slide" Target="slides/slide12.xml"/><Relationship Id="rId43" Type="http://schemas.openxmlformats.org/officeDocument/2006/relationships/font" Target="fonts/OpenSans-italic.fntdata"/><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font" Target="fonts/HelveticaNeue-regular.fntdata"/><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font" Target="fonts/HelveticaNeue-italic.fntdata"/><Relationship Id="rId12" Type="http://schemas.openxmlformats.org/officeDocument/2006/relationships/slide" Target="slides/slide3.xml"/><Relationship Id="rId34" Type="http://schemas.openxmlformats.org/officeDocument/2006/relationships/font" Target="fonts/HelveticaNeue-bold.fntdata"/><Relationship Id="rId15" Type="http://schemas.openxmlformats.org/officeDocument/2006/relationships/slide" Target="slides/slide6.xml"/><Relationship Id="rId37" Type="http://schemas.openxmlformats.org/officeDocument/2006/relationships/font" Target="fonts/OpenSansLight-regular.fntdata"/><Relationship Id="rId14" Type="http://schemas.openxmlformats.org/officeDocument/2006/relationships/slide" Target="slides/slide5.xml"/><Relationship Id="rId36" Type="http://schemas.openxmlformats.org/officeDocument/2006/relationships/font" Target="fonts/HelveticaNeue-boldItalic.fntdata"/><Relationship Id="rId17" Type="http://schemas.openxmlformats.org/officeDocument/2006/relationships/slide" Target="slides/slide8.xml"/><Relationship Id="rId39" Type="http://schemas.openxmlformats.org/officeDocument/2006/relationships/font" Target="fonts/OpenSansLight-italic.fntdata"/><Relationship Id="rId16" Type="http://schemas.openxmlformats.org/officeDocument/2006/relationships/slide" Target="slides/slide7.xml"/><Relationship Id="rId38" Type="http://schemas.openxmlformats.org/officeDocument/2006/relationships/font" Target="fonts/OpenSansLight-bold.fnt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9224f7654_0_439: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9224f7654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9224f7654_0_520: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9224f7654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29224f7654_0_52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29224f7654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9224f7654_0_53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9224f7654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29224f7654_0_54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29224f7654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29224f7654_0_548: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9224f7654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9224f7654_0_57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9224f7654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29224f7654_0_58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29224f7654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a66ad6ad9f_0_5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a66ad6ad9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29224f7654_0_60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29224f7654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a6b223251f_0_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a6b223251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9224f7654_0_45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9224f7654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29224f7654_0_61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29224f7654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29224f7654_0_62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29224f7654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29224f7654_0_62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29224f7654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29224f7654_0_63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29224f7654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9224f7654_0_462: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29224f7654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9224f7654_0_467: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9224f7654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9224f7654_0_47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9224f7654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66ad6ad9f_0_14: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66ad6ad9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66ad6ad9f_0_26: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66ad6ad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9224f7654_0_50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9224f7654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9224f7654_0_511:notes"/>
          <p:cNvSpPr/>
          <p:nvPr>
            <p:ph idx="2" type="sldImg"/>
          </p:nvPr>
        </p:nvSpPr>
        <p:spPr>
          <a:xfrm>
            <a:off x="2104459"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9224f7654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11"/>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9" name="Google Shape;39;p11"/>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p14"/>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Open Sans"/>
              <a:buNone/>
              <a:defRPr sz="5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8" name="Google Shape;48;p14"/>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 name="Google Shape;49;p1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50" name="Shape 50"/>
        <p:cNvGrpSpPr/>
        <p:nvPr/>
      </p:nvGrpSpPr>
      <p:grpSpPr>
        <a:xfrm>
          <a:off x="0" y="0"/>
          <a:ext cx="0" cy="0"/>
          <a:chOff x="0" y="0"/>
          <a:chExt cx="0" cy="0"/>
        </a:xfrm>
      </p:grpSpPr>
      <p:sp>
        <p:nvSpPr>
          <p:cNvPr id="51" name="Google Shape;51;p15"/>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2" name="Google Shape;52;p1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 name="Shape 53"/>
        <p:cNvGrpSpPr/>
        <p:nvPr/>
      </p:nvGrpSpPr>
      <p:grpSpPr>
        <a:xfrm>
          <a:off x="0" y="0"/>
          <a:ext cx="0" cy="0"/>
          <a:chOff x="0" y="0"/>
          <a:chExt cx="0" cy="0"/>
        </a:xfrm>
      </p:grpSpPr>
      <p:sp>
        <p:nvSpPr>
          <p:cNvPr id="54" name="Google Shape;54;p1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6"/>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indent="-317500" lvl="1" marL="914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56" name="Google Shape;56;p1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6"/>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5C26B"/>
                </a:solidFill>
                <a:latin typeface="Open Sans"/>
                <a:ea typeface="Open Sans"/>
                <a:cs typeface="Open Sans"/>
                <a:sym typeface="Open Sans"/>
              </a:rPr>
              <a:t>Remove this slide </a:t>
            </a:r>
            <a:endParaRPr i="1" sz="3600">
              <a:solidFill>
                <a:srgbClr val="15C26B"/>
              </a:solidFill>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8" name="Shape 58"/>
        <p:cNvGrpSpPr/>
        <p:nvPr/>
      </p:nvGrpSpPr>
      <p:grpSpPr>
        <a:xfrm>
          <a:off x="0" y="0"/>
          <a:ext cx="0" cy="0"/>
          <a:chOff x="0" y="0"/>
          <a:chExt cx="0" cy="0"/>
        </a:xfrm>
      </p:grpSpPr>
      <p:sp>
        <p:nvSpPr>
          <p:cNvPr id="59" name="Google Shape;59;p1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7"/>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2E3D49"/>
              </a:buClr>
              <a:buSzPts val="1800"/>
              <a:buFont typeface="Open Sans"/>
              <a:buChar char="●"/>
              <a:defRPr>
                <a:solidFill>
                  <a:srgbClr val="2E3D49"/>
                </a:solidFill>
                <a:latin typeface="Open Sans"/>
                <a:ea typeface="Open Sans"/>
                <a:cs typeface="Open Sans"/>
                <a:sym typeface="Open Sans"/>
              </a:defRPr>
            </a:lvl1pPr>
            <a:lvl2pPr indent="-317500" lvl="1" marL="914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indent="-317500" lvl="2" marL="1371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indent="-317500" lvl="3" marL="18288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indent="-317500" lvl="4" marL="22860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indent="-317500" lvl="5" marL="27432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indent="-317500" lvl="6" marL="32004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indent="-317500" lvl="7" marL="3657600" rtl="0">
              <a:spcBef>
                <a:spcPts val="160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indent="-317500" lvl="8" marL="4114800" rtl="0">
              <a:spcBef>
                <a:spcPts val="1600"/>
              </a:spcBef>
              <a:spcAft>
                <a:spcPts val="1600"/>
              </a:spcAft>
              <a:buClr>
                <a:srgbClr val="2E3D49"/>
              </a:buClr>
              <a:buSzPts val="1400"/>
              <a:buFont typeface="Open Sans"/>
              <a:buChar char="■"/>
              <a:defRPr>
                <a:solidFill>
                  <a:srgbClr val="2E3D49"/>
                </a:solidFill>
                <a:latin typeface="Open Sans"/>
                <a:ea typeface="Open Sans"/>
                <a:cs typeface="Open Sans"/>
                <a:sym typeface="Open Sans"/>
              </a:defRPr>
            </a:lvl9pPr>
          </a:lstStyle>
          <a:p/>
        </p:txBody>
      </p:sp>
      <p:sp>
        <p:nvSpPr>
          <p:cNvPr id="61" name="Google Shape;61;p1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62" name="Shape 62"/>
        <p:cNvGrpSpPr/>
        <p:nvPr/>
      </p:nvGrpSpPr>
      <p:grpSpPr>
        <a:xfrm>
          <a:off x="0" y="0"/>
          <a:ext cx="0" cy="0"/>
          <a:chOff x="0" y="0"/>
          <a:chExt cx="0" cy="0"/>
        </a:xfrm>
      </p:grpSpPr>
      <p:sp>
        <p:nvSpPr>
          <p:cNvPr id="63" name="Google Shape;63;p1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8"/>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8"/>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20"/>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20"/>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2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1"/>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2"/>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2"/>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22"/>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22"/>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2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3"/>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5" name="Google Shape;85;p2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4"/>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24"/>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9" name="Google Shape;89;p2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6" name="Shape 96"/>
        <p:cNvGrpSpPr/>
        <p:nvPr/>
      </p:nvGrpSpPr>
      <p:grpSpPr>
        <a:xfrm>
          <a:off x="0" y="0"/>
          <a:ext cx="0" cy="0"/>
          <a:chOff x="0" y="0"/>
          <a:chExt cx="0" cy="0"/>
        </a:xfrm>
      </p:grpSpPr>
      <p:sp>
        <p:nvSpPr>
          <p:cNvPr id="97" name="Google Shape;97;p27"/>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98" name="Google Shape;98;p27"/>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99" name="Shape 99"/>
        <p:cNvGrpSpPr/>
        <p:nvPr/>
      </p:nvGrpSpPr>
      <p:grpSpPr>
        <a:xfrm>
          <a:off x="0" y="0"/>
          <a:ext cx="0" cy="0"/>
          <a:chOff x="0" y="0"/>
          <a:chExt cx="0" cy="0"/>
        </a:xfrm>
      </p:grpSpPr>
      <p:sp>
        <p:nvSpPr>
          <p:cNvPr id="100" name="Google Shape;100;p28"/>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sp>
        <p:nvSpPr>
          <p:cNvPr id="102" name="Google Shape;102;p29"/>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9"/>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pic>
        <p:nvPicPr>
          <p:cNvPr id="104" name="Google Shape;104;p29"/>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5" name="Shape 105"/>
        <p:cNvGrpSpPr/>
        <p:nvPr/>
      </p:nvGrpSpPr>
      <p:grpSpPr>
        <a:xfrm>
          <a:off x="0" y="0"/>
          <a:ext cx="0" cy="0"/>
          <a:chOff x="0" y="0"/>
          <a:chExt cx="0" cy="0"/>
        </a:xfrm>
      </p:grpSpPr>
      <p:sp>
        <p:nvSpPr>
          <p:cNvPr id="106" name="Google Shape;106;p30"/>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7" name="Google Shape;107;p30"/>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8" name="Google Shape;108;p30"/>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p31"/>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1" name="Shape 111"/>
        <p:cNvGrpSpPr/>
        <p:nvPr/>
      </p:nvGrpSpPr>
      <p:grpSpPr>
        <a:xfrm>
          <a:off x="0" y="0"/>
          <a:ext cx="0" cy="0"/>
          <a:chOff x="0" y="0"/>
          <a:chExt cx="0" cy="0"/>
        </a:xfrm>
      </p:grpSpPr>
      <p:sp>
        <p:nvSpPr>
          <p:cNvPr id="112" name="Google Shape;112;p32"/>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32"/>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4"/>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pic>
        <p:nvPicPr>
          <p:cNvPr id="17" name="Google Shape;17;p4"/>
          <p:cNvPicPr preferRelativeResize="0"/>
          <p:nvPr/>
        </p:nvPicPr>
        <p:blipFill>
          <a:blip r:embed="rId2">
            <a:alphaModFix/>
          </a:blip>
          <a:stretch>
            <a:fillRect/>
          </a:stretch>
        </p:blipFill>
        <p:spPr>
          <a:xfrm>
            <a:off x="6636150" y="125138"/>
            <a:ext cx="871400" cy="8714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sp>
        <p:nvSpPr>
          <p:cNvPr id="115" name="Google Shape;115;p33"/>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p34"/>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4"/>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9" name="Google Shape;119;p34"/>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0" name="Google Shape;120;p34"/>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1" name="Shape 121"/>
        <p:cNvGrpSpPr/>
        <p:nvPr/>
      </p:nvGrpSpPr>
      <p:grpSpPr>
        <a:xfrm>
          <a:off x="0" y="0"/>
          <a:ext cx="0" cy="0"/>
          <a:chOff x="0" y="0"/>
          <a:chExt cx="0" cy="0"/>
        </a:xfrm>
      </p:grpSpPr>
      <p:sp>
        <p:nvSpPr>
          <p:cNvPr id="122" name="Google Shape;122;p35"/>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p36"/>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5" name="Google Shape;125;p36"/>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6" name="Shape 126"/>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2" name="Shape 132"/>
        <p:cNvGrpSpPr/>
        <p:nvPr/>
      </p:nvGrpSpPr>
      <p:grpSpPr>
        <a:xfrm>
          <a:off x="0" y="0"/>
          <a:ext cx="0" cy="0"/>
          <a:chOff x="0" y="0"/>
          <a:chExt cx="0" cy="0"/>
        </a:xfrm>
      </p:grpSpPr>
      <p:sp>
        <p:nvSpPr>
          <p:cNvPr id="133" name="Google Shape;133;p39"/>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Open Sans"/>
              <a:buNone/>
              <a:defRPr sz="5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4" name="Google Shape;134;p39"/>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5" name="Google Shape;135;p3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36" name="Shape 136"/>
        <p:cNvGrpSpPr/>
        <p:nvPr/>
      </p:nvGrpSpPr>
      <p:grpSpPr>
        <a:xfrm>
          <a:off x="0" y="0"/>
          <a:ext cx="0" cy="0"/>
          <a:chOff x="0" y="0"/>
          <a:chExt cx="0" cy="0"/>
        </a:xfrm>
      </p:grpSpPr>
      <p:sp>
        <p:nvSpPr>
          <p:cNvPr id="137" name="Google Shape;137;p40"/>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8" name="Google Shape;138;p4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 type="tx">
  <p:cSld name="TITLE_AND_BODY">
    <p:spTree>
      <p:nvGrpSpPr>
        <p:cNvPr id="139" name="Shape 139"/>
        <p:cNvGrpSpPr/>
        <p:nvPr/>
      </p:nvGrpSpPr>
      <p:grpSpPr>
        <a:xfrm>
          <a:off x="0" y="0"/>
          <a:ext cx="0" cy="0"/>
          <a:chOff x="0" y="0"/>
          <a:chExt cx="0" cy="0"/>
        </a:xfrm>
      </p:grpSpPr>
      <p:sp>
        <p:nvSpPr>
          <p:cNvPr id="140" name="Google Shape;140;p4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41"/>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142" name="Google Shape;142;p4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41"/>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5C26B"/>
                </a:solidFill>
                <a:latin typeface="Open Sans"/>
                <a:ea typeface="Open Sans"/>
                <a:cs typeface="Open Sans"/>
                <a:sym typeface="Open Sans"/>
              </a:rPr>
              <a:t>Remove this slide </a:t>
            </a:r>
            <a:endParaRPr i="1" sz="3600">
              <a:solidFill>
                <a:srgbClr val="15C26B"/>
              </a:solidFill>
              <a:latin typeface="Open Sans"/>
              <a:ea typeface="Open Sans"/>
              <a:cs typeface="Open Sans"/>
              <a:sym typeface="Open Sans"/>
            </a:endParaRPr>
          </a:p>
        </p:txBody>
      </p:sp>
      <p:pic>
        <p:nvPicPr>
          <p:cNvPr id="144" name="Google Shape;144;p41"/>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45" name="Shape 145"/>
        <p:cNvGrpSpPr/>
        <p:nvPr/>
      </p:nvGrpSpPr>
      <p:grpSpPr>
        <a:xfrm>
          <a:off x="0" y="0"/>
          <a:ext cx="0" cy="0"/>
          <a:chOff x="0" y="0"/>
          <a:chExt cx="0" cy="0"/>
        </a:xfrm>
      </p:grpSpPr>
      <p:sp>
        <p:nvSpPr>
          <p:cNvPr id="146" name="Google Shape;146;p4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7" name="Google Shape;147;p42"/>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148" name="Google Shape;148;p4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149" name="Shape 149"/>
        <p:cNvGrpSpPr/>
        <p:nvPr/>
      </p:nvGrpSpPr>
      <p:grpSpPr>
        <a:xfrm>
          <a:off x="0" y="0"/>
          <a:ext cx="0" cy="0"/>
          <a:chOff x="0" y="0"/>
          <a:chExt cx="0" cy="0"/>
        </a:xfrm>
      </p:grpSpPr>
      <p:sp>
        <p:nvSpPr>
          <p:cNvPr id="150" name="Google Shape;150;p43"/>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1" name="Google Shape;151;p43"/>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2" name="Google Shape;152;p43"/>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3" name="Google Shape;153;p4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54" name="Google Shape;154;p43"/>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 name="Google Shape;21;p5"/>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5" name="Shape 155"/>
        <p:cNvGrpSpPr/>
        <p:nvPr/>
      </p:nvGrpSpPr>
      <p:grpSpPr>
        <a:xfrm>
          <a:off x="0" y="0"/>
          <a:ext cx="0" cy="0"/>
          <a:chOff x="0" y="0"/>
          <a:chExt cx="0" cy="0"/>
        </a:xfrm>
      </p:grpSpPr>
      <p:sp>
        <p:nvSpPr>
          <p:cNvPr id="156" name="Google Shape;156;p4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44"/>
          <p:cNvSpPr txBox="1"/>
          <p:nvPr>
            <p:ph idx="12" type="sldNum"/>
          </p:nvPr>
        </p:nvSpPr>
        <p:spPr>
          <a:xfrm>
            <a:off x="7231389" y="9288605"/>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58" name="Google Shape;158;p44"/>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9" name="Shape 159"/>
        <p:cNvGrpSpPr/>
        <p:nvPr/>
      </p:nvGrpSpPr>
      <p:grpSpPr>
        <a:xfrm>
          <a:off x="0" y="0"/>
          <a:ext cx="0" cy="0"/>
          <a:chOff x="0" y="0"/>
          <a:chExt cx="0" cy="0"/>
        </a:xfrm>
      </p:grpSpPr>
      <p:sp>
        <p:nvSpPr>
          <p:cNvPr id="160" name="Google Shape;160;p4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1" name="Google Shape;161;p4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2" name="Shape 162"/>
        <p:cNvGrpSpPr/>
        <p:nvPr/>
      </p:nvGrpSpPr>
      <p:grpSpPr>
        <a:xfrm>
          <a:off x="0" y="0"/>
          <a:ext cx="0" cy="0"/>
          <a:chOff x="0" y="0"/>
          <a:chExt cx="0" cy="0"/>
        </a:xfrm>
      </p:grpSpPr>
      <p:sp>
        <p:nvSpPr>
          <p:cNvPr id="163" name="Google Shape;163;p46"/>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4" name="Google Shape;164;p46"/>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5" name="Google Shape;165;p4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6" name="Shape 166"/>
        <p:cNvGrpSpPr/>
        <p:nvPr/>
      </p:nvGrpSpPr>
      <p:grpSpPr>
        <a:xfrm>
          <a:off x="0" y="0"/>
          <a:ext cx="0" cy="0"/>
          <a:chOff x="0" y="0"/>
          <a:chExt cx="0" cy="0"/>
        </a:xfrm>
      </p:grpSpPr>
      <p:sp>
        <p:nvSpPr>
          <p:cNvPr id="167" name="Google Shape;167;p47"/>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8" name="Google Shape;168;p4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48"/>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8"/>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72" name="Google Shape;172;p48"/>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3" name="Google Shape;173;p48"/>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74" name="Google Shape;174;p48"/>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5" name="Shape 175"/>
        <p:cNvGrpSpPr/>
        <p:nvPr/>
      </p:nvGrpSpPr>
      <p:grpSpPr>
        <a:xfrm>
          <a:off x="0" y="0"/>
          <a:ext cx="0" cy="0"/>
          <a:chOff x="0" y="0"/>
          <a:chExt cx="0" cy="0"/>
        </a:xfrm>
      </p:grpSpPr>
      <p:sp>
        <p:nvSpPr>
          <p:cNvPr id="176" name="Google Shape;176;p49"/>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77" name="Google Shape;177;p4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8" name="Shape 178"/>
        <p:cNvGrpSpPr/>
        <p:nvPr/>
      </p:nvGrpSpPr>
      <p:grpSpPr>
        <a:xfrm>
          <a:off x="0" y="0"/>
          <a:ext cx="0" cy="0"/>
          <a:chOff x="0" y="0"/>
          <a:chExt cx="0" cy="0"/>
        </a:xfrm>
      </p:grpSpPr>
      <p:sp>
        <p:nvSpPr>
          <p:cNvPr id="179" name="Google Shape;179;p50"/>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0" name="Google Shape;180;p50"/>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81" name="Google Shape;181;p5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2" name="Shape 182"/>
        <p:cNvGrpSpPr/>
        <p:nvPr/>
      </p:nvGrpSpPr>
      <p:grpSpPr>
        <a:xfrm>
          <a:off x="0" y="0"/>
          <a:ext cx="0" cy="0"/>
          <a:chOff x="0" y="0"/>
          <a:chExt cx="0" cy="0"/>
        </a:xfrm>
      </p:grpSpPr>
      <p:sp>
        <p:nvSpPr>
          <p:cNvPr id="183" name="Google Shape;183;p5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9" name="Shape 189"/>
        <p:cNvGrpSpPr/>
        <p:nvPr/>
      </p:nvGrpSpPr>
      <p:grpSpPr>
        <a:xfrm>
          <a:off x="0" y="0"/>
          <a:ext cx="0" cy="0"/>
          <a:chOff x="0" y="0"/>
          <a:chExt cx="0" cy="0"/>
        </a:xfrm>
      </p:grpSpPr>
      <p:sp>
        <p:nvSpPr>
          <p:cNvPr id="190" name="Google Shape;190;p53"/>
          <p:cNvSpPr txBox="1"/>
          <p:nvPr>
            <p:ph type="ctrTitle"/>
          </p:nvPr>
        </p:nvSpPr>
        <p:spPr>
          <a:xfrm>
            <a:off x="264952" y="1456058"/>
            <a:ext cx="7242600" cy="401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Open Sans"/>
              <a:buNone/>
              <a:defRPr sz="5200">
                <a:latin typeface="Open Sans"/>
                <a:ea typeface="Open Sans"/>
                <a:cs typeface="Open Sans"/>
                <a:sym typeface="Open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1" name="Google Shape;191;p53"/>
          <p:cNvSpPr txBox="1"/>
          <p:nvPr>
            <p:ph idx="1" type="subTitle"/>
          </p:nvPr>
        </p:nvSpPr>
        <p:spPr>
          <a:xfrm>
            <a:off x="264945" y="5542289"/>
            <a:ext cx="7242600" cy="155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Open Sans"/>
              <a:buNone/>
              <a:defRPr sz="2800">
                <a:latin typeface="Open Sans"/>
                <a:ea typeface="Open Sans"/>
                <a:cs typeface="Open Sans"/>
                <a:sym typeface="Open Sa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2" name="Google Shape;192;p5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2E3D49"/>
        </a:solidFill>
      </p:bgPr>
    </p:bg>
    <p:spTree>
      <p:nvGrpSpPr>
        <p:cNvPr id="193" name="Shape 193"/>
        <p:cNvGrpSpPr/>
        <p:nvPr/>
      </p:nvGrpSpPr>
      <p:grpSpPr>
        <a:xfrm>
          <a:off x="0" y="0"/>
          <a:ext cx="0" cy="0"/>
          <a:chOff x="0" y="0"/>
          <a:chExt cx="0" cy="0"/>
        </a:xfrm>
      </p:grpSpPr>
      <p:sp>
        <p:nvSpPr>
          <p:cNvPr id="194" name="Google Shape;194;p54"/>
          <p:cNvSpPr txBox="1"/>
          <p:nvPr>
            <p:ph type="title"/>
          </p:nvPr>
        </p:nvSpPr>
        <p:spPr>
          <a:xfrm>
            <a:off x="264945" y="4206107"/>
            <a:ext cx="72426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a:buNone/>
              <a:defRPr sz="3600">
                <a:solidFill>
                  <a:schemeClr val="lt1"/>
                </a:solidFill>
                <a:latin typeface="Open Sans"/>
                <a:ea typeface="Open Sans"/>
                <a:cs typeface="Open Sans"/>
                <a:sym typeface="Open Sans"/>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5" name="Google Shape;195;p5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264945" y="870271"/>
            <a:ext cx="7242600" cy="11199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4" name="Google Shape;24;p6"/>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 type="tx">
  <p:cSld name="TITLE_AND_BODY">
    <p:spTree>
      <p:nvGrpSpPr>
        <p:cNvPr id="196" name="Shape 196"/>
        <p:cNvGrpSpPr/>
        <p:nvPr/>
      </p:nvGrpSpPr>
      <p:grpSpPr>
        <a:xfrm>
          <a:off x="0" y="0"/>
          <a:ext cx="0" cy="0"/>
          <a:chOff x="0" y="0"/>
          <a:chExt cx="0" cy="0"/>
        </a:xfrm>
      </p:grpSpPr>
      <p:sp>
        <p:nvSpPr>
          <p:cNvPr id="197" name="Google Shape;197;p5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 name="Google Shape;198;p55"/>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199" name="Google Shape;199;p5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55"/>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3600">
                <a:solidFill>
                  <a:srgbClr val="15C26B"/>
                </a:solidFill>
                <a:latin typeface="Open Sans"/>
                <a:ea typeface="Open Sans"/>
                <a:cs typeface="Open Sans"/>
                <a:sym typeface="Open Sans"/>
              </a:rPr>
              <a:t>Remove this slide </a:t>
            </a:r>
            <a:endParaRPr i="1" sz="3600">
              <a:solidFill>
                <a:srgbClr val="15C26B"/>
              </a:solidFill>
              <a:latin typeface="Open Sans"/>
              <a:ea typeface="Open Sans"/>
              <a:cs typeface="Open Sans"/>
              <a:sym typeface="Open Sans"/>
            </a:endParaRPr>
          </a:p>
        </p:txBody>
      </p:sp>
      <p:pic>
        <p:nvPicPr>
          <p:cNvPr id="201" name="Google Shape;201;p55"/>
          <p:cNvPicPr preferRelativeResize="0"/>
          <p:nvPr/>
        </p:nvPicPr>
        <p:blipFill>
          <a:blip r:embed="rId2">
            <a:alphaModFix/>
          </a:blip>
          <a:stretch>
            <a:fillRect/>
          </a:stretch>
        </p:blipFill>
        <p:spPr>
          <a:xfrm>
            <a:off x="338800" y="251396"/>
            <a:ext cx="1250250" cy="618875"/>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02" name="Shape 202"/>
        <p:cNvGrpSpPr/>
        <p:nvPr/>
      </p:nvGrpSpPr>
      <p:grpSpPr>
        <a:xfrm>
          <a:off x="0" y="0"/>
          <a:ext cx="0" cy="0"/>
          <a:chOff x="0" y="0"/>
          <a:chExt cx="0" cy="0"/>
        </a:xfrm>
      </p:grpSpPr>
      <p:sp>
        <p:nvSpPr>
          <p:cNvPr id="203" name="Google Shape;203;p5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4" name="Google Shape;204;p56"/>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a:buChar char="●"/>
              <a:defRPr>
                <a:latin typeface="Open Sans"/>
                <a:ea typeface="Open Sans"/>
                <a:cs typeface="Open Sans"/>
                <a:sym typeface="Open Sans"/>
              </a:defRPr>
            </a:lvl1pPr>
            <a:lvl2pPr indent="-317500" lvl="1" marL="914400" rtl="0">
              <a:spcBef>
                <a:spcPts val="1600"/>
              </a:spcBef>
              <a:spcAft>
                <a:spcPts val="0"/>
              </a:spcAft>
              <a:buSzPts val="1400"/>
              <a:buFont typeface="Open Sans"/>
              <a:buChar char="○"/>
              <a:defRPr>
                <a:latin typeface="Open Sans"/>
                <a:ea typeface="Open Sans"/>
                <a:cs typeface="Open Sans"/>
                <a:sym typeface="Open Sans"/>
              </a:defRPr>
            </a:lvl2pPr>
            <a:lvl3pPr indent="-317500" lvl="2" marL="1371600" rtl="0">
              <a:spcBef>
                <a:spcPts val="1600"/>
              </a:spcBef>
              <a:spcAft>
                <a:spcPts val="0"/>
              </a:spcAft>
              <a:buSzPts val="1400"/>
              <a:buFont typeface="Open Sans"/>
              <a:buChar char="■"/>
              <a:defRPr>
                <a:latin typeface="Open Sans"/>
                <a:ea typeface="Open Sans"/>
                <a:cs typeface="Open Sans"/>
                <a:sym typeface="Open Sans"/>
              </a:defRPr>
            </a:lvl3pPr>
            <a:lvl4pPr indent="-317500" lvl="3" marL="1828800" rtl="0">
              <a:spcBef>
                <a:spcPts val="1600"/>
              </a:spcBef>
              <a:spcAft>
                <a:spcPts val="0"/>
              </a:spcAft>
              <a:buSzPts val="1400"/>
              <a:buFont typeface="Open Sans"/>
              <a:buChar char="●"/>
              <a:defRPr>
                <a:latin typeface="Open Sans"/>
                <a:ea typeface="Open Sans"/>
                <a:cs typeface="Open Sans"/>
                <a:sym typeface="Open Sans"/>
              </a:defRPr>
            </a:lvl4pPr>
            <a:lvl5pPr indent="-317500" lvl="4" marL="2286000" rtl="0">
              <a:spcBef>
                <a:spcPts val="1600"/>
              </a:spcBef>
              <a:spcAft>
                <a:spcPts val="0"/>
              </a:spcAft>
              <a:buSzPts val="1400"/>
              <a:buFont typeface="Open Sans"/>
              <a:buChar char="○"/>
              <a:defRPr>
                <a:latin typeface="Open Sans"/>
                <a:ea typeface="Open Sans"/>
                <a:cs typeface="Open Sans"/>
                <a:sym typeface="Open Sans"/>
              </a:defRPr>
            </a:lvl5pPr>
            <a:lvl6pPr indent="-317500" lvl="5" marL="2743200" rtl="0">
              <a:spcBef>
                <a:spcPts val="1600"/>
              </a:spcBef>
              <a:spcAft>
                <a:spcPts val="0"/>
              </a:spcAft>
              <a:buSzPts val="1400"/>
              <a:buFont typeface="Open Sans"/>
              <a:buChar char="■"/>
              <a:defRPr>
                <a:latin typeface="Open Sans"/>
                <a:ea typeface="Open Sans"/>
                <a:cs typeface="Open Sans"/>
                <a:sym typeface="Open Sans"/>
              </a:defRPr>
            </a:lvl6pPr>
            <a:lvl7pPr indent="-317500" lvl="6" marL="3200400" rtl="0">
              <a:spcBef>
                <a:spcPts val="1600"/>
              </a:spcBef>
              <a:spcAft>
                <a:spcPts val="0"/>
              </a:spcAft>
              <a:buSzPts val="1400"/>
              <a:buFont typeface="Open Sans"/>
              <a:buChar char="●"/>
              <a:defRPr>
                <a:latin typeface="Open Sans"/>
                <a:ea typeface="Open Sans"/>
                <a:cs typeface="Open Sans"/>
                <a:sym typeface="Open Sans"/>
              </a:defRPr>
            </a:lvl7pPr>
            <a:lvl8pPr indent="-317500" lvl="7" marL="3657600" rtl="0">
              <a:spcBef>
                <a:spcPts val="1600"/>
              </a:spcBef>
              <a:spcAft>
                <a:spcPts val="0"/>
              </a:spcAft>
              <a:buSzPts val="1400"/>
              <a:buFont typeface="Open Sans"/>
              <a:buChar char="○"/>
              <a:defRPr>
                <a:latin typeface="Open Sans"/>
                <a:ea typeface="Open Sans"/>
                <a:cs typeface="Open Sans"/>
                <a:sym typeface="Open Sans"/>
              </a:defRPr>
            </a:lvl8pPr>
            <a:lvl9pPr indent="-317500" lvl="8" marL="4114800" rtl="0">
              <a:spcBef>
                <a:spcPts val="1600"/>
              </a:spcBef>
              <a:spcAft>
                <a:spcPts val="1600"/>
              </a:spcAft>
              <a:buSzPts val="1400"/>
              <a:buFont typeface="Open Sans"/>
              <a:buChar char="■"/>
              <a:defRPr>
                <a:latin typeface="Open Sans"/>
                <a:ea typeface="Open Sans"/>
                <a:cs typeface="Open Sans"/>
                <a:sym typeface="Open Sans"/>
              </a:defRPr>
            </a:lvl9pPr>
          </a:lstStyle>
          <a:p/>
        </p:txBody>
      </p:sp>
      <p:sp>
        <p:nvSpPr>
          <p:cNvPr id="205" name="Google Shape;205;p56"/>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D_Template" type="twoColTx">
  <p:cSld name="TITLE_AND_TWO_COLUMNS">
    <p:spTree>
      <p:nvGrpSpPr>
        <p:cNvPr id="206" name="Shape 206"/>
        <p:cNvGrpSpPr/>
        <p:nvPr/>
      </p:nvGrpSpPr>
      <p:grpSpPr>
        <a:xfrm>
          <a:off x="0" y="0"/>
          <a:ext cx="0" cy="0"/>
          <a:chOff x="0" y="0"/>
          <a:chExt cx="0" cy="0"/>
        </a:xfrm>
      </p:grpSpPr>
      <p:sp>
        <p:nvSpPr>
          <p:cNvPr id="207" name="Google Shape;207;p5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57"/>
          <p:cNvSpPr txBox="1"/>
          <p:nvPr>
            <p:ph idx="1" type="body"/>
          </p:nvPr>
        </p:nvSpPr>
        <p:spPr>
          <a:xfrm>
            <a:off x="264945"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09" name="Google Shape;209;p57"/>
          <p:cNvSpPr txBox="1"/>
          <p:nvPr>
            <p:ph idx="2" type="body"/>
          </p:nvPr>
        </p:nvSpPr>
        <p:spPr>
          <a:xfrm>
            <a:off x="4107540" y="2253729"/>
            <a:ext cx="3399900" cy="6681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0" name="Google Shape;210;p57"/>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1" name="Shape 211"/>
        <p:cNvGrpSpPr/>
        <p:nvPr/>
      </p:nvGrpSpPr>
      <p:grpSpPr>
        <a:xfrm>
          <a:off x="0" y="0"/>
          <a:ext cx="0" cy="0"/>
          <a:chOff x="0" y="0"/>
          <a:chExt cx="0" cy="0"/>
        </a:xfrm>
      </p:grpSpPr>
      <p:sp>
        <p:nvSpPr>
          <p:cNvPr id="212" name="Google Shape;212;p5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Font typeface="Open Sans"/>
              <a:buNone/>
              <a:defRPr>
                <a:latin typeface="Open Sans"/>
                <a:ea typeface="Open Sans"/>
                <a:cs typeface="Open Sans"/>
                <a:sym typeface="Open San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3" name="Google Shape;213;p58"/>
          <p:cNvSpPr txBox="1"/>
          <p:nvPr>
            <p:ph idx="12" type="sldNum"/>
          </p:nvPr>
        </p:nvSpPr>
        <p:spPr>
          <a:xfrm>
            <a:off x="7231389" y="9288605"/>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14" name="Shape 214"/>
        <p:cNvGrpSpPr/>
        <p:nvPr/>
      </p:nvGrpSpPr>
      <p:grpSpPr>
        <a:xfrm>
          <a:off x="0" y="0"/>
          <a:ext cx="0" cy="0"/>
          <a:chOff x="0" y="0"/>
          <a:chExt cx="0" cy="0"/>
        </a:xfrm>
      </p:grpSpPr>
      <p:sp>
        <p:nvSpPr>
          <p:cNvPr id="215" name="Google Shape;215;p5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6" name="Google Shape;216;p59"/>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7" name="Shape 217"/>
        <p:cNvGrpSpPr/>
        <p:nvPr/>
      </p:nvGrpSpPr>
      <p:grpSpPr>
        <a:xfrm>
          <a:off x="0" y="0"/>
          <a:ext cx="0" cy="0"/>
          <a:chOff x="0" y="0"/>
          <a:chExt cx="0" cy="0"/>
        </a:xfrm>
      </p:grpSpPr>
      <p:sp>
        <p:nvSpPr>
          <p:cNvPr id="218" name="Google Shape;218;p60"/>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9" name="Google Shape;219;p60"/>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0" name="Google Shape;220;p60"/>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1" name="Shape 221"/>
        <p:cNvGrpSpPr/>
        <p:nvPr/>
      </p:nvGrpSpPr>
      <p:grpSpPr>
        <a:xfrm>
          <a:off x="0" y="0"/>
          <a:ext cx="0" cy="0"/>
          <a:chOff x="0" y="0"/>
          <a:chExt cx="0" cy="0"/>
        </a:xfrm>
      </p:grpSpPr>
      <p:sp>
        <p:nvSpPr>
          <p:cNvPr id="222" name="Google Shape;222;p61"/>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3" name="Google Shape;223;p61"/>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4" name="Shape 224"/>
        <p:cNvGrpSpPr/>
        <p:nvPr/>
      </p:nvGrpSpPr>
      <p:grpSpPr>
        <a:xfrm>
          <a:off x="0" y="0"/>
          <a:ext cx="0" cy="0"/>
          <a:chOff x="0" y="0"/>
          <a:chExt cx="0" cy="0"/>
        </a:xfrm>
      </p:grpSpPr>
      <p:sp>
        <p:nvSpPr>
          <p:cNvPr id="225" name="Google Shape;225;p62"/>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2"/>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27" name="Google Shape;227;p62"/>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8" name="Google Shape;228;p62"/>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9" name="Google Shape;229;p62"/>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0" name="Shape 230"/>
        <p:cNvGrpSpPr/>
        <p:nvPr/>
      </p:nvGrpSpPr>
      <p:grpSpPr>
        <a:xfrm>
          <a:off x="0" y="0"/>
          <a:ext cx="0" cy="0"/>
          <a:chOff x="0" y="0"/>
          <a:chExt cx="0" cy="0"/>
        </a:xfrm>
      </p:grpSpPr>
      <p:sp>
        <p:nvSpPr>
          <p:cNvPr id="231" name="Google Shape;231;p63"/>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232" name="Google Shape;232;p63"/>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3" name="Shape 233"/>
        <p:cNvGrpSpPr/>
        <p:nvPr/>
      </p:nvGrpSpPr>
      <p:grpSpPr>
        <a:xfrm>
          <a:off x="0" y="0"/>
          <a:ext cx="0" cy="0"/>
          <a:chOff x="0" y="0"/>
          <a:chExt cx="0" cy="0"/>
        </a:xfrm>
      </p:grpSpPr>
      <p:sp>
        <p:nvSpPr>
          <p:cNvPr id="234" name="Google Shape;234;p64"/>
          <p:cNvSpPr txBox="1"/>
          <p:nvPr>
            <p:ph hasCustomPrompt="1" type="title"/>
          </p:nvPr>
        </p:nvSpPr>
        <p:spPr>
          <a:xfrm>
            <a:off x="264945" y="2163089"/>
            <a:ext cx="7242600" cy="383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5" name="Google Shape;235;p64"/>
          <p:cNvSpPr txBox="1"/>
          <p:nvPr>
            <p:ph idx="1" type="body"/>
          </p:nvPr>
        </p:nvSpPr>
        <p:spPr>
          <a:xfrm>
            <a:off x="264945" y="6164351"/>
            <a:ext cx="7242600" cy="25437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236" name="Google Shape;236;p64"/>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264945" y="1086507"/>
            <a:ext cx="2386800" cy="14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 name="Google Shape;27;p7"/>
          <p:cNvSpPr txBox="1"/>
          <p:nvPr>
            <p:ph idx="1" type="body"/>
          </p:nvPr>
        </p:nvSpPr>
        <p:spPr>
          <a:xfrm>
            <a:off x="264945" y="2717440"/>
            <a:ext cx="2386800" cy="6217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7" name="Shape 237"/>
        <p:cNvGrpSpPr/>
        <p:nvPr/>
      </p:nvGrpSpPr>
      <p:grpSpPr>
        <a:xfrm>
          <a:off x="0" y="0"/>
          <a:ext cx="0" cy="0"/>
          <a:chOff x="0" y="0"/>
          <a:chExt cx="0" cy="0"/>
        </a:xfrm>
      </p:grpSpPr>
      <p:sp>
        <p:nvSpPr>
          <p:cNvPr id="238" name="Google Shape;238;p65"/>
          <p:cNvSpPr txBox="1"/>
          <p:nvPr>
            <p:ph idx="12" type="sldNum"/>
          </p:nvPr>
        </p:nvSpPr>
        <p:spPr>
          <a:xfrm>
            <a:off x="7201589" y="9119180"/>
            <a:ext cx="466500" cy="769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8"/>
          <p:cNvSpPr txBox="1"/>
          <p:nvPr>
            <p:ph type="title"/>
          </p:nvPr>
        </p:nvSpPr>
        <p:spPr>
          <a:xfrm>
            <a:off x="416713" y="880293"/>
            <a:ext cx="5412600" cy="7999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9"/>
          <p:cNvSpPr/>
          <p:nvPr/>
        </p:nvSpPr>
        <p:spPr>
          <a:xfrm>
            <a:off x="3886200" y="-244"/>
            <a:ext cx="38862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9"/>
          <p:cNvSpPr txBox="1"/>
          <p:nvPr>
            <p:ph type="title"/>
          </p:nvPr>
        </p:nvSpPr>
        <p:spPr>
          <a:xfrm>
            <a:off x="225675" y="2411542"/>
            <a:ext cx="3438300" cy="2898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3" name="Google Shape;33;p9"/>
          <p:cNvSpPr txBox="1"/>
          <p:nvPr>
            <p:ph idx="1" type="subTitle"/>
          </p:nvPr>
        </p:nvSpPr>
        <p:spPr>
          <a:xfrm>
            <a:off x="225675" y="5481569"/>
            <a:ext cx="3438300" cy="2415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 name="Google Shape;34;p9"/>
          <p:cNvSpPr txBox="1"/>
          <p:nvPr>
            <p:ph idx="2" type="body"/>
          </p:nvPr>
        </p:nvSpPr>
        <p:spPr>
          <a:xfrm>
            <a:off x="4198575" y="1415969"/>
            <a:ext cx="3261300" cy="7226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 name="Shape 35"/>
        <p:cNvGrpSpPr/>
        <p:nvPr/>
      </p:nvGrpSpPr>
      <p:grpSpPr>
        <a:xfrm>
          <a:off x="0" y="0"/>
          <a:ext cx="0" cy="0"/>
          <a:chOff x="0" y="0"/>
          <a:chExt cx="0" cy="0"/>
        </a:xfrm>
      </p:grpSpPr>
      <p:sp>
        <p:nvSpPr>
          <p:cNvPr id="36" name="Google Shape;36;p10"/>
          <p:cNvSpPr txBox="1"/>
          <p:nvPr>
            <p:ph idx="1" type="body"/>
          </p:nvPr>
        </p:nvSpPr>
        <p:spPr>
          <a:xfrm>
            <a:off x="264945" y="8273124"/>
            <a:ext cx="5099100" cy="11832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6.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1" name="Shape 41"/>
        <p:cNvGrpSpPr/>
        <p:nvPr/>
      </p:nvGrpSpPr>
      <p:grpSpPr>
        <a:xfrm>
          <a:off x="0" y="0"/>
          <a:ext cx="0" cy="0"/>
          <a:chOff x="0" y="0"/>
          <a:chExt cx="0" cy="0"/>
        </a:xfrm>
      </p:grpSpPr>
      <p:sp>
        <p:nvSpPr>
          <p:cNvPr id="42" name="Google Shape;42;p13"/>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43" name="Google Shape;43;p13"/>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indent="-317500" lvl="1" marL="914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indent="-317500" lvl="2" marL="1371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indent="-317500" lvl="3" marL="18288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indent="-317500" lvl="4" marL="22860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indent="-317500" lvl="5" marL="27432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indent="-317500" lvl="6" marL="3200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indent="-317500" lvl="7" marL="3657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p:txBody>
      </p:sp>
      <p:sp>
        <p:nvSpPr>
          <p:cNvPr id="44" name="Google Shape;44;p13"/>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13"/>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2" name="Shape 92"/>
        <p:cNvGrpSpPr/>
        <p:nvPr/>
      </p:nvGrpSpPr>
      <p:grpSpPr>
        <a:xfrm>
          <a:off x="0" y="0"/>
          <a:ext cx="0" cy="0"/>
          <a:chOff x="0" y="0"/>
          <a:chExt cx="0" cy="0"/>
        </a:xfrm>
      </p:grpSpPr>
      <p:sp>
        <p:nvSpPr>
          <p:cNvPr id="93" name="Google Shape;93;p26"/>
          <p:cNvSpPr txBox="1"/>
          <p:nvPr>
            <p:ph type="title"/>
          </p:nvPr>
        </p:nvSpPr>
        <p:spPr>
          <a:xfrm>
            <a:off x="264945" y="870271"/>
            <a:ext cx="7242600" cy="11199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94" name="Google Shape;94;p26"/>
          <p:cNvSpPr txBox="1"/>
          <p:nvPr>
            <p:ph idx="1" type="body"/>
          </p:nvPr>
        </p:nvSpPr>
        <p:spPr>
          <a:xfrm>
            <a:off x="264945" y="2253729"/>
            <a:ext cx="7242600" cy="62397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95" name="Google Shape;95;p26"/>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7" name="Shape 127"/>
        <p:cNvGrpSpPr/>
        <p:nvPr/>
      </p:nvGrpSpPr>
      <p:grpSpPr>
        <a:xfrm>
          <a:off x="0" y="0"/>
          <a:ext cx="0" cy="0"/>
          <a:chOff x="0" y="0"/>
          <a:chExt cx="0" cy="0"/>
        </a:xfrm>
      </p:grpSpPr>
      <p:sp>
        <p:nvSpPr>
          <p:cNvPr id="128" name="Google Shape;128;p38"/>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9" name="Google Shape;129;p38"/>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indent="-317500" lvl="1" marL="914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indent="-317500" lvl="2" marL="1371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indent="-317500" lvl="3" marL="18288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indent="-317500" lvl="4" marL="22860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indent="-317500" lvl="5" marL="27432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indent="-317500" lvl="6" marL="3200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indent="-317500" lvl="7" marL="3657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p:txBody>
      </p:sp>
      <p:sp>
        <p:nvSpPr>
          <p:cNvPr id="130" name="Google Shape;130;p38"/>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38"/>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84" name="Shape 184"/>
        <p:cNvGrpSpPr/>
        <p:nvPr/>
      </p:nvGrpSpPr>
      <p:grpSpPr>
        <a:xfrm>
          <a:off x="0" y="0"/>
          <a:ext cx="0" cy="0"/>
          <a:chOff x="0" y="0"/>
          <a:chExt cx="0" cy="0"/>
        </a:xfrm>
      </p:grpSpPr>
      <p:sp>
        <p:nvSpPr>
          <p:cNvPr id="185" name="Google Shape;185;p52"/>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6" name="Google Shape;186;p52"/>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indent="-317500" lvl="1" marL="914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indent="-317500" lvl="2" marL="1371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indent="-317500" lvl="3" marL="18288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indent="-317500" lvl="4" marL="22860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indent="-317500" lvl="5" marL="27432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indent="-317500" lvl="6" marL="3200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indent="-317500" lvl="7" marL="3657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p:txBody>
      </p:sp>
      <p:sp>
        <p:nvSpPr>
          <p:cNvPr id="187" name="Google Shape;187;p52"/>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52"/>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66"/>
          <p:cNvPicPr preferRelativeResize="0"/>
          <p:nvPr/>
        </p:nvPicPr>
        <p:blipFill>
          <a:blip r:embed="rId3">
            <a:alphaModFix/>
          </a:blip>
          <a:stretch>
            <a:fillRect/>
          </a:stretch>
        </p:blipFill>
        <p:spPr>
          <a:xfrm>
            <a:off x="14" y="0"/>
            <a:ext cx="7772403" cy="10050571"/>
          </a:xfrm>
          <a:prstGeom prst="rect">
            <a:avLst/>
          </a:prstGeom>
          <a:noFill/>
          <a:ln>
            <a:noFill/>
          </a:ln>
        </p:spPr>
      </p:pic>
      <p:sp>
        <p:nvSpPr>
          <p:cNvPr id="244" name="Google Shape;244;p66"/>
          <p:cNvSpPr/>
          <p:nvPr/>
        </p:nvSpPr>
        <p:spPr>
          <a:xfrm>
            <a:off x="3348690" y="5076712"/>
            <a:ext cx="764100" cy="744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
        <p:nvSpPr>
          <p:cNvPr id="245" name="Google Shape;245;p66"/>
          <p:cNvSpPr/>
          <p:nvPr/>
        </p:nvSpPr>
        <p:spPr>
          <a:xfrm>
            <a:off x="1047451" y="8292777"/>
            <a:ext cx="5677500" cy="1371600"/>
          </a:xfrm>
          <a:prstGeom prst="rect">
            <a:avLst/>
          </a:prstGeom>
          <a:noFill/>
          <a:ln>
            <a:noFill/>
          </a:ln>
        </p:spPr>
        <p:txBody>
          <a:bodyPr anchorCtr="0" anchor="t" bIns="26775" lIns="26775" spcFirstLastPara="1" rIns="26775" wrap="square" tIns="26775">
            <a:noAutofit/>
          </a:bodyPr>
          <a:lstStyle/>
          <a:p>
            <a:pPr indent="0" lvl="0" marL="0" rtl="0" algn="ctr">
              <a:spcBef>
                <a:spcPts val="0"/>
              </a:spcBef>
              <a:spcAft>
                <a:spcPts val="0"/>
              </a:spcAft>
              <a:buClr>
                <a:srgbClr val="BECBD6"/>
              </a:buClr>
              <a:buFont typeface="Open Sans"/>
              <a:buNone/>
            </a:pPr>
            <a:r>
              <a:rPr lang="en" sz="3600">
                <a:solidFill>
                  <a:srgbClr val="FFFFFF"/>
                </a:solidFill>
                <a:latin typeface="Open Sans Light"/>
                <a:ea typeface="Open Sans Light"/>
                <a:cs typeface="Open Sans Light"/>
                <a:sym typeface="Open Sans Light"/>
              </a:rPr>
              <a:t>Draw Insights from Marketing Data</a:t>
            </a:r>
            <a:endParaRPr sz="2400">
              <a:solidFill>
                <a:srgbClr val="BECBD6"/>
              </a:solidFill>
              <a:latin typeface="Open Sans"/>
              <a:ea typeface="Open Sans"/>
              <a:cs typeface="Open Sans"/>
              <a:sym typeface="Open Sans"/>
            </a:endParaRPr>
          </a:p>
        </p:txBody>
      </p:sp>
      <p:sp>
        <p:nvSpPr>
          <p:cNvPr id="246" name="Google Shape;246;p66"/>
          <p:cNvSpPr/>
          <p:nvPr/>
        </p:nvSpPr>
        <p:spPr>
          <a:xfrm>
            <a:off x="0" y="734900"/>
            <a:ext cx="7772400" cy="1077300"/>
          </a:xfrm>
          <a:prstGeom prst="rect">
            <a:avLst/>
          </a:prstGeom>
          <a:noFill/>
          <a:ln>
            <a:noFill/>
          </a:ln>
        </p:spPr>
        <p:txBody>
          <a:bodyPr anchorCtr="0" anchor="ctr" bIns="26775" lIns="26775" spcFirstLastPara="1" rIns="26775" wrap="square" tIns="26775">
            <a:noAutofit/>
          </a:bodyPr>
          <a:lstStyle/>
          <a:p>
            <a:pPr indent="0" lvl="0" marL="0" rtl="0" algn="ctr">
              <a:spcBef>
                <a:spcPts val="0"/>
              </a:spcBef>
              <a:spcAft>
                <a:spcPts val="0"/>
              </a:spcAft>
              <a:buClr>
                <a:srgbClr val="FFFFFF"/>
              </a:buClr>
              <a:buFont typeface="Open Sans"/>
              <a:buNone/>
            </a:pPr>
            <a:r>
              <a:rPr lang="en" sz="3600">
                <a:solidFill>
                  <a:srgbClr val="FFFFFF"/>
                </a:solidFill>
                <a:latin typeface="Open Sans Light"/>
                <a:ea typeface="Open Sans Light"/>
                <a:cs typeface="Open Sans Light"/>
                <a:sym typeface="Open Sans Light"/>
              </a:rPr>
              <a:t>Marketing Data and Technology</a:t>
            </a:r>
            <a:endParaRPr sz="3600">
              <a:solidFill>
                <a:srgbClr val="FFFFFF"/>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7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Reports Snapshot</a:t>
            </a:r>
            <a:endParaRPr sz="2400">
              <a:solidFill>
                <a:srgbClr val="02B3E4"/>
              </a:solidFill>
              <a:latin typeface="Open Sans Light"/>
              <a:ea typeface="Open Sans Light"/>
              <a:cs typeface="Open Sans Light"/>
              <a:sym typeface="Open Sans Light"/>
            </a:endParaRPr>
          </a:p>
        </p:txBody>
      </p:sp>
      <p:sp>
        <p:nvSpPr>
          <p:cNvPr id="307" name="Google Shape;307;p75"/>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Which month had the most new users?</a:t>
            </a:r>
            <a:endParaRPr/>
          </a:p>
          <a:p>
            <a:pPr indent="0" lvl="0" marL="0" rtl="0" algn="l">
              <a:spcBef>
                <a:spcPts val="1600"/>
              </a:spcBef>
              <a:spcAft>
                <a:spcPts val="0"/>
              </a:spcAft>
              <a:buClr>
                <a:schemeClr val="dk1"/>
              </a:buClr>
              <a:buSzPts val="1100"/>
              <a:buFont typeface="Arial"/>
              <a:buNone/>
            </a:pPr>
            <a:r>
              <a:rPr i="1" lang="en"/>
              <a:t>May 2025</a:t>
            </a:r>
            <a:endParaRPr i="1"/>
          </a:p>
          <a:p>
            <a:pPr indent="0" lvl="0" marL="0" rtl="0" algn="l">
              <a:spcBef>
                <a:spcPts val="1600"/>
              </a:spcBef>
              <a:spcAft>
                <a:spcPts val="0"/>
              </a:spcAft>
              <a:buClr>
                <a:schemeClr val="dk1"/>
              </a:buClr>
              <a:buSzPts val="1100"/>
              <a:buFont typeface="Arial"/>
              <a:buNone/>
            </a:pPr>
            <a:r>
              <a:rPr lang="en"/>
              <a:t>Which month had the fewest new users?  </a:t>
            </a:r>
            <a:endParaRPr/>
          </a:p>
          <a:p>
            <a:pPr indent="0" lvl="0" marL="0" rtl="0" algn="l">
              <a:spcBef>
                <a:spcPts val="1600"/>
              </a:spcBef>
              <a:spcAft>
                <a:spcPts val="0"/>
              </a:spcAft>
              <a:buNone/>
            </a:pPr>
            <a:r>
              <a:rPr i="1" lang="en"/>
              <a:t>Jan 2025</a:t>
            </a:r>
            <a:endParaRPr i="1"/>
          </a:p>
          <a:p>
            <a:pPr indent="0" lvl="0" marL="0" rtl="0" algn="l">
              <a:spcBef>
                <a:spcPts val="1600"/>
              </a:spcBef>
              <a:spcAft>
                <a:spcPts val="0"/>
              </a:spcAft>
              <a:buClr>
                <a:schemeClr val="dk1"/>
              </a:buClr>
              <a:buSzPts val="1100"/>
              <a:buFont typeface="Arial"/>
              <a:buNone/>
            </a:pPr>
            <a:r>
              <a:t/>
            </a:r>
            <a:endParaRPr i="1"/>
          </a:p>
          <a:p>
            <a:pPr indent="0" lvl="0" marL="0" rtl="0" algn="l">
              <a:spcBef>
                <a:spcPts val="1600"/>
              </a:spcBef>
              <a:spcAft>
                <a:spcPts val="0"/>
              </a:spcAft>
              <a:buNone/>
            </a:pPr>
            <a:r>
              <a:rPr lang="en"/>
              <a:t>Write some </a:t>
            </a:r>
            <a:r>
              <a:rPr lang="en"/>
              <a:t>ideas why certain trends are associated with these specific months?</a:t>
            </a:r>
            <a:endParaRPr/>
          </a:p>
          <a:p>
            <a:pPr indent="0" lvl="0" marL="0" rtl="0" algn="l">
              <a:spcBef>
                <a:spcPts val="1600"/>
              </a:spcBef>
              <a:spcAft>
                <a:spcPts val="0"/>
              </a:spcAft>
              <a:buClr>
                <a:schemeClr val="dk1"/>
              </a:buClr>
              <a:buSzPts val="1100"/>
              <a:buFont typeface="Arial"/>
              <a:buNone/>
            </a:pPr>
            <a:r>
              <a:rPr i="1" lang="en"/>
              <a:t>May highest because spring promotions, mid-year sales, people are more socially active, and its far away from expensive holiday seasons.</a:t>
            </a:r>
            <a:endParaRPr i="1"/>
          </a:p>
          <a:p>
            <a:pPr indent="0" lvl="0" marL="0" rtl="0" algn="l">
              <a:spcBef>
                <a:spcPts val="1600"/>
              </a:spcBef>
              <a:spcAft>
                <a:spcPts val="0"/>
              </a:spcAft>
              <a:buClr>
                <a:schemeClr val="dk1"/>
              </a:buClr>
              <a:buSzPts val="1100"/>
              <a:buFont typeface="Arial"/>
              <a:buNone/>
            </a:pPr>
            <a:r>
              <a:rPr i="1" lang="en"/>
              <a:t>Jan lowest because there is a drop in shopping after lots of spending in Nov - December.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08" name="Google Shape;308;p75"/>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7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Tech</a:t>
            </a:r>
            <a:endParaRPr sz="2400">
              <a:solidFill>
                <a:srgbClr val="02B3E4"/>
              </a:solidFill>
              <a:latin typeface="Open Sans Light"/>
              <a:ea typeface="Open Sans Light"/>
              <a:cs typeface="Open Sans Light"/>
              <a:sym typeface="Open Sans Light"/>
            </a:endParaRPr>
          </a:p>
        </p:txBody>
      </p:sp>
      <p:sp>
        <p:nvSpPr>
          <p:cNvPr id="314" name="Google Shape;314;p76"/>
          <p:cNvSpPr txBox="1"/>
          <p:nvPr>
            <p:ph idx="1" type="body"/>
          </p:nvPr>
        </p:nvSpPr>
        <p:spPr>
          <a:xfrm>
            <a:off x="264945" y="199017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go into the User → Tech → Tech overview report for the following:  </a:t>
            </a:r>
            <a:endParaRPr/>
          </a:p>
          <a:p>
            <a:pPr indent="0" lvl="0" marL="0" rtl="0" algn="l">
              <a:spcBef>
                <a:spcPts val="1600"/>
              </a:spcBef>
              <a:spcAft>
                <a:spcPts val="0"/>
              </a:spcAft>
              <a:buNone/>
            </a:pPr>
            <a:r>
              <a:rPr lang="en"/>
              <a:t>For the twelve month period you’ve chosen, provide a screenshot showing percentage chart (donut charts) of All Users that came from mobile, desktop, and tablet devices.</a:t>
            </a:r>
            <a:endParaRPr/>
          </a:p>
          <a:p>
            <a:pPr indent="0" lvl="0" marL="0" rtl="0" algn="l">
              <a:spcBef>
                <a:spcPts val="1600"/>
              </a:spcBef>
              <a:spcAft>
                <a:spcPts val="0"/>
              </a:spcAft>
              <a:buClr>
                <a:schemeClr val="dk1"/>
              </a:buClr>
              <a:buSzPts val="1100"/>
              <a:buFont typeface="Arial"/>
              <a:buNone/>
            </a:pPr>
            <a:r>
              <a:rPr lang="en"/>
              <a:t>Ensure that the following are visible in the screenshot:</a:t>
            </a:r>
            <a:endParaRPr/>
          </a:p>
          <a:p>
            <a:pPr indent="-342900" lvl="0" marL="457200" rtl="0" algn="l">
              <a:spcBef>
                <a:spcPts val="1600"/>
              </a:spcBef>
              <a:spcAft>
                <a:spcPts val="0"/>
              </a:spcAft>
              <a:buSzPts val="1800"/>
              <a:buChar char="●"/>
            </a:pPr>
            <a:r>
              <a:rPr lang="en"/>
              <a:t>Device Category</a:t>
            </a:r>
            <a:endParaRPr/>
          </a:p>
          <a:p>
            <a:pPr indent="-342900" lvl="0" marL="457200" rtl="0" algn="l">
              <a:spcBef>
                <a:spcPts val="0"/>
              </a:spcBef>
              <a:spcAft>
                <a:spcPts val="0"/>
              </a:spcAft>
              <a:buSzPts val="1800"/>
              <a:buChar char="●"/>
            </a:pPr>
            <a:r>
              <a:rPr lang="en"/>
              <a:t>Donut chart showing % breakdown by device</a:t>
            </a:r>
            <a:endParaRPr/>
          </a:p>
          <a:p>
            <a:pPr indent="0" lvl="0" marL="0" rtl="0" algn="l">
              <a:spcBef>
                <a:spcPts val="1600"/>
              </a:spcBef>
              <a:spcAft>
                <a:spcPts val="0"/>
              </a:spcAft>
              <a:buNone/>
            </a:pPr>
            <a:r>
              <a:rPr lang="en"/>
              <a:t>Note that the time frame selected does not need to be visible in the screenshot..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15" name="Google Shape;315;p76"/>
          <p:cNvSpPr txBox="1"/>
          <p:nvPr/>
        </p:nvSpPr>
        <p:spPr>
          <a:xfrm>
            <a:off x="682600" y="7172425"/>
            <a:ext cx="6389100" cy="1995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Open Sans"/>
                <a:ea typeface="Open Sans"/>
                <a:cs typeface="Open Sans"/>
                <a:sym typeface="Open Sans"/>
              </a:rPr>
              <a:t>Replace this box with screenshot from repor </a:t>
            </a:r>
            <a:endParaRPr sz="3600">
              <a:solidFill>
                <a:srgbClr val="FFFFFF"/>
              </a:solidFill>
              <a:latin typeface="Open Sans"/>
              <a:ea typeface="Open Sans"/>
              <a:cs typeface="Open Sans"/>
              <a:sym typeface="Open Sans"/>
            </a:endParaRPr>
          </a:p>
        </p:txBody>
      </p:sp>
      <p:pic>
        <p:nvPicPr>
          <p:cNvPr id="316" name="Google Shape;316;p76"/>
          <p:cNvPicPr preferRelativeResize="0"/>
          <p:nvPr/>
        </p:nvPicPr>
        <p:blipFill>
          <a:blip r:embed="rId3">
            <a:alphaModFix/>
          </a:blip>
          <a:stretch>
            <a:fillRect/>
          </a:stretch>
        </p:blipFill>
        <p:spPr>
          <a:xfrm>
            <a:off x="2568775" y="6063488"/>
            <a:ext cx="3667125" cy="3629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7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a:t>
            </a:r>
            <a:r>
              <a:rPr lang="en" sz="3200">
                <a:solidFill>
                  <a:srgbClr val="02B3E4"/>
                </a:solidFill>
                <a:latin typeface="Open Sans Light"/>
                <a:ea typeface="Open Sans Light"/>
                <a:cs typeface="Open Sans Light"/>
                <a:sym typeface="Open Sans Light"/>
              </a:rPr>
              <a:t>Acquisition</a:t>
            </a:r>
            <a:endParaRPr sz="2400">
              <a:solidFill>
                <a:srgbClr val="02B3E4"/>
              </a:solidFill>
              <a:latin typeface="Open Sans Light"/>
              <a:ea typeface="Open Sans Light"/>
              <a:cs typeface="Open Sans Light"/>
              <a:sym typeface="Open Sans Light"/>
            </a:endParaRPr>
          </a:p>
        </p:txBody>
      </p:sp>
      <p:sp>
        <p:nvSpPr>
          <p:cNvPr id="322" name="Google Shape;322;p77"/>
          <p:cNvSpPr txBox="1"/>
          <p:nvPr>
            <p:ph idx="1" type="body"/>
          </p:nvPr>
        </p:nvSpPr>
        <p:spPr>
          <a:xfrm>
            <a:off x="344538" y="1671075"/>
            <a:ext cx="7242600" cy="26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For this section, if you are using your own business’s Google Analytics data but do not have eCommerce capabilities established, please use the Google Analytics demo data provided from the Google Merchandise store.</a:t>
            </a:r>
            <a:endParaRPr b="1"/>
          </a:p>
          <a:p>
            <a:pPr indent="0" lvl="0" marL="0" rtl="0" algn="l">
              <a:spcBef>
                <a:spcPts val="1600"/>
              </a:spcBef>
              <a:spcAft>
                <a:spcPts val="0"/>
              </a:spcAft>
              <a:buNone/>
            </a:pPr>
            <a:r>
              <a:rPr lang="en"/>
              <a:t>Take a screenshot that shows the Engagement rate of the different acquisition channels over a 12 month period.</a:t>
            </a:r>
            <a:endParaRPr/>
          </a:p>
          <a:p>
            <a:pPr indent="0" lvl="0" marL="0" rtl="0" algn="l">
              <a:spcBef>
                <a:spcPts val="1600"/>
              </a:spcBef>
              <a:spcAft>
                <a:spcPts val="0"/>
              </a:spcAft>
              <a:buClr>
                <a:schemeClr val="dk1"/>
              </a:buClr>
              <a:buSzPts val="1100"/>
              <a:buFont typeface="Arial"/>
              <a:buNone/>
            </a:pPr>
            <a:r>
              <a:rPr lang="en"/>
              <a:t>E</a:t>
            </a:r>
            <a:r>
              <a:rPr lang="en"/>
              <a:t>nsure that the following are visible in the screenshot:</a:t>
            </a:r>
            <a:endParaRPr/>
          </a:p>
          <a:p>
            <a:pPr indent="-342900" lvl="0" marL="457200" rtl="0" algn="l">
              <a:spcBef>
                <a:spcPts val="1600"/>
              </a:spcBef>
              <a:spcAft>
                <a:spcPts val="0"/>
              </a:spcAft>
              <a:buSzPts val="1800"/>
              <a:buChar char="●"/>
            </a:pPr>
            <a:r>
              <a:rPr lang="en"/>
              <a:t>Channel group</a:t>
            </a:r>
            <a:endParaRPr/>
          </a:p>
          <a:p>
            <a:pPr indent="-342900" lvl="0" marL="457200" rtl="0" algn="l">
              <a:spcBef>
                <a:spcPts val="0"/>
              </a:spcBef>
              <a:spcAft>
                <a:spcPts val="0"/>
              </a:spcAft>
              <a:buSzPts val="1800"/>
              <a:buChar char="●"/>
            </a:pPr>
            <a:r>
              <a:rPr lang="en"/>
              <a:t>Users</a:t>
            </a:r>
            <a:endParaRPr/>
          </a:p>
          <a:p>
            <a:pPr indent="-342900" lvl="0" marL="457200" rtl="0" algn="l">
              <a:spcBef>
                <a:spcPts val="0"/>
              </a:spcBef>
              <a:spcAft>
                <a:spcPts val="0"/>
              </a:spcAft>
              <a:buSzPts val="1800"/>
              <a:buChar char="●"/>
            </a:pPr>
            <a:r>
              <a:rPr lang="en"/>
              <a:t>Engagement Rate</a:t>
            </a:r>
            <a:endParaRPr/>
          </a:p>
          <a:p>
            <a:pPr indent="0" lvl="0" marL="0" rtl="0" algn="l">
              <a:spcBef>
                <a:spcPts val="1600"/>
              </a:spcBef>
              <a:spcAft>
                <a:spcPts val="0"/>
              </a:spcAft>
              <a:buNone/>
            </a:pPr>
            <a:r>
              <a:rPr lang="en"/>
              <a:t>Note that the time frame selected does not need to be visible in the screenshot, but will be reflected by the number of users.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23" name="Google Shape;323;p77"/>
          <p:cNvPicPr preferRelativeResize="0"/>
          <p:nvPr/>
        </p:nvPicPr>
        <p:blipFill>
          <a:blip r:embed="rId3">
            <a:alphaModFix/>
          </a:blip>
          <a:stretch>
            <a:fillRect/>
          </a:stretch>
        </p:blipFill>
        <p:spPr>
          <a:xfrm>
            <a:off x="474963" y="6413825"/>
            <a:ext cx="6981773" cy="3072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7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User Acquisition</a:t>
            </a:r>
            <a:endParaRPr sz="3200">
              <a:solidFill>
                <a:srgbClr val="02B3E4"/>
              </a:solidFill>
              <a:latin typeface="Open Sans Light"/>
              <a:ea typeface="Open Sans Light"/>
              <a:cs typeface="Open Sans Light"/>
              <a:sym typeface="Open Sans Light"/>
            </a:endParaRPr>
          </a:p>
        </p:txBody>
      </p:sp>
      <p:sp>
        <p:nvSpPr>
          <p:cNvPr id="329" name="Google Shape;329;p78"/>
          <p:cNvSpPr txBox="1"/>
          <p:nvPr>
            <p:ph idx="1" type="body"/>
          </p:nvPr>
        </p:nvSpPr>
        <p:spPr>
          <a:xfrm>
            <a:off x="264950" y="1911101"/>
            <a:ext cx="7242600" cy="770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a:t>
            </a:r>
            <a:r>
              <a:rPr lang="en"/>
              <a:t>hich channel groups had the highest and lowest engagement rates?</a:t>
            </a:r>
            <a:endParaRPr/>
          </a:p>
          <a:p>
            <a:pPr indent="0" lvl="0" marL="0" rtl="0" algn="l">
              <a:spcBef>
                <a:spcPts val="1600"/>
              </a:spcBef>
              <a:spcAft>
                <a:spcPts val="0"/>
              </a:spcAft>
              <a:buClr>
                <a:schemeClr val="dk1"/>
              </a:buClr>
              <a:buSzPts val="1100"/>
              <a:buFont typeface="Arial"/>
              <a:buNone/>
            </a:pPr>
            <a:r>
              <a:rPr i="1" lang="en"/>
              <a:t>Highest: Cross-network</a:t>
            </a:r>
            <a:endParaRPr i="1"/>
          </a:p>
          <a:p>
            <a:pPr indent="0" lvl="0" marL="0" rtl="0" algn="l">
              <a:spcBef>
                <a:spcPts val="1600"/>
              </a:spcBef>
              <a:spcAft>
                <a:spcPts val="0"/>
              </a:spcAft>
              <a:buClr>
                <a:schemeClr val="dk1"/>
              </a:buClr>
              <a:buSzPts val="1100"/>
              <a:buFont typeface="Arial"/>
              <a:buNone/>
            </a:pPr>
            <a:r>
              <a:rPr i="1" lang="en"/>
              <a:t>Lowest: Unassigned</a:t>
            </a:r>
            <a:endParaRPr i="1"/>
          </a:p>
          <a:p>
            <a:pPr indent="0" lvl="0" marL="0" rtl="0" algn="l">
              <a:spcBef>
                <a:spcPts val="1600"/>
              </a:spcBef>
              <a:spcAft>
                <a:spcPts val="0"/>
              </a:spcAft>
              <a:buClr>
                <a:schemeClr val="dk1"/>
              </a:buClr>
              <a:buSzPts val="1100"/>
              <a:buFont typeface="Arial"/>
              <a:buNone/>
            </a:pPr>
            <a:r>
              <a:t/>
            </a:r>
            <a:endParaRPr i="1"/>
          </a:p>
          <a:p>
            <a:pPr indent="0" lvl="0" marL="0" rtl="0" algn="l">
              <a:spcBef>
                <a:spcPts val="1600"/>
              </a:spcBef>
              <a:spcAft>
                <a:spcPts val="0"/>
              </a:spcAft>
              <a:buClr>
                <a:schemeClr val="dk1"/>
              </a:buClr>
              <a:buSzPts val="1100"/>
              <a:buFont typeface="Arial"/>
              <a:buNone/>
            </a:pPr>
            <a:r>
              <a:rPr lang="en"/>
              <a:t>Which channel groups had the highest and lowest total revenue?  </a:t>
            </a:r>
            <a:endParaRPr/>
          </a:p>
          <a:p>
            <a:pPr indent="0" lvl="0" marL="0" rtl="0" algn="l">
              <a:spcBef>
                <a:spcPts val="1600"/>
              </a:spcBef>
              <a:spcAft>
                <a:spcPts val="0"/>
              </a:spcAft>
              <a:buClr>
                <a:schemeClr val="dk1"/>
              </a:buClr>
              <a:buSzPts val="1100"/>
              <a:buFont typeface="Arial"/>
              <a:buNone/>
            </a:pPr>
            <a:r>
              <a:rPr i="1" lang="en"/>
              <a:t>Highest: Direct</a:t>
            </a:r>
            <a:endParaRPr i="1"/>
          </a:p>
          <a:p>
            <a:pPr indent="0" lvl="0" marL="0" rtl="0" algn="l">
              <a:spcBef>
                <a:spcPts val="1600"/>
              </a:spcBef>
              <a:spcAft>
                <a:spcPts val="0"/>
              </a:spcAft>
              <a:buClr>
                <a:schemeClr val="dk1"/>
              </a:buClr>
              <a:buSzPts val="1100"/>
              <a:buFont typeface="Arial"/>
              <a:buNone/>
            </a:pPr>
            <a:r>
              <a:rPr i="1" lang="en"/>
              <a:t>Lowest: Unassigned</a:t>
            </a:r>
            <a:endParaRPr i="1"/>
          </a:p>
          <a:p>
            <a:pPr indent="0" lvl="0" marL="0" rtl="0" algn="l">
              <a:spcBef>
                <a:spcPts val="1600"/>
              </a:spcBef>
              <a:spcAft>
                <a:spcPts val="0"/>
              </a:spcAft>
              <a:buClr>
                <a:schemeClr val="dk1"/>
              </a:buClr>
              <a:buSzPts val="1100"/>
              <a:buFont typeface="Arial"/>
              <a:buNone/>
            </a:pPr>
            <a:r>
              <a:t/>
            </a:r>
            <a:endParaRPr i="1"/>
          </a:p>
          <a:p>
            <a:pPr indent="0" lvl="0" marL="0" rtl="0" algn="l">
              <a:spcBef>
                <a:spcPts val="1600"/>
              </a:spcBef>
              <a:spcAft>
                <a:spcPts val="0"/>
              </a:spcAft>
              <a:buClr>
                <a:schemeClr val="dk1"/>
              </a:buClr>
              <a:buSzPts val="1100"/>
              <a:buFont typeface="Arial"/>
              <a:buNone/>
            </a:pPr>
            <a:r>
              <a:rPr lang="en"/>
              <a:t>What do these metrics mean, based on your experience?</a:t>
            </a:r>
            <a:endParaRPr i="1"/>
          </a:p>
          <a:p>
            <a:pPr indent="0" lvl="0" marL="0" rtl="0" algn="l">
              <a:spcBef>
                <a:spcPts val="1600"/>
              </a:spcBef>
              <a:spcAft>
                <a:spcPts val="0"/>
              </a:spcAft>
              <a:buNone/>
            </a:pPr>
            <a:r>
              <a:rPr i="1" lang="en"/>
              <a:t>Cross-network users are traffic from targeted ads shown across Google platforms</a:t>
            </a:r>
            <a:endParaRPr i="1"/>
          </a:p>
          <a:p>
            <a:pPr indent="0" lvl="0" marL="0" rtl="0" algn="l">
              <a:spcBef>
                <a:spcPts val="1600"/>
              </a:spcBef>
              <a:spcAft>
                <a:spcPts val="0"/>
              </a:spcAft>
              <a:buNone/>
            </a:pPr>
            <a:r>
              <a:rPr i="1" lang="en"/>
              <a:t>Unassigned means unclear tracking / unintentional traffic so not surprising its the lowest both because of campaign efforts and unintentional traffic isn’t a high conversion </a:t>
            </a:r>
            <a:endParaRPr i="1"/>
          </a:p>
          <a:p>
            <a:pPr indent="0" lvl="0" marL="0" rtl="0" algn="l">
              <a:spcBef>
                <a:spcPts val="1600"/>
              </a:spcBef>
              <a:spcAft>
                <a:spcPts val="1600"/>
              </a:spcAft>
              <a:buNone/>
            </a:pPr>
            <a:r>
              <a:rPr i="1" lang="en"/>
              <a:t>Direct users come to site because they are familiar with the brand and are often return clients / high conversion </a:t>
            </a:r>
            <a:endParaRPr/>
          </a:p>
        </p:txBody>
      </p:sp>
      <p:sp>
        <p:nvSpPr>
          <p:cNvPr id="330" name="Google Shape;330;p78"/>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7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Monetization</a:t>
            </a:r>
            <a:endParaRPr sz="2400">
              <a:solidFill>
                <a:srgbClr val="02B3E4"/>
              </a:solidFill>
              <a:latin typeface="Open Sans Light"/>
              <a:ea typeface="Open Sans Light"/>
              <a:cs typeface="Open Sans Light"/>
              <a:sym typeface="Open Sans Light"/>
            </a:endParaRPr>
          </a:p>
        </p:txBody>
      </p:sp>
      <p:sp>
        <p:nvSpPr>
          <p:cNvPr id="336" name="Google Shape;336;p79"/>
          <p:cNvSpPr txBox="1"/>
          <p:nvPr>
            <p:ph idx="1" type="body"/>
          </p:nvPr>
        </p:nvSpPr>
        <p:spPr>
          <a:xfrm>
            <a:off x="264945" y="1911096"/>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For this section, if you are using your own business’s Google Analytics data but do not have eCommerce capabilities established, please use the Google Analytics demo data provided from the Google Merchandise store.</a:t>
            </a:r>
            <a:endParaRPr/>
          </a:p>
          <a:p>
            <a:pPr indent="0" lvl="0" marL="0" rtl="0" algn="l">
              <a:spcBef>
                <a:spcPts val="1600"/>
              </a:spcBef>
              <a:spcAft>
                <a:spcPts val="0"/>
              </a:spcAft>
              <a:buNone/>
            </a:pPr>
            <a:r>
              <a:rPr lang="en"/>
              <a:t>During the twelve month period you’ve selected, provide a screenshot that shows the Item name that contributed the highest number of unique purchases and the item name that was responsible for the largest percentage of revenue?</a:t>
            </a:r>
            <a:r>
              <a:rPr lang="en"/>
              <a:t> (Screenshot(s) only; no annotation required.) </a:t>
            </a:r>
            <a:endParaRPr i="1"/>
          </a:p>
          <a:p>
            <a:pPr indent="0" lvl="0" marL="0" rtl="0" algn="l">
              <a:spcBef>
                <a:spcPts val="1600"/>
              </a:spcBef>
              <a:spcAft>
                <a:spcPts val="0"/>
              </a:spcAft>
              <a:buClr>
                <a:schemeClr val="dk1"/>
              </a:buClr>
              <a:buSzPts val="1100"/>
              <a:buFont typeface="Arial"/>
              <a:buNone/>
            </a:pPr>
            <a:r>
              <a:rPr lang="en"/>
              <a:t>Ensure that the following are visible in the screenshot:</a:t>
            </a:r>
            <a:endParaRPr/>
          </a:p>
          <a:p>
            <a:pPr indent="-342900" lvl="0" marL="457200" rtl="0" algn="l">
              <a:spcBef>
                <a:spcPts val="1600"/>
              </a:spcBef>
              <a:spcAft>
                <a:spcPts val="0"/>
              </a:spcAft>
              <a:buSzPts val="1800"/>
              <a:buChar char="●"/>
            </a:pPr>
            <a:r>
              <a:rPr lang="en"/>
              <a:t>Item names</a:t>
            </a:r>
            <a:endParaRPr/>
          </a:p>
          <a:p>
            <a:pPr indent="-342900" lvl="0" marL="457200" rtl="0" algn="l">
              <a:spcBef>
                <a:spcPts val="0"/>
              </a:spcBef>
              <a:spcAft>
                <a:spcPts val="0"/>
              </a:spcAft>
              <a:buSzPts val="1800"/>
              <a:buChar char="●"/>
            </a:pPr>
            <a:r>
              <a:rPr lang="en"/>
              <a:t>Number of items purchased</a:t>
            </a:r>
            <a:endParaRPr/>
          </a:p>
          <a:p>
            <a:pPr indent="-342900" lvl="0" marL="457200" rtl="0" algn="l">
              <a:spcBef>
                <a:spcPts val="0"/>
              </a:spcBef>
              <a:spcAft>
                <a:spcPts val="0"/>
              </a:spcAft>
              <a:buSzPts val="1800"/>
              <a:buChar char="●"/>
            </a:pPr>
            <a:r>
              <a:rPr lang="en"/>
              <a:t>Item revenue</a:t>
            </a:r>
            <a:endParaRPr/>
          </a:p>
        </p:txBody>
      </p:sp>
      <p:pic>
        <p:nvPicPr>
          <p:cNvPr id="337" name="Google Shape;337;p79"/>
          <p:cNvPicPr preferRelativeResize="0"/>
          <p:nvPr/>
        </p:nvPicPr>
        <p:blipFill>
          <a:blip r:embed="rId3">
            <a:alphaModFix/>
          </a:blip>
          <a:stretch>
            <a:fillRect/>
          </a:stretch>
        </p:blipFill>
        <p:spPr>
          <a:xfrm>
            <a:off x="322163" y="6727604"/>
            <a:ext cx="7128177" cy="3187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1" name="Shape 341"/>
        <p:cNvGrpSpPr/>
        <p:nvPr/>
      </p:nvGrpSpPr>
      <p:grpSpPr>
        <a:xfrm>
          <a:off x="0" y="0"/>
          <a:ext cx="0" cy="0"/>
          <a:chOff x="0" y="0"/>
          <a:chExt cx="0" cy="0"/>
        </a:xfrm>
      </p:grpSpPr>
      <p:sp>
        <p:nvSpPr>
          <p:cNvPr id="342" name="Google Shape;342;p80"/>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Four:</a:t>
            </a:r>
            <a:r>
              <a:rPr b="1" lang="en" sz="4800">
                <a:solidFill>
                  <a:srgbClr val="FAFBFC"/>
                </a:solidFill>
              </a:rPr>
              <a:t> </a:t>
            </a:r>
            <a:endParaRPr b="1" sz="4800">
              <a:solidFill>
                <a:srgbClr val="FAFBFC"/>
              </a:solidFill>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Segmentation</a:t>
            </a:r>
            <a:endParaRPr sz="3600">
              <a:solidFill>
                <a:srgbClr val="FAFBFC"/>
              </a:solidFill>
              <a:latin typeface="Open Sans"/>
              <a:ea typeface="Open Sans"/>
              <a:cs typeface="Open Sans"/>
              <a:sym typeface="Open Sans"/>
            </a:endParaRPr>
          </a:p>
        </p:txBody>
      </p:sp>
      <p:sp>
        <p:nvSpPr>
          <p:cNvPr id="343" name="Google Shape;343;p80"/>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8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Demographics</a:t>
            </a:r>
            <a:endParaRPr sz="3200">
              <a:solidFill>
                <a:srgbClr val="02B3E4"/>
              </a:solidFill>
              <a:latin typeface="Open Sans Light"/>
              <a:ea typeface="Open Sans Light"/>
              <a:cs typeface="Open Sans Light"/>
              <a:sym typeface="Open Sans Light"/>
            </a:endParaRPr>
          </a:p>
        </p:txBody>
      </p:sp>
      <p:sp>
        <p:nvSpPr>
          <p:cNvPr id="349" name="Google Shape;349;p81"/>
          <p:cNvSpPr txBox="1"/>
          <p:nvPr/>
        </p:nvSpPr>
        <p:spPr>
          <a:xfrm>
            <a:off x="145282" y="3016841"/>
            <a:ext cx="5695883" cy="315197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Open Sans"/>
                <a:ea typeface="Open Sans"/>
                <a:cs typeface="Open Sans"/>
                <a:sym typeface="Open Sans"/>
              </a:rPr>
              <a:t>Place the screenshot here, that includes </a:t>
            </a:r>
            <a:r>
              <a:rPr lang="en" sz="3600">
                <a:solidFill>
                  <a:srgbClr val="FFFFFF"/>
                </a:solidFill>
                <a:latin typeface="Open Sans"/>
                <a:ea typeface="Open Sans"/>
                <a:cs typeface="Open Sans"/>
                <a:sym typeface="Open Sans"/>
              </a:rPr>
              <a:t> a comparison of your chosen Audience Demographic segment and “All Users”</a:t>
            </a:r>
            <a:endParaRPr sz="3600">
              <a:solidFill>
                <a:srgbClr val="FFFFFF"/>
              </a:solidFill>
              <a:latin typeface="Open Sans"/>
              <a:ea typeface="Open Sans"/>
              <a:cs typeface="Open Sans"/>
              <a:sym typeface="Open Sans"/>
            </a:endParaRPr>
          </a:p>
        </p:txBody>
      </p:sp>
      <p:graphicFrame>
        <p:nvGraphicFramePr>
          <p:cNvPr id="350" name="Google Shape;350;p81"/>
          <p:cNvGraphicFramePr/>
          <p:nvPr/>
        </p:nvGraphicFramePr>
        <p:xfrm>
          <a:off x="265025" y="7573600"/>
          <a:ext cx="3000000" cy="3000000"/>
        </p:xfrm>
        <a:graphic>
          <a:graphicData uri="http://schemas.openxmlformats.org/drawingml/2006/table">
            <a:tbl>
              <a:tblPr>
                <a:noFill/>
                <a:tableStyleId>{D74FBB27-62DD-4524-9B7D-766824757B25}</a:tableStyleId>
              </a:tblPr>
              <a:tblGrid>
                <a:gridCol w="1737150"/>
                <a:gridCol w="5505300"/>
              </a:tblGrid>
              <a:tr h="948250">
                <a:tc>
                  <a:txBody>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Values used:</a:t>
                      </a:r>
                      <a:endParaRPr/>
                    </a:p>
                  </a:txBody>
                  <a:tcPr marT="91425" marB="91425" marR="91425" marL="91425"/>
                </a:tc>
                <a:tc>
                  <a:txBody>
                    <a:bodyPr/>
                    <a:lstStyle/>
                    <a:p>
                      <a:pPr indent="0" lvl="0" marL="0" rtl="0" algn="l">
                        <a:spcBef>
                          <a:spcPts val="0"/>
                        </a:spcBef>
                        <a:spcAft>
                          <a:spcPts val="0"/>
                        </a:spcAft>
                        <a:buNone/>
                      </a:pPr>
                      <a:r>
                        <a:rPr i="1" lang="en" sz="1800">
                          <a:solidFill>
                            <a:schemeClr val="dk2"/>
                          </a:solidFill>
                          <a:latin typeface="Open Sans"/>
                          <a:ea typeface="Open Sans"/>
                          <a:cs typeface="Open Sans"/>
                          <a:sym typeface="Open Sans"/>
                        </a:rPr>
                        <a:t> “Age exactly matches 35-44”</a:t>
                      </a:r>
                      <a:endParaRPr/>
                    </a:p>
                  </a:txBody>
                  <a:tcPr marT="91425" marB="91425" marR="91425" marL="91425"/>
                </a:tc>
              </a:tr>
            </a:tbl>
          </a:graphicData>
        </a:graphic>
      </p:graphicFrame>
      <p:pic>
        <p:nvPicPr>
          <p:cNvPr id="351" name="Google Shape;351;p81"/>
          <p:cNvPicPr preferRelativeResize="0"/>
          <p:nvPr/>
        </p:nvPicPr>
        <p:blipFill>
          <a:blip r:embed="rId3">
            <a:alphaModFix/>
          </a:blip>
          <a:stretch>
            <a:fillRect/>
          </a:stretch>
        </p:blipFill>
        <p:spPr>
          <a:xfrm>
            <a:off x="193900" y="2500375"/>
            <a:ext cx="7384601" cy="46122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8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Audience Segment: </a:t>
            </a:r>
            <a:r>
              <a:rPr lang="en" sz="3200">
                <a:solidFill>
                  <a:srgbClr val="02B3E4"/>
                </a:solidFill>
                <a:latin typeface="Open Sans Light"/>
                <a:ea typeface="Open Sans Light"/>
                <a:cs typeface="Open Sans Light"/>
                <a:sym typeface="Open Sans Light"/>
              </a:rPr>
              <a:t>Technology</a:t>
            </a:r>
            <a:endParaRPr sz="3200">
              <a:solidFill>
                <a:srgbClr val="02B3E4"/>
              </a:solidFill>
              <a:latin typeface="Open Sans Light"/>
              <a:ea typeface="Open Sans Light"/>
              <a:cs typeface="Open Sans Light"/>
              <a:sym typeface="Open Sans Light"/>
            </a:endParaRPr>
          </a:p>
        </p:txBody>
      </p:sp>
      <p:sp>
        <p:nvSpPr>
          <p:cNvPr id="357" name="Google Shape;357;p82"/>
          <p:cNvSpPr txBox="1"/>
          <p:nvPr/>
        </p:nvSpPr>
        <p:spPr>
          <a:xfrm>
            <a:off x="145282" y="3016841"/>
            <a:ext cx="5695800" cy="315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Open Sans"/>
                <a:ea typeface="Open Sans"/>
                <a:cs typeface="Open Sans"/>
                <a:sym typeface="Open Sans"/>
              </a:rPr>
              <a:t>Place the screenshot here, that includes </a:t>
            </a:r>
            <a:r>
              <a:rPr lang="en" sz="3600">
                <a:solidFill>
                  <a:srgbClr val="FFFFFF"/>
                </a:solidFill>
                <a:latin typeface="Open Sans"/>
                <a:ea typeface="Open Sans"/>
                <a:cs typeface="Open Sans"/>
                <a:sym typeface="Open Sans"/>
              </a:rPr>
              <a:t> a comparison of your chosen Audience Demographic segment and “All Users”</a:t>
            </a:r>
            <a:endParaRPr sz="3600">
              <a:solidFill>
                <a:srgbClr val="FFFFFF"/>
              </a:solidFill>
              <a:latin typeface="Open Sans"/>
              <a:ea typeface="Open Sans"/>
              <a:cs typeface="Open Sans"/>
              <a:sym typeface="Open Sans"/>
            </a:endParaRPr>
          </a:p>
        </p:txBody>
      </p:sp>
      <p:graphicFrame>
        <p:nvGraphicFramePr>
          <p:cNvPr id="358" name="Google Shape;358;p82"/>
          <p:cNvGraphicFramePr/>
          <p:nvPr/>
        </p:nvGraphicFramePr>
        <p:xfrm>
          <a:off x="265025" y="7573600"/>
          <a:ext cx="3000000" cy="3000000"/>
        </p:xfrm>
        <a:graphic>
          <a:graphicData uri="http://schemas.openxmlformats.org/drawingml/2006/table">
            <a:tbl>
              <a:tblPr>
                <a:noFill/>
                <a:tableStyleId>{D74FBB27-62DD-4524-9B7D-766824757B25}</a:tableStyleId>
              </a:tblPr>
              <a:tblGrid>
                <a:gridCol w="1737150"/>
                <a:gridCol w="5505300"/>
              </a:tblGrid>
              <a:tr h="948250">
                <a:tc>
                  <a:txBody>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Values used:</a:t>
                      </a:r>
                      <a:endParaRPr/>
                    </a:p>
                  </a:txBody>
                  <a:tcPr marT="91425" marB="91425" marR="91425" marL="91425"/>
                </a:tc>
                <a:tc>
                  <a:txBody>
                    <a:bodyPr/>
                    <a:lstStyle/>
                    <a:p>
                      <a:pPr indent="0" lvl="0" marL="0" rtl="0" algn="l">
                        <a:spcBef>
                          <a:spcPts val="0"/>
                        </a:spcBef>
                        <a:spcAft>
                          <a:spcPts val="0"/>
                        </a:spcAft>
                        <a:buNone/>
                      </a:pPr>
                      <a:r>
                        <a:rPr i="1" lang="en" sz="1800">
                          <a:solidFill>
                            <a:schemeClr val="dk2"/>
                          </a:solidFill>
                          <a:latin typeface="Open Sans"/>
                          <a:ea typeface="Open Sans"/>
                          <a:cs typeface="Open Sans"/>
                          <a:sym typeface="Open Sans"/>
                        </a:rPr>
                        <a:t>Device category exactly matches desktop</a:t>
                      </a:r>
                      <a:endParaRPr i="1" sz="1800">
                        <a:solidFill>
                          <a:schemeClr val="dk2"/>
                        </a:solidFill>
                        <a:latin typeface="Open Sans"/>
                        <a:ea typeface="Open Sans"/>
                        <a:cs typeface="Open Sans"/>
                        <a:sym typeface="Open Sans"/>
                      </a:endParaRPr>
                    </a:p>
                  </a:txBody>
                  <a:tcPr marT="91425" marB="91425" marR="91425" marL="91425"/>
                </a:tc>
              </a:tr>
            </a:tbl>
          </a:graphicData>
        </a:graphic>
      </p:graphicFrame>
      <p:pic>
        <p:nvPicPr>
          <p:cNvPr id="359" name="Google Shape;359;p82"/>
          <p:cNvPicPr preferRelativeResize="0"/>
          <p:nvPr/>
        </p:nvPicPr>
        <p:blipFill>
          <a:blip r:embed="rId3">
            <a:alphaModFix/>
          </a:blip>
          <a:stretch>
            <a:fillRect/>
          </a:stretch>
        </p:blipFill>
        <p:spPr>
          <a:xfrm>
            <a:off x="50" y="2137177"/>
            <a:ext cx="7772398" cy="434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83"/>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Five:</a:t>
            </a:r>
            <a:r>
              <a:rPr b="1" lang="en" sz="4800">
                <a:solidFill>
                  <a:srgbClr val="FAFBFC"/>
                </a:solidFill>
              </a:rPr>
              <a:t> </a:t>
            </a:r>
            <a:endParaRPr b="1" sz="4800">
              <a:solidFill>
                <a:srgbClr val="FAFBFC"/>
              </a:solidFill>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Analysis and Suggestions</a:t>
            </a:r>
            <a:endParaRPr sz="3600">
              <a:solidFill>
                <a:srgbClr val="FAFBFC"/>
              </a:solidFill>
              <a:latin typeface="Open Sans"/>
              <a:ea typeface="Open Sans"/>
              <a:cs typeface="Open Sans"/>
              <a:sym typeface="Open Sans"/>
            </a:endParaRPr>
          </a:p>
        </p:txBody>
      </p:sp>
      <p:sp>
        <p:nvSpPr>
          <p:cNvPr id="365" name="Google Shape;365;p83"/>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84"/>
          <p:cNvSpPr txBox="1"/>
          <p:nvPr>
            <p:ph type="title"/>
          </p:nvPr>
        </p:nvSpPr>
        <p:spPr>
          <a:xfrm>
            <a:off x="264950" y="870274"/>
            <a:ext cx="7242600" cy="12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200">
                <a:solidFill>
                  <a:srgbClr val="2E3D49"/>
                </a:solidFill>
                <a:latin typeface="Open Sans Light"/>
                <a:ea typeface="Open Sans Light"/>
                <a:cs typeface="Open Sans Light"/>
                <a:sym typeface="Open Sans Light"/>
              </a:rPr>
              <a:t>Analysis and Suggestions: Instructions</a:t>
            </a:r>
            <a:endParaRPr sz="3200">
              <a:solidFill>
                <a:srgbClr val="2E3D49"/>
              </a:solidFill>
              <a:latin typeface="Open Sans Light"/>
              <a:ea typeface="Open Sans Light"/>
              <a:cs typeface="Open Sans Light"/>
              <a:sym typeface="Open Sans Light"/>
            </a:endParaRPr>
          </a:p>
        </p:txBody>
      </p:sp>
      <p:sp>
        <p:nvSpPr>
          <p:cNvPr id="371" name="Google Shape;371;p84"/>
          <p:cNvSpPr txBox="1"/>
          <p:nvPr>
            <p:ph idx="1" type="body"/>
          </p:nvPr>
        </p:nvSpPr>
        <p:spPr>
          <a:xfrm>
            <a:off x="264950" y="1873025"/>
            <a:ext cx="7242600" cy="62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25C65"/>
                </a:solidFill>
                <a:latin typeface="Open Sans Light"/>
                <a:ea typeface="Open Sans Light"/>
                <a:cs typeface="Open Sans Light"/>
                <a:sym typeface="Open Sans Light"/>
              </a:rPr>
              <a:t>In this part, you will improve your business's future by providing recommendations regarding marketing spending, website updates, and technologies to use.</a:t>
            </a:r>
            <a:endParaRPr>
              <a:solidFill>
                <a:srgbClr val="525C65"/>
              </a:solidFill>
              <a:latin typeface="Open Sans Light"/>
              <a:ea typeface="Open Sans Light"/>
              <a:cs typeface="Open Sans Light"/>
              <a:sym typeface="Open Sans Light"/>
            </a:endParaRPr>
          </a:p>
          <a:p>
            <a:pPr indent="0" lvl="0" marL="0" rtl="0" algn="l">
              <a:spcBef>
                <a:spcPts val="0"/>
              </a:spcBef>
              <a:spcAft>
                <a:spcPts val="0"/>
              </a:spcAft>
              <a:buNone/>
            </a:pPr>
            <a:r>
              <a:t/>
            </a:r>
            <a:endParaRPr>
              <a:solidFill>
                <a:srgbClr val="525C65"/>
              </a:solidFill>
              <a:latin typeface="Open Sans Light"/>
              <a:ea typeface="Open Sans Light"/>
              <a:cs typeface="Open Sans Light"/>
              <a:sym typeface="Open Sans Light"/>
            </a:endParaRPr>
          </a:p>
          <a:p>
            <a:pPr indent="0" lvl="0" marL="0" rtl="0" algn="l">
              <a:spcBef>
                <a:spcPts val="0"/>
              </a:spcBef>
              <a:spcAft>
                <a:spcPts val="0"/>
              </a:spcAft>
              <a:buNone/>
            </a:pPr>
            <a:r>
              <a:rPr i="1" lang="en" u="sng">
                <a:solidFill>
                  <a:srgbClr val="525C65"/>
                </a:solidFill>
                <a:latin typeface="Open Sans Light"/>
                <a:ea typeface="Open Sans Light"/>
                <a:cs typeface="Open Sans Light"/>
                <a:sym typeface="Open Sans Light"/>
              </a:rPr>
              <a:t>To demonstrate your knowledge: </a:t>
            </a:r>
            <a:endParaRPr sz="1100">
              <a:solidFill>
                <a:srgbClr val="0E101A"/>
              </a:solidFill>
              <a:latin typeface="Arial"/>
              <a:ea typeface="Arial"/>
              <a:cs typeface="Arial"/>
              <a:sym typeface="Arial"/>
            </a:endParaRPr>
          </a:p>
          <a:p>
            <a:pPr indent="-298450" lvl="0" marL="457200" rtl="0" algn="l">
              <a:spcBef>
                <a:spcPts val="0"/>
              </a:spcBef>
              <a:spcAft>
                <a:spcPts val="0"/>
              </a:spcAft>
              <a:buClr>
                <a:srgbClr val="0E101A"/>
              </a:buClr>
              <a:buSzPts val="1100"/>
              <a:buFont typeface="Arial"/>
              <a:buChar char="●"/>
            </a:pPr>
            <a:r>
              <a:rPr lang="en">
                <a:solidFill>
                  <a:srgbClr val="525C65"/>
                </a:solidFill>
                <a:latin typeface="Open Sans Light"/>
                <a:ea typeface="Open Sans Light"/>
                <a:cs typeface="Open Sans Light"/>
                <a:sym typeface="Open Sans Light"/>
              </a:rPr>
              <a:t>Using the cost, revenue, and ROAS for campaigns, determine how you might be able to achieve 20% growth without increased cost.</a:t>
            </a:r>
            <a:endParaRPr>
              <a:solidFill>
                <a:srgbClr val="525C65"/>
              </a:solidFill>
              <a:latin typeface="Open Sans Light"/>
              <a:ea typeface="Open Sans Light"/>
              <a:cs typeface="Open Sans Light"/>
              <a:sym typeface="Open Sans Light"/>
            </a:endParaRPr>
          </a:p>
          <a:p>
            <a:pPr indent="-298450" lvl="0" marL="457200" rtl="0" algn="l">
              <a:spcBef>
                <a:spcPts val="0"/>
              </a:spcBef>
              <a:spcAft>
                <a:spcPts val="0"/>
              </a:spcAft>
              <a:buClr>
                <a:srgbClr val="0E101A"/>
              </a:buClr>
              <a:buSzPts val="1100"/>
              <a:buFont typeface="Arial"/>
              <a:buChar char="●"/>
            </a:pPr>
            <a:r>
              <a:rPr lang="en">
                <a:solidFill>
                  <a:srgbClr val="525C65"/>
                </a:solidFill>
                <a:latin typeface="Open Sans Light"/>
                <a:ea typeface="Open Sans Light"/>
                <a:cs typeface="Open Sans Light"/>
                <a:sym typeface="Open Sans Light"/>
              </a:rPr>
              <a:t>Identify eCommerce changes that could be used to improve the business.</a:t>
            </a:r>
            <a:endParaRPr>
              <a:solidFill>
                <a:srgbClr val="525C65"/>
              </a:solidFill>
              <a:latin typeface="Open Sans Light"/>
              <a:ea typeface="Open Sans Light"/>
              <a:cs typeface="Open Sans Light"/>
              <a:sym typeface="Open Sans Light"/>
            </a:endParaRPr>
          </a:p>
          <a:p>
            <a:pPr indent="-298450" lvl="0" marL="457200" rtl="0" algn="l">
              <a:spcBef>
                <a:spcPts val="0"/>
              </a:spcBef>
              <a:spcAft>
                <a:spcPts val="0"/>
              </a:spcAft>
              <a:buClr>
                <a:srgbClr val="0E101A"/>
              </a:buClr>
              <a:buSzPts val="1100"/>
              <a:buFont typeface="Arial"/>
              <a:buChar char="●"/>
            </a:pPr>
            <a:r>
              <a:rPr lang="en">
                <a:solidFill>
                  <a:srgbClr val="525C65"/>
                </a:solidFill>
                <a:latin typeface="Open Sans Light"/>
                <a:ea typeface="Open Sans Light"/>
                <a:cs typeface="Open Sans Light"/>
                <a:sym typeface="Open Sans Light"/>
              </a:rPr>
              <a:t>Chose three emerging technologies that can help the business.</a:t>
            </a:r>
            <a:endParaRPr sz="1100">
              <a:solidFill>
                <a:srgbClr val="0E101A"/>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525C65"/>
              </a:solidFill>
              <a:latin typeface="Open Sans Light"/>
              <a:ea typeface="Open Sans Light"/>
              <a:cs typeface="Open Sans Light"/>
              <a:sym typeface="Open Sans Light"/>
            </a:endParaRPr>
          </a:p>
          <a:p>
            <a:pPr indent="0" lvl="0" marL="0" marR="0" rtl="0" algn="l">
              <a:lnSpc>
                <a:spcPct val="115000"/>
              </a:lnSpc>
              <a:spcBef>
                <a:spcPts val="1800"/>
              </a:spcBef>
              <a:spcAft>
                <a:spcPts val="400"/>
              </a:spcAft>
              <a:buNone/>
            </a:pPr>
            <a:r>
              <a:t/>
            </a:r>
            <a:endParaRPr sz="2000">
              <a:solidFill>
                <a:srgbClr val="525C65"/>
              </a:solidFill>
              <a:latin typeface="Open Sans Light"/>
              <a:ea typeface="Open Sans Light"/>
              <a:cs typeface="Open Sans Light"/>
              <a:sym typeface="Open Sans Light"/>
            </a:endParaRPr>
          </a:p>
        </p:txBody>
      </p:sp>
      <p:sp>
        <p:nvSpPr>
          <p:cNvPr id="372" name="Google Shape;372;p84"/>
          <p:cNvSpPr txBox="1"/>
          <p:nvPr/>
        </p:nvSpPr>
        <p:spPr>
          <a:xfrm>
            <a:off x="884150" y="807612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3600">
                <a:solidFill>
                  <a:srgbClr val="38761D"/>
                </a:solidFill>
                <a:latin typeface="Open Sans"/>
                <a:ea typeface="Open Sans"/>
                <a:cs typeface="Open Sans"/>
                <a:sym typeface="Open Sans"/>
              </a:rPr>
              <a:t>Remove this slide</a:t>
            </a:r>
            <a:r>
              <a:rPr i="1" lang="en" sz="3600">
                <a:solidFill>
                  <a:srgbClr val="15C26B"/>
                </a:solidFill>
                <a:latin typeface="Open Sans Light"/>
                <a:ea typeface="Open Sans Light"/>
                <a:cs typeface="Open Sans Light"/>
                <a:sym typeface="Open Sans Light"/>
              </a:rPr>
              <a:t> </a:t>
            </a:r>
            <a:endParaRPr i="1" sz="3600">
              <a:solidFill>
                <a:srgbClr val="15C26B"/>
              </a:solidFill>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67"/>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One:</a:t>
            </a:r>
            <a:r>
              <a:rPr b="1" lang="en" sz="4800">
                <a:solidFill>
                  <a:srgbClr val="FAFBFC"/>
                </a:solidFill>
              </a:rPr>
              <a:t> </a:t>
            </a:r>
            <a:endParaRPr b="1" sz="4800">
              <a:solidFill>
                <a:srgbClr val="FAFBFC"/>
              </a:solidFill>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Setting Goals </a:t>
            </a:r>
            <a:endParaRPr sz="3600">
              <a:solidFill>
                <a:srgbClr val="FAFBFC"/>
              </a:solidFill>
              <a:latin typeface="Open Sans"/>
              <a:ea typeface="Open Sans"/>
              <a:cs typeface="Open Sans"/>
              <a:sym typeface="Open Sans"/>
            </a:endParaRPr>
          </a:p>
        </p:txBody>
      </p:sp>
      <p:sp>
        <p:nvSpPr>
          <p:cNvPr id="252" name="Google Shape;252;p67"/>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8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Google Merchandise Store </a:t>
            </a:r>
            <a:r>
              <a:rPr lang="en" sz="3200">
                <a:solidFill>
                  <a:srgbClr val="02B3E4"/>
                </a:solidFill>
                <a:latin typeface="Open Sans Light"/>
                <a:ea typeface="Open Sans Light"/>
                <a:cs typeface="Open Sans Light"/>
                <a:sym typeface="Open Sans Light"/>
              </a:rPr>
              <a:t>data</a:t>
            </a:r>
            <a:endParaRPr sz="3200">
              <a:solidFill>
                <a:srgbClr val="02B3E4"/>
              </a:solidFill>
              <a:latin typeface="Open Sans Light"/>
              <a:ea typeface="Open Sans Light"/>
              <a:cs typeface="Open Sans Light"/>
              <a:sym typeface="Open Sans Light"/>
            </a:endParaRPr>
          </a:p>
        </p:txBody>
      </p:sp>
      <p:sp>
        <p:nvSpPr>
          <p:cNvPr id="378" name="Google Shape;378;p85"/>
          <p:cNvSpPr txBox="1"/>
          <p:nvPr>
            <p:ph idx="1" type="body"/>
          </p:nvPr>
        </p:nvSpPr>
        <p:spPr>
          <a:xfrm>
            <a:off x="264950" y="2171875"/>
            <a:ext cx="7242600" cy="2487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You can find the results of the Google Merchandise Store campaigns below.</a:t>
            </a:r>
            <a:endParaRPr/>
          </a:p>
        </p:txBody>
      </p:sp>
      <p:graphicFrame>
        <p:nvGraphicFramePr>
          <p:cNvPr id="379" name="Google Shape;379;p85"/>
          <p:cNvGraphicFramePr/>
          <p:nvPr/>
        </p:nvGraphicFramePr>
        <p:xfrm>
          <a:off x="217450" y="3851400"/>
          <a:ext cx="3000000" cy="3000000"/>
        </p:xfrm>
        <a:graphic>
          <a:graphicData uri="http://schemas.openxmlformats.org/drawingml/2006/table">
            <a:tbl>
              <a:tblPr>
                <a:noFill/>
                <a:tableStyleId>{D74FBB27-62DD-4524-9B7D-766824757B25}</a:tableStyleId>
              </a:tblPr>
              <a:tblGrid>
                <a:gridCol w="3951975"/>
                <a:gridCol w="1235950"/>
                <a:gridCol w="1189900"/>
                <a:gridCol w="959775"/>
              </a:tblGrid>
              <a:tr h="381000">
                <a:tc>
                  <a:txBody>
                    <a:bodyPr/>
                    <a:lstStyle/>
                    <a:p>
                      <a:pPr indent="0" lvl="0" marL="0" rtl="0" algn="l">
                        <a:spcBef>
                          <a:spcPts val="0"/>
                        </a:spcBef>
                        <a:spcAft>
                          <a:spcPts val="0"/>
                        </a:spcAft>
                        <a:buNone/>
                      </a:pPr>
                      <a:r>
                        <a:rPr b="1" lang="en" sz="1500"/>
                        <a:t>Campaign Name</a:t>
                      </a:r>
                      <a:endParaRPr b="1" sz="1500"/>
                    </a:p>
                  </a:txBody>
                  <a:tcPr marT="91425" marB="91425" marR="91425" marL="91425">
                    <a:solidFill>
                      <a:schemeClr val="lt2"/>
                    </a:solidFill>
                  </a:tcPr>
                </a:tc>
                <a:tc>
                  <a:txBody>
                    <a:bodyPr/>
                    <a:lstStyle/>
                    <a:p>
                      <a:pPr indent="0" lvl="0" marL="0" rtl="0" algn="l">
                        <a:spcBef>
                          <a:spcPts val="0"/>
                        </a:spcBef>
                        <a:spcAft>
                          <a:spcPts val="0"/>
                        </a:spcAft>
                        <a:buNone/>
                      </a:pPr>
                      <a:r>
                        <a:rPr b="1" lang="en" sz="1500"/>
                        <a:t>Cost</a:t>
                      </a:r>
                      <a:endParaRPr b="1" sz="1500"/>
                    </a:p>
                  </a:txBody>
                  <a:tcPr marT="91425" marB="91425" marR="91425" marL="91425">
                    <a:solidFill>
                      <a:schemeClr val="lt2"/>
                    </a:solidFill>
                  </a:tcPr>
                </a:tc>
                <a:tc>
                  <a:txBody>
                    <a:bodyPr/>
                    <a:lstStyle/>
                    <a:p>
                      <a:pPr indent="0" lvl="0" marL="0" rtl="0" algn="l">
                        <a:spcBef>
                          <a:spcPts val="0"/>
                        </a:spcBef>
                        <a:spcAft>
                          <a:spcPts val="0"/>
                        </a:spcAft>
                        <a:buNone/>
                      </a:pPr>
                      <a:r>
                        <a:rPr b="1" lang="en" sz="1500"/>
                        <a:t>Revenue</a:t>
                      </a:r>
                      <a:endParaRPr b="1" sz="1500"/>
                    </a:p>
                  </a:txBody>
                  <a:tcPr marT="91425" marB="91425" marR="91425" marL="91425">
                    <a:solidFill>
                      <a:schemeClr val="lt2"/>
                    </a:solidFill>
                  </a:tcPr>
                </a:tc>
                <a:tc>
                  <a:txBody>
                    <a:bodyPr/>
                    <a:lstStyle/>
                    <a:p>
                      <a:pPr indent="0" lvl="0" marL="0" rtl="0" algn="l">
                        <a:spcBef>
                          <a:spcPts val="0"/>
                        </a:spcBef>
                        <a:spcAft>
                          <a:spcPts val="0"/>
                        </a:spcAft>
                        <a:buNone/>
                      </a:pPr>
                      <a:r>
                        <a:rPr b="1" lang="en" sz="1500"/>
                        <a:t>ROAS</a:t>
                      </a:r>
                      <a:endParaRPr b="1" sz="1500"/>
                    </a:p>
                  </a:txBody>
                  <a:tcPr marT="91425" marB="91425" marR="91425" marL="91425">
                    <a:solidFill>
                      <a:schemeClr val="lt2"/>
                    </a:solidFill>
                  </a:tcPr>
                </a:tc>
              </a:tr>
              <a:tr h="381000">
                <a:tc>
                  <a:txBody>
                    <a:bodyPr/>
                    <a:lstStyle/>
                    <a:p>
                      <a:pPr indent="0" lvl="0" marL="0" rtl="0" algn="l">
                        <a:lnSpc>
                          <a:spcPct val="115000"/>
                        </a:lnSpc>
                        <a:spcBef>
                          <a:spcPts val="0"/>
                        </a:spcBef>
                        <a:spcAft>
                          <a:spcPts val="0"/>
                        </a:spcAft>
                        <a:buNone/>
                      </a:pPr>
                      <a:r>
                        <a:rPr lang="en" sz="1200"/>
                        <a:t>Tech Trends: Discover the Latest Google Gear</a:t>
                      </a:r>
                      <a:endParaRPr sz="1200">
                        <a:solidFill>
                          <a:srgbClr val="0B0B0B"/>
                        </a:solidFill>
                        <a:highlight>
                          <a:srgbClr val="F6F6F6"/>
                        </a:highlight>
                        <a:latin typeface="Open Sans"/>
                        <a:ea typeface="Open Sans"/>
                        <a:cs typeface="Open Sans"/>
                        <a:sym typeface="Open Sans"/>
                      </a:endParaRPr>
                    </a:p>
                  </a:txBody>
                  <a:tcPr marT="91425" marB="91425" marR="91425" marL="91425"/>
                </a:tc>
                <a:tc>
                  <a:txBody>
                    <a:bodyPr/>
                    <a:lstStyle/>
                    <a:p>
                      <a:pPr indent="0" lvl="0" marL="0" rtl="0" algn="r">
                        <a:lnSpc>
                          <a:spcPct val="115000"/>
                        </a:lnSpc>
                        <a:spcBef>
                          <a:spcPts val="0"/>
                        </a:spcBef>
                        <a:spcAft>
                          <a:spcPts val="0"/>
                        </a:spcAft>
                        <a:buNone/>
                      </a:pPr>
                      <a:r>
                        <a:rPr lang="en"/>
                        <a:t>$5,000</a:t>
                      </a:r>
                      <a:endParaRPr/>
                    </a:p>
                  </a:txBody>
                  <a:tcPr marT="91425" marB="91425" marR="91425" marL="91425"/>
                </a:tc>
                <a:tc>
                  <a:txBody>
                    <a:bodyPr/>
                    <a:lstStyle/>
                    <a:p>
                      <a:pPr indent="0" lvl="0" marL="0" rtl="0" algn="r">
                        <a:lnSpc>
                          <a:spcPct val="115000"/>
                        </a:lnSpc>
                        <a:spcBef>
                          <a:spcPts val="0"/>
                        </a:spcBef>
                        <a:spcAft>
                          <a:spcPts val="0"/>
                        </a:spcAft>
                        <a:buNone/>
                      </a:pPr>
                      <a:r>
                        <a:rPr lang="en"/>
                        <a:t>$3,000</a:t>
                      </a:r>
                      <a:endParaRPr/>
                    </a:p>
                  </a:txBody>
                  <a:tcPr marT="91425" marB="91425" marR="91425" marL="91425"/>
                </a:tc>
                <a:tc>
                  <a:txBody>
                    <a:bodyPr/>
                    <a:lstStyle/>
                    <a:p>
                      <a:pPr indent="0" lvl="0" marL="0" rtl="0" algn="r">
                        <a:lnSpc>
                          <a:spcPct val="115000"/>
                        </a:lnSpc>
                        <a:spcBef>
                          <a:spcPts val="0"/>
                        </a:spcBef>
                        <a:spcAft>
                          <a:spcPts val="0"/>
                        </a:spcAft>
                        <a:buNone/>
                      </a:pPr>
                      <a:r>
                        <a:rPr lang="en"/>
                        <a:t>0.6</a:t>
                      </a:r>
                      <a:endParaRPr/>
                    </a:p>
                  </a:txBody>
                  <a:tcPr marT="91425" marB="91425" marR="91425" marL="91425"/>
                </a:tc>
              </a:tr>
              <a:tr h="385975">
                <a:tc>
                  <a:txBody>
                    <a:bodyPr/>
                    <a:lstStyle/>
                    <a:p>
                      <a:pPr indent="0" lvl="0" marL="0" rtl="0" algn="l">
                        <a:lnSpc>
                          <a:spcPct val="115000"/>
                        </a:lnSpc>
                        <a:spcBef>
                          <a:spcPts val="0"/>
                        </a:spcBef>
                        <a:spcAft>
                          <a:spcPts val="0"/>
                        </a:spcAft>
                        <a:buNone/>
                      </a:pPr>
                      <a:r>
                        <a:rPr lang="en" sz="1200"/>
                        <a:t>Shop with Google: Unleash Your Digital Lifestyle</a:t>
                      </a:r>
                      <a:endParaRPr sz="1200"/>
                    </a:p>
                  </a:txBody>
                  <a:tcPr marT="91425" marB="91425" marR="91425" marL="91425"/>
                </a:tc>
                <a:tc>
                  <a:txBody>
                    <a:bodyPr/>
                    <a:lstStyle/>
                    <a:p>
                      <a:pPr indent="0" lvl="0" marL="0" rtl="0" algn="r">
                        <a:lnSpc>
                          <a:spcPct val="115000"/>
                        </a:lnSpc>
                        <a:spcBef>
                          <a:spcPts val="0"/>
                        </a:spcBef>
                        <a:spcAft>
                          <a:spcPts val="0"/>
                        </a:spcAft>
                        <a:buNone/>
                      </a:pPr>
                      <a:r>
                        <a:rPr lang="en"/>
                        <a:t>$5,000</a:t>
                      </a:r>
                      <a:endParaRPr/>
                    </a:p>
                  </a:txBody>
                  <a:tcPr marT="91425" marB="91425" marR="91425" marL="91425"/>
                </a:tc>
                <a:tc>
                  <a:txBody>
                    <a:bodyPr/>
                    <a:lstStyle/>
                    <a:p>
                      <a:pPr indent="0" lvl="0" marL="0" rtl="0" algn="r">
                        <a:lnSpc>
                          <a:spcPct val="115000"/>
                        </a:lnSpc>
                        <a:spcBef>
                          <a:spcPts val="0"/>
                        </a:spcBef>
                        <a:spcAft>
                          <a:spcPts val="0"/>
                        </a:spcAft>
                        <a:buNone/>
                      </a:pPr>
                      <a:r>
                        <a:rPr lang="en"/>
                        <a:t>$8,000</a:t>
                      </a:r>
                      <a:endParaRPr/>
                    </a:p>
                  </a:txBody>
                  <a:tcPr marT="91425" marB="91425" marR="91425" marL="91425"/>
                </a:tc>
                <a:tc>
                  <a:txBody>
                    <a:bodyPr/>
                    <a:lstStyle/>
                    <a:p>
                      <a:pPr indent="0" lvl="0" marL="0" rtl="0" algn="r">
                        <a:lnSpc>
                          <a:spcPct val="115000"/>
                        </a:lnSpc>
                        <a:spcBef>
                          <a:spcPts val="0"/>
                        </a:spcBef>
                        <a:spcAft>
                          <a:spcPts val="0"/>
                        </a:spcAft>
                        <a:buNone/>
                      </a:pPr>
                      <a:r>
                        <a:rPr lang="en"/>
                        <a:t>1.6</a:t>
                      </a:r>
                      <a:endParaRPr/>
                    </a:p>
                  </a:txBody>
                  <a:tcPr marT="91425" marB="91425" marR="91425" marL="91425"/>
                </a:tc>
              </a:tr>
              <a:tr h="283625">
                <a:tc>
                  <a:txBody>
                    <a:bodyPr/>
                    <a:lstStyle/>
                    <a:p>
                      <a:pPr indent="0" lvl="0" marL="0" rtl="0" algn="l">
                        <a:lnSpc>
                          <a:spcPct val="115000"/>
                        </a:lnSpc>
                        <a:spcBef>
                          <a:spcPts val="0"/>
                        </a:spcBef>
                        <a:spcAft>
                          <a:spcPts val="0"/>
                        </a:spcAft>
                        <a:buClr>
                          <a:schemeClr val="dk1"/>
                        </a:buClr>
                        <a:buSzPts val="1100"/>
                        <a:buFont typeface="Arial"/>
                        <a:buNone/>
                      </a:pPr>
                      <a:r>
                        <a:rPr lang="en" sz="1200"/>
                        <a:t>Google Gadgets Galore: Elevate Your Tech Game</a:t>
                      </a:r>
                      <a:endParaRPr sz="1200"/>
                    </a:p>
                  </a:txBody>
                  <a:tcPr marT="91425" marB="91425" marR="91425" marL="91425"/>
                </a:tc>
                <a:tc>
                  <a:txBody>
                    <a:bodyPr/>
                    <a:lstStyle/>
                    <a:p>
                      <a:pPr indent="0" lvl="0" marL="0" rtl="0" algn="r">
                        <a:lnSpc>
                          <a:spcPct val="115000"/>
                        </a:lnSpc>
                        <a:spcBef>
                          <a:spcPts val="0"/>
                        </a:spcBef>
                        <a:spcAft>
                          <a:spcPts val="0"/>
                        </a:spcAft>
                        <a:buNone/>
                      </a:pPr>
                      <a:r>
                        <a:rPr lang="en"/>
                        <a:t>$5,000</a:t>
                      </a:r>
                      <a:endParaRPr/>
                    </a:p>
                  </a:txBody>
                  <a:tcPr marT="91425" marB="91425" marR="91425" marL="91425"/>
                </a:tc>
                <a:tc>
                  <a:txBody>
                    <a:bodyPr/>
                    <a:lstStyle/>
                    <a:p>
                      <a:pPr indent="0" lvl="0" marL="0" rtl="0" algn="r">
                        <a:lnSpc>
                          <a:spcPct val="115000"/>
                        </a:lnSpc>
                        <a:spcBef>
                          <a:spcPts val="0"/>
                        </a:spcBef>
                        <a:spcAft>
                          <a:spcPts val="0"/>
                        </a:spcAft>
                        <a:buNone/>
                      </a:pPr>
                      <a:r>
                        <a:rPr lang="en"/>
                        <a:t>$8,000</a:t>
                      </a:r>
                      <a:endParaRPr/>
                    </a:p>
                  </a:txBody>
                  <a:tcPr marT="91425" marB="91425" marR="91425" marL="91425"/>
                </a:tc>
                <a:tc>
                  <a:txBody>
                    <a:bodyPr/>
                    <a:lstStyle/>
                    <a:p>
                      <a:pPr indent="0" lvl="0" marL="0" rtl="0" algn="r">
                        <a:lnSpc>
                          <a:spcPct val="115000"/>
                        </a:lnSpc>
                        <a:spcBef>
                          <a:spcPts val="0"/>
                        </a:spcBef>
                        <a:spcAft>
                          <a:spcPts val="0"/>
                        </a:spcAft>
                        <a:buNone/>
                      </a:pPr>
                      <a:r>
                        <a:rPr lang="en"/>
                        <a:t>1.6</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sz="1200"/>
                        <a:t>Gear Up with Google: Your One-Stop Tech Shop</a:t>
                      </a:r>
                      <a:endParaRPr sz="1200"/>
                    </a:p>
                  </a:txBody>
                  <a:tcPr marT="91425" marB="91425" marR="91425" marL="91425"/>
                </a:tc>
                <a:tc>
                  <a:txBody>
                    <a:bodyPr/>
                    <a:lstStyle/>
                    <a:p>
                      <a:pPr indent="0" lvl="0" marL="0" rtl="0" algn="r">
                        <a:lnSpc>
                          <a:spcPct val="115000"/>
                        </a:lnSpc>
                        <a:spcBef>
                          <a:spcPts val="0"/>
                        </a:spcBef>
                        <a:spcAft>
                          <a:spcPts val="0"/>
                        </a:spcAft>
                        <a:buNone/>
                      </a:pPr>
                      <a:r>
                        <a:rPr lang="en"/>
                        <a:t>$8,000</a:t>
                      </a:r>
                      <a:endParaRPr/>
                    </a:p>
                  </a:txBody>
                  <a:tcPr marT="91425" marB="91425" marR="91425" marL="91425"/>
                </a:tc>
                <a:tc>
                  <a:txBody>
                    <a:bodyPr/>
                    <a:lstStyle/>
                    <a:p>
                      <a:pPr indent="0" lvl="0" marL="0" rtl="0" algn="r">
                        <a:lnSpc>
                          <a:spcPct val="115000"/>
                        </a:lnSpc>
                        <a:spcBef>
                          <a:spcPts val="0"/>
                        </a:spcBef>
                        <a:spcAft>
                          <a:spcPts val="0"/>
                        </a:spcAft>
                        <a:buNone/>
                      </a:pPr>
                      <a:r>
                        <a:rPr lang="en"/>
                        <a:t>$13,000</a:t>
                      </a:r>
                      <a:endParaRPr/>
                    </a:p>
                  </a:txBody>
                  <a:tcPr marT="91425" marB="91425" marR="91425" marL="91425"/>
                </a:tc>
                <a:tc>
                  <a:txBody>
                    <a:bodyPr/>
                    <a:lstStyle/>
                    <a:p>
                      <a:pPr indent="0" lvl="0" marL="0" rtl="0" algn="r">
                        <a:lnSpc>
                          <a:spcPct val="115000"/>
                        </a:lnSpc>
                        <a:spcBef>
                          <a:spcPts val="0"/>
                        </a:spcBef>
                        <a:spcAft>
                          <a:spcPts val="0"/>
                        </a:spcAft>
                        <a:buNone/>
                      </a:pPr>
                      <a:r>
                        <a:rPr lang="en"/>
                        <a:t>1.625</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sz="1200"/>
                        <a:t>Google Merch Madness: Score Big on Tech Essentials</a:t>
                      </a:r>
                      <a:endParaRPr sz="1200"/>
                    </a:p>
                  </a:txBody>
                  <a:tcPr marT="91425" marB="91425" marR="91425" marL="91425"/>
                </a:tc>
                <a:tc>
                  <a:txBody>
                    <a:bodyPr/>
                    <a:lstStyle/>
                    <a:p>
                      <a:pPr indent="0" lvl="0" marL="0" rtl="0" algn="r">
                        <a:lnSpc>
                          <a:spcPct val="115000"/>
                        </a:lnSpc>
                        <a:spcBef>
                          <a:spcPts val="0"/>
                        </a:spcBef>
                        <a:spcAft>
                          <a:spcPts val="0"/>
                        </a:spcAft>
                        <a:buNone/>
                      </a:pPr>
                      <a:r>
                        <a:rPr lang="en"/>
                        <a:t>$5,000</a:t>
                      </a:r>
                      <a:endParaRPr/>
                    </a:p>
                  </a:txBody>
                  <a:tcPr marT="91425" marB="91425" marR="91425" marL="91425"/>
                </a:tc>
                <a:tc>
                  <a:txBody>
                    <a:bodyPr/>
                    <a:lstStyle/>
                    <a:p>
                      <a:pPr indent="0" lvl="0" marL="0" rtl="0" algn="r">
                        <a:lnSpc>
                          <a:spcPct val="115000"/>
                        </a:lnSpc>
                        <a:spcBef>
                          <a:spcPts val="0"/>
                        </a:spcBef>
                        <a:spcAft>
                          <a:spcPts val="0"/>
                        </a:spcAft>
                        <a:buNone/>
                      </a:pPr>
                      <a:r>
                        <a:rPr lang="en"/>
                        <a:t>$2,000</a:t>
                      </a:r>
                      <a:endParaRPr/>
                    </a:p>
                  </a:txBody>
                  <a:tcPr marT="91425" marB="91425" marR="91425" marL="91425"/>
                </a:tc>
                <a:tc>
                  <a:txBody>
                    <a:bodyPr/>
                    <a:lstStyle/>
                    <a:p>
                      <a:pPr indent="0" lvl="0" marL="0" rtl="0" algn="r">
                        <a:lnSpc>
                          <a:spcPct val="115000"/>
                        </a:lnSpc>
                        <a:spcBef>
                          <a:spcPts val="0"/>
                        </a:spcBef>
                        <a:spcAft>
                          <a:spcPts val="0"/>
                        </a:spcAft>
                        <a:buNone/>
                      </a:pPr>
                      <a:r>
                        <a:rPr lang="en"/>
                        <a:t>0.4</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sz="1200"/>
                        <a:t>Unlock the Power of Google: Shop the Best in Tech</a:t>
                      </a:r>
                      <a:endParaRPr sz="1200"/>
                    </a:p>
                  </a:txBody>
                  <a:tcPr marT="91425" marB="91425" marR="91425" marL="91425"/>
                </a:tc>
                <a:tc>
                  <a:txBody>
                    <a:bodyPr/>
                    <a:lstStyle/>
                    <a:p>
                      <a:pPr indent="0" lvl="0" marL="0" rtl="0" algn="r">
                        <a:lnSpc>
                          <a:spcPct val="115000"/>
                        </a:lnSpc>
                        <a:spcBef>
                          <a:spcPts val="0"/>
                        </a:spcBef>
                        <a:spcAft>
                          <a:spcPts val="0"/>
                        </a:spcAft>
                        <a:buNone/>
                      </a:pPr>
                      <a:r>
                        <a:rPr lang="en"/>
                        <a:t>$2,000</a:t>
                      </a:r>
                      <a:endParaRPr/>
                    </a:p>
                  </a:txBody>
                  <a:tcPr marT="91425" marB="91425" marR="91425" marL="91425"/>
                </a:tc>
                <a:tc>
                  <a:txBody>
                    <a:bodyPr/>
                    <a:lstStyle/>
                    <a:p>
                      <a:pPr indent="0" lvl="0" marL="0" rtl="0" algn="r">
                        <a:lnSpc>
                          <a:spcPct val="115000"/>
                        </a:lnSpc>
                        <a:spcBef>
                          <a:spcPts val="0"/>
                        </a:spcBef>
                        <a:spcAft>
                          <a:spcPts val="0"/>
                        </a:spcAft>
                        <a:buNone/>
                      </a:pPr>
                      <a:r>
                        <a:rPr lang="en"/>
                        <a:t>$3,500</a:t>
                      </a:r>
                      <a:endParaRPr/>
                    </a:p>
                  </a:txBody>
                  <a:tcPr marT="91425" marB="91425" marR="91425" marL="91425"/>
                </a:tc>
                <a:tc>
                  <a:txBody>
                    <a:bodyPr/>
                    <a:lstStyle/>
                    <a:p>
                      <a:pPr indent="0" lvl="0" marL="0" rtl="0" algn="r">
                        <a:lnSpc>
                          <a:spcPct val="115000"/>
                        </a:lnSpc>
                        <a:spcBef>
                          <a:spcPts val="0"/>
                        </a:spcBef>
                        <a:spcAft>
                          <a:spcPts val="0"/>
                        </a:spcAft>
                        <a:buNone/>
                      </a:pPr>
                      <a:r>
                        <a:rPr lang="en"/>
                        <a:t>1.75</a:t>
                      </a:r>
                      <a:endParaRPr/>
                    </a:p>
                  </a:txBody>
                  <a:tcPr marT="91425" marB="91425" marR="91425" marL="91425"/>
                </a:tc>
              </a:tr>
              <a:tr h="381000">
                <a:tc>
                  <a:txBody>
                    <a:bodyPr/>
                    <a:lstStyle/>
                    <a:p>
                      <a:pPr indent="0" lvl="0" marL="0" rtl="0" algn="l">
                        <a:spcBef>
                          <a:spcPts val="0"/>
                        </a:spcBef>
                        <a:spcAft>
                          <a:spcPts val="0"/>
                        </a:spcAft>
                        <a:buNone/>
                      </a:pPr>
                      <a:r>
                        <a:rPr lang="en"/>
                        <a:t>Totals</a:t>
                      </a:r>
                      <a:endParaRPr/>
                    </a:p>
                  </a:txBody>
                  <a:tcPr marT="91425" marB="91425" marR="91425" marL="91425"/>
                </a:tc>
                <a:tc>
                  <a:txBody>
                    <a:bodyPr/>
                    <a:lstStyle/>
                    <a:p>
                      <a:pPr indent="0" lvl="0" marL="0" rtl="0" algn="r">
                        <a:lnSpc>
                          <a:spcPct val="115000"/>
                        </a:lnSpc>
                        <a:spcBef>
                          <a:spcPts val="0"/>
                        </a:spcBef>
                        <a:spcAft>
                          <a:spcPts val="0"/>
                        </a:spcAft>
                        <a:buNone/>
                      </a:pPr>
                      <a:r>
                        <a:rPr lang="en"/>
                        <a:t>$30,000</a:t>
                      </a:r>
                      <a:endParaRPr/>
                    </a:p>
                  </a:txBody>
                  <a:tcPr marT="91425" marB="91425" marR="91425" marL="91425"/>
                </a:tc>
                <a:tc>
                  <a:txBody>
                    <a:bodyPr/>
                    <a:lstStyle/>
                    <a:p>
                      <a:pPr indent="0" lvl="0" marL="0" rtl="0" algn="r">
                        <a:lnSpc>
                          <a:spcPct val="115000"/>
                        </a:lnSpc>
                        <a:spcBef>
                          <a:spcPts val="0"/>
                        </a:spcBef>
                        <a:spcAft>
                          <a:spcPts val="0"/>
                        </a:spcAft>
                        <a:buNone/>
                      </a:pPr>
                      <a:r>
                        <a:rPr lang="en"/>
                        <a:t>$37,500</a:t>
                      </a:r>
                      <a:endParaRPr/>
                    </a:p>
                  </a:txBody>
                  <a:tcPr marT="91425" marB="91425" marR="91425" marL="91425"/>
                </a:tc>
                <a:tc>
                  <a:txBody>
                    <a:bodyPr/>
                    <a:lstStyle/>
                    <a:p>
                      <a:pPr indent="0" lvl="0" marL="0" rtl="0" algn="l">
                        <a:spcBef>
                          <a:spcPts val="0"/>
                        </a:spcBef>
                        <a:spcAft>
                          <a:spcPts val="0"/>
                        </a:spcAft>
                        <a:buNone/>
                      </a:pPr>
                      <a:r>
                        <a:rPr lang="en"/>
                        <a:t> </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8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Business Sales Growth</a:t>
            </a:r>
            <a:r>
              <a:rPr lang="en" sz="3200">
                <a:solidFill>
                  <a:srgbClr val="02B3E4"/>
                </a:solidFill>
                <a:latin typeface="Open Sans Light"/>
                <a:ea typeface="Open Sans Light"/>
                <a:cs typeface="Open Sans Light"/>
                <a:sym typeface="Open Sans Light"/>
              </a:rPr>
              <a:t> </a:t>
            </a:r>
            <a:endParaRPr sz="3200">
              <a:solidFill>
                <a:srgbClr val="02B3E4"/>
              </a:solidFill>
              <a:latin typeface="Open Sans Light"/>
              <a:ea typeface="Open Sans Light"/>
              <a:cs typeface="Open Sans Light"/>
              <a:sym typeface="Open Sans Light"/>
            </a:endParaRPr>
          </a:p>
        </p:txBody>
      </p:sp>
      <p:sp>
        <p:nvSpPr>
          <p:cNvPr id="385" name="Google Shape;385;p86"/>
          <p:cNvSpPr txBox="1"/>
          <p:nvPr>
            <p:ph idx="1" type="body"/>
          </p:nvPr>
        </p:nvSpPr>
        <p:spPr>
          <a:xfrm>
            <a:off x="264950" y="1990175"/>
            <a:ext cx="7242600" cy="25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Based on the data provided, how might the campaigns be realigned and improved to potentially achieve a 20% YOY sales growth </a:t>
            </a:r>
            <a:r>
              <a:rPr b="1" lang="en"/>
              <a:t>without additional cost</a:t>
            </a:r>
            <a:r>
              <a:rPr lang="en"/>
              <a:t>? You can assume that the data will remain consistent over the projected time frame. Please reference specific data to support your answer, such as metrics and campaigns.</a:t>
            </a:r>
            <a:endParaRPr/>
          </a:p>
          <a:p>
            <a:pPr indent="0" lvl="0" marL="0" rtl="0" algn="l">
              <a:spcBef>
                <a:spcPts val="1600"/>
              </a:spcBef>
              <a:spcAft>
                <a:spcPts val="0"/>
              </a:spcAft>
              <a:buNone/>
            </a:pPr>
            <a:r>
              <a:rPr b="1" lang="en"/>
              <a:t>You could get the answer by asking yourself: Which campaign would I spend less, and which would I spend more?</a:t>
            </a:r>
            <a:endParaRPr b="1"/>
          </a:p>
          <a:p>
            <a:pPr indent="0" lvl="0" marL="0" rtl="0" algn="l">
              <a:spcBef>
                <a:spcPts val="1600"/>
              </a:spcBef>
              <a:spcAft>
                <a:spcPts val="1600"/>
              </a:spcAft>
              <a:buNone/>
            </a:pPr>
            <a:r>
              <a:t/>
            </a:r>
            <a:endParaRPr i="1"/>
          </a:p>
        </p:txBody>
      </p:sp>
      <p:sp>
        <p:nvSpPr>
          <p:cNvPr id="386" name="Google Shape;386;p86"/>
          <p:cNvSpPr txBox="1"/>
          <p:nvPr/>
        </p:nvSpPr>
        <p:spPr>
          <a:xfrm>
            <a:off x="376350" y="5246675"/>
            <a:ext cx="7242600" cy="39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chemeClr val="dk2"/>
                </a:solidFill>
                <a:latin typeface="Open Sans"/>
                <a:ea typeface="Open Sans"/>
                <a:cs typeface="Open Sans"/>
                <a:sym typeface="Open Sans"/>
              </a:rPr>
              <a:t>To make at least 20% more in revenue ($7500+)  I would cut the most ineffective campaigns which are Google Merch Madness and Tech Trends. Then take that $10000 saved on costs and reallocate it to 2 top ROAS performers which are Unlock the Power of Google: Shop the Best in Tech 1.75 ROAS and Gear Up with Google: Your One-Stop Tech Shop 1.625 ROAS.</a:t>
            </a:r>
            <a:endParaRPr i="1" sz="1800">
              <a:solidFill>
                <a:schemeClr val="dk2"/>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8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eCommerce improvements</a:t>
            </a:r>
            <a:endParaRPr sz="3200">
              <a:solidFill>
                <a:srgbClr val="02B3E4"/>
              </a:solidFill>
              <a:latin typeface="Open Sans Light"/>
              <a:ea typeface="Open Sans Light"/>
              <a:cs typeface="Open Sans Light"/>
              <a:sym typeface="Open Sans Light"/>
            </a:endParaRPr>
          </a:p>
        </p:txBody>
      </p:sp>
      <p:sp>
        <p:nvSpPr>
          <p:cNvPr id="392" name="Google Shape;392;p87"/>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p>
          <a:p>
            <a:pPr indent="0" lvl="0" marL="0" rtl="0" algn="l">
              <a:spcBef>
                <a:spcPts val="1600"/>
              </a:spcBef>
              <a:spcAft>
                <a:spcPts val="0"/>
              </a:spcAft>
              <a:buNone/>
            </a:pPr>
            <a:r>
              <a:rPr lang="en"/>
              <a:t>UX change:</a:t>
            </a:r>
            <a:endParaRPr/>
          </a:p>
          <a:p>
            <a:pPr indent="0" lvl="0" marL="0" rtl="0" algn="l">
              <a:spcBef>
                <a:spcPts val="1600"/>
              </a:spcBef>
              <a:spcAft>
                <a:spcPts val="0"/>
              </a:spcAft>
              <a:buNone/>
            </a:pPr>
            <a:r>
              <a:rPr lang="en"/>
              <a:t>Create a side panel with the categories that is </a:t>
            </a:r>
            <a:r>
              <a:rPr lang="en"/>
              <a:t>more intuitive to use than the top across layout of options,</a:t>
            </a:r>
            <a:r>
              <a:rPr lang="en"/>
              <a:t> the side panel is a more </a:t>
            </a:r>
            <a:r>
              <a:rPr lang="en"/>
              <a:t>common display</a:t>
            </a:r>
            <a:r>
              <a:rPr lang="en"/>
              <a:t> UX. Also smaller image icons that show price when hovering over them. </a:t>
            </a:r>
            <a:endParaRPr/>
          </a:p>
          <a:p>
            <a:pPr indent="0" lvl="0" marL="0" rtl="0" algn="l">
              <a:spcBef>
                <a:spcPts val="1600"/>
              </a:spcBef>
              <a:spcAft>
                <a:spcPts val="0"/>
              </a:spcAft>
              <a:buNone/>
            </a:pPr>
            <a:r>
              <a:rPr lang="en"/>
              <a:t>Other eCommerce change or addition:</a:t>
            </a:r>
            <a:endParaRPr/>
          </a:p>
          <a:p>
            <a:pPr indent="0" lvl="0" marL="0" rtl="0" algn="l">
              <a:spcBef>
                <a:spcPts val="1600"/>
              </a:spcBef>
              <a:spcAft>
                <a:spcPts val="1600"/>
              </a:spcAft>
              <a:buNone/>
            </a:pPr>
            <a:r>
              <a:rPr lang="en"/>
              <a:t>Option to buy wholesale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8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3200">
                <a:solidFill>
                  <a:srgbClr val="02B3E4"/>
                </a:solidFill>
                <a:latin typeface="Open Sans Light"/>
                <a:ea typeface="Open Sans Light"/>
                <a:cs typeface="Open Sans Light"/>
                <a:sym typeface="Open Sans Light"/>
              </a:rPr>
              <a:t>Technology</a:t>
            </a:r>
            <a:endParaRPr sz="3200">
              <a:solidFill>
                <a:srgbClr val="02B3E4"/>
              </a:solidFill>
              <a:latin typeface="Open Sans Light"/>
              <a:ea typeface="Open Sans Light"/>
              <a:cs typeface="Open Sans Light"/>
              <a:sym typeface="Open Sans Light"/>
            </a:endParaRPr>
          </a:p>
        </p:txBody>
      </p:sp>
      <p:graphicFrame>
        <p:nvGraphicFramePr>
          <p:cNvPr id="398" name="Google Shape;398;p88"/>
          <p:cNvGraphicFramePr/>
          <p:nvPr/>
        </p:nvGraphicFramePr>
        <p:xfrm>
          <a:off x="375050" y="1990163"/>
          <a:ext cx="3000000" cy="3000000"/>
        </p:xfrm>
        <a:graphic>
          <a:graphicData uri="http://schemas.openxmlformats.org/drawingml/2006/table">
            <a:tbl>
              <a:tblPr>
                <a:noFill/>
                <a:tableStyleId>{D74FBB27-62DD-4524-9B7D-766824757B25}</a:tableStyleId>
              </a:tblPr>
              <a:tblGrid>
                <a:gridCol w="460475"/>
                <a:gridCol w="6566150"/>
              </a:tblGrid>
              <a:tr h="1634150">
                <a:tc gridSpan="2">
                  <a:txBody>
                    <a:bodyPr/>
                    <a:lstStyle/>
                    <a:p>
                      <a:pPr indent="0" lvl="0" marL="0" rtl="0" algn="l">
                        <a:lnSpc>
                          <a:spcPct val="100000"/>
                        </a:lnSpc>
                        <a:spcBef>
                          <a:spcPts val="0"/>
                        </a:spcBef>
                        <a:spcAft>
                          <a:spcPts val="1600"/>
                        </a:spcAft>
                        <a:buNone/>
                      </a:pPr>
                      <a:r>
                        <a:rPr lang="en" sz="2000">
                          <a:solidFill>
                            <a:srgbClr val="525C65"/>
                          </a:solidFill>
                          <a:highlight>
                            <a:schemeClr val="lt1"/>
                          </a:highlight>
                          <a:latin typeface="Open Sans Light"/>
                          <a:ea typeface="Open Sans Light"/>
                          <a:cs typeface="Open Sans Light"/>
                          <a:sym typeface="Open Sans Light"/>
                        </a:rPr>
                        <a:t>It is time for some exploration! You need to find 2 emerging marketing technologies that you could use in a technology stack. For each one, you need to describe why you would use that tool. </a:t>
                      </a:r>
                      <a:endParaRPr sz="2000">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711150">
                <a:tc rowSpan="2">
                  <a:txBody>
                    <a:bodyPr/>
                    <a:lstStyle/>
                    <a:p>
                      <a:pPr indent="0" lvl="0" marL="0" rtl="0" algn="l">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AI Agent Chat Bot</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86825">
                <a:tc vMerge="1"/>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To </a:t>
                      </a:r>
                      <a:r>
                        <a:rPr i="1" lang="en" sz="1800">
                          <a:solidFill>
                            <a:srgbClr val="525C65"/>
                          </a:solidFill>
                          <a:highlight>
                            <a:schemeClr val="lt1"/>
                          </a:highlight>
                          <a:latin typeface="Open Sans Light"/>
                          <a:ea typeface="Open Sans Light"/>
                          <a:cs typeface="Open Sans Light"/>
                          <a:sym typeface="Open Sans Light"/>
                        </a:rPr>
                        <a:t>improve shopping experience by allowing 1 on 1 conversation to explore customer wants/needs  and make FAQ more interactive for user </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1150">
                <a:tc rowSpan="2">
                  <a:txBody>
                    <a:bodyPr/>
                    <a:lstStyle/>
                    <a:p>
                      <a:pPr indent="0" lvl="0" marL="0" rtl="0" algn="l">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p>
                      <a:pPr indent="0" lvl="0" marL="0" rtl="0" algn="l">
                        <a:spcBef>
                          <a:spcPts val="0"/>
                        </a:spcBef>
                        <a:spcAft>
                          <a:spcPts val="0"/>
                        </a:spcAft>
                        <a:buNone/>
                      </a:pPr>
                      <a:r>
                        <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Social Commerce (linked to social media shops)</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38925">
                <a:tc vMerge="1"/>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Wider audience funnel / more accessible </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68"/>
          <p:cNvSpPr txBox="1"/>
          <p:nvPr>
            <p:ph type="title"/>
          </p:nvPr>
        </p:nvSpPr>
        <p:spPr>
          <a:xfrm>
            <a:off x="264945" y="2336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 Key Business Objectives</a:t>
            </a:r>
            <a:endParaRPr sz="3200">
              <a:solidFill>
                <a:srgbClr val="02B3E4"/>
              </a:solidFill>
              <a:latin typeface="Open Sans Light"/>
              <a:ea typeface="Open Sans Light"/>
              <a:cs typeface="Open Sans Light"/>
              <a:sym typeface="Open Sans Light"/>
            </a:endParaRPr>
          </a:p>
        </p:txBody>
      </p:sp>
      <p:graphicFrame>
        <p:nvGraphicFramePr>
          <p:cNvPr id="258" name="Google Shape;258;p68"/>
          <p:cNvGraphicFramePr/>
          <p:nvPr/>
        </p:nvGraphicFramePr>
        <p:xfrm>
          <a:off x="372878" y="1640043"/>
          <a:ext cx="3000000" cy="3000000"/>
        </p:xfrm>
        <a:graphic>
          <a:graphicData uri="http://schemas.openxmlformats.org/drawingml/2006/table">
            <a:tbl>
              <a:tblPr>
                <a:noFill/>
                <a:tableStyleId>{D74FBB27-62DD-4524-9B7D-766824757B25}</a:tableStyleId>
              </a:tblPr>
              <a:tblGrid>
                <a:gridCol w="460475"/>
                <a:gridCol w="6566150"/>
              </a:tblGrid>
              <a:tr h="1843200">
                <a:tc gridSpan="2">
                  <a:txBody>
                    <a:bodyPr/>
                    <a:lstStyle/>
                    <a:p>
                      <a:pPr indent="0" lvl="0" marL="0" rtl="0" algn="l">
                        <a:lnSpc>
                          <a:spcPct val="100000"/>
                        </a:lnSpc>
                        <a:spcBef>
                          <a:spcPts val="0"/>
                        </a:spcBef>
                        <a:spcAft>
                          <a:spcPts val="1600"/>
                        </a:spcAft>
                        <a:buNone/>
                      </a:pPr>
                      <a:r>
                        <a:rPr b="1" lang="en" sz="2000">
                          <a:solidFill>
                            <a:srgbClr val="525C65"/>
                          </a:solidFill>
                          <a:highlight>
                            <a:schemeClr val="lt1"/>
                          </a:highlight>
                          <a:latin typeface="Open Sans"/>
                          <a:ea typeface="Open Sans"/>
                          <a:cs typeface="Open Sans"/>
                          <a:sym typeface="Open Sans"/>
                        </a:rPr>
                        <a:t>Key Business Objective</a:t>
                      </a:r>
                      <a:r>
                        <a:rPr lang="en" sz="2000">
                          <a:solidFill>
                            <a:srgbClr val="525C65"/>
                          </a:solidFill>
                          <a:highlight>
                            <a:schemeClr val="lt1"/>
                          </a:highlight>
                          <a:latin typeface="Open Sans Light"/>
                          <a:ea typeface="Open Sans Light"/>
                          <a:cs typeface="Open Sans Light"/>
                          <a:sym typeface="Open Sans Light"/>
                        </a:rPr>
                        <a:t>: </a:t>
                      </a:r>
                      <a:r>
                        <a:rPr lang="en" sz="2000">
                          <a:solidFill>
                            <a:srgbClr val="525C65"/>
                          </a:solidFill>
                          <a:highlight>
                            <a:schemeClr val="lt1"/>
                          </a:highlight>
                          <a:latin typeface="Open Sans Light"/>
                          <a:ea typeface="Open Sans Light"/>
                          <a:cs typeface="Open Sans Light"/>
                          <a:sym typeface="Open Sans Light"/>
                        </a:rPr>
                        <a:t>A defined goal or outcome used to plan the desired direction of your company.</a:t>
                      </a:r>
                      <a:br>
                        <a:rPr lang="en" sz="2000">
                          <a:solidFill>
                            <a:srgbClr val="525C65"/>
                          </a:solidFill>
                          <a:highlight>
                            <a:schemeClr val="lt1"/>
                          </a:highlight>
                          <a:latin typeface="Open Sans Light"/>
                          <a:ea typeface="Open Sans Light"/>
                          <a:cs typeface="Open Sans Light"/>
                          <a:sym typeface="Open Sans Light"/>
                        </a:rPr>
                      </a:br>
                      <a:r>
                        <a:rPr lang="en" sz="2000">
                          <a:solidFill>
                            <a:srgbClr val="525C65"/>
                          </a:solidFill>
                          <a:highlight>
                            <a:schemeClr val="lt1"/>
                          </a:highlight>
                          <a:latin typeface="Open Sans Light"/>
                          <a:ea typeface="Open Sans Light"/>
                          <a:cs typeface="Open Sans Light"/>
                          <a:sym typeface="Open Sans Light"/>
                        </a:rPr>
                        <a:t>Write at least 3 but no more than 5 business objectives that support your business model. Each objective should be SMART.</a:t>
                      </a:r>
                      <a:endParaRPr sz="2000">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209975">
                <a:tc>
                  <a:txBody>
                    <a:bodyPr/>
                    <a:lstStyle/>
                    <a:p>
                      <a:pPr indent="0" lvl="0" marL="0" rtl="0" algn="l">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Track 70% or more of website traffic sessions  by end of Q1 2026 in order to better understand engagement </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60450">
                <a:tc>
                  <a:txBody>
                    <a:bodyPr/>
                    <a:lstStyle/>
                    <a:p>
                      <a:pPr indent="0" lvl="0" marL="0" rtl="0" algn="l">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Increase the amount of monthly leads for merchandise purchases by 15% by the end of Q4 2025</a:t>
                      </a:r>
                      <a:endParaRPr i="1" sz="1800">
                        <a:solidFill>
                          <a:srgbClr val="525C65"/>
                        </a:solidFill>
                        <a:highlight>
                          <a:schemeClr val="lt1"/>
                        </a:highlight>
                        <a:latin typeface="Open Sans Light"/>
                        <a:ea typeface="Open Sans Light"/>
                        <a:cs typeface="Open Sans Light"/>
                        <a:sym typeface="Open Sans Light"/>
                      </a:endParaRPr>
                    </a:p>
                    <a:p>
                      <a:pPr indent="0" lvl="0" marL="0" rtl="0" algn="l">
                        <a:lnSpc>
                          <a:spcPct val="115000"/>
                        </a:lnSpc>
                        <a:spcBef>
                          <a:spcPts val="1600"/>
                        </a:spcBef>
                        <a:spcAft>
                          <a:spcPts val="1600"/>
                        </a:spcAft>
                        <a:buClr>
                          <a:schemeClr val="dk1"/>
                        </a:buClr>
                        <a:buSzPts val="1100"/>
                        <a:buFont typeface="Arial"/>
                        <a:buNone/>
                      </a:pPr>
                      <a:r>
                        <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31400">
                <a:tc>
                  <a:txBody>
                    <a:bodyPr/>
                    <a:lstStyle/>
                    <a:p>
                      <a:pPr indent="0" lvl="0" marL="0" rtl="0" algn="l">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Increase the average gross sales amount by 10% by end of Q1</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69"/>
          <p:cNvSpPr txBox="1"/>
          <p:nvPr>
            <p:ph type="title"/>
          </p:nvPr>
        </p:nvSpPr>
        <p:spPr>
          <a:xfrm>
            <a:off x="264895" y="4564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Identify Key Performance Indicators</a:t>
            </a:r>
            <a:endParaRPr sz="3200">
              <a:solidFill>
                <a:srgbClr val="02B3E4"/>
              </a:solidFill>
              <a:latin typeface="Open Sans Light"/>
              <a:ea typeface="Open Sans Light"/>
              <a:cs typeface="Open Sans Light"/>
              <a:sym typeface="Open Sans Light"/>
            </a:endParaRPr>
          </a:p>
        </p:txBody>
      </p:sp>
      <p:graphicFrame>
        <p:nvGraphicFramePr>
          <p:cNvPr id="264" name="Google Shape;264;p69"/>
          <p:cNvGraphicFramePr/>
          <p:nvPr/>
        </p:nvGraphicFramePr>
        <p:xfrm>
          <a:off x="375075" y="1990163"/>
          <a:ext cx="3000000" cy="3000000"/>
        </p:xfrm>
        <a:graphic>
          <a:graphicData uri="http://schemas.openxmlformats.org/drawingml/2006/table">
            <a:tbl>
              <a:tblPr>
                <a:noFill/>
                <a:tableStyleId>{D74FBB27-62DD-4524-9B7D-766824757B25}</a:tableStyleId>
              </a:tblPr>
              <a:tblGrid>
                <a:gridCol w="460450"/>
                <a:gridCol w="6566150"/>
              </a:tblGrid>
              <a:tr h="1141600">
                <a:tc gridSpan="2">
                  <a:txBody>
                    <a:bodyPr/>
                    <a:lstStyle/>
                    <a:p>
                      <a:pPr indent="0" lvl="0" marL="0" rtl="0" algn="l">
                        <a:spcBef>
                          <a:spcPts val="0"/>
                        </a:spcBef>
                        <a:spcAft>
                          <a:spcPts val="1600"/>
                        </a:spcAft>
                        <a:buNone/>
                      </a:pPr>
                      <a:r>
                        <a:rPr b="1" lang="en" sz="2000">
                          <a:solidFill>
                            <a:srgbClr val="525C65"/>
                          </a:solidFill>
                          <a:highlight>
                            <a:schemeClr val="lt1"/>
                          </a:highlight>
                          <a:latin typeface="Open Sans"/>
                          <a:ea typeface="Open Sans"/>
                          <a:cs typeface="Open Sans"/>
                          <a:sym typeface="Open Sans"/>
                        </a:rPr>
                        <a:t>K</a:t>
                      </a:r>
                      <a:r>
                        <a:rPr b="1" lang="en" sz="2000">
                          <a:solidFill>
                            <a:srgbClr val="525C65"/>
                          </a:solidFill>
                          <a:highlight>
                            <a:schemeClr val="lt1"/>
                          </a:highlight>
                          <a:latin typeface="Open Sans"/>
                          <a:ea typeface="Open Sans"/>
                          <a:cs typeface="Open Sans"/>
                          <a:sym typeface="Open Sans"/>
                        </a:rPr>
                        <a:t>ey Performance Indicator (KPI)</a:t>
                      </a:r>
                      <a:r>
                        <a:rPr lang="en" sz="2000">
                          <a:solidFill>
                            <a:srgbClr val="525C65"/>
                          </a:solidFill>
                          <a:highlight>
                            <a:schemeClr val="lt1"/>
                          </a:highlight>
                          <a:latin typeface="Open Sans Light"/>
                          <a:ea typeface="Open Sans Light"/>
                          <a:cs typeface="Open Sans Light"/>
                          <a:sym typeface="Open Sans Light"/>
                        </a:rPr>
                        <a:t>:</a:t>
                      </a:r>
                      <a:r>
                        <a:rPr i="1" lang="en" sz="2000">
                          <a:solidFill>
                            <a:srgbClr val="525C65"/>
                          </a:solidFill>
                          <a:highlight>
                            <a:schemeClr val="lt1"/>
                          </a:highlight>
                          <a:latin typeface="Open Sans Light"/>
                          <a:ea typeface="Open Sans Light"/>
                          <a:cs typeface="Open Sans Light"/>
                          <a:sym typeface="Open Sans Light"/>
                        </a:rPr>
                        <a:t> </a:t>
                      </a:r>
                      <a:r>
                        <a:rPr lang="en" sz="2000">
                          <a:solidFill>
                            <a:srgbClr val="525C65"/>
                          </a:solidFill>
                          <a:latin typeface="Open Sans Light"/>
                          <a:ea typeface="Open Sans Light"/>
                          <a:cs typeface="Open Sans Light"/>
                          <a:sym typeface="Open Sans Light"/>
                        </a:rPr>
                        <a:t>A quantifiable metric used to determine how effectively your key business objectives are being met.</a:t>
                      </a:r>
                      <a:r>
                        <a:rPr lang="en" sz="2000">
                          <a:solidFill>
                            <a:srgbClr val="525C65"/>
                          </a:solidFill>
                          <a:latin typeface="Open Sans Light"/>
                          <a:ea typeface="Open Sans Light"/>
                          <a:cs typeface="Open Sans Light"/>
                          <a:sym typeface="Open Sans Light"/>
                        </a:rPr>
                        <a:t> Ensure that the specific metric is clearly identified.</a:t>
                      </a:r>
                      <a:endParaRPr sz="3600">
                        <a:solidFill>
                          <a:srgbClr val="525C65"/>
                        </a:solidFill>
                        <a:highlight>
                          <a:schemeClr val="lt1"/>
                        </a:highlight>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279775">
                <a:tc>
                  <a:txBody>
                    <a:bodyPr/>
                    <a:lstStyle/>
                    <a:p>
                      <a:pPr indent="0" lvl="0" marL="0" rtl="0" algn="l">
                        <a:lnSpc>
                          <a:spcPct val="115000"/>
                        </a:lnSpc>
                        <a:spcBef>
                          <a:spcPts val="0"/>
                        </a:spcBef>
                        <a:spcAft>
                          <a:spcPts val="1600"/>
                        </a:spcAft>
                        <a:buNone/>
                      </a:pPr>
                      <a:r>
                        <a:rPr lang="en" sz="1800">
                          <a:solidFill>
                            <a:srgbClr val="525C65"/>
                          </a:solidFill>
                          <a:latin typeface="Open Sans Light"/>
                          <a:ea typeface="Open Sans Light"/>
                          <a:cs typeface="Open Sans Light"/>
                          <a:sym typeface="Open Sans Light"/>
                        </a:rPr>
                        <a:t>1</a:t>
                      </a:r>
                      <a:endParaRPr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Percentage of sessions that are properly tracked</a:t>
                      </a:r>
                      <a:r>
                        <a:rPr i="1" lang="en" sz="1800">
                          <a:solidFill>
                            <a:srgbClr val="525C65"/>
                          </a:solidFill>
                          <a:highlight>
                            <a:schemeClr val="lt1"/>
                          </a:highlight>
                          <a:latin typeface="Open Sans Light"/>
                          <a:ea typeface="Open Sans Light"/>
                          <a:cs typeface="Open Sans Light"/>
                          <a:sym typeface="Open Sans Light"/>
                        </a:rPr>
                        <a:t> (have all session </a:t>
                      </a:r>
                      <a:r>
                        <a:rPr i="1" lang="en" sz="1800">
                          <a:solidFill>
                            <a:srgbClr val="525C65"/>
                          </a:solidFill>
                          <a:highlight>
                            <a:schemeClr val="lt1"/>
                          </a:highlight>
                          <a:latin typeface="Open Sans Light"/>
                          <a:ea typeface="Open Sans Light"/>
                          <a:cs typeface="Open Sans Light"/>
                          <a:sym typeface="Open Sans Light"/>
                        </a:rPr>
                        <a:t>data of </a:t>
                      </a:r>
                      <a:r>
                        <a:rPr i="1" lang="en" sz="1800">
                          <a:solidFill>
                            <a:srgbClr val="525C65"/>
                          </a:solidFill>
                          <a:highlight>
                            <a:schemeClr val="lt1"/>
                          </a:highlight>
                          <a:latin typeface="Open Sans Light"/>
                          <a:ea typeface="Open Sans Light"/>
                          <a:cs typeface="Open Sans Light"/>
                          <a:sym typeface="Open Sans Light"/>
                        </a:rPr>
                        <a:t>specific user actions</a:t>
                      </a:r>
                      <a:r>
                        <a:rPr i="1" lang="en" sz="1800">
                          <a:solidFill>
                            <a:srgbClr val="525C65"/>
                          </a:solidFill>
                          <a:highlight>
                            <a:schemeClr val="lt1"/>
                          </a:highlight>
                          <a:latin typeface="Open Sans Light"/>
                          <a:ea typeface="Open Sans Light"/>
                          <a:cs typeface="Open Sans Light"/>
                          <a:sym typeface="Open Sans Light"/>
                        </a:rPr>
                        <a:t> captured)</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10350">
                <a:tc>
                  <a:txBody>
                    <a:bodyPr/>
                    <a:lstStyle/>
                    <a:p>
                      <a:pPr indent="0" lvl="0" marL="0" rtl="0" algn="l">
                        <a:spcBef>
                          <a:spcPts val="0"/>
                        </a:spcBef>
                        <a:spcAft>
                          <a:spcPts val="0"/>
                        </a:spcAft>
                        <a:buNone/>
                      </a:pPr>
                      <a:r>
                        <a:rPr lang="en">
                          <a:latin typeface="Open Sans Light"/>
                          <a:ea typeface="Open Sans Light"/>
                          <a:cs typeface="Open Sans Light"/>
                          <a:sym typeface="Open Sans Light"/>
                        </a:rPr>
                        <a:t>2</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None/>
                      </a:pPr>
                      <a:r>
                        <a:rPr i="1" lang="en" sz="1800">
                          <a:solidFill>
                            <a:srgbClr val="525C65"/>
                          </a:solidFill>
                          <a:highlight>
                            <a:schemeClr val="lt1"/>
                          </a:highlight>
                          <a:latin typeface="Open Sans Light"/>
                          <a:ea typeface="Open Sans Light"/>
                          <a:cs typeface="Open Sans Light"/>
                          <a:sym typeface="Open Sans Light"/>
                        </a:rPr>
                        <a:t>Number of new leads generated per month</a:t>
                      </a:r>
                      <a:endParaRPr i="1" sz="1800">
                        <a:solidFill>
                          <a:srgbClr val="525C65"/>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6150">
                <a:tc>
                  <a:txBody>
                    <a:bodyPr/>
                    <a:lstStyle/>
                    <a:p>
                      <a:pPr indent="0" lvl="0" marL="0" rtl="0" algn="l">
                        <a:spcBef>
                          <a:spcPts val="0"/>
                        </a:spcBef>
                        <a:spcAft>
                          <a:spcPts val="0"/>
                        </a:spcAft>
                        <a:buNone/>
                      </a:pPr>
                      <a:r>
                        <a:rPr lang="en">
                          <a:latin typeface="Open Sans Light"/>
                          <a:ea typeface="Open Sans Light"/>
                          <a:cs typeface="Open Sans Light"/>
                          <a:sym typeface="Open Sans Light"/>
                        </a:rPr>
                        <a:t>3</a:t>
                      </a:r>
                      <a:endParaRPr>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BECBD6"/>
                    </a:solidFill>
                  </a:tcPr>
                </a:tc>
                <a:tc>
                  <a:txBody>
                    <a:bodyPr/>
                    <a:lstStyle/>
                    <a:p>
                      <a:pPr indent="0" lvl="0" marL="0" rtl="0" algn="l">
                        <a:lnSpc>
                          <a:spcPct val="115000"/>
                        </a:lnSpc>
                        <a:spcBef>
                          <a:spcPts val="0"/>
                        </a:spcBef>
                        <a:spcAft>
                          <a:spcPts val="1600"/>
                        </a:spcAft>
                        <a:buClr>
                          <a:schemeClr val="dk1"/>
                        </a:buClr>
                        <a:buSzPts val="1100"/>
                        <a:buFont typeface="Arial"/>
                        <a:buNone/>
                      </a:pPr>
                      <a:r>
                        <a:rPr i="1" lang="en" sz="1800">
                          <a:solidFill>
                            <a:srgbClr val="525C65"/>
                          </a:solidFill>
                          <a:highlight>
                            <a:schemeClr val="lt1"/>
                          </a:highlight>
                          <a:latin typeface="Open Sans Light"/>
                          <a:ea typeface="Open Sans Light"/>
                          <a:cs typeface="Open Sans Light"/>
                          <a:sym typeface="Open Sans Light"/>
                        </a:rPr>
                        <a:t>Average order value </a:t>
                      </a:r>
                      <a:endParaRPr b="1" i="1" sz="1800">
                        <a:solidFill>
                          <a:srgbClr val="525C65"/>
                        </a:solidFill>
                        <a:highlight>
                          <a:schemeClr val="lt1"/>
                        </a:highlight>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70"/>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Two:</a:t>
            </a:r>
            <a:r>
              <a:rPr b="1" lang="en" sz="4800">
                <a:solidFill>
                  <a:srgbClr val="FAFBFC"/>
                </a:solidFill>
              </a:rPr>
              <a:t> </a:t>
            </a:r>
            <a:endParaRPr b="1" sz="4800">
              <a:solidFill>
                <a:srgbClr val="FAFBFC"/>
              </a:solidFill>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A/B Testing Proposal</a:t>
            </a:r>
            <a:endParaRPr sz="3600">
              <a:solidFill>
                <a:srgbClr val="FAFBFC"/>
              </a:solidFill>
              <a:latin typeface="Open Sans"/>
              <a:ea typeface="Open Sans"/>
              <a:cs typeface="Open Sans"/>
              <a:sym typeface="Open Sans"/>
            </a:endParaRPr>
          </a:p>
        </p:txBody>
      </p:sp>
      <p:sp>
        <p:nvSpPr>
          <p:cNvPr id="270" name="Google Shape;270;p70"/>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aphicFrame>
        <p:nvGraphicFramePr>
          <p:cNvPr id="275" name="Google Shape;275;p71"/>
          <p:cNvGraphicFramePr/>
          <p:nvPr/>
        </p:nvGraphicFramePr>
        <p:xfrm>
          <a:off x="264900" y="2345838"/>
          <a:ext cx="3000000" cy="3000000"/>
        </p:xfrm>
        <a:graphic>
          <a:graphicData uri="http://schemas.openxmlformats.org/drawingml/2006/table">
            <a:tbl>
              <a:tblPr>
                <a:noFill/>
                <a:tableStyleId>{D74FBB27-62DD-4524-9B7D-766824757B25}</a:tableStyleId>
              </a:tblPr>
              <a:tblGrid>
                <a:gridCol w="7242600"/>
              </a:tblGrid>
              <a:tr h="472950">
                <a:tc>
                  <a:txBody>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KPI used as basis for the A/B test</a:t>
                      </a:r>
                      <a:endParaRPr b="1"/>
                    </a:p>
                  </a:txBody>
                  <a:tcPr marT="91425" marB="91425" marR="91425" marL="91425"/>
                </a:tc>
              </a:tr>
              <a:tr h="458225">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Average Order Value</a:t>
                      </a:r>
                      <a:endParaRPr/>
                    </a:p>
                  </a:txBody>
                  <a:tcPr marT="91425" marB="91425" marR="91425" marL="91425">
                    <a:lnB cap="flat" cmpd="sng" w="9525">
                      <a:solidFill>
                        <a:srgbClr val="9E9E9E"/>
                      </a:solidFill>
                      <a:prstDash val="solid"/>
                      <a:round/>
                      <a:headEnd len="sm" w="sm" type="none"/>
                      <a:tailEnd len="sm" w="sm" type="none"/>
                    </a:lnB>
                  </a:tcPr>
                </a:tc>
              </a:tr>
              <a:tr h="515275">
                <a:tc>
                  <a:txBody>
                    <a:bodyPr/>
                    <a:lstStyle/>
                    <a:p>
                      <a:pPr indent="0" lvl="0" marL="0" rtl="0" algn="l">
                        <a:lnSpc>
                          <a:spcPct val="115000"/>
                        </a:lnSpc>
                        <a:spcBef>
                          <a:spcPts val="0"/>
                        </a:spcBef>
                        <a:spcAft>
                          <a:spcPts val="1600"/>
                        </a:spcAft>
                        <a:buNone/>
                      </a:pPr>
                      <a:r>
                        <a:rPr b="1" lang="en" sz="1800">
                          <a:solidFill>
                            <a:schemeClr val="dk2"/>
                          </a:solidFill>
                          <a:latin typeface="Open Sans"/>
                          <a:ea typeface="Open Sans"/>
                          <a:cs typeface="Open Sans"/>
                          <a:sym typeface="Open Sans"/>
                        </a:rPr>
                        <a:t>Variable that will have an impact on the KPI</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43275">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Showing</a:t>
                      </a:r>
                      <a:r>
                        <a:rPr i="1" lang="en" sz="1800">
                          <a:solidFill>
                            <a:schemeClr val="dk2"/>
                          </a:solidFill>
                          <a:latin typeface="Open Sans"/>
                          <a:ea typeface="Open Sans"/>
                          <a:cs typeface="Open Sans"/>
                          <a:sym typeface="Open Sans"/>
                        </a:rPr>
                        <a:t> customer a message regarding being x dollar amount away from </a:t>
                      </a:r>
                      <a:r>
                        <a:rPr i="1" lang="en" sz="1800">
                          <a:solidFill>
                            <a:schemeClr val="dk2"/>
                          </a:solidFill>
                          <a:latin typeface="Open Sans"/>
                          <a:ea typeface="Open Sans"/>
                          <a:cs typeface="Open Sans"/>
                          <a:sym typeface="Open Sans"/>
                        </a:rPr>
                        <a:t>getting free shipping with their order </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72350">
                <a:tc>
                  <a:txBody>
                    <a:bodyPr/>
                    <a:lstStyle/>
                    <a:p>
                      <a:pPr indent="0" lvl="0" marL="0" rtl="0" algn="l">
                        <a:lnSpc>
                          <a:spcPct val="115000"/>
                        </a:lnSpc>
                        <a:spcBef>
                          <a:spcPts val="0"/>
                        </a:spcBef>
                        <a:spcAft>
                          <a:spcPts val="1600"/>
                        </a:spcAft>
                        <a:buNone/>
                      </a:pPr>
                      <a:r>
                        <a:rPr b="1" lang="en" sz="1800">
                          <a:solidFill>
                            <a:schemeClr val="dk2"/>
                          </a:solidFill>
                          <a:latin typeface="Open Sans"/>
                          <a:ea typeface="Open Sans"/>
                          <a:cs typeface="Open Sans"/>
                          <a:sym typeface="Open Sans"/>
                        </a:rPr>
                        <a:t>Hypothesis for your A/B Test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105550">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By displaying a free shipping threshold message in the cart more customers will decide to add more items and therefore increase the average order value</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76" name="Google Shape;276;p7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A/B Testing Proposal: KPI, Variable, and Hypothesis</a:t>
            </a:r>
            <a:endParaRPr sz="2400">
              <a:solidFill>
                <a:srgbClr val="02B3E4"/>
              </a:solidFill>
              <a:latin typeface="Open Sans Light"/>
              <a:ea typeface="Open Sans Light"/>
              <a:cs typeface="Open Sans Light"/>
              <a:sym typeface="Open Sans Light"/>
            </a:endParaRPr>
          </a:p>
        </p:txBody>
      </p:sp>
      <p:sp>
        <p:nvSpPr>
          <p:cNvPr id="277" name="Google Shape;277;p71"/>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71"/>
          <p:cNvSpPr txBox="1"/>
          <p:nvPr/>
        </p:nvSpPr>
        <p:spPr>
          <a:xfrm>
            <a:off x="428625" y="96488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7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A/B Testing Proposal: </a:t>
            </a:r>
            <a:r>
              <a:rPr lang="en" sz="3200">
                <a:solidFill>
                  <a:srgbClr val="02B3E4"/>
                </a:solidFill>
                <a:latin typeface="Open Sans Light"/>
                <a:ea typeface="Open Sans Light"/>
                <a:cs typeface="Open Sans Light"/>
                <a:sym typeface="Open Sans Light"/>
              </a:rPr>
              <a:t>Details</a:t>
            </a:r>
            <a:r>
              <a:rPr lang="en" sz="3200">
                <a:solidFill>
                  <a:srgbClr val="02B3E4"/>
                </a:solidFill>
                <a:latin typeface="Open Sans Light"/>
                <a:ea typeface="Open Sans Light"/>
                <a:cs typeface="Open Sans Light"/>
                <a:sym typeface="Open Sans Light"/>
              </a:rPr>
              <a:t> and results</a:t>
            </a:r>
            <a:endParaRPr sz="2400">
              <a:solidFill>
                <a:srgbClr val="02B3E4"/>
              </a:solidFill>
              <a:latin typeface="Open Sans Light"/>
              <a:ea typeface="Open Sans Light"/>
              <a:cs typeface="Open Sans Light"/>
              <a:sym typeface="Open Sans Light"/>
            </a:endParaRPr>
          </a:p>
        </p:txBody>
      </p:sp>
      <p:sp>
        <p:nvSpPr>
          <p:cNvPr id="284" name="Google Shape;284;p72"/>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72"/>
          <p:cNvSpPr txBox="1"/>
          <p:nvPr/>
        </p:nvSpPr>
        <p:spPr>
          <a:xfrm>
            <a:off x="428625" y="96488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86" name="Google Shape;286;p72"/>
          <p:cNvGraphicFramePr/>
          <p:nvPr/>
        </p:nvGraphicFramePr>
        <p:xfrm>
          <a:off x="264950" y="2345838"/>
          <a:ext cx="3000000" cy="3000000"/>
        </p:xfrm>
        <a:graphic>
          <a:graphicData uri="http://schemas.openxmlformats.org/drawingml/2006/table">
            <a:tbl>
              <a:tblPr>
                <a:noFill/>
                <a:tableStyleId>{D74FBB27-62DD-4524-9B7D-766824757B25}</a:tableStyleId>
              </a:tblPr>
              <a:tblGrid>
                <a:gridCol w="3064200"/>
                <a:gridCol w="4178400"/>
              </a:tblGrid>
              <a:tr h="450525">
                <a:tc gridSpan="2">
                  <a:txBody>
                    <a:bodyPr/>
                    <a:lstStyle/>
                    <a:p>
                      <a:pPr indent="0" lvl="0" marL="0" rtl="0" algn="ctr">
                        <a:spcBef>
                          <a:spcPts val="0"/>
                        </a:spcBef>
                        <a:spcAft>
                          <a:spcPts val="0"/>
                        </a:spcAft>
                        <a:buNone/>
                      </a:pPr>
                      <a:r>
                        <a:rPr b="1" lang="en" sz="2000">
                          <a:solidFill>
                            <a:schemeClr val="dk2"/>
                          </a:solidFill>
                          <a:latin typeface="Open Sans"/>
                          <a:ea typeface="Open Sans"/>
                          <a:cs typeface="Open Sans"/>
                          <a:sym typeface="Open Sans"/>
                        </a:rPr>
                        <a:t>Details of the A/B test</a:t>
                      </a:r>
                      <a:endParaRPr b="1" sz="20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436950">
                <a:tc rowSpan="2">
                  <a:txBody>
                    <a:bodyPr/>
                    <a:lstStyle/>
                    <a:p>
                      <a:pPr indent="0" lvl="0" marL="0" rtl="0" algn="l">
                        <a:spcBef>
                          <a:spcPts val="0"/>
                        </a:spcBef>
                        <a:spcAft>
                          <a:spcPts val="0"/>
                        </a:spcAft>
                        <a:buNone/>
                      </a:pPr>
                      <a:r>
                        <a:rPr b="1" lang="en" sz="1800">
                          <a:solidFill>
                            <a:schemeClr val="dk2"/>
                          </a:solidFill>
                          <a:latin typeface="Open Sans"/>
                          <a:ea typeface="Open Sans"/>
                          <a:cs typeface="Open Sans"/>
                          <a:sym typeface="Open Sans"/>
                        </a:rPr>
                        <a:t>Variations being tested:</a:t>
                      </a:r>
                      <a:endParaRPr b="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i="1" lang="en" sz="1800">
                          <a:solidFill>
                            <a:schemeClr val="dk2"/>
                          </a:solidFill>
                          <a:latin typeface="Open Sans"/>
                          <a:ea typeface="Open Sans"/>
                          <a:cs typeface="Open Sans"/>
                          <a:sym typeface="Open Sans"/>
                        </a:rPr>
                        <a:t>Control: the cart page does not display any message about free shipping</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8975">
                <a:tc vMerge="1"/>
                <a:tc>
                  <a:txBody>
                    <a:bodyPr/>
                    <a:lstStyle/>
                    <a:p>
                      <a:pPr indent="0" lvl="0" marL="0" rtl="0" algn="l">
                        <a:spcBef>
                          <a:spcPts val="0"/>
                        </a:spcBef>
                        <a:spcAft>
                          <a:spcPts val="0"/>
                        </a:spcAft>
                        <a:buNone/>
                      </a:pPr>
                      <a:r>
                        <a:rPr i="1" lang="en" sz="1800">
                          <a:solidFill>
                            <a:schemeClr val="dk2"/>
                          </a:solidFill>
                          <a:latin typeface="Open Sans"/>
                          <a:ea typeface="Open Sans"/>
                          <a:cs typeface="Open Sans"/>
                          <a:sym typeface="Open Sans"/>
                        </a:rPr>
                        <a:t>The cart page does display a message about free shipping that updates based on cart value and the free shipping threshold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3350">
                <a:tc>
                  <a:txBody>
                    <a:bodyPr/>
                    <a:lstStyle/>
                    <a:p>
                      <a:pPr indent="0" lvl="0" marL="0" rtl="0" algn="l">
                        <a:lnSpc>
                          <a:spcPct val="115000"/>
                        </a:lnSpc>
                        <a:spcBef>
                          <a:spcPts val="0"/>
                        </a:spcBef>
                        <a:spcAft>
                          <a:spcPts val="1600"/>
                        </a:spcAft>
                        <a:buNone/>
                      </a:pPr>
                      <a:r>
                        <a:rPr b="1" lang="en" sz="1800">
                          <a:solidFill>
                            <a:schemeClr val="dk2"/>
                          </a:solidFill>
                          <a:latin typeface="Open Sans"/>
                          <a:ea typeface="Open Sans"/>
                          <a:cs typeface="Open Sans"/>
                          <a:sym typeface="Open Sans"/>
                        </a:rPr>
                        <a:t>User groups:</a:t>
                      </a:r>
                      <a:endParaRPr b="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50/50 split of group A (control) </a:t>
                      </a:r>
                      <a:r>
                        <a:rPr i="1" lang="en" sz="1800">
                          <a:solidFill>
                            <a:schemeClr val="dk2"/>
                          </a:solidFill>
                          <a:latin typeface="Open Sans"/>
                          <a:ea typeface="Open Sans"/>
                          <a:cs typeface="Open Sans"/>
                          <a:sym typeface="Open Sans"/>
                        </a:rPr>
                        <a:t>that sees the </a:t>
                      </a:r>
                      <a:r>
                        <a:rPr i="1" lang="en" sz="1800">
                          <a:solidFill>
                            <a:schemeClr val="dk2"/>
                          </a:solidFill>
                          <a:latin typeface="Open Sans"/>
                          <a:ea typeface="Open Sans"/>
                          <a:cs typeface="Open Sans"/>
                          <a:sym typeface="Open Sans"/>
                        </a:rPr>
                        <a:t>cart with no message and group B that sees the cart with the free shipping message.</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13825">
                <a:tc>
                  <a:txBody>
                    <a:bodyPr/>
                    <a:lstStyle/>
                    <a:p>
                      <a:pPr indent="0" lvl="0" marL="0" rtl="0" algn="l">
                        <a:lnSpc>
                          <a:spcPct val="115000"/>
                        </a:lnSpc>
                        <a:spcBef>
                          <a:spcPts val="0"/>
                        </a:spcBef>
                        <a:spcAft>
                          <a:spcPts val="1600"/>
                        </a:spcAft>
                        <a:buNone/>
                      </a:pPr>
                      <a:r>
                        <a:rPr b="1" lang="en" sz="1800">
                          <a:solidFill>
                            <a:schemeClr val="dk2"/>
                          </a:solidFill>
                          <a:latin typeface="Open Sans"/>
                          <a:ea typeface="Open Sans"/>
                          <a:cs typeface="Open Sans"/>
                          <a:sym typeface="Open Sans"/>
                        </a:rPr>
                        <a:t>Data collection tool:</a:t>
                      </a:r>
                      <a:endParaRPr b="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Google Analytics and Optimizely</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56250">
                <a:tc>
                  <a:txBody>
                    <a:bodyPr/>
                    <a:lstStyle/>
                    <a:p>
                      <a:pPr indent="0" lvl="0" marL="0" rtl="0" algn="l">
                        <a:lnSpc>
                          <a:spcPct val="115000"/>
                        </a:lnSpc>
                        <a:spcBef>
                          <a:spcPts val="0"/>
                        </a:spcBef>
                        <a:spcAft>
                          <a:spcPts val="1600"/>
                        </a:spcAft>
                        <a:buNone/>
                      </a:pPr>
                      <a:r>
                        <a:rPr b="1" lang="en" sz="1800">
                          <a:solidFill>
                            <a:schemeClr val="dk2"/>
                          </a:solidFill>
                          <a:latin typeface="Open Sans"/>
                          <a:ea typeface="Open Sans"/>
                          <a:cs typeface="Open Sans"/>
                          <a:sym typeface="Open Sans"/>
                        </a:rPr>
                        <a:t>Length of the test:</a:t>
                      </a:r>
                      <a:endParaRPr b="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1600"/>
                        </a:spcAft>
                        <a:buNone/>
                      </a:pPr>
                      <a:r>
                        <a:rPr i="1" lang="en" sz="1800">
                          <a:solidFill>
                            <a:schemeClr val="dk2"/>
                          </a:solidFill>
                          <a:latin typeface="Open Sans"/>
                          <a:ea typeface="Open Sans"/>
                          <a:cs typeface="Open Sans"/>
                          <a:sym typeface="Open Sans"/>
                        </a:rPr>
                        <a:t>Collect data from 1,000 completed orders per group (2,000 users  total).</a:t>
                      </a:r>
                      <a:endParaRPr i="1" sz="1800">
                        <a:solidFill>
                          <a:schemeClr val="dk2"/>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87" name="Google Shape;287;p72"/>
          <p:cNvSpPr txBox="1"/>
          <p:nvPr/>
        </p:nvSpPr>
        <p:spPr>
          <a:xfrm>
            <a:off x="199450" y="8098500"/>
            <a:ext cx="7242600" cy="162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2"/>
                </a:solidFill>
                <a:latin typeface="Open Sans"/>
                <a:ea typeface="Open Sans"/>
                <a:cs typeface="Open Sans"/>
                <a:sym typeface="Open Sans"/>
              </a:rPr>
              <a:t>Describe how you would determine the results of the A/B test</a:t>
            </a:r>
            <a:endParaRPr b="1" sz="1800">
              <a:solidFill>
                <a:schemeClr val="dk2"/>
              </a:solidFill>
              <a:latin typeface="Open Sans"/>
              <a:ea typeface="Open Sans"/>
              <a:cs typeface="Open Sans"/>
              <a:sym typeface="Open Sans"/>
            </a:endParaRPr>
          </a:p>
          <a:p>
            <a:pPr indent="0" lvl="0" marL="0" rtl="0" algn="l">
              <a:lnSpc>
                <a:spcPct val="115000"/>
              </a:lnSpc>
              <a:spcBef>
                <a:spcPts val="1600"/>
              </a:spcBef>
              <a:spcAft>
                <a:spcPts val="1600"/>
              </a:spcAft>
              <a:buNone/>
            </a:pPr>
            <a:r>
              <a:rPr i="1" lang="en" sz="1800">
                <a:solidFill>
                  <a:schemeClr val="dk2"/>
                </a:solidFill>
                <a:latin typeface="Open Sans"/>
                <a:ea typeface="Open Sans"/>
                <a:cs typeface="Open Sans"/>
                <a:sym typeface="Open Sans"/>
              </a:rPr>
              <a:t>I would compare the Average Order Value between the control group and the variation group. A higher AOV in the variation group would mean that the test worked well to meet objective.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1" name="Shape 291"/>
        <p:cNvGrpSpPr/>
        <p:nvPr/>
      </p:nvGrpSpPr>
      <p:grpSpPr>
        <a:xfrm>
          <a:off x="0" y="0"/>
          <a:ext cx="0" cy="0"/>
          <a:chOff x="0" y="0"/>
          <a:chExt cx="0" cy="0"/>
        </a:xfrm>
      </p:grpSpPr>
      <p:sp>
        <p:nvSpPr>
          <p:cNvPr id="292" name="Google Shape;292;p73"/>
          <p:cNvSpPr txBox="1"/>
          <p:nvPr>
            <p:ph type="ctrTitle"/>
          </p:nvPr>
        </p:nvSpPr>
        <p:spPr>
          <a:xfrm>
            <a:off x="347400" y="1947675"/>
            <a:ext cx="7077600" cy="291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Part Three:</a:t>
            </a:r>
            <a:r>
              <a:rPr b="1" lang="en" sz="4800">
                <a:solidFill>
                  <a:srgbClr val="FAFBFC"/>
                </a:solidFill>
              </a:rPr>
              <a:t> </a:t>
            </a:r>
            <a:endParaRPr sz="4800">
              <a:solidFill>
                <a:srgbClr val="FAFBFC"/>
              </a:solidFill>
              <a:latin typeface="Open Sans Light"/>
              <a:ea typeface="Open Sans Light"/>
              <a:cs typeface="Open Sans Light"/>
              <a:sym typeface="Open Sans Light"/>
            </a:endParaRPr>
          </a:p>
          <a:p>
            <a:pPr indent="0" lvl="0" marL="0" rtl="0" algn="l">
              <a:spcBef>
                <a:spcPts val="0"/>
              </a:spcBef>
              <a:spcAft>
                <a:spcPts val="0"/>
              </a:spcAft>
              <a:buNone/>
            </a:pPr>
            <a:r>
              <a:rPr lang="en" sz="4800">
                <a:solidFill>
                  <a:srgbClr val="FAFBFC"/>
                </a:solidFill>
                <a:latin typeface="Open Sans Light"/>
                <a:ea typeface="Open Sans Light"/>
                <a:cs typeface="Open Sans Light"/>
                <a:sym typeface="Open Sans Light"/>
              </a:rPr>
              <a:t>Data Exploration</a:t>
            </a:r>
            <a:endParaRPr sz="3600">
              <a:solidFill>
                <a:srgbClr val="FAFBFC"/>
              </a:solidFill>
              <a:latin typeface="Open Sans"/>
              <a:ea typeface="Open Sans"/>
              <a:cs typeface="Open Sans"/>
              <a:sym typeface="Open Sans"/>
            </a:endParaRPr>
          </a:p>
        </p:txBody>
      </p:sp>
      <p:sp>
        <p:nvSpPr>
          <p:cNvPr id="293" name="Google Shape;293;p73"/>
          <p:cNvSpPr/>
          <p:nvPr/>
        </p:nvSpPr>
        <p:spPr>
          <a:xfrm>
            <a:off x="964649" y="4818975"/>
            <a:ext cx="716700" cy="441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7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marR="0" rtl="0" algn="l">
              <a:lnSpc>
                <a:spcPct val="115000"/>
              </a:lnSpc>
              <a:spcBef>
                <a:spcPts val="0"/>
              </a:spcBef>
              <a:spcAft>
                <a:spcPts val="0"/>
              </a:spcAft>
              <a:buNone/>
            </a:pPr>
            <a:r>
              <a:rPr lang="en" sz="3200">
                <a:solidFill>
                  <a:srgbClr val="02B3E4"/>
                </a:solidFill>
                <a:latin typeface="Open Sans Light"/>
                <a:ea typeface="Open Sans Light"/>
                <a:cs typeface="Open Sans Light"/>
                <a:sym typeface="Open Sans Light"/>
              </a:rPr>
              <a:t>Reports Snapshot</a:t>
            </a:r>
            <a:endParaRPr sz="2400">
              <a:solidFill>
                <a:srgbClr val="02B3E4"/>
              </a:solidFill>
              <a:latin typeface="Open Sans Light"/>
              <a:ea typeface="Open Sans Light"/>
              <a:cs typeface="Open Sans Light"/>
              <a:sym typeface="Open Sans Light"/>
            </a:endParaRPr>
          </a:p>
        </p:txBody>
      </p:sp>
      <p:sp>
        <p:nvSpPr>
          <p:cNvPr id="299" name="Google Shape;299;p74"/>
          <p:cNvSpPr txBox="1"/>
          <p:nvPr>
            <p:ph idx="1" type="body"/>
          </p:nvPr>
        </p:nvSpPr>
        <p:spPr>
          <a:xfrm>
            <a:off x="264945" y="2253729"/>
            <a:ext cx="7242600" cy="62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Reports Snapshot, select a twelve month time period you would like to explore. </a:t>
            </a:r>
            <a:endParaRPr/>
          </a:p>
          <a:p>
            <a:pPr indent="0" lvl="0" marL="0" rtl="0" algn="l">
              <a:spcBef>
                <a:spcPts val="1600"/>
              </a:spcBef>
              <a:spcAft>
                <a:spcPts val="0"/>
              </a:spcAft>
              <a:buNone/>
            </a:pPr>
            <a:r>
              <a:rPr lang="en"/>
              <a:t>Ensure that the following are visible in the screenshot:</a:t>
            </a:r>
            <a:endParaRPr/>
          </a:p>
          <a:p>
            <a:pPr indent="-342900" lvl="0" marL="457200" rtl="0" algn="l">
              <a:spcBef>
                <a:spcPts val="1600"/>
              </a:spcBef>
              <a:spcAft>
                <a:spcPts val="0"/>
              </a:spcAft>
              <a:buSzPts val="1800"/>
              <a:buChar char="●"/>
            </a:pPr>
            <a:r>
              <a:rPr lang="en"/>
              <a:t>Timeframe</a:t>
            </a:r>
            <a:endParaRPr/>
          </a:p>
          <a:p>
            <a:pPr indent="-342900" lvl="0" marL="457200" rtl="0" algn="l">
              <a:spcBef>
                <a:spcPts val="0"/>
              </a:spcBef>
              <a:spcAft>
                <a:spcPts val="0"/>
              </a:spcAft>
              <a:buSzPts val="1800"/>
              <a:buChar char="●"/>
            </a:pPr>
            <a:r>
              <a:rPr lang="en"/>
              <a:t>New users</a:t>
            </a:r>
            <a:endParaRPr/>
          </a:p>
          <a:p>
            <a:pPr indent="-342900" lvl="0" marL="457200" rtl="0" algn="l">
              <a:spcBef>
                <a:spcPts val="0"/>
              </a:spcBef>
              <a:spcAft>
                <a:spcPts val="0"/>
              </a:spcAft>
              <a:buSzPts val="1800"/>
              <a:buChar char="●"/>
            </a:pPr>
            <a:r>
              <a:rPr lang="en"/>
              <a:t>Axis values</a:t>
            </a:r>
            <a:br>
              <a:rPr lang="en"/>
            </a:b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00" name="Google Shape;300;p74"/>
          <p:cNvSpPr txBox="1"/>
          <p:nvPr/>
        </p:nvSpPr>
        <p:spPr>
          <a:xfrm>
            <a:off x="276225" y="9496425"/>
            <a:ext cx="73437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01" name="Google Shape;301;p74"/>
          <p:cNvPicPr preferRelativeResize="0"/>
          <p:nvPr/>
        </p:nvPicPr>
        <p:blipFill>
          <a:blip r:embed="rId3">
            <a:alphaModFix/>
          </a:blip>
          <a:stretch>
            <a:fillRect/>
          </a:stretch>
        </p:blipFill>
        <p:spPr>
          <a:xfrm>
            <a:off x="476300" y="5267163"/>
            <a:ext cx="6819900" cy="3762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