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 id="2147483710" r:id="rId6"/>
    <p:sldMasterId id="2147483711" r:id="rId7"/>
    <p:sldMasterId id="214748371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10058400" cx="7772400"/>
  <p:notesSz cx="6858000" cy="9144000"/>
  <p:embeddedFontLst>
    <p:embeddedFont>
      <p:font typeface="Helvetica Neue"/>
      <p:regular r:id="rId32"/>
      <p:bold r:id="rId33"/>
      <p:italic r:id="rId34"/>
      <p:boldItalic r:id="rId35"/>
    </p:embeddedFont>
    <p:embeddedFont>
      <p:font typeface="Open Sans Ligh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F488AA-54F8-40A8-9691-16B5489E2192}">
  <a:tblStyle styleId="{06F488AA-54F8-40A8-9691-16B5489E21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1.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3.xml"/><Relationship Id="rId21" Type="http://schemas.openxmlformats.org/officeDocument/2006/relationships/slide" Target="slides/slide12.xml"/><Relationship Id="rId43" Type="http://schemas.openxmlformats.org/officeDocument/2006/relationships/font" Target="fonts/OpenSans-bold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HelveticaNeue-bold.fntdata"/><Relationship Id="rId10" Type="http://schemas.openxmlformats.org/officeDocument/2006/relationships/slide" Target="slides/slide1.xml"/><Relationship Id="rId32" Type="http://schemas.openxmlformats.org/officeDocument/2006/relationships/font" Target="fonts/HelveticaNeue-regular.fntdata"/><Relationship Id="rId13" Type="http://schemas.openxmlformats.org/officeDocument/2006/relationships/slide" Target="slides/slide4.xml"/><Relationship Id="rId35" Type="http://schemas.openxmlformats.org/officeDocument/2006/relationships/font" Target="fonts/HelveticaNeue-boldItalic.fntdata"/><Relationship Id="rId12" Type="http://schemas.openxmlformats.org/officeDocument/2006/relationships/slide" Target="slides/slide3.xml"/><Relationship Id="rId34" Type="http://schemas.openxmlformats.org/officeDocument/2006/relationships/font" Target="fonts/HelveticaNeue-italic.fntdata"/><Relationship Id="rId15" Type="http://schemas.openxmlformats.org/officeDocument/2006/relationships/slide" Target="slides/slide6.xml"/><Relationship Id="rId37" Type="http://schemas.openxmlformats.org/officeDocument/2006/relationships/font" Target="fonts/OpenSansLight-bold.fntdata"/><Relationship Id="rId14" Type="http://schemas.openxmlformats.org/officeDocument/2006/relationships/slide" Target="slides/slide5.xml"/><Relationship Id="rId36" Type="http://schemas.openxmlformats.org/officeDocument/2006/relationships/font" Target="fonts/OpenSansLight-regular.fntdata"/><Relationship Id="rId17" Type="http://schemas.openxmlformats.org/officeDocument/2006/relationships/slide" Target="slides/slide8.xml"/><Relationship Id="rId39" Type="http://schemas.openxmlformats.org/officeDocument/2006/relationships/font" Target="fonts/OpenSansLight-boldItalic.fntdata"/><Relationship Id="rId16" Type="http://schemas.openxmlformats.org/officeDocument/2006/relationships/slide" Target="slides/slide7.xml"/><Relationship Id="rId38" Type="http://schemas.openxmlformats.org/officeDocument/2006/relationships/font" Target="fonts/OpenSansLight-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9224f7654_0_43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9224f765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9224f7654_0_5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9224f7654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9224f7654_0_5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9224f765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9224f7654_0_5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9224f7654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224f7654_0_54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224f765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9224f7654_0_54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9224f765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9224f7654_0_57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9224f765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9224f7654_0_58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9224f765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66ad6ad9f_0_5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a66ad6ad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9224f7654_0_60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9224f765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9224f7654_0_6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9224f7654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9224f7654_0_45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9224f765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9224f7654_0_6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9224f765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9224f7654_0_6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9224f765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9224f7654_0_63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9224f7654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9224f7654_0_46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9224f765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9224f7654_0_46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9224f765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9224f7654_0_47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9224f765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66ad6ad9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66ad6ad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66ad6ad9f_0_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66ad6ad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224f7654_0_50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9224f765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224f7654_0_5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224f765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 name="Google Shape;39;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 name="Google Shape;48;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50" name="Shape 50"/>
        <p:cNvGrpSpPr/>
        <p:nvPr/>
      </p:nvGrpSpPr>
      <p:grpSpPr>
        <a:xfrm>
          <a:off x="0" y="0"/>
          <a:ext cx="0" cy="0"/>
          <a:chOff x="0" y="0"/>
          <a:chExt cx="0" cy="0"/>
        </a:xfrm>
      </p:grpSpPr>
      <p:sp>
        <p:nvSpPr>
          <p:cNvPr id="51" name="Google Shape;51;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1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56" name="Google Shape;56;p1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8" name="Shape 58"/>
        <p:cNvGrpSpPr/>
        <p:nvPr/>
      </p:nvGrpSpPr>
      <p:grpSpPr>
        <a:xfrm>
          <a:off x="0" y="0"/>
          <a:ext cx="0" cy="0"/>
          <a:chOff x="0" y="0"/>
          <a:chExt cx="0" cy="0"/>
        </a:xfrm>
      </p:grpSpPr>
      <p:sp>
        <p:nvSpPr>
          <p:cNvPr id="59" name="Google Shape;59;p1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7"/>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61" name="Google Shape;61;p1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62" name="Shape 62"/>
        <p:cNvGrpSpPr/>
        <p:nvPr/>
      </p:nvGrpSpPr>
      <p:grpSpPr>
        <a:xfrm>
          <a:off x="0" y="0"/>
          <a:ext cx="0" cy="0"/>
          <a:chOff x="0" y="0"/>
          <a:chExt cx="0" cy="0"/>
        </a:xfrm>
      </p:grpSpPr>
      <p:sp>
        <p:nvSpPr>
          <p:cNvPr id="63" name="Google Shape;63;p1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8"/>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8"/>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2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2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2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7"/>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 name="Google Shape;98;p27"/>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99" name="Shape 99"/>
        <p:cNvGrpSpPr/>
        <p:nvPr/>
      </p:nvGrpSpPr>
      <p:grpSpPr>
        <a:xfrm>
          <a:off x="0" y="0"/>
          <a:ext cx="0" cy="0"/>
          <a:chOff x="0" y="0"/>
          <a:chExt cx="0" cy="0"/>
        </a:xfrm>
      </p:grpSpPr>
      <p:sp>
        <p:nvSpPr>
          <p:cNvPr id="100" name="Google Shape;100;p28"/>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30"/>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30"/>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3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32"/>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32"/>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33"/>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4"/>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34"/>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34"/>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35"/>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36"/>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36"/>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2" name="Shape 132"/>
        <p:cNvGrpSpPr/>
        <p:nvPr/>
      </p:nvGrpSpPr>
      <p:grpSpPr>
        <a:xfrm>
          <a:off x="0" y="0"/>
          <a:ext cx="0" cy="0"/>
          <a:chOff x="0" y="0"/>
          <a:chExt cx="0" cy="0"/>
        </a:xfrm>
      </p:grpSpPr>
      <p:sp>
        <p:nvSpPr>
          <p:cNvPr id="133" name="Google Shape;133;p39"/>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 name="Google Shape;134;p39"/>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3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36" name="Shape 136"/>
        <p:cNvGrpSpPr/>
        <p:nvPr/>
      </p:nvGrpSpPr>
      <p:grpSpPr>
        <a:xfrm>
          <a:off x="0" y="0"/>
          <a:ext cx="0" cy="0"/>
          <a:chOff x="0" y="0"/>
          <a:chExt cx="0" cy="0"/>
        </a:xfrm>
      </p:grpSpPr>
      <p:sp>
        <p:nvSpPr>
          <p:cNvPr id="137" name="Google Shape;137;p40"/>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 name="Google Shape;138;p4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39" name="Shape 139"/>
        <p:cNvGrpSpPr/>
        <p:nvPr/>
      </p:nvGrpSpPr>
      <p:grpSpPr>
        <a:xfrm>
          <a:off x="0" y="0"/>
          <a:ext cx="0" cy="0"/>
          <a:chOff x="0" y="0"/>
          <a:chExt cx="0" cy="0"/>
        </a:xfrm>
      </p:grpSpPr>
      <p:sp>
        <p:nvSpPr>
          <p:cNvPr id="140" name="Google Shape;140;p4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4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2" name="Google Shape;142;p4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5" name="Shape 145"/>
        <p:cNvGrpSpPr/>
        <p:nvPr/>
      </p:nvGrpSpPr>
      <p:grpSpPr>
        <a:xfrm>
          <a:off x="0" y="0"/>
          <a:ext cx="0" cy="0"/>
          <a:chOff x="0" y="0"/>
          <a:chExt cx="0" cy="0"/>
        </a:xfrm>
      </p:grpSpPr>
      <p:sp>
        <p:nvSpPr>
          <p:cNvPr id="146" name="Google Shape;146;p4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42"/>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8" name="Google Shape;148;p4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149" name="Shape 149"/>
        <p:cNvGrpSpPr/>
        <p:nvPr/>
      </p:nvGrpSpPr>
      <p:grpSpPr>
        <a:xfrm>
          <a:off x="0" y="0"/>
          <a:ext cx="0" cy="0"/>
          <a:chOff x="0" y="0"/>
          <a:chExt cx="0" cy="0"/>
        </a:xfrm>
      </p:grpSpPr>
      <p:sp>
        <p:nvSpPr>
          <p:cNvPr id="150" name="Google Shape;150;p4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43"/>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43"/>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3" name="Google Shape;153;p4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4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44"/>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9" name="Shape 159"/>
        <p:cNvGrpSpPr/>
        <p:nvPr/>
      </p:nvGrpSpPr>
      <p:grpSpPr>
        <a:xfrm>
          <a:off x="0" y="0"/>
          <a:ext cx="0" cy="0"/>
          <a:chOff x="0" y="0"/>
          <a:chExt cx="0" cy="0"/>
        </a:xfrm>
      </p:grpSpPr>
      <p:sp>
        <p:nvSpPr>
          <p:cNvPr id="160" name="Google Shape;160;p4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4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46"/>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46"/>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5" name="Google Shape;165;p4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6" name="Shape 166"/>
        <p:cNvGrpSpPr/>
        <p:nvPr/>
      </p:nvGrpSpPr>
      <p:grpSpPr>
        <a:xfrm>
          <a:off x="0" y="0"/>
          <a:ext cx="0" cy="0"/>
          <a:chOff x="0" y="0"/>
          <a:chExt cx="0" cy="0"/>
        </a:xfrm>
      </p:grpSpPr>
      <p:sp>
        <p:nvSpPr>
          <p:cNvPr id="167" name="Google Shape;167;p47"/>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8" name="Google Shape;168;p4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8"/>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2" name="Google Shape;172;p48"/>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3" name="Google Shape;173;p48"/>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4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49"/>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77" name="Google Shape;177;p4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50"/>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0" name="Google Shape;180;p50"/>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1" name="Google Shape;181;p5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5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53"/>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53"/>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5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93" name="Shape 193"/>
        <p:cNvGrpSpPr/>
        <p:nvPr/>
      </p:nvGrpSpPr>
      <p:grpSpPr>
        <a:xfrm>
          <a:off x="0" y="0"/>
          <a:ext cx="0" cy="0"/>
          <a:chOff x="0" y="0"/>
          <a:chExt cx="0" cy="0"/>
        </a:xfrm>
      </p:grpSpPr>
      <p:sp>
        <p:nvSpPr>
          <p:cNvPr id="194" name="Google Shape;194;p54"/>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5" name="Google Shape;195;p5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96" name="Shape 196"/>
        <p:cNvGrpSpPr/>
        <p:nvPr/>
      </p:nvGrpSpPr>
      <p:grpSpPr>
        <a:xfrm>
          <a:off x="0" y="0"/>
          <a:ext cx="0" cy="0"/>
          <a:chOff x="0" y="0"/>
          <a:chExt cx="0" cy="0"/>
        </a:xfrm>
      </p:grpSpPr>
      <p:sp>
        <p:nvSpPr>
          <p:cNvPr id="197" name="Google Shape;197;p5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55"/>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99" name="Google Shape;199;p5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02" name="Shape 202"/>
        <p:cNvGrpSpPr/>
        <p:nvPr/>
      </p:nvGrpSpPr>
      <p:grpSpPr>
        <a:xfrm>
          <a:off x="0" y="0"/>
          <a:ext cx="0" cy="0"/>
          <a:chOff x="0" y="0"/>
          <a:chExt cx="0" cy="0"/>
        </a:xfrm>
      </p:grpSpPr>
      <p:sp>
        <p:nvSpPr>
          <p:cNvPr id="203" name="Google Shape;203;p5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5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205" name="Google Shape;205;p5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206" name="Shape 206"/>
        <p:cNvGrpSpPr/>
        <p:nvPr/>
      </p:nvGrpSpPr>
      <p:grpSpPr>
        <a:xfrm>
          <a:off x="0" y="0"/>
          <a:ext cx="0" cy="0"/>
          <a:chOff x="0" y="0"/>
          <a:chExt cx="0" cy="0"/>
        </a:xfrm>
      </p:grpSpPr>
      <p:sp>
        <p:nvSpPr>
          <p:cNvPr id="207" name="Google Shape;207;p5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5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9" name="Google Shape;209;p5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0" name="Google Shape;210;p5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5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58"/>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4" name="Shape 214"/>
        <p:cNvGrpSpPr/>
        <p:nvPr/>
      </p:nvGrpSpPr>
      <p:grpSpPr>
        <a:xfrm>
          <a:off x="0" y="0"/>
          <a:ext cx="0" cy="0"/>
          <a:chOff x="0" y="0"/>
          <a:chExt cx="0" cy="0"/>
        </a:xfrm>
      </p:grpSpPr>
      <p:sp>
        <p:nvSpPr>
          <p:cNvPr id="215" name="Google Shape;215;p5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5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7" name="Shape 217"/>
        <p:cNvGrpSpPr/>
        <p:nvPr/>
      </p:nvGrpSpPr>
      <p:grpSpPr>
        <a:xfrm>
          <a:off x="0" y="0"/>
          <a:ext cx="0" cy="0"/>
          <a:chOff x="0" y="0"/>
          <a:chExt cx="0" cy="0"/>
        </a:xfrm>
      </p:grpSpPr>
      <p:sp>
        <p:nvSpPr>
          <p:cNvPr id="218" name="Google Shape;218;p6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6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0" name="Google Shape;220;p6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6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3" name="Google Shape;223;p6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4"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7" name="Google Shape;227;p6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 name="Google Shape;228;p6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6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6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32" name="Google Shape;232;p6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6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 name="Google Shape;235;p6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36" name="Google Shape;236;p6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 name="Google Shape;27;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6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 name="Google Shape;33;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2.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 name="Shape 41"/>
        <p:cNvGrpSpPr/>
        <p:nvPr/>
      </p:nvGrpSpPr>
      <p:grpSpPr>
        <a:xfrm>
          <a:off x="0" y="0"/>
          <a:ext cx="0" cy="0"/>
          <a:chOff x="0" y="0"/>
          <a:chExt cx="0" cy="0"/>
        </a:xfrm>
      </p:grpSpPr>
      <p:sp>
        <p:nvSpPr>
          <p:cNvPr id="42" name="Google Shape;42;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3" name="Google Shape;43;p1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44" name="Google Shape;44;p1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2" name="Shape 92"/>
        <p:cNvGrpSpPr/>
        <p:nvPr/>
      </p:nvGrpSpPr>
      <p:grpSpPr>
        <a:xfrm>
          <a:off x="0" y="0"/>
          <a:ext cx="0" cy="0"/>
          <a:chOff x="0" y="0"/>
          <a:chExt cx="0" cy="0"/>
        </a:xfrm>
      </p:grpSpPr>
      <p:sp>
        <p:nvSpPr>
          <p:cNvPr id="93" name="Google Shape;93;p2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4" name="Google Shape;94;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95" name="Google Shape;95;p26"/>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3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9" name="Google Shape;129;p3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30" name="Google Shape;130;p3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6" name="Google Shape;186;p52"/>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87" name="Google Shape;187;p5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anchorCtr="0" anchor="t" bIns="26775" lIns="26775" spcFirstLastPara="1" rIns="26775" wrap="square" tIns="26775">
            <a:noAutofit/>
          </a:bodyPr>
          <a:lstStyle/>
          <a:p>
            <a:pPr indent="0" lvl="0" marL="0" rtl="0" algn="ctr">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Draw Insights from Marketing Data</a:t>
            </a:r>
            <a:endParaRPr sz="2400">
              <a:solidFill>
                <a:srgbClr val="BECBD6"/>
              </a:solidFill>
              <a:latin typeface="Open Sans"/>
              <a:ea typeface="Open Sans"/>
              <a:cs typeface="Open Sans"/>
              <a:sym typeface="Open Sans"/>
            </a:endParaRPr>
          </a:p>
        </p:txBody>
      </p:sp>
      <p:sp>
        <p:nvSpPr>
          <p:cNvPr id="246" name="Google Shape;246;p66"/>
          <p:cNvSpPr/>
          <p:nvPr/>
        </p:nvSpPr>
        <p:spPr>
          <a:xfrm>
            <a:off x="0" y="734900"/>
            <a:ext cx="7772400" cy="1077300"/>
          </a:xfrm>
          <a:prstGeom prst="rect">
            <a:avLst/>
          </a:prstGeom>
          <a:noFill/>
          <a:ln>
            <a:noFill/>
          </a:ln>
        </p:spPr>
        <p:txBody>
          <a:bodyPr anchorCtr="0" anchor="ctr" bIns="26775" lIns="26775" spcFirstLastPara="1" rIns="26775" wrap="square" tIns="26775">
            <a:noAutofit/>
          </a:bodyPr>
          <a:lstStyle/>
          <a:p>
            <a:pPr indent="0" lvl="0" marL="0" rtl="0" algn="ctr">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Marketing Data and Technology</a:t>
            </a:r>
            <a:endParaRPr sz="3600">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07" name="Google Shape;307;p75"/>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month had the most new users?</a:t>
            </a:r>
            <a:endParaRPr/>
          </a:p>
          <a:p>
            <a:pPr indent="0" lvl="0" marL="0" rtl="0" algn="l">
              <a:spcBef>
                <a:spcPts val="1600"/>
              </a:spcBef>
              <a:spcAft>
                <a:spcPts val="0"/>
              </a:spcAft>
              <a:buClr>
                <a:schemeClr val="dk1"/>
              </a:buClr>
              <a:buSzPts val="1100"/>
              <a:buFont typeface="Arial"/>
              <a:buNone/>
            </a:pPr>
            <a:r>
              <a:rPr i="1" lang="en"/>
              <a:t>May 2025</a:t>
            </a:r>
            <a:endParaRPr i="1"/>
          </a:p>
          <a:p>
            <a:pPr indent="0" lvl="0" marL="0" rtl="0" algn="l">
              <a:spcBef>
                <a:spcPts val="1600"/>
              </a:spcBef>
              <a:spcAft>
                <a:spcPts val="0"/>
              </a:spcAft>
              <a:buClr>
                <a:schemeClr val="dk1"/>
              </a:buClr>
              <a:buSzPts val="1100"/>
              <a:buFont typeface="Arial"/>
              <a:buNone/>
            </a:pPr>
            <a:r>
              <a:rPr lang="en"/>
              <a:t>Which month had the fewest new users?  </a:t>
            </a:r>
            <a:endParaRPr/>
          </a:p>
          <a:p>
            <a:pPr indent="0" lvl="0" marL="0" rtl="0" algn="l">
              <a:spcBef>
                <a:spcPts val="1600"/>
              </a:spcBef>
              <a:spcAft>
                <a:spcPts val="0"/>
              </a:spcAft>
              <a:buNone/>
            </a:pPr>
            <a:r>
              <a:rPr i="1" lang="en"/>
              <a:t>Jan 2025</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None/>
            </a:pPr>
            <a:r>
              <a:rPr lang="en"/>
              <a:t>Write some </a:t>
            </a:r>
            <a:r>
              <a:rPr lang="en"/>
              <a:t>ideas why certain trends are associated with these specific months?</a:t>
            </a:r>
            <a:endParaRPr/>
          </a:p>
          <a:p>
            <a:pPr indent="0" lvl="0" marL="0" rtl="0" algn="l">
              <a:spcBef>
                <a:spcPts val="1600"/>
              </a:spcBef>
              <a:spcAft>
                <a:spcPts val="0"/>
              </a:spcAft>
              <a:buClr>
                <a:schemeClr val="dk1"/>
              </a:buClr>
              <a:buSzPts val="1100"/>
              <a:buFont typeface="Arial"/>
              <a:buNone/>
            </a:pPr>
            <a:r>
              <a:rPr i="1" lang="en"/>
              <a:t>May highest because spring promotions, mid-year sales, people are more socially active, and its far away from expensive holiday seasons.</a:t>
            </a:r>
            <a:endParaRPr i="1"/>
          </a:p>
          <a:p>
            <a:pPr indent="0" lvl="0" marL="0" rtl="0" algn="l">
              <a:spcBef>
                <a:spcPts val="1600"/>
              </a:spcBef>
              <a:spcAft>
                <a:spcPts val="0"/>
              </a:spcAft>
              <a:buClr>
                <a:schemeClr val="dk1"/>
              </a:buClr>
              <a:buSzPts val="1100"/>
              <a:buFont typeface="Arial"/>
              <a:buNone/>
            </a:pPr>
            <a:r>
              <a:rPr i="1" lang="en"/>
              <a:t>Jan lowest because there is a drop in shopping after lots of spending in Nov - December.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8" name="Google Shape;308;p75"/>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Tech</a:t>
            </a:r>
            <a:endParaRPr sz="2400">
              <a:solidFill>
                <a:srgbClr val="02B3E4"/>
              </a:solidFill>
              <a:latin typeface="Open Sans Light"/>
              <a:ea typeface="Open Sans Light"/>
              <a:cs typeface="Open Sans Light"/>
              <a:sym typeface="Open Sans Light"/>
            </a:endParaRPr>
          </a:p>
        </p:txBody>
      </p:sp>
      <p:sp>
        <p:nvSpPr>
          <p:cNvPr id="314" name="Google Shape;314;p76"/>
          <p:cNvSpPr txBox="1"/>
          <p:nvPr>
            <p:ph idx="1" type="body"/>
          </p:nvPr>
        </p:nvSpPr>
        <p:spPr>
          <a:xfrm>
            <a:off x="264945" y="199017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go into the User → Tech → Tech overview report for the following:  </a:t>
            </a:r>
            <a:endParaRPr/>
          </a:p>
          <a:p>
            <a:pPr indent="0" lvl="0" marL="0" rtl="0" algn="l">
              <a:spcBef>
                <a:spcPts val="1600"/>
              </a:spcBef>
              <a:spcAft>
                <a:spcPts val="0"/>
              </a:spcAft>
              <a:buNone/>
            </a:pPr>
            <a:r>
              <a:rPr lang="en"/>
              <a:t>For the twelve month period you’ve chosen, provide a screenshot showing percentage chart (donut charts) of All Users that came from mobile, desktop, and tablet devices.</a:t>
            </a:r>
            <a:endParaRPr/>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Device Category</a:t>
            </a:r>
            <a:endParaRPr/>
          </a:p>
          <a:p>
            <a:pPr indent="-342900" lvl="0" marL="457200" rtl="0" algn="l">
              <a:spcBef>
                <a:spcPts val="0"/>
              </a:spcBef>
              <a:spcAft>
                <a:spcPts val="0"/>
              </a:spcAft>
              <a:buSzPts val="1800"/>
              <a:buChar char="●"/>
            </a:pPr>
            <a:r>
              <a:rPr lang="en"/>
              <a:t>Donut chart showing % breakdown by device</a:t>
            </a:r>
            <a:endParaRPr/>
          </a:p>
          <a:p>
            <a:pPr indent="0" lvl="0" marL="0" rtl="0" algn="l">
              <a:spcBef>
                <a:spcPts val="1600"/>
              </a:spcBef>
              <a:spcAft>
                <a:spcPts val="0"/>
              </a:spcAft>
              <a:buNone/>
            </a:pPr>
            <a:r>
              <a:rPr lang="en"/>
              <a:t>Note that the time frame selected does not need to be visible in the screenshot..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15" name="Google Shape;315;p76"/>
          <p:cNvSpPr txBox="1"/>
          <p:nvPr/>
        </p:nvSpPr>
        <p:spPr>
          <a:xfrm>
            <a:off x="682600" y="7172425"/>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Replace this box with screenshot from repor </a:t>
            </a:r>
            <a:endParaRPr sz="3600">
              <a:solidFill>
                <a:srgbClr val="FFFFFF"/>
              </a:solidFill>
              <a:latin typeface="Open Sans"/>
              <a:ea typeface="Open Sans"/>
              <a:cs typeface="Open Sans"/>
              <a:sym typeface="Open Sans"/>
            </a:endParaRPr>
          </a:p>
        </p:txBody>
      </p:sp>
      <p:pic>
        <p:nvPicPr>
          <p:cNvPr id="316" name="Google Shape;316;p76"/>
          <p:cNvPicPr preferRelativeResize="0"/>
          <p:nvPr/>
        </p:nvPicPr>
        <p:blipFill>
          <a:blip r:embed="rId3">
            <a:alphaModFix/>
          </a:blip>
          <a:stretch>
            <a:fillRect/>
          </a:stretch>
        </p:blipFill>
        <p:spPr>
          <a:xfrm>
            <a:off x="2568775" y="6063488"/>
            <a:ext cx="3667125" cy="362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t>
            </a:r>
            <a:r>
              <a:rPr lang="en" sz="3200">
                <a:solidFill>
                  <a:srgbClr val="02B3E4"/>
                </a:solidFill>
                <a:latin typeface="Open Sans Light"/>
                <a:ea typeface="Open Sans Light"/>
                <a:cs typeface="Open Sans Light"/>
                <a:sym typeface="Open Sans Light"/>
              </a:rPr>
              <a:t>Acquisition</a:t>
            </a:r>
            <a:endParaRPr sz="2400">
              <a:solidFill>
                <a:srgbClr val="02B3E4"/>
              </a:solidFill>
              <a:latin typeface="Open Sans Light"/>
              <a:ea typeface="Open Sans Light"/>
              <a:cs typeface="Open Sans Light"/>
              <a:sym typeface="Open Sans Light"/>
            </a:endParaRPr>
          </a:p>
        </p:txBody>
      </p:sp>
      <p:sp>
        <p:nvSpPr>
          <p:cNvPr id="322" name="Google Shape;322;p77"/>
          <p:cNvSpPr txBox="1"/>
          <p:nvPr>
            <p:ph idx="1" type="body"/>
          </p:nvPr>
        </p:nvSpPr>
        <p:spPr>
          <a:xfrm>
            <a:off x="344538" y="1671075"/>
            <a:ext cx="7242600" cy="26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this section, if you are using your own business’s Google Analytics data but do not have eCommerce capabilities established, please use the Google Analytics demo data provided from the Google Merchandise store.</a:t>
            </a:r>
            <a:endParaRPr b="1"/>
          </a:p>
          <a:p>
            <a:pPr indent="0" lvl="0" marL="0" rtl="0" algn="l">
              <a:spcBef>
                <a:spcPts val="1600"/>
              </a:spcBef>
              <a:spcAft>
                <a:spcPts val="0"/>
              </a:spcAft>
              <a:buNone/>
            </a:pPr>
            <a:r>
              <a:rPr lang="en"/>
              <a:t>Take a screenshot that shows the Engagement rate of the different acquisition channels over a 12 month period.</a:t>
            </a:r>
            <a:endParaRPr/>
          </a:p>
          <a:p>
            <a:pPr indent="0" lvl="0" marL="0" rtl="0" algn="l">
              <a:spcBef>
                <a:spcPts val="1600"/>
              </a:spcBef>
              <a:spcAft>
                <a:spcPts val="0"/>
              </a:spcAft>
              <a:buClr>
                <a:schemeClr val="dk1"/>
              </a:buClr>
              <a:buSzPts val="1100"/>
              <a:buFont typeface="Arial"/>
              <a:buNone/>
            </a:pPr>
            <a:r>
              <a:rPr lang="en"/>
              <a:t>E</a:t>
            </a:r>
            <a:r>
              <a:rPr lang="en"/>
              <a:t>nsure that the following are visible in the screenshot:</a:t>
            </a:r>
            <a:endParaRPr/>
          </a:p>
          <a:p>
            <a:pPr indent="-342900" lvl="0" marL="457200" rtl="0" algn="l">
              <a:spcBef>
                <a:spcPts val="1600"/>
              </a:spcBef>
              <a:spcAft>
                <a:spcPts val="0"/>
              </a:spcAft>
              <a:buSzPts val="1800"/>
              <a:buChar char="●"/>
            </a:pPr>
            <a:r>
              <a:rPr lang="en"/>
              <a:t>Channel group</a:t>
            </a:r>
            <a:endParaRPr/>
          </a:p>
          <a:p>
            <a:pPr indent="-342900" lvl="0" marL="457200" rtl="0" algn="l">
              <a:spcBef>
                <a:spcPts val="0"/>
              </a:spcBef>
              <a:spcAft>
                <a:spcPts val="0"/>
              </a:spcAft>
              <a:buSzPts val="1800"/>
              <a:buChar char="●"/>
            </a:pPr>
            <a:r>
              <a:rPr lang="en"/>
              <a:t>Users</a:t>
            </a:r>
            <a:endParaRPr/>
          </a:p>
          <a:p>
            <a:pPr indent="-342900" lvl="0" marL="457200" rtl="0" algn="l">
              <a:spcBef>
                <a:spcPts val="0"/>
              </a:spcBef>
              <a:spcAft>
                <a:spcPts val="0"/>
              </a:spcAft>
              <a:buSzPts val="1800"/>
              <a:buChar char="●"/>
            </a:pPr>
            <a:r>
              <a:rPr lang="en"/>
              <a:t>Engagement Rate</a:t>
            </a:r>
            <a:endParaRPr/>
          </a:p>
          <a:p>
            <a:pPr indent="0" lvl="0" marL="0" rtl="0" algn="l">
              <a:spcBef>
                <a:spcPts val="1600"/>
              </a:spcBef>
              <a:spcAft>
                <a:spcPts val="0"/>
              </a:spcAft>
              <a:buNone/>
            </a:pPr>
            <a:r>
              <a:rPr lang="en"/>
              <a:t>Note that the time frame selected does not need to be visible in the screenshot, but will be reflected by the number of users.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3" name="Google Shape;323;p77"/>
          <p:cNvPicPr preferRelativeResize="0"/>
          <p:nvPr/>
        </p:nvPicPr>
        <p:blipFill>
          <a:blip r:embed="rId3">
            <a:alphaModFix/>
          </a:blip>
          <a:stretch>
            <a:fillRect/>
          </a:stretch>
        </p:blipFill>
        <p:spPr>
          <a:xfrm>
            <a:off x="474963" y="6413825"/>
            <a:ext cx="6981773" cy="3072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3200">
              <a:solidFill>
                <a:srgbClr val="02B3E4"/>
              </a:solidFill>
              <a:latin typeface="Open Sans Light"/>
              <a:ea typeface="Open Sans Light"/>
              <a:cs typeface="Open Sans Light"/>
              <a:sym typeface="Open Sans Light"/>
            </a:endParaRPr>
          </a:p>
        </p:txBody>
      </p:sp>
      <p:sp>
        <p:nvSpPr>
          <p:cNvPr id="329" name="Google Shape;329;p78"/>
          <p:cNvSpPr txBox="1"/>
          <p:nvPr>
            <p:ph idx="1" type="body"/>
          </p:nvPr>
        </p:nvSpPr>
        <p:spPr>
          <a:xfrm>
            <a:off x="264950" y="1911101"/>
            <a:ext cx="7242600" cy="77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t>
            </a:r>
            <a:r>
              <a:rPr lang="en"/>
              <a:t>hich channel groups had the highest and lowest engagement rates?</a:t>
            </a:r>
            <a:endParaRPr/>
          </a:p>
          <a:p>
            <a:pPr indent="0" lvl="0" marL="0" rtl="0" algn="l">
              <a:spcBef>
                <a:spcPts val="1600"/>
              </a:spcBef>
              <a:spcAft>
                <a:spcPts val="0"/>
              </a:spcAft>
              <a:buClr>
                <a:schemeClr val="dk1"/>
              </a:buClr>
              <a:buSzPts val="1100"/>
              <a:buFont typeface="Arial"/>
              <a:buNone/>
            </a:pPr>
            <a:r>
              <a:rPr i="1" lang="en"/>
              <a:t>Highest: Cross-network</a:t>
            </a:r>
            <a:endParaRPr i="1"/>
          </a:p>
          <a:p>
            <a:pPr indent="0" lvl="0" marL="0" rtl="0" algn="l">
              <a:spcBef>
                <a:spcPts val="1600"/>
              </a:spcBef>
              <a:spcAft>
                <a:spcPts val="0"/>
              </a:spcAft>
              <a:buClr>
                <a:schemeClr val="dk1"/>
              </a:buClr>
              <a:buSzPts val="1100"/>
              <a:buFont typeface="Arial"/>
              <a:buNone/>
            </a:pPr>
            <a:r>
              <a:rPr i="1" lang="en"/>
              <a:t>Lowest: Unassigned</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Clr>
                <a:schemeClr val="dk1"/>
              </a:buClr>
              <a:buSzPts val="1100"/>
              <a:buFont typeface="Arial"/>
              <a:buNone/>
            </a:pPr>
            <a:r>
              <a:rPr lang="en"/>
              <a:t>Which channel groups had the highest and lowest total revenue?  </a:t>
            </a:r>
            <a:endParaRPr/>
          </a:p>
          <a:p>
            <a:pPr indent="0" lvl="0" marL="0" rtl="0" algn="l">
              <a:spcBef>
                <a:spcPts val="1600"/>
              </a:spcBef>
              <a:spcAft>
                <a:spcPts val="0"/>
              </a:spcAft>
              <a:buClr>
                <a:schemeClr val="dk1"/>
              </a:buClr>
              <a:buSzPts val="1100"/>
              <a:buFont typeface="Arial"/>
              <a:buNone/>
            </a:pPr>
            <a:r>
              <a:rPr i="1" lang="en"/>
              <a:t>Highest: Direct</a:t>
            </a:r>
            <a:endParaRPr i="1"/>
          </a:p>
          <a:p>
            <a:pPr indent="0" lvl="0" marL="0" rtl="0" algn="l">
              <a:spcBef>
                <a:spcPts val="1600"/>
              </a:spcBef>
              <a:spcAft>
                <a:spcPts val="0"/>
              </a:spcAft>
              <a:buClr>
                <a:schemeClr val="dk1"/>
              </a:buClr>
              <a:buSzPts val="1100"/>
              <a:buFont typeface="Arial"/>
              <a:buNone/>
            </a:pPr>
            <a:r>
              <a:rPr i="1" lang="en"/>
              <a:t>Lowest: Unassigned</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Clr>
                <a:schemeClr val="dk1"/>
              </a:buClr>
              <a:buSzPts val="1100"/>
              <a:buFont typeface="Arial"/>
              <a:buNone/>
            </a:pPr>
            <a:r>
              <a:rPr lang="en"/>
              <a:t>What do these metrics mean, based on your experience?</a:t>
            </a:r>
            <a:endParaRPr i="1"/>
          </a:p>
          <a:p>
            <a:pPr indent="0" lvl="0" marL="0" rtl="0" algn="l">
              <a:spcBef>
                <a:spcPts val="1600"/>
              </a:spcBef>
              <a:spcAft>
                <a:spcPts val="0"/>
              </a:spcAft>
              <a:buNone/>
            </a:pPr>
            <a:r>
              <a:rPr i="1" lang="en"/>
              <a:t>Cross-network users are traffic from targeted ads shown across Google platforms</a:t>
            </a:r>
            <a:endParaRPr i="1"/>
          </a:p>
          <a:p>
            <a:pPr indent="0" lvl="0" marL="0" rtl="0" algn="l">
              <a:spcBef>
                <a:spcPts val="1600"/>
              </a:spcBef>
              <a:spcAft>
                <a:spcPts val="0"/>
              </a:spcAft>
              <a:buNone/>
            </a:pPr>
            <a:r>
              <a:rPr i="1" lang="en"/>
              <a:t>Unassigned means unclear tracking / unintentional traffic so not surprising its the lowest both because of campaign efforts and unintentional traffic isn’t a high conversion </a:t>
            </a:r>
            <a:endParaRPr i="1"/>
          </a:p>
          <a:p>
            <a:pPr indent="0" lvl="0" marL="0" rtl="0" algn="l">
              <a:spcBef>
                <a:spcPts val="1600"/>
              </a:spcBef>
              <a:spcAft>
                <a:spcPts val="1600"/>
              </a:spcAft>
              <a:buNone/>
            </a:pPr>
            <a:r>
              <a:rPr i="1" lang="en"/>
              <a:t>Direct users come to site because they are familiar with the brand and are often return clients / high conversion </a:t>
            </a:r>
            <a:endParaRPr/>
          </a:p>
        </p:txBody>
      </p:sp>
      <p:sp>
        <p:nvSpPr>
          <p:cNvPr id="330" name="Google Shape;330;p78"/>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7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Monetization</a:t>
            </a:r>
            <a:endParaRPr sz="2400">
              <a:solidFill>
                <a:srgbClr val="02B3E4"/>
              </a:solidFill>
              <a:latin typeface="Open Sans Light"/>
              <a:ea typeface="Open Sans Light"/>
              <a:cs typeface="Open Sans Light"/>
              <a:sym typeface="Open Sans Light"/>
            </a:endParaRPr>
          </a:p>
        </p:txBody>
      </p:sp>
      <p:sp>
        <p:nvSpPr>
          <p:cNvPr id="336" name="Google Shape;336;p79"/>
          <p:cNvSpPr txBox="1"/>
          <p:nvPr>
            <p:ph idx="1" type="body"/>
          </p:nvPr>
        </p:nvSpPr>
        <p:spPr>
          <a:xfrm>
            <a:off x="264945" y="1911096"/>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For this section, if you are using your own business’s Google Analytics data but do not have eCommerce capabilities established, please use the Google Analytics demo data provided from the Google Merchandise store.</a:t>
            </a:r>
            <a:endParaRPr/>
          </a:p>
          <a:p>
            <a:pPr indent="0" lvl="0" marL="0" rtl="0" algn="l">
              <a:spcBef>
                <a:spcPts val="1600"/>
              </a:spcBef>
              <a:spcAft>
                <a:spcPts val="0"/>
              </a:spcAft>
              <a:buNone/>
            </a:pPr>
            <a:r>
              <a:rPr lang="en"/>
              <a:t>During the twelve month period you’ve selected, provide a screenshot that shows the Item name that contributed the highest number of unique purchases and the item name that was responsible for the largest percentage of revenue?</a:t>
            </a:r>
            <a:r>
              <a:rPr lang="en"/>
              <a:t> (Screenshot(s) only; no annotation required.) </a:t>
            </a:r>
            <a:endParaRPr i="1"/>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Item names</a:t>
            </a:r>
            <a:endParaRPr/>
          </a:p>
          <a:p>
            <a:pPr indent="-342900" lvl="0" marL="457200" rtl="0" algn="l">
              <a:spcBef>
                <a:spcPts val="0"/>
              </a:spcBef>
              <a:spcAft>
                <a:spcPts val="0"/>
              </a:spcAft>
              <a:buSzPts val="1800"/>
              <a:buChar char="●"/>
            </a:pPr>
            <a:r>
              <a:rPr lang="en"/>
              <a:t>Number of items purchased</a:t>
            </a:r>
            <a:endParaRPr/>
          </a:p>
          <a:p>
            <a:pPr indent="-342900" lvl="0" marL="457200" rtl="0" algn="l">
              <a:spcBef>
                <a:spcPts val="0"/>
              </a:spcBef>
              <a:spcAft>
                <a:spcPts val="0"/>
              </a:spcAft>
              <a:buSzPts val="1800"/>
              <a:buChar char="●"/>
            </a:pPr>
            <a:r>
              <a:rPr lang="en"/>
              <a:t>Item revenue</a:t>
            </a:r>
            <a:endParaRPr/>
          </a:p>
        </p:txBody>
      </p:sp>
      <p:pic>
        <p:nvPicPr>
          <p:cNvPr id="337" name="Google Shape;337;p79"/>
          <p:cNvPicPr preferRelativeResize="0"/>
          <p:nvPr/>
        </p:nvPicPr>
        <p:blipFill>
          <a:blip r:embed="rId3">
            <a:alphaModFix/>
          </a:blip>
          <a:stretch>
            <a:fillRect/>
          </a:stretch>
        </p:blipFill>
        <p:spPr>
          <a:xfrm>
            <a:off x="322163" y="6727604"/>
            <a:ext cx="7128177" cy="318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8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43" name="Google Shape;343;p8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8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49" name="Google Shape;349;p81"/>
          <p:cNvSpPr txBox="1"/>
          <p:nvPr/>
        </p:nvSpPr>
        <p:spPr>
          <a:xfrm>
            <a:off x="145282" y="3016841"/>
            <a:ext cx="5695883" cy="315197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Place the screenshot here, that includes </a:t>
            </a:r>
            <a:r>
              <a:rPr lang="en" sz="3600">
                <a:solidFill>
                  <a:srgbClr val="FFFFFF"/>
                </a:solidFill>
                <a:latin typeface="Open Sans"/>
                <a:ea typeface="Open Sans"/>
                <a:cs typeface="Open Sans"/>
                <a:sym typeface="Open Sans"/>
              </a:rPr>
              <a:t> a comparison of your chosen Audience Demographic segment and “All Users”</a:t>
            </a:r>
            <a:endParaRPr sz="3600">
              <a:solidFill>
                <a:srgbClr val="FFFFFF"/>
              </a:solidFill>
              <a:latin typeface="Open Sans"/>
              <a:ea typeface="Open Sans"/>
              <a:cs typeface="Open Sans"/>
              <a:sym typeface="Open Sans"/>
            </a:endParaRPr>
          </a:p>
        </p:txBody>
      </p:sp>
      <p:graphicFrame>
        <p:nvGraphicFramePr>
          <p:cNvPr id="350" name="Google Shape;350;p81"/>
          <p:cNvGraphicFramePr/>
          <p:nvPr/>
        </p:nvGraphicFramePr>
        <p:xfrm>
          <a:off x="265025" y="7573600"/>
          <a:ext cx="3000000" cy="3000000"/>
        </p:xfrm>
        <a:graphic>
          <a:graphicData uri="http://schemas.openxmlformats.org/drawingml/2006/table">
            <a:tbl>
              <a:tblPr>
                <a:noFill/>
                <a:tableStyleId>{06F488AA-54F8-40A8-9691-16B5489E2192}</a:tableStyleId>
              </a:tblPr>
              <a:tblGrid>
                <a:gridCol w="1737150"/>
                <a:gridCol w="5505300"/>
              </a:tblGrid>
              <a:tr h="9482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Values used:</a:t>
                      </a:r>
                      <a:endParaRPr/>
                    </a:p>
                  </a:txBody>
                  <a:tcPr marT="91425" marB="91425" marR="91425" marL="91425"/>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 “Age exactly matches 35-44”</a:t>
                      </a:r>
                      <a:endParaRPr/>
                    </a:p>
                  </a:txBody>
                  <a:tcPr marT="91425" marB="91425" marR="91425" marL="91425"/>
                </a:tc>
              </a:tr>
            </a:tbl>
          </a:graphicData>
        </a:graphic>
      </p:graphicFrame>
      <p:pic>
        <p:nvPicPr>
          <p:cNvPr id="351" name="Google Shape;351;p81"/>
          <p:cNvPicPr preferRelativeResize="0"/>
          <p:nvPr/>
        </p:nvPicPr>
        <p:blipFill>
          <a:blip r:embed="rId3">
            <a:alphaModFix/>
          </a:blip>
          <a:stretch>
            <a:fillRect/>
          </a:stretch>
        </p:blipFill>
        <p:spPr>
          <a:xfrm>
            <a:off x="193900" y="2500375"/>
            <a:ext cx="7384601" cy="46122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8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a:t>
            </a: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sp>
        <p:nvSpPr>
          <p:cNvPr id="357" name="Google Shape;357;p82"/>
          <p:cNvSpPr txBox="1"/>
          <p:nvPr/>
        </p:nvSpPr>
        <p:spPr>
          <a:xfrm>
            <a:off x="145282" y="3016841"/>
            <a:ext cx="5695800" cy="315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Place the screenshot here, that includes </a:t>
            </a:r>
            <a:r>
              <a:rPr lang="en" sz="3600">
                <a:solidFill>
                  <a:srgbClr val="FFFFFF"/>
                </a:solidFill>
                <a:latin typeface="Open Sans"/>
                <a:ea typeface="Open Sans"/>
                <a:cs typeface="Open Sans"/>
                <a:sym typeface="Open Sans"/>
              </a:rPr>
              <a:t> a comparison of your chosen Audience Demographic segment and “All Users”</a:t>
            </a:r>
            <a:endParaRPr sz="3600">
              <a:solidFill>
                <a:srgbClr val="FFFFFF"/>
              </a:solidFill>
              <a:latin typeface="Open Sans"/>
              <a:ea typeface="Open Sans"/>
              <a:cs typeface="Open Sans"/>
              <a:sym typeface="Open Sans"/>
            </a:endParaRPr>
          </a:p>
        </p:txBody>
      </p:sp>
      <p:graphicFrame>
        <p:nvGraphicFramePr>
          <p:cNvPr id="358" name="Google Shape;358;p82"/>
          <p:cNvGraphicFramePr/>
          <p:nvPr/>
        </p:nvGraphicFramePr>
        <p:xfrm>
          <a:off x="265025" y="7573600"/>
          <a:ext cx="3000000" cy="3000000"/>
        </p:xfrm>
        <a:graphic>
          <a:graphicData uri="http://schemas.openxmlformats.org/drawingml/2006/table">
            <a:tbl>
              <a:tblPr>
                <a:noFill/>
                <a:tableStyleId>{06F488AA-54F8-40A8-9691-16B5489E2192}</a:tableStyleId>
              </a:tblPr>
              <a:tblGrid>
                <a:gridCol w="1737150"/>
                <a:gridCol w="5505300"/>
              </a:tblGrid>
              <a:tr h="9482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Values used:</a:t>
                      </a:r>
                      <a:endParaRPr/>
                    </a:p>
                  </a:txBody>
                  <a:tcPr marT="91425" marB="91425" marR="91425" marL="91425"/>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Device category exactly matches desktop</a:t>
                      </a:r>
                      <a:endParaRPr i="1" sz="1800">
                        <a:solidFill>
                          <a:schemeClr val="dk2"/>
                        </a:solidFill>
                        <a:latin typeface="Open Sans"/>
                        <a:ea typeface="Open Sans"/>
                        <a:cs typeface="Open Sans"/>
                        <a:sym typeface="Open Sans"/>
                      </a:endParaRPr>
                    </a:p>
                  </a:txBody>
                  <a:tcPr marT="91425" marB="91425" marR="91425" marL="91425"/>
                </a:tc>
              </a:tr>
            </a:tbl>
          </a:graphicData>
        </a:graphic>
      </p:graphicFrame>
      <p:pic>
        <p:nvPicPr>
          <p:cNvPr id="359" name="Google Shape;359;p82"/>
          <p:cNvPicPr preferRelativeResize="0"/>
          <p:nvPr/>
        </p:nvPicPr>
        <p:blipFill>
          <a:blip r:embed="rId3">
            <a:alphaModFix/>
          </a:blip>
          <a:stretch>
            <a:fillRect/>
          </a:stretch>
        </p:blipFill>
        <p:spPr>
          <a:xfrm>
            <a:off x="50" y="2137177"/>
            <a:ext cx="7772398" cy="434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8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Five: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365" name="Google Shape;365;p8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Google Merchandise Store </a:t>
            </a:r>
            <a:r>
              <a:rPr lang="en" sz="3200">
                <a:solidFill>
                  <a:srgbClr val="02B3E4"/>
                </a:solidFill>
                <a:latin typeface="Open Sans Light"/>
                <a:ea typeface="Open Sans Light"/>
                <a:cs typeface="Open Sans Light"/>
                <a:sym typeface="Open Sans Light"/>
              </a:rPr>
              <a:t>data</a:t>
            </a:r>
            <a:endParaRPr sz="3200">
              <a:solidFill>
                <a:srgbClr val="02B3E4"/>
              </a:solidFill>
              <a:latin typeface="Open Sans Light"/>
              <a:ea typeface="Open Sans Light"/>
              <a:cs typeface="Open Sans Light"/>
              <a:sym typeface="Open Sans Light"/>
            </a:endParaRPr>
          </a:p>
        </p:txBody>
      </p:sp>
      <p:sp>
        <p:nvSpPr>
          <p:cNvPr id="371" name="Google Shape;371;p84"/>
          <p:cNvSpPr txBox="1"/>
          <p:nvPr>
            <p:ph idx="1" type="body"/>
          </p:nvPr>
        </p:nvSpPr>
        <p:spPr>
          <a:xfrm>
            <a:off x="264950" y="2171875"/>
            <a:ext cx="7242600" cy="24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find the results of the Google Merchandise Store campaigns below.</a:t>
            </a:r>
            <a:endParaRPr/>
          </a:p>
        </p:txBody>
      </p:sp>
      <p:graphicFrame>
        <p:nvGraphicFramePr>
          <p:cNvPr id="372" name="Google Shape;372;p84"/>
          <p:cNvGraphicFramePr/>
          <p:nvPr/>
        </p:nvGraphicFramePr>
        <p:xfrm>
          <a:off x="217450" y="3851400"/>
          <a:ext cx="3000000" cy="3000000"/>
        </p:xfrm>
        <a:graphic>
          <a:graphicData uri="http://schemas.openxmlformats.org/drawingml/2006/table">
            <a:tbl>
              <a:tblPr>
                <a:noFill/>
                <a:tableStyleId>{06F488AA-54F8-40A8-9691-16B5489E2192}</a:tableStyleId>
              </a:tblPr>
              <a:tblGrid>
                <a:gridCol w="3951975"/>
                <a:gridCol w="1235950"/>
                <a:gridCol w="1189900"/>
                <a:gridCol w="959775"/>
              </a:tblGrid>
              <a:tr h="381000">
                <a:tc>
                  <a:txBody>
                    <a:bodyPr/>
                    <a:lstStyle/>
                    <a:p>
                      <a:pPr indent="0" lvl="0" marL="0" rtl="0" algn="l">
                        <a:spcBef>
                          <a:spcPts val="0"/>
                        </a:spcBef>
                        <a:spcAft>
                          <a:spcPts val="0"/>
                        </a:spcAft>
                        <a:buNone/>
                      </a:pPr>
                      <a:r>
                        <a:rPr b="1" lang="en" sz="1500"/>
                        <a:t>Campaign Name</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Cost</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Revenue</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ROAS</a:t>
                      </a:r>
                      <a:endParaRPr b="1" sz="1500"/>
                    </a:p>
                  </a:txBody>
                  <a:tcPr marT="91425" marB="91425" marR="91425" marL="91425">
                    <a:solidFill>
                      <a:schemeClr val="lt2"/>
                    </a:solidFill>
                  </a:tcPr>
                </a:tc>
              </a:tr>
              <a:tr h="381000">
                <a:tc>
                  <a:txBody>
                    <a:bodyPr/>
                    <a:lstStyle/>
                    <a:p>
                      <a:pPr indent="0" lvl="0" marL="0" rtl="0" algn="l">
                        <a:lnSpc>
                          <a:spcPct val="115000"/>
                        </a:lnSpc>
                        <a:spcBef>
                          <a:spcPts val="0"/>
                        </a:spcBef>
                        <a:spcAft>
                          <a:spcPts val="0"/>
                        </a:spcAft>
                        <a:buNone/>
                      </a:pPr>
                      <a:r>
                        <a:rPr lang="en" sz="1200"/>
                        <a:t>Tech Trends: Discover the Latest Google Gear</a:t>
                      </a:r>
                      <a:endParaRPr sz="1200">
                        <a:solidFill>
                          <a:srgbClr val="0B0B0B"/>
                        </a:solidFill>
                        <a:highlight>
                          <a:srgbClr val="F6F6F6"/>
                        </a:highlight>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$3,000</a:t>
                      </a:r>
                      <a:endParaRPr/>
                    </a:p>
                  </a:txBody>
                  <a:tcPr marT="91425" marB="91425" marR="91425" marL="91425"/>
                </a:tc>
                <a:tc>
                  <a:txBody>
                    <a:bodyPr/>
                    <a:lstStyle/>
                    <a:p>
                      <a:pPr indent="0" lvl="0" marL="0" rtl="0" algn="r">
                        <a:lnSpc>
                          <a:spcPct val="115000"/>
                        </a:lnSpc>
                        <a:spcBef>
                          <a:spcPts val="0"/>
                        </a:spcBef>
                        <a:spcAft>
                          <a:spcPts val="0"/>
                        </a:spcAft>
                        <a:buNone/>
                      </a:pPr>
                      <a:r>
                        <a:rPr lang="en"/>
                        <a:t>0.6</a:t>
                      </a:r>
                      <a:endParaRPr/>
                    </a:p>
                  </a:txBody>
                  <a:tcPr marT="91425" marB="91425" marR="91425" marL="91425"/>
                </a:tc>
              </a:tr>
              <a:tr h="385975">
                <a:tc>
                  <a:txBody>
                    <a:bodyPr/>
                    <a:lstStyle/>
                    <a:p>
                      <a:pPr indent="0" lvl="0" marL="0" rtl="0" algn="l">
                        <a:lnSpc>
                          <a:spcPct val="115000"/>
                        </a:lnSpc>
                        <a:spcBef>
                          <a:spcPts val="0"/>
                        </a:spcBef>
                        <a:spcAft>
                          <a:spcPts val="0"/>
                        </a:spcAft>
                        <a:buNone/>
                      </a:pPr>
                      <a:r>
                        <a:rPr lang="en" sz="1200"/>
                        <a:t>Shop with Google: Unleash Your Digital Lifestyle</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1.6</a:t>
                      </a:r>
                      <a:endParaRPr/>
                    </a:p>
                  </a:txBody>
                  <a:tcPr marT="91425" marB="91425" marR="91425" marL="91425"/>
                </a:tc>
              </a:tr>
              <a:tr h="283625">
                <a:tc>
                  <a:txBody>
                    <a:bodyPr/>
                    <a:lstStyle/>
                    <a:p>
                      <a:pPr indent="0" lvl="0" marL="0" rtl="0" algn="l">
                        <a:lnSpc>
                          <a:spcPct val="115000"/>
                        </a:lnSpc>
                        <a:spcBef>
                          <a:spcPts val="0"/>
                        </a:spcBef>
                        <a:spcAft>
                          <a:spcPts val="0"/>
                        </a:spcAft>
                        <a:buClr>
                          <a:schemeClr val="dk1"/>
                        </a:buClr>
                        <a:buSzPts val="1100"/>
                        <a:buFont typeface="Arial"/>
                        <a:buNone/>
                      </a:pPr>
                      <a:r>
                        <a:rPr lang="en" sz="1200"/>
                        <a:t>Google Gadgets Galore: Elevate Your Tech Game</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1.6</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Gear Up with Google: Your One-Stop Tech Shop</a:t>
                      </a:r>
                      <a:endParaRPr sz="1200"/>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$13,000</a:t>
                      </a:r>
                      <a:endParaRPr/>
                    </a:p>
                  </a:txBody>
                  <a:tcPr marT="91425" marB="91425" marR="91425" marL="91425"/>
                </a:tc>
                <a:tc>
                  <a:txBody>
                    <a:bodyPr/>
                    <a:lstStyle/>
                    <a:p>
                      <a:pPr indent="0" lvl="0" marL="0" rtl="0" algn="r">
                        <a:lnSpc>
                          <a:spcPct val="115000"/>
                        </a:lnSpc>
                        <a:spcBef>
                          <a:spcPts val="0"/>
                        </a:spcBef>
                        <a:spcAft>
                          <a:spcPts val="0"/>
                        </a:spcAft>
                        <a:buNone/>
                      </a:pPr>
                      <a:r>
                        <a:rPr lang="en"/>
                        <a:t>1.625</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Google Merch Madness: Score Big on Tech Essentials</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$2,000</a:t>
                      </a:r>
                      <a:endParaRPr/>
                    </a:p>
                  </a:txBody>
                  <a:tcPr marT="91425" marB="91425" marR="91425" marL="91425"/>
                </a:tc>
                <a:tc>
                  <a:txBody>
                    <a:bodyPr/>
                    <a:lstStyle/>
                    <a:p>
                      <a:pPr indent="0" lvl="0" marL="0" rtl="0" algn="r">
                        <a:lnSpc>
                          <a:spcPct val="115000"/>
                        </a:lnSpc>
                        <a:spcBef>
                          <a:spcPts val="0"/>
                        </a:spcBef>
                        <a:spcAft>
                          <a:spcPts val="0"/>
                        </a:spcAft>
                        <a:buNone/>
                      </a:pPr>
                      <a:r>
                        <a:rPr lang="en"/>
                        <a:t>0.4</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Unlock the Power of Google: Shop the Best in Tech</a:t>
                      </a:r>
                      <a:endParaRPr sz="1200"/>
                    </a:p>
                  </a:txBody>
                  <a:tcPr marT="91425" marB="91425" marR="91425" marL="91425"/>
                </a:tc>
                <a:tc>
                  <a:txBody>
                    <a:bodyPr/>
                    <a:lstStyle/>
                    <a:p>
                      <a:pPr indent="0" lvl="0" marL="0" rtl="0" algn="r">
                        <a:lnSpc>
                          <a:spcPct val="115000"/>
                        </a:lnSpc>
                        <a:spcBef>
                          <a:spcPts val="0"/>
                        </a:spcBef>
                        <a:spcAft>
                          <a:spcPts val="0"/>
                        </a:spcAft>
                        <a:buNone/>
                      </a:pPr>
                      <a:r>
                        <a:rPr lang="en"/>
                        <a:t>$2,000</a:t>
                      </a:r>
                      <a:endParaRPr/>
                    </a:p>
                  </a:txBody>
                  <a:tcPr marT="91425" marB="91425" marR="91425" marL="91425"/>
                </a:tc>
                <a:tc>
                  <a:txBody>
                    <a:bodyPr/>
                    <a:lstStyle/>
                    <a:p>
                      <a:pPr indent="0" lvl="0" marL="0" rtl="0" algn="r">
                        <a:lnSpc>
                          <a:spcPct val="115000"/>
                        </a:lnSpc>
                        <a:spcBef>
                          <a:spcPts val="0"/>
                        </a:spcBef>
                        <a:spcAft>
                          <a:spcPts val="0"/>
                        </a:spcAft>
                        <a:buNone/>
                      </a:pPr>
                      <a:r>
                        <a:rPr lang="en"/>
                        <a:t>$3,500</a:t>
                      </a:r>
                      <a:endParaRPr/>
                    </a:p>
                  </a:txBody>
                  <a:tcPr marT="91425" marB="91425" marR="91425" marL="91425"/>
                </a:tc>
                <a:tc>
                  <a:txBody>
                    <a:bodyPr/>
                    <a:lstStyle/>
                    <a:p>
                      <a:pPr indent="0" lvl="0" marL="0" rtl="0" algn="r">
                        <a:lnSpc>
                          <a:spcPct val="115000"/>
                        </a:lnSpc>
                        <a:spcBef>
                          <a:spcPts val="0"/>
                        </a:spcBef>
                        <a:spcAft>
                          <a:spcPts val="0"/>
                        </a:spcAft>
                        <a:buNone/>
                      </a:pPr>
                      <a:r>
                        <a:rPr lang="en"/>
                        <a:t>1.75</a:t>
                      </a:r>
                      <a:endParaRPr/>
                    </a:p>
                  </a:txBody>
                  <a:tcPr marT="91425" marB="91425" marR="91425" marL="91425"/>
                </a:tc>
              </a:tr>
              <a:tr h="381000">
                <a:tc>
                  <a:txBody>
                    <a:bodyPr/>
                    <a:lstStyle/>
                    <a:p>
                      <a:pPr indent="0" lvl="0" marL="0" rtl="0" algn="l">
                        <a:spcBef>
                          <a:spcPts val="0"/>
                        </a:spcBef>
                        <a:spcAft>
                          <a:spcPts val="0"/>
                        </a:spcAft>
                        <a:buNone/>
                      </a:pPr>
                      <a:r>
                        <a:rPr lang="en"/>
                        <a:t>Totals</a:t>
                      </a:r>
                      <a:endParaRPr/>
                    </a:p>
                  </a:txBody>
                  <a:tcPr marT="91425" marB="91425" marR="91425" marL="91425"/>
                </a:tc>
                <a:tc>
                  <a:txBody>
                    <a:bodyPr/>
                    <a:lstStyle/>
                    <a:p>
                      <a:pPr indent="0" lvl="0" marL="0" rtl="0" algn="r">
                        <a:lnSpc>
                          <a:spcPct val="115000"/>
                        </a:lnSpc>
                        <a:spcBef>
                          <a:spcPts val="0"/>
                        </a:spcBef>
                        <a:spcAft>
                          <a:spcPts val="0"/>
                        </a:spcAft>
                        <a:buNone/>
                      </a:pPr>
                      <a:r>
                        <a:rPr lang="en"/>
                        <a:t>$30,000</a:t>
                      </a:r>
                      <a:endParaRPr/>
                    </a:p>
                  </a:txBody>
                  <a:tcPr marT="91425" marB="91425" marR="91425" marL="91425"/>
                </a:tc>
                <a:tc>
                  <a:txBody>
                    <a:bodyPr/>
                    <a:lstStyle/>
                    <a:p>
                      <a:pPr indent="0" lvl="0" marL="0" rtl="0" algn="r">
                        <a:lnSpc>
                          <a:spcPct val="115000"/>
                        </a:lnSpc>
                        <a:spcBef>
                          <a:spcPts val="0"/>
                        </a:spcBef>
                        <a:spcAft>
                          <a:spcPts val="0"/>
                        </a:spcAft>
                        <a:buNone/>
                      </a:pPr>
                      <a:r>
                        <a:rPr lang="en"/>
                        <a:t>$37,500</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67"/>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52" name="Google Shape;252;p67"/>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8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Business Sales Growth</a:t>
            </a:r>
            <a:r>
              <a:rPr lang="en" sz="3200">
                <a:solidFill>
                  <a:srgbClr val="02B3E4"/>
                </a:solidFill>
                <a:latin typeface="Open Sans Light"/>
                <a:ea typeface="Open Sans Light"/>
                <a:cs typeface="Open Sans Light"/>
                <a:sym typeface="Open Sans Light"/>
              </a:rPr>
              <a:t> </a:t>
            </a:r>
            <a:endParaRPr sz="3200">
              <a:solidFill>
                <a:srgbClr val="02B3E4"/>
              </a:solidFill>
              <a:latin typeface="Open Sans Light"/>
              <a:ea typeface="Open Sans Light"/>
              <a:cs typeface="Open Sans Light"/>
              <a:sym typeface="Open Sans Light"/>
            </a:endParaRPr>
          </a:p>
        </p:txBody>
      </p:sp>
      <p:sp>
        <p:nvSpPr>
          <p:cNvPr id="378" name="Google Shape;378;p85"/>
          <p:cNvSpPr txBox="1"/>
          <p:nvPr>
            <p:ph idx="1" type="body"/>
          </p:nvPr>
        </p:nvSpPr>
        <p:spPr>
          <a:xfrm>
            <a:off x="264950" y="1990175"/>
            <a:ext cx="7242600" cy="25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provided, how might the campaigns be realigned and improved to potentially achieve a 20% YOY sales growth </a:t>
            </a:r>
            <a:r>
              <a:rPr b="1" lang="en"/>
              <a:t>without additional cost</a:t>
            </a:r>
            <a:r>
              <a:rPr lang="en"/>
              <a:t>? You can assume that the data will remain consistent over the projected time frame. Please reference specific data to support your answer, such as metrics and campaigns.</a:t>
            </a:r>
            <a:endParaRPr/>
          </a:p>
          <a:p>
            <a:pPr indent="0" lvl="0" marL="0" rtl="0" algn="l">
              <a:spcBef>
                <a:spcPts val="1600"/>
              </a:spcBef>
              <a:spcAft>
                <a:spcPts val="0"/>
              </a:spcAft>
              <a:buNone/>
            </a:pPr>
            <a:r>
              <a:rPr b="1" lang="en"/>
              <a:t>You could get the answer by asking yourself: Which campaign would I spend less, and which would I spend more?</a:t>
            </a:r>
            <a:endParaRPr b="1"/>
          </a:p>
          <a:p>
            <a:pPr indent="0" lvl="0" marL="0" rtl="0" algn="l">
              <a:spcBef>
                <a:spcPts val="1600"/>
              </a:spcBef>
              <a:spcAft>
                <a:spcPts val="1600"/>
              </a:spcAft>
              <a:buNone/>
            </a:pPr>
            <a:r>
              <a:t/>
            </a:r>
            <a:endParaRPr i="1"/>
          </a:p>
        </p:txBody>
      </p:sp>
      <p:sp>
        <p:nvSpPr>
          <p:cNvPr id="379" name="Google Shape;379;p85"/>
          <p:cNvSpPr txBox="1"/>
          <p:nvPr/>
        </p:nvSpPr>
        <p:spPr>
          <a:xfrm>
            <a:off x="347100" y="5027375"/>
            <a:ext cx="7242600" cy="43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To make at least 20% more in revenue which would be a minimum of $7500 additional revenue:</a:t>
            </a:r>
            <a:endParaRPr i="1"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i="1" sz="1800">
              <a:solidFill>
                <a:schemeClr val="dk2"/>
              </a:solidFill>
              <a:latin typeface="Open Sans"/>
              <a:ea typeface="Open Sans"/>
              <a:cs typeface="Open Sans"/>
              <a:sym typeface="Open Sans"/>
            </a:endParaRPr>
          </a:p>
          <a:p>
            <a:pPr indent="0" lvl="0" marL="0" rtl="0" algn="l">
              <a:spcBef>
                <a:spcPts val="0"/>
              </a:spcBef>
              <a:spcAft>
                <a:spcPts val="0"/>
              </a:spcAft>
              <a:buNone/>
            </a:pPr>
            <a:r>
              <a:rPr i="1" lang="en" sz="1800">
                <a:solidFill>
                  <a:schemeClr val="dk2"/>
                </a:solidFill>
                <a:latin typeface="Open Sans"/>
                <a:ea typeface="Open Sans"/>
                <a:cs typeface="Open Sans"/>
                <a:sym typeface="Open Sans"/>
              </a:rPr>
              <a:t>Cut the most ineffective campaigns: both are at a loss</a:t>
            </a:r>
            <a:endParaRPr i="1"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i="1" lang="en" sz="1800">
                <a:solidFill>
                  <a:schemeClr val="dk2"/>
                </a:solidFill>
                <a:latin typeface="Open Sans"/>
                <a:ea typeface="Open Sans"/>
                <a:cs typeface="Open Sans"/>
                <a:sym typeface="Open Sans"/>
              </a:rPr>
              <a:t>Google Merch Madness $5K spend for $3k return (.6 ROAS)</a:t>
            </a:r>
            <a:endParaRPr i="1"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i="1" lang="en" sz="1800">
                <a:solidFill>
                  <a:schemeClr val="dk2"/>
                </a:solidFill>
                <a:latin typeface="Open Sans"/>
                <a:ea typeface="Open Sans"/>
                <a:cs typeface="Open Sans"/>
                <a:sym typeface="Open Sans"/>
              </a:rPr>
              <a:t>Tech Trends. $5k spend for $2k return (.4 ROAS)</a:t>
            </a:r>
            <a:endParaRPr i="1" sz="1800">
              <a:solidFill>
                <a:schemeClr val="dk2"/>
              </a:solidFill>
              <a:latin typeface="Open Sans"/>
              <a:ea typeface="Open Sans"/>
              <a:cs typeface="Open Sans"/>
              <a:sym typeface="Open Sans"/>
            </a:endParaRPr>
          </a:p>
          <a:p>
            <a:pPr indent="0" lvl="0" marL="457200" rtl="0" algn="l">
              <a:spcBef>
                <a:spcPts val="0"/>
              </a:spcBef>
              <a:spcAft>
                <a:spcPts val="0"/>
              </a:spcAft>
              <a:buNone/>
            </a:pPr>
            <a:r>
              <a:t/>
            </a:r>
            <a:endParaRPr i="1" sz="1800">
              <a:solidFill>
                <a:schemeClr val="dk2"/>
              </a:solidFill>
              <a:latin typeface="Open Sans"/>
              <a:ea typeface="Open Sans"/>
              <a:cs typeface="Open Sans"/>
              <a:sym typeface="Open Sans"/>
            </a:endParaRPr>
          </a:p>
          <a:p>
            <a:pPr indent="0" lvl="0" marL="0" rtl="0" algn="l">
              <a:spcBef>
                <a:spcPts val="0"/>
              </a:spcBef>
              <a:spcAft>
                <a:spcPts val="0"/>
              </a:spcAft>
              <a:buNone/>
            </a:pPr>
            <a:r>
              <a:rPr i="1" lang="en" sz="1800">
                <a:solidFill>
                  <a:schemeClr val="dk2"/>
                </a:solidFill>
                <a:latin typeface="Open Sans"/>
                <a:ea typeface="Open Sans"/>
                <a:cs typeface="Open Sans"/>
                <a:sym typeface="Open Sans"/>
              </a:rPr>
              <a:t>Reallocate that $10000 saved on costs to pay more into the top ROAS performer:</a:t>
            </a:r>
            <a:endParaRPr i="1"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i="1" lang="en" sz="1800">
                <a:solidFill>
                  <a:schemeClr val="dk2"/>
                </a:solidFill>
                <a:latin typeface="Open Sans"/>
                <a:ea typeface="Open Sans"/>
                <a:cs typeface="Open Sans"/>
                <a:sym typeface="Open Sans"/>
              </a:rPr>
              <a:t>Unlock the Power of Google: Shop the Best in Tech (1.75 ROAS)</a:t>
            </a:r>
            <a:endParaRPr i="1" sz="1800">
              <a:solidFill>
                <a:schemeClr val="dk2"/>
              </a:solidFill>
              <a:latin typeface="Open Sans"/>
              <a:ea typeface="Open Sans"/>
              <a:cs typeface="Open Sans"/>
              <a:sym typeface="Open Sans"/>
            </a:endParaRPr>
          </a:p>
          <a:p>
            <a:pPr indent="0" lvl="0" marL="0" rtl="0" algn="l">
              <a:spcBef>
                <a:spcPts val="0"/>
              </a:spcBef>
              <a:spcAft>
                <a:spcPts val="0"/>
              </a:spcAft>
              <a:buNone/>
            </a:pPr>
            <a:r>
              <a:rPr i="1" lang="en" sz="1800">
                <a:solidFill>
                  <a:schemeClr val="dk2"/>
                </a:solidFill>
                <a:latin typeface="Open Sans"/>
                <a:ea typeface="Open Sans"/>
                <a:cs typeface="Open Sans"/>
                <a:sym typeface="Open Sans"/>
              </a:rPr>
              <a:t>Revenue boost with additional 10k spend = $17,500 well over 20% more money coming in </a:t>
            </a:r>
            <a:endParaRPr i="1"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i="1" sz="18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8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eCommerce improvements</a:t>
            </a:r>
            <a:endParaRPr sz="3200">
              <a:solidFill>
                <a:srgbClr val="02B3E4"/>
              </a:solidFill>
              <a:latin typeface="Open Sans Light"/>
              <a:ea typeface="Open Sans Light"/>
              <a:cs typeface="Open Sans Light"/>
              <a:sym typeface="Open Sans Light"/>
            </a:endParaRPr>
          </a:p>
        </p:txBody>
      </p:sp>
      <p:sp>
        <p:nvSpPr>
          <p:cNvPr id="385" name="Google Shape;385;p8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1600"/>
              </a:spcBef>
              <a:spcAft>
                <a:spcPts val="0"/>
              </a:spcAft>
              <a:buNone/>
            </a:pPr>
            <a:r>
              <a:rPr lang="en"/>
              <a:t>UX change:</a:t>
            </a:r>
            <a:endParaRPr/>
          </a:p>
          <a:p>
            <a:pPr indent="0" lvl="0" marL="0" rtl="0" algn="l">
              <a:spcBef>
                <a:spcPts val="1600"/>
              </a:spcBef>
              <a:spcAft>
                <a:spcPts val="0"/>
              </a:spcAft>
              <a:buNone/>
            </a:pPr>
            <a:r>
              <a:rPr lang="en"/>
              <a:t>Create a side panel with the categories that is </a:t>
            </a:r>
            <a:r>
              <a:rPr lang="en"/>
              <a:t>more intuitive to use than the top across layout of options,</a:t>
            </a:r>
            <a:r>
              <a:rPr lang="en"/>
              <a:t> the side panel is a more </a:t>
            </a:r>
            <a:r>
              <a:rPr lang="en"/>
              <a:t>common display</a:t>
            </a:r>
            <a:r>
              <a:rPr lang="en"/>
              <a:t> UX. Also smaller image icons that show price when hovering over them. </a:t>
            </a:r>
            <a:endParaRPr/>
          </a:p>
          <a:p>
            <a:pPr indent="0" lvl="0" marL="0" rtl="0" algn="l">
              <a:spcBef>
                <a:spcPts val="1600"/>
              </a:spcBef>
              <a:spcAft>
                <a:spcPts val="0"/>
              </a:spcAft>
              <a:buNone/>
            </a:pPr>
            <a:r>
              <a:rPr lang="en"/>
              <a:t>Other eCommerce change or addition:</a:t>
            </a:r>
            <a:endParaRPr/>
          </a:p>
          <a:p>
            <a:pPr indent="0" lvl="0" marL="0" rtl="0" algn="l">
              <a:spcBef>
                <a:spcPts val="1600"/>
              </a:spcBef>
              <a:spcAft>
                <a:spcPts val="1600"/>
              </a:spcAft>
              <a:buNone/>
            </a:pPr>
            <a:r>
              <a:rPr lang="en"/>
              <a:t>Option to buy wholesale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8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graphicFrame>
        <p:nvGraphicFramePr>
          <p:cNvPr id="391" name="Google Shape;391;p87"/>
          <p:cNvGraphicFramePr/>
          <p:nvPr/>
        </p:nvGraphicFramePr>
        <p:xfrm>
          <a:off x="375050" y="1990163"/>
          <a:ext cx="3000000" cy="3000000"/>
        </p:xfrm>
        <a:graphic>
          <a:graphicData uri="http://schemas.openxmlformats.org/drawingml/2006/table">
            <a:tbl>
              <a:tblPr>
                <a:noFill/>
                <a:tableStyleId>{06F488AA-54F8-40A8-9691-16B5489E2192}</a:tableStyleId>
              </a:tblPr>
              <a:tblGrid>
                <a:gridCol w="460475"/>
                <a:gridCol w="6566150"/>
              </a:tblGrid>
              <a:tr h="1634150">
                <a:tc gridSpan="2">
                  <a:txBody>
                    <a:bodyPr/>
                    <a:lstStyle/>
                    <a:p>
                      <a:pPr indent="0" lvl="0" marL="0" rtl="0" algn="l">
                        <a:lnSpc>
                          <a:spcPct val="100000"/>
                        </a:lnSpc>
                        <a:spcBef>
                          <a:spcPts val="0"/>
                        </a:spcBef>
                        <a:spcAft>
                          <a:spcPts val="1600"/>
                        </a:spcAft>
                        <a:buNone/>
                      </a:pPr>
                      <a:r>
                        <a:rPr lang="en" sz="2000">
                          <a:solidFill>
                            <a:srgbClr val="525C65"/>
                          </a:solidFill>
                          <a:highlight>
                            <a:schemeClr val="lt1"/>
                          </a:highlight>
                          <a:latin typeface="Open Sans Light"/>
                          <a:ea typeface="Open Sans Light"/>
                          <a:cs typeface="Open Sans Light"/>
                          <a:sym typeface="Open Sans Light"/>
                        </a:rPr>
                        <a:t>It is time for some exploration! You need to find 2 emerging marketing technologies that you could use in a technology stack. For each one, you need to describe why you would use that tool. </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11150">
                <a:tc rowSpan="2">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AI Agent Chat Bot</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86825">
                <a:tc vMerge="1"/>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To </a:t>
                      </a:r>
                      <a:r>
                        <a:rPr i="1" lang="en" sz="1800">
                          <a:solidFill>
                            <a:srgbClr val="525C65"/>
                          </a:solidFill>
                          <a:highlight>
                            <a:schemeClr val="lt1"/>
                          </a:highlight>
                          <a:latin typeface="Open Sans Light"/>
                          <a:ea typeface="Open Sans Light"/>
                          <a:cs typeface="Open Sans Light"/>
                          <a:sym typeface="Open Sans Light"/>
                        </a:rPr>
                        <a:t>improve shopping experience by allowing 1 on 1 conversation to explore customer wants/needs  and make FAQ more interactive for user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50">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Social Commerce (linked to social media shops)</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38925">
                <a:tc vMerge="1"/>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Wider audience funnel / more accessible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8"/>
          <p:cNvSpPr txBox="1"/>
          <p:nvPr>
            <p:ph type="title"/>
          </p:nvPr>
        </p:nvSpPr>
        <p:spPr>
          <a:xfrm>
            <a:off x="264945" y="2336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58" name="Google Shape;258;p68"/>
          <p:cNvGraphicFramePr/>
          <p:nvPr/>
        </p:nvGraphicFramePr>
        <p:xfrm>
          <a:off x="372878" y="1640043"/>
          <a:ext cx="3000000" cy="3000000"/>
        </p:xfrm>
        <a:graphic>
          <a:graphicData uri="http://schemas.openxmlformats.org/drawingml/2006/table">
            <a:tbl>
              <a:tblPr>
                <a:noFill/>
                <a:tableStyleId>{06F488AA-54F8-40A8-9691-16B5489E2192}</a:tableStyleId>
              </a:tblPr>
              <a:tblGrid>
                <a:gridCol w="460475"/>
                <a:gridCol w="6566150"/>
              </a:tblGrid>
              <a:tr h="2302675">
                <a:tc gridSpan="2">
                  <a:txBody>
                    <a:bodyPr/>
                    <a:lstStyle/>
                    <a:p>
                      <a:pPr indent="0" lvl="0" marL="0" rtl="0" algn="l">
                        <a:lnSpc>
                          <a:spcPct val="100000"/>
                        </a:lnSpc>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Key Business Objective</a:t>
                      </a:r>
                      <a:r>
                        <a:rPr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highlight>
                            <a:schemeClr val="lt1"/>
                          </a:highlight>
                          <a:latin typeface="Open Sans Light"/>
                          <a:ea typeface="Open Sans Light"/>
                          <a:cs typeface="Open Sans Light"/>
                          <a:sym typeface="Open Sans Light"/>
                        </a:rPr>
                        <a:t>A defined goal or outcome used to plan the desired direction of your company.</a:t>
                      </a:r>
                      <a:br>
                        <a:rPr lang="en" sz="2000">
                          <a:solidFill>
                            <a:srgbClr val="525C65"/>
                          </a:solidFill>
                          <a:highlight>
                            <a:schemeClr val="lt1"/>
                          </a:highlight>
                          <a:latin typeface="Open Sans Light"/>
                          <a:ea typeface="Open Sans Light"/>
                          <a:cs typeface="Open Sans Light"/>
                          <a:sym typeface="Open Sans Light"/>
                        </a:rPr>
                      </a:br>
                      <a:r>
                        <a:rPr lang="en" sz="200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980600">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Track at least 70% of website traffic sessions by March 31, 2026, using Google Analytics and session tracking tools, to gain insights into user engagement and better the marketing strategies.</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01025">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Increase monthly merchandise purchase leads by 15% by December 31, 2025, through targeted digital marketing campaigns and promotional offers to generate interest.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01025">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Increase average gross sales by 10% by March 31, 2026, compared to amount calculated from Q4 2025, by upselling higher-margin products.</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9"/>
          <p:cNvSpPr txBox="1"/>
          <p:nvPr>
            <p:ph type="title"/>
          </p:nvPr>
        </p:nvSpPr>
        <p:spPr>
          <a:xfrm>
            <a:off x="264895" y="4564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Performance Indicators</a:t>
            </a:r>
            <a:endParaRPr sz="3200">
              <a:solidFill>
                <a:srgbClr val="02B3E4"/>
              </a:solidFill>
              <a:latin typeface="Open Sans Light"/>
              <a:ea typeface="Open Sans Light"/>
              <a:cs typeface="Open Sans Light"/>
              <a:sym typeface="Open Sans Light"/>
            </a:endParaRPr>
          </a:p>
        </p:txBody>
      </p:sp>
      <p:graphicFrame>
        <p:nvGraphicFramePr>
          <p:cNvPr id="264" name="Google Shape;264;p69"/>
          <p:cNvGraphicFramePr/>
          <p:nvPr/>
        </p:nvGraphicFramePr>
        <p:xfrm>
          <a:off x="375075" y="1990163"/>
          <a:ext cx="3000000" cy="3000000"/>
        </p:xfrm>
        <a:graphic>
          <a:graphicData uri="http://schemas.openxmlformats.org/drawingml/2006/table">
            <a:tbl>
              <a:tblPr>
                <a:noFill/>
                <a:tableStyleId>{06F488AA-54F8-40A8-9691-16B5489E2192}</a:tableStyleId>
              </a:tblPr>
              <a:tblGrid>
                <a:gridCol w="460450"/>
                <a:gridCol w="6566150"/>
              </a:tblGrid>
              <a:tr h="1141600">
                <a:tc gridSpan="2">
                  <a:txBody>
                    <a:bodyPr/>
                    <a:lstStyle/>
                    <a:p>
                      <a:pPr indent="0" lvl="0" marL="0" rtl="0" algn="l">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a:t>
                      </a:r>
                      <a:r>
                        <a:rPr b="1" lang="en" sz="2000">
                          <a:solidFill>
                            <a:srgbClr val="525C65"/>
                          </a:solidFill>
                          <a:highlight>
                            <a:schemeClr val="lt1"/>
                          </a:highlight>
                          <a:latin typeface="Open Sans"/>
                          <a:ea typeface="Open Sans"/>
                          <a:cs typeface="Open Sans"/>
                          <a:sym typeface="Open Sans"/>
                        </a:rPr>
                        <a:t>ey Performance Indicator (KPI)</a:t>
                      </a:r>
                      <a:r>
                        <a:rPr lang="en" sz="2000">
                          <a:solidFill>
                            <a:srgbClr val="525C65"/>
                          </a:solidFill>
                          <a:highlight>
                            <a:schemeClr val="lt1"/>
                          </a:highlight>
                          <a:latin typeface="Open Sans Light"/>
                          <a:ea typeface="Open Sans Light"/>
                          <a:cs typeface="Open Sans Light"/>
                          <a:sym typeface="Open Sans Light"/>
                        </a:rPr>
                        <a:t>:</a:t>
                      </a:r>
                      <a:r>
                        <a:rPr i="1"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latin typeface="Open Sans Light"/>
                          <a:ea typeface="Open Sans Light"/>
                          <a:cs typeface="Open Sans Light"/>
                          <a:sym typeface="Open Sans Light"/>
                        </a:rPr>
                        <a:t>A quantifiable metric used to determine how effectively your key business objectives are being met.</a:t>
                      </a:r>
                      <a:r>
                        <a:rPr lang="en" sz="2000">
                          <a:solidFill>
                            <a:srgbClr val="525C65"/>
                          </a:solidFill>
                          <a:latin typeface="Open Sans Light"/>
                          <a:ea typeface="Open Sans Light"/>
                          <a:cs typeface="Open Sans Light"/>
                          <a:sym typeface="Open Sans Light"/>
                        </a:rPr>
                        <a:t> Ensure that the specific metric is clearly identified.</a:t>
                      </a:r>
                      <a:endParaRPr sz="36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79775">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Percentage of sessions that are properly tracked</a:t>
                      </a:r>
                      <a:r>
                        <a:rPr i="1" lang="en" sz="1800">
                          <a:solidFill>
                            <a:srgbClr val="525C65"/>
                          </a:solidFill>
                          <a:highlight>
                            <a:schemeClr val="lt1"/>
                          </a:highlight>
                          <a:latin typeface="Open Sans Light"/>
                          <a:ea typeface="Open Sans Light"/>
                          <a:cs typeface="Open Sans Light"/>
                          <a:sym typeface="Open Sans Light"/>
                        </a:rPr>
                        <a:t> (have all session </a:t>
                      </a:r>
                      <a:r>
                        <a:rPr i="1" lang="en" sz="1800">
                          <a:solidFill>
                            <a:srgbClr val="525C65"/>
                          </a:solidFill>
                          <a:highlight>
                            <a:schemeClr val="lt1"/>
                          </a:highlight>
                          <a:latin typeface="Open Sans Light"/>
                          <a:ea typeface="Open Sans Light"/>
                          <a:cs typeface="Open Sans Light"/>
                          <a:sym typeface="Open Sans Light"/>
                        </a:rPr>
                        <a:t>data of </a:t>
                      </a:r>
                      <a:r>
                        <a:rPr i="1" lang="en" sz="1800">
                          <a:solidFill>
                            <a:srgbClr val="525C65"/>
                          </a:solidFill>
                          <a:highlight>
                            <a:schemeClr val="lt1"/>
                          </a:highlight>
                          <a:latin typeface="Open Sans Light"/>
                          <a:ea typeface="Open Sans Light"/>
                          <a:cs typeface="Open Sans Light"/>
                          <a:sym typeface="Open Sans Light"/>
                        </a:rPr>
                        <a:t>specific user actions</a:t>
                      </a:r>
                      <a:r>
                        <a:rPr i="1" lang="en" sz="1800">
                          <a:solidFill>
                            <a:srgbClr val="525C65"/>
                          </a:solidFill>
                          <a:highlight>
                            <a:schemeClr val="lt1"/>
                          </a:highlight>
                          <a:latin typeface="Open Sans Light"/>
                          <a:ea typeface="Open Sans Light"/>
                          <a:cs typeface="Open Sans Light"/>
                          <a:sym typeface="Open Sans Light"/>
                        </a:rPr>
                        <a:t> captured)</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103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Number of new leads generated per month</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61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Average order value </a:t>
                      </a:r>
                      <a:endParaRPr b="1" i="1" sz="1800">
                        <a:solidFill>
                          <a:srgbClr val="525C65"/>
                        </a:solidFill>
                        <a:highlight>
                          <a:schemeClr val="lt1"/>
                        </a:highlight>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7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70" name="Google Shape;270;p7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aphicFrame>
        <p:nvGraphicFramePr>
          <p:cNvPr id="275" name="Google Shape;275;p71"/>
          <p:cNvGraphicFramePr/>
          <p:nvPr/>
        </p:nvGraphicFramePr>
        <p:xfrm>
          <a:off x="264900" y="2345838"/>
          <a:ext cx="3000000" cy="3000000"/>
        </p:xfrm>
        <a:graphic>
          <a:graphicData uri="http://schemas.openxmlformats.org/drawingml/2006/table">
            <a:tbl>
              <a:tblPr>
                <a:noFill/>
                <a:tableStyleId>{06F488AA-54F8-40A8-9691-16B5489E2192}</a:tableStyleId>
              </a:tblPr>
              <a:tblGrid>
                <a:gridCol w="7242600"/>
              </a:tblGrid>
              <a:tr h="4729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KPI used as basis for the A/B test</a:t>
                      </a:r>
                      <a:endParaRPr b="1"/>
                    </a:p>
                  </a:txBody>
                  <a:tcPr marT="91425" marB="91425" marR="91425" marL="91425"/>
                </a:tc>
              </a:tr>
              <a:tr h="458225">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Average Order Value</a:t>
                      </a:r>
                      <a:endParaRPr/>
                    </a:p>
                  </a:txBody>
                  <a:tcPr marT="91425" marB="91425" marR="91425" marL="91425">
                    <a:lnB cap="flat" cmpd="sng" w="9525">
                      <a:solidFill>
                        <a:srgbClr val="9E9E9E"/>
                      </a:solidFill>
                      <a:prstDash val="solid"/>
                      <a:round/>
                      <a:headEnd len="sm" w="sm" type="none"/>
                      <a:tailEnd len="sm" w="sm" type="none"/>
                    </a:lnB>
                  </a:tcPr>
                </a:tc>
              </a:tr>
              <a:tr h="515275">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Variable that will have an impact on the KPI</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43275">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Showing</a:t>
                      </a:r>
                      <a:r>
                        <a:rPr i="1" lang="en" sz="1800">
                          <a:solidFill>
                            <a:schemeClr val="dk2"/>
                          </a:solidFill>
                          <a:latin typeface="Open Sans"/>
                          <a:ea typeface="Open Sans"/>
                          <a:cs typeface="Open Sans"/>
                          <a:sym typeface="Open Sans"/>
                        </a:rPr>
                        <a:t> customer a message regarding being x dollar amount away from </a:t>
                      </a:r>
                      <a:r>
                        <a:rPr i="1" lang="en" sz="1800">
                          <a:solidFill>
                            <a:schemeClr val="dk2"/>
                          </a:solidFill>
                          <a:latin typeface="Open Sans"/>
                          <a:ea typeface="Open Sans"/>
                          <a:cs typeface="Open Sans"/>
                          <a:sym typeface="Open Sans"/>
                        </a:rPr>
                        <a:t>getting free shipping with their order </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23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Hypothesis for your A/B Test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05550">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By displaying a free shipping threshold message in the cart more customers will decide to add more items and therefore increase the average order value</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6" name="Google Shape;276;p7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KPI, Variable, and Hypothesis</a:t>
            </a:r>
            <a:endParaRPr sz="2400">
              <a:solidFill>
                <a:srgbClr val="02B3E4"/>
              </a:solidFill>
              <a:latin typeface="Open Sans Light"/>
              <a:ea typeface="Open Sans Light"/>
              <a:cs typeface="Open Sans Light"/>
              <a:sym typeface="Open Sans Light"/>
            </a:endParaRPr>
          </a:p>
        </p:txBody>
      </p:sp>
      <p:sp>
        <p:nvSpPr>
          <p:cNvPr id="277" name="Google Shape;277;p71"/>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1"/>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7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a:t>
            </a:r>
            <a:r>
              <a:rPr lang="en" sz="3200">
                <a:solidFill>
                  <a:srgbClr val="02B3E4"/>
                </a:solidFill>
                <a:latin typeface="Open Sans Light"/>
                <a:ea typeface="Open Sans Light"/>
                <a:cs typeface="Open Sans Light"/>
                <a:sym typeface="Open Sans Light"/>
              </a:rPr>
              <a:t>Details</a:t>
            </a:r>
            <a:r>
              <a:rPr lang="en" sz="3200">
                <a:solidFill>
                  <a:srgbClr val="02B3E4"/>
                </a:solidFill>
                <a:latin typeface="Open Sans Light"/>
                <a:ea typeface="Open Sans Light"/>
                <a:cs typeface="Open Sans Light"/>
                <a:sym typeface="Open Sans Light"/>
              </a:rPr>
              <a:t> and results</a:t>
            </a:r>
            <a:endParaRPr sz="2400">
              <a:solidFill>
                <a:srgbClr val="02B3E4"/>
              </a:solidFill>
              <a:latin typeface="Open Sans Light"/>
              <a:ea typeface="Open Sans Light"/>
              <a:cs typeface="Open Sans Light"/>
              <a:sym typeface="Open Sans Light"/>
            </a:endParaRPr>
          </a:p>
        </p:txBody>
      </p:sp>
      <p:sp>
        <p:nvSpPr>
          <p:cNvPr id="284" name="Google Shape;284;p72"/>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2"/>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86" name="Google Shape;286;p72"/>
          <p:cNvGraphicFramePr/>
          <p:nvPr/>
        </p:nvGraphicFramePr>
        <p:xfrm>
          <a:off x="264950" y="2345838"/>
          <a:ext cx="3000000" cy="3000000"/>
        </p:xfrm>
        <a:graphic>
          <a:graphicData uri="http://schemas.openxmlformats.org/drawingml/2006/table">
            <a:tbl>
              <a:tblPr>
                <a:noFill/>
                <a:tableStyleId>{06F488AA-54F8-40A8-9691-16B5489E2192}</a:tableStyleId>
              </a:tblPr>
              <a:tblGrid>
                <a:gridCol w="3064200"/>
                <a:gridCol w="4178400"/>
              </a:tblGrid>
              <a:tr h="450525">
                <a:tc gridSpan="2">
                  <a:txBody>
                    <a:bodyPr/>
                    <a:lstStyle/>
                    <a:p>
                      <a:pPr indent="0" lvl="0" marL="0" rtl="0" algn="ctr">
                        <a:spcBef>
                          <a:spcPts val="0"/>
                        </a:spcBef>
                        <a:spcAft>
                          <a:spcPts val="0"/>
                        </a:spcAft>
                        <a:buNone/>
                      </a:pPr>
                      <a:r>
                        <a:rPr b="1" lang="en" sz="2000">
                          <a:solidFill>
                            <a:schemeClr val="dk2"/>
                          </a:solidFill>
                          <a:latin typeface="Open Sans"/>
                          <a:ea typeface="Open Sans"/>
                          <a:cs typeface="Open Sans"/>
                          <a:sym typeface="Open Sans"/>
                        </a:rPr>
                        <a:t>Details of the A/B test</a:t>
                      </a:r>
                      <a:endParaRPr b="1" sz="20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36950">
                <a:tc rowSpan="2">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Variations being tested:</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Control: the cart page does not display any message about free shipping</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975">
                <a:tc vMerge="1"/>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The cart page does display a message about free shipping that updates based on cart value and the free shipping threshold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User groups:</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50/50 split of group A (control) </a:t>
                      </a:r>
                      <a:r>
                        <a:rPr i="1" lang="en" sz="1800">
                          <a:solidFill>
                            <a:schemeClr val="dk2"/>
                          </a:solidFill>
                          <a:latin typeface="Open Sans"/>
                          <a:ea typeface="Open Sans"/>
                          <a:cs typeface="Open Sans"/>
                          <a:sym typeface="Open Sans"/>
                        </a:rPr>
                        <a:t>that sees the </a:t>
                      </a:r>
                      <a:r>
                        <a:rPr i="1" lang="en" sz="1800">
                          <a:solidFill>
                            <a:schemeClr val="dk2"/>
                          </a:solidFill>
                          <a:latin typeface="Open Sans"/>
                          <a:ea typeface="Open Sans"/>
                          <a:cs typeface="Open Sans"/>
                          <a:sym typeface="Open Sans"/>
                        </a:rPr>
                        <a:t>cart with no message and group B that sees the cart with the free shipping message.</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3825">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Data collection tool:</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Google Analytics and Optimizely</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562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Length of the test:</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Collect data from 1,000 completed orders per group (2,000 users  total).</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7" name="Google Shape;287;p72"/>
          <p:cNvSpPr txBox="1"/>
          <p:nvPr/>
        </p:nvSpPr>
        <p:spPr>
          <a:xfrm>
            <a:off x="199450" y="8098500"/>
            <a:ext cx="7242600" cy="162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latin typeface="Open Sans"/>
                <a:ea typeface="Open Sans"/>
                <a:cs typeface="Open Sans"/>
                <a:sym typeface="Open Sans"/>
              </a:rPr>
              <a:t>Describe how you would determine the results of the A/B test</a:t>
            </a:r>
            <a:endParaRPr b="1"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rPr i="1" lang="en" sz="1800">
                <a:solidFill>
                  <a:schemeClr val="dk2"/>
                </a:solidFill>
                <a:latin typeface="Open Sans"/>
                <a:ea typeface="Open Sans"/>
                <a:cs typeface="Open Sans"/>
                <a:sym typeface="Open Sans"/>
              </a:rPr>
              <a:t>I would compare the Average Order Value between the control group and the variation group. A higher AOV in the variation group would mean that the test worked well to meet objective.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7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b="1" lang="en" sz="4800">
                <a:solidFill>
                  <a:srgbClr val="FAFBFC"/>
                </a:solidFill>
              </a:rPr>
              <a:t> </a:t>
            </a:r>
            <a:endParaRPr sz="4800">
              <a:solidFill>
                <a:srgbClr val="FAFBFC"/>
              </a:solidFill>
              <a:latin typeface="Open Sans Light"/>
              <a:ea typeface="Open Sans Light"/>
              <a:cs typeface="Open Sans Light"/>
              <a:sym typeface="Open Sans Light"/>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293" name="Google Shape;293;p7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299" name="Google Shape;299;p7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Reports Snapshot, select a twelve month time period you would like to explore. </a:t>
            </a:r>
            <a:endParaRPr/>
          </a:p>
          <a:p>
            <a:pPr indent="0" lvl="0" marL="0" rtl="0" algn="l">
              <a:spcBef>
                <a:spcPts val="1600"/>
              </a:spcBef>
              <a:spcAft>
                <a:spcPts val="0"/>
              </a:spcAft>
              <a:buNone/>
            </a:pPr>
            <a:r>
              <a:rPr lang="en"/>
              <a:t>Ensure that the following are visible in the screenshot:</a:t>
            </a:r>
            <a:endParaRPr/>
          </a:p>
          <a:p>
            <a:pPr indent="-342900" lvl="0" marL="457200" rtl="0" algn="l">
              <a:spcBef>
                <a:spcPts val="1600"/>
              </a:spcBef>
              <a:spcAft>
                <a:spcPts val="0"/>
              </a:spcAft>
              <a:buSzPts val="1800"/>
              <a:buChar char="●"/>
            </a:pPr>
            <a:r>
              <a:rPr lang="en"/>
              <a:t>Timeframe</a:t>
            </a:r>
            <a:endParaRPr/>
          </a:p>
          <a:p>
            <a:pPr indent="-342900" lvl="0" marL="457200" rtl="0" algn="l">
              <a:spcBef>
                <a:spcPts val="0"/>
              </a:spcBef>
              <a:spcAft>
                <a:spcPts val="0"/>
              </a:spcAft>
              <a:buSzPts val="1800"/>
              <a:buChar char="●"/>
            </a:pPr>
            <a:r>
              <a:rPr lang="en"/>
              <a:t>New users</a:t>
            </a:r>
            <a:endParaRPr/>
          </a:p>
          <a:p>
            <a:pPr indent="-342900" lvl="0" marL="457200" rtl="0" algn="l">
              <a:spcBef>
                <a:spcPts val="0"/>
              </a:spcBef>
              <a:spcAft>
                <a:spcPts val="0"/>
              </a:spcAft>
              <a:buSzPts val="1800"/>
              <a:buChar char="●"/>
            </a:pPr>
            <a:r>
              <a:rPr lang="en"/>
              <a:t>Axis values</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0" name="Google Shape;300;p74"/>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74"/>
          <p:cNvPicPr preferRelativeResize="0"/>
          <p:nvPr/>
        </p:nvPicPr>
        <p:blipFill>
          <a:blip r:embed="rId3">
            <a:alphaModFix/>
          </a:blip>
          <a:stretch>
            <a:fillRect/>
          </a:stretch>
        </p:blipFill>
        <p:spPr>
          <a:xfrm>
            <a:off x="476300" y="5267163"/>
            <a:ext cx="6819900" cy="376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