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3" r:id="rId7"/>
    <p:sldId id="258" r:id="rId8"/>
    <p:sldId id="273" r:id="rId9"/>
    <p:sldId id="274" r:id="rId10"/>
    <p:sldId id="275" r:id="rId11"/>
    <p:sldId id="265" r:id="rId12"/>
    <p:sldId id="276" r:id="rId13"/>
    <p:sldId id="278" r:id="rId14"/>
    <p:sldId id="279" r:id="rId15"/>
    <p:sldId id="280" r:id="rId16"/>
    <p:sldId id="282" r:id="rId17"/>
    <p:sldId id="266" r:id="rId18"/>
    <p:sldId id="283" r:id="rId19"/>
    <p:sldId id="286" r:id="rId20"/>
    <p:sldId id="287" r:id="rId21"/>
    <p:sldId id="284" r:id="rId22"/>
    <p:sldId id="288" r:id="rId23"/>
    <p:sldId id="268" r:id="rId24"/>
    <p:sldId id="269" r:id="rId25"/>
    <p:sldId id="270" r:id="rId26"/>
    <p:sldId id="271"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69" d="100"/>
          <a:sy n="69" d="100"/>
        </p:scale>
        <p:origin x="-13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AU" dirty="0" smtClean="0"/>
              <a:t>Robot Cost Predictive Model</a:t>
            </a:r>
            <a:endParaRPr lang="en-AU" dirty="0"/>
          </a:p>
        </p:txBody>
      </p:sp>
      <p:sp>
        <p:nvSpPr>
          <p:cNvPr id="3" name="Subtitle 2"/>
          <p:cNvSpPr>
            <a:spLocks noGrp="1"/>
          </p:cNvSpPr>
          <p:nvPr>
            <p:ph type="subTitle" idx="1"/>
          </p:nvPr>
        </p:nvSpPr>
        <p:spPr>
          <a:xfrm>
            <a:off x="1295400" y="1828800"/>
            <a:ext cx="6400800" cy="1752600"/>
          </a:xfrm>
        </p:spPr>
        <p:txBody>
          <a:bodyPr/>
          <a:lstStyle/>
          <a:p>
            <a:r>
              <a:rPr lang="en-AU" dirty="0" smtClean="0"/>
              <a:t>Data Science Program @ GA, Sydney </a:t>
            </a:r>
          </a:p>
          <a:p>
            <a:r>
              <a:rPr lang="en-AU" dirty="0" smtClean="0"/>
              <a:t>Aug 2016 </a:t>
            </a:r>
          </a:p>
          <a:p>
            <a:r>
              <a:rPr lang="en-AU" dirty="0" smtClean="0"/>
              <a:t>By Ben Huang </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5" y="3753272"/>
            <a:ext cx="3318388" cy="27237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989657"/>
            <a:ext cx="2946400" cy="35915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9919" y="3581401"/>
            <a:ext cx="2340553" cy="3034452"/>
          </a:xfrm>
          <a:prstGeom prst="rect">
            <a:avLst/>
          </a:prstGeom>
        </p:spPr>
      </p:pic>
    </p:spTree>
    <p:extLst>
      <p:ext uri="{BB962C8B-B14F-4D97-AF65-F5344CB8AC3E}">
        <p14:creationId xmlns:p14="http://schemas.microsoft.com/office/powerpoint/2010/main" val="1802542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AU" dirty="0" smtClean="0"/>
              <a:t>Correlation Matrix</a:t>
            </a:r>
            <a:endParaRPr lang="en-AU" dirty="0"/>
          </a:p>
        </p:txBody>
      </p:sp>
      <p:sp>
        <p:nvSpPr>
          <p:cNvPr id="3" name="Content Placeholder 2"/>
          <p:cNvSpPr>
            <a:spLocks noGrp="1"/>
          </p:cNvSpPr>
          <p:nvPr>
            <p:ph idx="1"/>
          </p:nvPr>
        </p:nvSpPr>
        <p:spPr>
          <a:xfrm>
            <a:off x="0" y="838200"/>
            <a:ext cx="9144000" cy="6019800"/>
          </a:xfrm>
        </p:spPr>
        <p:txBody>
          <a:bodyPr>
            <a:normAutofit/>
          </a:bodyPr>
          <a:lstStyle/>
          <a:p>
            <a:endParaRPr lang="en-AU" dirty="0"/>
          </a:p>
          <a:p>
            <a:pPr marL="0" indent="0">
              <a:buNone/>
            </a:pPr>
            <a:endParaRPr lang="en-AU" dirty="0" smtClean="0"/>
          </a:p>
          <a:p>
            <a:endParaRPr lang="en-AU" dirty="0" smtClean="0"/>
          </a:p>
          <a:p>
            <a:endParaRPr lang="en-AU" dirty="0" smtClean="0"/>
          </a:p>
          <a:p>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74" y="1285426"/>
            <a:ext cx="8459151"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1286" y="4768333"/>
            <a:ext cx="9032714" cy="1754326"/>
          </a:xfrm>
          <a:prstGeom prst="rect">
            <a:avLst/>
          </a:prstGeom>
          <a:noFill/>
        </p:spPr>
        <p:txBody>
          <a:bodyPr wrap="square" rtlCol="0">
            <a:spAutoFit/>
          </a:bodyPr>
          <a:lstStyle/>
          <a:p>
            <a:r>
              <a:rPr lang="en-AU" dirty="0" smtClean="0"/>
              <a:t>Interesting points: </a:t>
            </a:r>
          </a:p>
          <a:p>
            <a:r>
              <a:rPr lang="en-AU" b="1" dirty="0" smtClean="0"/>
              <a:t>Robot Strength </a:t>
            </a:r>
            <a:r>
              <a:rPr lang="en-AU" dirty="0" smtClean="0"/>
              <a:t>has a high correlation score of </a:t>
            </a:r>
            <a:r>
              <a:rPr lang="en-AU" b="1" dirty="0" smtClean="0"/>
              <a:t>91.5</a:t>
            </a:r>
            <a:r>
              <a:rPr lang="en-AU" dirty="0" smtClean="0"/>
              <a:t> % with the supplier cost</a:t>
            </a:r>
          </a:p>
          <a:p>
            <a:r>
              <a:rPr lang="en-AU" b="1" dirty="0" smtClean="0"/>
              <a:t>Quantity </a:t>
            </a:r>
            <a:r>
              <a:rPr lang="en-AU" dirty="0" smtClean="0"/>
              <a:t>has a small correlation score of </a:t>
            </a:r>
            <a:r>
              <a:rPr lang="en-AU" b="1" dirty="0" smtClean="0"/>
              <a:t>11%</a:t>
            </a:r>
            <a:r>
              <a:rPr lang="en-AU" dirty="0" smtClean="0"/>
              <a:t> </a:t>
            </a:r>
          </a:p>
          <a:p>
            <a:r>
              <a:rPr lang="en-AU" b="1" dirty="0" smtClean="0"/>
              <a:t>Oil Consume Cost </a:t>
            </a:r>
            <a:r>
              <a:rPr lang="en-AU" dirty="0" smtClean="0"/>
              <a:t>is inversely correlated with the supplier cost with small score </a:t>
            </a:r>
            <a:r>
              <a:rPr lang="en-AU" dirty="0"/>
              <a:t>of </a:t>
            </a:r>
            <a:r>
              <a:rPr lang="en-AU" b="1" dirty="0" smtClean="0"/>
              <a:t>-11% </a:t>
            </a:r>
          </a:p>
          <a:p>
            <a:r>
              <a:rPr lang="en-AU" dirty="0" smtClean="0"/>
              <a:t>  </a:t>
            </a:r>
            <a:endParaRPr lang="en-AU" dirty="0"/>
          </a:p>
          <a:p>
            <a:endParaRPr lang="en-AU" dirty="0"/>
          </a:p>
        </p:txBody>
      </p:sp>
    </p:spTree>
    <p:extLst>
      <p:ext uri="{BB962C8B-B14F-4D97-AF65-F5344CB8AC3E}">
        <p14:creationId xmlns:p14="http://schemas.microsoft.com/office/powerpoint/2010/main" val="1729811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AU" dirty="0" smtClean="0"/>
              <a:t>Machine Learning</a:t>
            </a:r>
            <a:endParaRPr lang="en-AU" dirty="0"/>
          </a:p>
        </p:txBody>
      </p:sp>
      <p:sp>
        <p:nvSpPr>
          <p:cNvPr id="3" name="Content Placeholder 2"/>
          <p:cNvSpPr>
            <a:spLocks noGrp="1"/>
          </p:cNvSpPr>
          <p:nvPr>
            <p:ph idx="1"/>
          </p:nvPr>
        </p:nvSpPr>
        <p:spPr>
          <a:xfrm>
            <a:off x="0" y="1066800"/>
            <a:ext cx="9144000" cy="5791200"/>
          </a:xfrm>
        </p:spPr>
        <p:txBody>
          <a:bodyPr>
            <a:normAutofit fontScale="92500" lnSpcReduction="10000"/>
          </a:bodyPr>
          <a:lstStyle/>
          <a:p>
            <a:pPr marL="0" indent="0">
              <a:buNone/>
            </a:pPr>
            <a:r>
              <a:rPr lang="en-AU" dirty="0" smtClean="0"/>
              <a:t>Two approaches: </a:t>
            </a:r>
          </a:p>
          <a:p>
            <a:pPr>
              <a:buFontTx/>
              <a:buChar char="-"/>
            </a:pPr>
            <a:r>
              <a:rPr lang="en-AU" dirty="0" smtClean="0"/>
              <a:t>Simple Linear Model with one feature (Robot Strength)</a:t>
            </a:r>
          </a:p>
          <a:p>
            <a:pPr>
              <a:buFontTx/>
              <a:buChar char="-"/>
            </a:pPr>
            <a:r>
              <a:rPr lang="en-AU" dirty="0" smtClean="0"/>
              <a:t>Overfit Linear Model with all features </a:t>
            </a:r>
          </a:p>
          <a:p>
            <a:pPr marL="0" indent="0">
              <a:buNone/>
            </a:pPr>
            <a:endParaRPr lang="en-AU" dirty="0"/>
          </a:p>
          <a:p>
            <a:pPr marL="0" indent="0">
              <a:buNone/>
            </a:pPr>
            <a:r>
              <a:rPr lang="en-AU" dirty="0" smtClean="0"/>
              <a:t>Linear </a:t>
            </a:r>
            <a:r>
              <a:rPr lang="en-AU" dirty="0"/>
              <a:t>Regression Model </a:t>
            </a:r>
            <a:r>
              <a:rPr lang="en-AU" dirty="0" smtClean="0"/>
              <a:t>that were experimented </a:t>
            </a:r>
          </a:p>
          <a:p>
            <a:r>
              <a:rPr lang="en-AU" dirty="0" err="1" smtClean="0"/>
              <a:t>Ransac</a:t>
            </a:r>
            <a:r>
              <a:rPr lang="en-AU" dirty="0" smtClean="0"/>
              <a:t> </a:t>
            </a:r>
          </a:p>
          <a:p>
            <a:r>
              <a:rPr lang="en-AU" dirty="0" err="1" smtClean="0"/>
              <a:t>Theil-Sen</a:t>
            </a:r>
            <a:r>
              <a:rPr lang="en-AU" dirty="0" smtClean="0"/>
              <a:t> </a:t>
            </a:r>
          </a:p>
          <a:p>
            <a:r>
              <a:rPr lang="en-AU" dirty="0"/>
              <a:t>OLS </a:t>
            </a:r>
            <a:endParaRPr lang="en-AU" dirty="0" smtClean="0"/>
          </a:p>
          <a:p>
            <a:r>
              <a:rPr lang="en-AU" dirty="0" smtClean="0"/>
              <a:t>Ridge </a:t>
            </a:r>
          </a:p>
          <a:p>
            <a:r>
              <a:rPr lang="en-AU" dirty="0" err="1" smtClean="0"/>
              <a:t>Elastic_Net</a:t>
            </a:r>
            <a:r>
              <a:rPr lang="en-AU" dirty="0" smtClean="0"/>
              <a:t> </a:t>
            </a:r>
          </a:p>
          <a:p>
            <a:r>
              <a:rPr lang="en-AU" dirty="0" smtClean="0"/>
              <a:t>Lasso</a:t>
            </a:r>
          </a:p>
          <a:p>
            <a:endParaRPr lang="en-AU" dirty="0" smtClean="0"/>
          </a:p>
          <a:p>
            <a:endParaRPr lang="en-AU" dirty="0"/>
          </a:p>
        </p:txBody>
      </p:sp>
    </p:spTree>
    <p:extLst>
      <p:ext uri="{BB962C8B-B14F-4D97-AF65-F5344CB8AC3E}">
        <p14:creationId xmlns:p14="http://schemas.microsoft.com/office/powerpoint/2010/main" val="4261780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AU" dirty="0"/>
              <a:t>One Feature Approach </a:t>
            </a:r>
            <a:r>
              <a:rPr lang="en-AU" dirty="0" smtClean="0"/>
              <a:t/>
            </a:r>
            <a:br>
              <a:rPr lang="en-AU" dirty="0" smtClean="0"/>
            </a:br>
            <a:r>
              <a:rPr lang="en-AU" dirty="0" smtClean="0"/>
              <a:t>Linear Regression Models Evaluation</a:t>
            </a:r>
            <a:endParaRPr lang="en-AU" dirty="0"/>
          </a:p>
        </p:txBody>
      </p:sp>
      <p:sp>
        <p:nvSpPr>
          <p:cNvPr id="3" name="Content Placeholder 2"/>
          <p:cNvSpPr>
            <a:spLocks noGrp="1"/>
          </p:cNvSpPr>
          <p:nvPr>
            <p:ph idx="1"/>
          </p:nvPr>
        </p:nvSpPr>
        <p:spPr>
          <a:xfrm>
            <a:off x="0" y="1066800"/>
            <a:ext cx="9144000" cy="5791200"/>
          </a:xfrm>
        </p:spPr>
        <p:txBody>
          <a:bodyPr>
            <a:normAutofit/>
          </a:bodyPr>
          <a:lstStyle/>
          <a:p>
            <a:pPr marL="0" indent="0">
              <a:buNone/>
            </a:pPr>
            <a:endParaRPr lang="en-AU" dirty="0" smtClean="0"/>
          </a:p>
          <a:p>
            <a:endParaRPr lang="en-AU" dirty="0" smtClean="0"/>
          </a:p>
          <a:p>
            <a:endParaRPr lang="en-AU" dirty="0" smtClean="0"/>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296457857"/>
              </p:ext>
            </p:extLst>
          </p:nvPr>
        </p:nvGraphicFramePr>
        <p:xfrm>
          <a:off x="533400" y="1447800"/>
          <a:ext cx="8305800" cy="2875280"/>
        </p:xfrm>
        <a:graphic>
          <a:graphicData uri="http://schemas.openxmlformats.org/drawingml/2006/table">
            <a:tbl>
              <a:tblPr firstRow="1" bandRow="1">
                <a:tableStyleId>{5C22544A-7EE6-4342-B048-85BDC9FD1C3A}</a:tableStyleId>
              </a:tblPr>
              <a:tblGrid>
                <a:gridCol w="1661160"/>
                <a:gridCol w="1767840"/>
                <a:gridCol w="4876800"/>
              </a:tblGrid>
              <a:tr h="370840">
                <a:tc>
                  <a:txBody>
                    <a:bodyPr/>
                    <a:lstStyle/>
                    <a:p>
                      <a:r>
                        <a:rPr lang="en-AU" dirty="0" smtClean="0"/>
                        <a:t>Model </a:t>
                      </a:r>
                      <a:endParaRPr lang="en-AU" dirty="0"/>
                    </a:p>
                  </a:txBody>
                  <a:tcPr/>
                </a:tc>
                <a:tc>
                  <a:txBody>
                    <a:bodyPr/>
                    <a:lstStyle/>
                    <a:p>
                      <a:r>
                        <a:rPr lang="en-AU" dirty="0" smtClean="0"/>
                        <a:t>Coefficient</a:t>
                      </a:r>
                      <a:endParaRPr lang="en-AU" dirty="0"/>
                    </a:p>
                  </a:txBody>
                  <a:tcPr/>
                </a:tc>
                <a:tc>
                  <a:txBody>
                    <a:bodyPr/>
                    <a:lstStyle/>
                    <a:p>
                      <a:r>
                        <a:rPr lang="en-AU" dirty="0" smtClean="0"/>
                        <a:t>Comments </a:t>
                      </a:r>
                      <a:endParaRPr lang="en-AU" dirty="0"/>
                    </a:p>
                  </a:txBody>
                  <a:tcPr/>
                </a:tc>
              </a:tr>
              <a:tr h="370840">
                <a:tc>
                  <a:txBody>
                    <a:bodyPr/>
                    <a:lstStyle/>
                    <a:p>
                      <a:r>
                        <a:rPr lang="en-AU" dirty="0" err="1" smtClean="0"/>
                        <a:t>Theil-Sen</a:t>
                      </a:r>
                      <a:r>
                        <a:rPr lang="en-AU" baseline="0" dirty="0" smtClean="0"/>
                        <a:t> </a:t>
                      </a:r>
                      <a:endParaRPr lang="en-AU" dirty="0"/>
                    </a:p>
                  </a:txBody>
                  <a:tcPr/>
                </a:tc>
                <a:tc>
                  <a:txBody>
                    <a:bodyPr/>
                    <a:lstStyle/>
                    <a:p>
                      <a:r>
                        <a:rPr lang="en-AU" dirty="0" smtClean="0"/>
                        <a:t>5100 ~ 5250</a:t>
                      </a:r>
                      <a:r>
                        <a:rPr lang="en-AU" baseline="0" dirty="0" smtClean="0"/>
                        <a:t> </a:t>
                      </a:r>
                      <a:endParaRPr lang="en-AU" dirty="0"/>
                    </a:p>
                  </a:txBody>
                  <a:tcPr/>
                </a:tc>
                <a:tc>
                  <a:txBody>
                    <a:bodyPr/>
                    <a:lstStyle/>
                    <a:p>
                      <a:r>
                        <a:rPr lang="en-AU" baseline="0" dirty="0" smtClean="0"/>
                        <a:t>Lightly fluctuating coefficients, worth investigating </a:t>
                      </a:r>
                      <a:endParaRPr lang="en-AU" dirty="0"/>
                    </a:p>
                  </a:txBody>
                  <a:tcPr/>
                </a:tc>
              </a:tr>
              <a:tr h="370840">
                <a:tc>
                  <a:txBody>
                    <a:bodyPr/>
                    <a:lstStyle/>
                    <a:p>
                      <a:r>
                        <a:rPr lang="en-AU" dirty="0" err="1" smtClean="0"/>
                        <a:t>Ransac</a:t>
                      </a:r>
                      <a:r>
                        <a:rPr lang="en-AU" baseline="0" dirty="0" smtClean="0"/>
                        <a:t> </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3000 ~ 6000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Extremely unstable coefficients create uncertainty about the accuracy ; unsuitable for business use</a:t>
                      </a:r>
                      <a:endParaRPr lang="en-AU" dirty="0" smtClean="0"/>
                    </a:p>
                  </a:txBody>
                  <a:tcPr/>
                </a:tc>
              </a:tr>
              <a:tr h="370840">
                <a:tc>
                  <a:txBody>
                    <a:bodyPr/>
                    <a:lstStyle/>
                    <a:p>
                      <a:r>
                        <a:rPr lang="en-AU" dirty="0" smtClean="0"/>
                        <a:t>OLS </a:t>
                      </a:r>
                      <a:endParaRPr lang="en-AU" dirty="0"/>
                    </a:p>
                  </a:txBody>
                  <a:tcPr/>
                </a:tc>
                <a:tc>
                  <a:txBody>
                    <a:bodyPr/>
                    <a:lstStyle/>
                    <a:p>
                      <a:r>
                        <a:rPr lang="en-AU" dirty="0" smtClean="0"/>
                        <a:t>3466</a:t>
                      </a:r>
                      <a:endParaRPr lang="en-AU" dirty="0"/>
                    </a:p>
                  </a:txBody>
                  <a:tcPr/>
                </a:tc>
                <a:tc>
                  <a:txBody>
                    <a:bodyPr/>
                    <a:lstStyle/>
                    <a:p>
                      <a:r>
                        <a:rPr lang="en-AU" dirty="0" smtClean="0"/>
                        <a:t>Fixed coefficient</a:t>
                      </a:r>
                      <a:r>
                        <a:rPr lang="en-AU" baseline="0" dirty="0" smtClean="0"/>
                        <a:t> </a:t>
                      </a:r>
                      <a:endParaRPr lang="en-AU" dirty="0"/>
                    </a:p>
                  </a:txBody>
                  <a:tcPr/>
                </a:tc>
              </a:tr>
              <a:tr h="381000">
                <a:tc>
                  <a:txBody>
                    <a:bodyPr/>
                    <a:lstStyle/>
                    <a:p>
                      <a:r>
                        <a:rPr lang="en-AU" dirty="0" smtClean="0"/>
                        <a:t>Ridge </a:t>
                      </a:r>
                      <a:endParaRPr lang="en-AU" dirty="0"/>
                    </a:p>
                  </a:txBody>
                  <a:tcPr/>
                </a:tc>
                <a:tc>
                  <a:txBody>
                    <a:bodyPr/>
                    <a:lstStyle/>
                    <a:p>
                      <a:r>
                        <a:rPr lang="en-AU" dirty="0" smtClean="0"/>
                        <a:t>3466</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Fixed coefficient</a:t>
                      </a:r>
                      <a:r>
                        <a:rPr lang="en-AU" baseline="0" dirty="0" smtClean="0"/>
                        <a:t> </a:t>
                      </a:r>
                      <a:endParaRPr lang="en-AU" dirty="0" smtClean="0"/>
                    </a:p>
                  </a:txBody>
                  <a:tcPr/>
                </a:tc>
              </a:tr>
              <a:tr h="370840">
                <a:tc>
                  <a:txBody>
                    <a:bodyPr/>
                    <a:lstStyle/>
                    <a:p>
                      <a:r>
                        <a:rPr lang="en-AU" dirty="0" smtClean="0"/>
                        <a:t>Lasso</a:t>
                      </a:r>
                      <a:r>
                        <a:rPr lang="en-AU" baseline="0" dirty="0" smtClean="0"/>
                        <a:t> </a:t>
                      </a:r>
                      <a:endParaRPr lang="en-AU" dirty="0"/>
                    </a:p>
                  </a:txBody>
                  <a:tcPr/>
                </a:tc>
                <a:tc>
                  <a:txBody>
                    <a:bodyPr/>
                    <a:lstStyle/>
                    <a:p>
                      <a:r>
                        <a:rPr lang="en-AU" dirty="0" smtClean="0"/>
                        <a:t>3466</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0" dirty="0" smtClean="0"/>
                        <a:t>Fixed coefficient</a:t>
                      </a:r>
                      <a:r>
                        <a:rPr lang="en-AU" b="0" baseline="0" dirty="0" smtClean="0"/>
                        <a:t> </a:t>
                      </a:r>
                      <a:endParaRPr lang="en-AU" b="0" dirty="0" smtClean="0"/>
                    </a:p>
                  </a:txBody>
                  <a:tcPr/>
                </a:tc>
              </a:tr>
              <a:tr h="370840">
                <a:tc>
                  <a:txBody>
                    <a:bodyPr/>
                    <a:lstStyle/>
                    <a:p>
                      <a:r>
                        <a:rPr lang="en-AU" dirty="0" smtClean="0"/>
                        <a:t>Elastic</a:t>
                      </a:r>
                      <a:r>
                        <a:rPr lang="en-AU" baseline="0" dirty="0" smtClean="0"/>
                        <a:t> Net </a:t>
                      </a:r>
                      <a:endParaRPr lang="en-AU" dirty="0"/>
                    </a:p>
                  </a:txBody>
                  <a:tcPr/>
                </a:tc>
                <a:tc>
                  <a:txBody>
                    <a:bodyPr/>
                    <a:lstStyle/>
                    <a:p>
                      <a:r>
                        <a:rPr lang="en-AU" dirty="0" smtClean="0"/>
                        <a:t>3465</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Fixed coefficient</a:t>
                      </a:r>
                      <a:r>
                        <a:rPr lang="en-AU" baseline="0" dirty="0" smtClean="0"/>
                        <a:t> </a:t>
                      </a:r>
                      <a:endParaRPr lang="en-AU" dirty="0" smtClean="0"/>
                    </a:p>
                  </a:txBody>
                  <a:tcPr/>
                </a:tc>
              </a:tr>
            </a:tbl>
          </a:graphicData>
        </a:graphic>
      </p:graphicFrame>
      <p:sp>
        <p:nvSpPr>
          <p:cNvPr id="5" name="TextBox 4"/>
          <p:cNvSpPr txBox="1"/>
          <p:nvPr/>
        </p:nvSpPr>
        <p:spPr>
          <a:xfrm>
            <a:off x="13855" y="4419600"/>
            <a:ext cx="9067800" cy="1754326"/>
          </a:xfrm>
          <a:prstGeom prst="rect">
            <a:avLst/>
          </a:prstGeom>
          <a:noFill/>
        </p:spPr>
        <p:txBody>
          <a:bodyPr wrap="square" rtlCol="0">
            <a:spAutoFit/>
          </a:bodyPr>
          <a:lstStyle/>
          <a:p>
            <a:r>
              <a:rPr lang="en-AU" dirty="0" smtClean="0"/>
              <a:t>Verdict: </a:t>
            </a:r>
          </a:p>
          <a:p>
            <a:pPr marL="285750" indent="-285750">
              <a:buFontTx/>
              <a:buChar char="-"/>
            </a:pPr>
            <a:r>
              <a:rPr lang="en-AU" dirty="0" smtClean="0"/>
              <a:t>OLS, Ridge, Lasso and Elastic Net all gave almost identical coefficient. There any one of those model would represent all four models. Elastic Net was chosen to proceed with multiple feature model as it includes the power of  both Lasso and Ridge. </a:t>
            </a:r>
          </a:p>
          <a:p>
            <a:pPr marL="285750" indent="-285750">
              <a:buFontTx/>
              <a:buChar char="-"/>
            </a:pPr>
            <a:r>
              <a:rPr lang="en-AU" dirty="0" err="1" smtClean="0"/>
              <a:t>Ransac</a:t>
            </a:r>
            <a:r>
              <a:rPr lang="en-AU" dirty="0" smtClean="0"/>
              <a:t> has a highly unstable coefficient therefore it creates too much uncertainty. </a:t>
            </a:r>
          </a:p>
          <a:p>
            <a:pPr marL="285750" indent="-285750">
              <a:buFontTx/>
              <a:buChar char="-"/>
            </a:pPr>
            <a:r>
              <a:rPr lang="en-AU" dirty="0" err="1" smtClean="0"/>
              <a:t>Theil-Sen</a:t>
            </a:r>
            <a:r>
              <a:rPr lang="en-AU" dirty="0" smtClean="0"/>
              <a:t> has a lightly fluctuating coefficient. It’s worth for investigation </a:t>
            </a:r>
          </a:p>
        </p:txBody>
      </p:sp>
    </p:spTree>
    <p:extLst>
      <p:ext uri="{BB962C8B-B14F-4D97-AF65-F5344CB8AC3E}">
        <p14:creationId xmlns:p14="http://schemas.microsoft.com/office/powerpoint/2010/main" val="264022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AU" dirty="0"/>
              <a:t>One Feature Approach </a:t>
            </a:r>
            <a:r>
              <a:rPr lang="en-AU" dirty="0" smtClean="0"/>
              <a:t/>
            </a:r>
            <a:br>
              <a:rPr lang="en-AU" dirty="0" smtClean="0"/>
            </a:br>
            <a:r>
              <a:rPr lang="en-AU" dirty="0" smtClean="0"/>
              <a:t>Elastic Net Model</a:t>
            </a:r>
            <a:r>
              <a:rPr lang="en-AU" dirty="0"/>
              <a:t> </a:t>
            </a:r>
            <a:r>
              <a:rPr lang="en-AU" dirty="0" smtClean="0"/>
              <a:t>&amp; </a:t>
            </a:r>
            <a:r>
              <a:rPr lang="en-AU" dirty="0" err="1" smtClean="0"/>
              <a:t>Theil-Sen</a:t>
            </a:r>
            <a:r>
              <a:rPr lang="en-AU" dirty="0" smtClean="0"/>
              <a:t> Scatter Plot</a:t>
            </a:r>
            <a:endParaRPr lang="en-A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1447800"/>
            <a:ext cx="4689764" cy="3886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509" y="1427018"/>
            <a:ext cx="4419600" cy="3886200"/>
          </a:xfrm>
          <a:prstGeom prst="rect">
            <a:avLst/>
          </a:prstGeom>
        </p:spPr>
      </p:pic>
      <p:sp>
        <p:nvSpPr>
          <p:cNvPr id="8" name="TextBox 7"/>
          <p:cNvSpPr txBox="1"/>
          <p:nvPr/>
        </p:nvSpPr>
        <p:spPr>
          <a:xfrm>
            <a:off x="1371600" y="5449577"/>
            <a:ext cx="2380908" cy="646331"/>
          </a:xfrm>
          <a:prstGeom prst="rect">
            <a:avLst/>
          </a:prstGeom>
          <a:noFill/>
        </p:spPr>
        <p:txBody>
          <a:bodyPr wrap="none" rtlCol="0">
            <a:spAutoFit/>
          </a:bodyPr>
          <a:lstStyle/>
          <a:p>
            <a:r>
              <a:rPr lang="en-AU" dirty="0" smtClean="0"/>
              <a:t>Elastic Net Scatter Plot</a:t>
            </a:r>
          </a:p>
          <a:p>
            <a:r>
              <a:rPr lang="en-AU" dirty="0" smtClean="0"/>
              <a:t>Robot Strength Vs price</a:t>
            </a:r>
            <a:endParaRPr lang="en-AU" dirty="0"/>
          </a:p>
        </p:txBody>
      </p:sp>
      <p:sp>
        <p:nvSpPr>
          <p:cNvPr id="9" name="TextBox 8"/>
          <p:cNvSpPr txBox="1"/>
          <p:nvPr/>
        </p:nvSpPr>
        <p:spPr>
          <a:xfrm>
            <a:off x="5943600" y="5449577"/>
            <a:ext cx="2386679" cy="923330"/>
          </a:xfrm>
          <a:prstGeom prst="rect">
            <a:avLst/>
          </a:prstGeom>
          <a:noFill/>
        </p:spPr>
        <p:txBody>
          <a:bodyPr wrap="none" rtlCol="0">
            <a:spAutoFit/>
          </a:bodyPr>
          <a:lstStyle/>
          <a:p>
            <a:r>
              <a:rPr lang="en-AU" dirty="0" err="1" smtClean="0"/>
              <a:t>Theil-Sen</a:t>
            </a:r>
            <a:r>
              <a:rPr lang="en-AU" dirty="0" smtClean="0"/>
              <a:t> Scatter Plot</a:t>
            </a:r>
          </a:p>
          <a:p>
            <a:r>
              <a:rPr lang="en-AU" dirty="0"/>
              <a:t>Robot Strength Vs </a:t>
            </a:r>
            <a:r>
              <a:rPr lang="en-AU" dirty="0" smtClean="0"/>
              <a:t>price</a:t>
            </a:r>
            <a:endParaRPr lang="en-AU" dirty="0"/>
          </a:p>
          <a:p>
            <a:endParaRPr lang="en-AU" dirty="0"/>
          </a:p>
        </p:txBody>
      </p:sp>
    </p:spTree>
    <p:extLst>
      <p:ext uri="{BB962C8B-B14F-4D97-AF65-F5344CB8AC3E}">
        <p14:creationId xmlns:p14="http://schemas.microsoft.com/office/powerpoint/2010/main" val="362259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AU" dirty="0" smtClean="0"/>
              <a:t>Multiple Features Approach </a:t>
            </a:r>
            <a:br>
              <a:rPr lang="en-AU" dirty="0" smtClean="0"/>
            </a:br>
            <a:r>
              <a:rPr lang="en-AU" dirty="0" smtClean="0"/>
              <a:t>Elastic Net Model</a:t>
            </a:r>
            <a:r>
              <a:rPr lang="en-AU" dirty="0"/>
              <a:t> </a:t>
            </a:r>
            <a:r>
              <a:rPr lang="en-AU" dirty="0" smtClean="0"/>
              <a:t>&amp; </a:t>
            </a:r>
            <a:r>
              <a:rPr lang="en-AU" dirty="0" err="1" smtClean="0"/>
              <a:t>Theil-Sen</a:t>
            </a:r>
            <a:r>
              <a:rPr lang="en-AU" dirty="0" smtClean="0"/>
              <a:t> Scatter Plot</a:t>
            </a:r>
            <a:endParaRPr lang="en-AU" dirty="0"/>
          </a:p>
        </p:txBody>
      </p:sp>
      <p:sp>
        <p:nvSpPr>
          <p:cNvPr id="8" name="TextBox 7"/>
          <p:cNvSpPr txBox="1"/>
          <p:nvPr/>
        </p:nvSpPr>
        <p:spPr>
          <a:xfrm>
            <a:off x="1143000" y="5449577"/>
            <a:ext cx="2581424" cy="646331"/>
          </a:xfrm>
          <a:prstGeom prst="rect">
            <a:avLst/>
          </a:prstGeom>
          <a:noFill/>
        </p:spPr>
        <p:txBody>
          <a:bodyPr wrap="square" rtlCol="0">
            <a:spAutoFit/>
          </a:bodyPr>
          <a:lstStyle/>
          <a:p>
            <a:pPr algn="ctr"/>
            <a:r>
              <a:rPr lang="en-AU" dirty="0" smtClean="0"/>
              <a:t>Elastic Net Scatter Plot </a:t>
            </a:r>
          </a:p>
          <a:p>
            <a:pPr algn="ctr"/>
            <a:r>
              <a:rPr lang="en-AU" dirty="0" smtClean="0"/>
              <a:t>Robot Strength VS price</a:t>
            </a:r>
            <a:endParaRPr lang="en-AU" dirty="0"/>
          </a:p>
        </p:txBody>
      </p:sp>
      <p:sp>
        <p:nvSpPr>
          <p:cNvPr id="9" name="TextBox 8"/>
          <p:cNvSpPr txBox="1"/>
          <p:nvPr/>
        </p:nvSpPr>
        <p:spPr>
          <a:xfrm>
            <a:off x="5715000" y="5449577"/>
            <a:ext cx="2581424" cy="923330"/>
          </a:xfrm>
          <a:prstGeom prst="rect">
            <a:avLst/>
          </a:prstGeom>
          <a:noFill/>
        </p:spPr>
        <p:txBody>
          <a:bodyPr wrap="square" rtlCol="0">
            <a:spAutoFit/>
          </a:bodyPr>
          <a:lstStyle/>
          <a:p>
            <a:pPr algn="ctr"/>
            <a:r>
              <a:rPr lang="en-AU" dirty="0" err="1" smtClean="0"/>
              <a:t>Theil-Sen</a:t>
            </a:r>
            <a:r>
              <a:rPr lang="en-AU" dirty="0" smtClean="0"/>
              <a:t> Scatter Plot</a:t>
            </a:r>
          </a:p>
          <a:p>
            <a:pPr algn="ctr"/>
            <a:r>
              <a:rPr lang="en-AU" dirty="0"/>
              <a:t>Robot Strength VS </a:t>
            </a:r>
            <a:r>
              <a:rPr lang="en-AU" dirty="0" smtClean="0"/>
              <a:t>price</a:t>
            </a:r>
            <a:endParaRPr lang="en-AU" dirty="0"/>
          </a:p>
          <a:p>
            <a:pPr algn="ctr"/>
            <a:endParaRPr lang="en-A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1600201"/>
            <a:ext cx="4308764" cy="3733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182" y="1600201"/>
            <a:ext cx="4627418" cy="3737267"/>
          </a:xfrm>
          <a:prstGeom prst="rect">
            <a:avLst/>
          </a:prstGeom>
        </p:spPr>
      </p:pic>
    </p:spTree>
    <p:extLst>
      <p:ext uri="{BB962C8B-B14F-4D97-AF65-F5344CB8AC3E}">
        <p14:creationId xmlns:p14="http://schemas.microsoft.com/office/powerpoint/2010/main" val="88749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AU" dirty="0" smtClean="0"/>
              <a:t>Multiple Features Approach </a:t>
            </a:r>
            <a:br>
              <a:rPr lang="en-AU" dirty="0" smtClean="0"/>
            </a:br>
            <a:r>
              <a:rPr lang="en-AU" dirty="0" smtClean="0"/>
              <a:t>Elastic Net Coefficient and Intercept</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306024316"/>
              </p:ext>
            </p:extLst>
          </p:nvPr>
        </p:nvGraphicFramePr>
        <p:xfrm>
          <a:off x="431800" y="1554480"/>
          <a:ext cx="8058738" cy="4714240"/>
        </p:xfrm>
        <a:graphic>
          <a:graphicData uri="http://schemas.openxmlformats.org/drawingml/2006/table">
            <a:tbl>
              <a:tblPr firstRow="1" bandRow="1">
                <a:tableStyleId>{5C22544A-7EE6-4342-B048-85BDC9FD1C3A}</a:tableStyleId>
              </a:tblPr>
              <a:tblGrid>
                <a:gridCol w="2133601"/>
                <a:gridCol w="2113162"/>
                <a:gridCol w="2230237"/>
                <a:gridCol w="1581738"/>
              </a:tblGrid>
              <a:tr h="0">
                <a:tc>
                  <a:txBody>
                    <a:bodyPr/>
                    <a:lstStyle/>
                    <a:p>
                      <a:r>
                        <a:rPr lang="en-AU" dirty="0" smtClean="0"/>
                        <a:t>Features</a:t>
                      </a:r>
                      <a:r>
                        <a:rPr lang="en-AU" baseline="0" dirty="0" smtClean="0"/>
                        <a:t> </a:t>
                      </a:r>
                      <a:endParaRPr lang="en-AU" dirty="0"/>
                    </a:p>
                  </a:txBody>
                  <a:tcPr/>
                </a:tc>
                <a:tc>
                  <a:txBody>
                    <a:bodyPr/>
                    <a:lstStyle/>
                    <a:p>
                      <a:r>
                        <a:rPr lang="en-AU" dirty="0" smtClean="0"/>
                        <a:t>Coefficient</a:t>
                      </a:r>
                      <a:endParaRPr lang="en-AU" dirty="0"/>
                    </a:p>
                  </a:txBody>
                  <a:tcPr/>
                </a:tc>
                <a:tc>
                  <a:txBody>
                    <a:bodyPr/>
                    <a:lstStyle/>
                    <a:p>
                      <a:r>
                        <a:rPr lang="en-AU" dirty="0" smtClean="0"/>
                        <a:t>Features</a:t>
                      </a:r>
                      <a:r>
                        <a:rPr lang="en-AU" baseline="0" dirty="0" smtClean="0"/>
                        <a:t> </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Coefficient</a:t>
                      </a:r>
                      <a:endParaRPr lang="en-AU" dirty="0"/>
                    </a:p>
                  </a:txBody>
                  <a:tcPr/>
                </a:tc>
              </a:tr>
              <a:tr h="370840">
                <a:tc>
                  <a:txBody>
                    <a:bodyPr/>
                    <a:lstStyle/>
                    <a:p>
                      <a:r>
                        <a:rPr lang="en-AU" dirty="0" smtClean="0"/>
                        <a:t>Robot Strength</a:t>
                      </a:r>
                      <a:endParaRPr lang="en-AU" dirty="0"/>
                    </a:p>
                  </a:txBody>
                  <a:tcPr/>
                </a:tc>
                <a:tc>
                  <a:txBody>
                    <a:bodyPr/>
                    <a:lstStyle/>
                    <a:p>
                      <a:r>
                        <a:rPr lang="en-AU" dirty="0" smtClean="0"/>
                        <a:t>2895</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Control Type</a:t>
                      </a:r>
                    </a:p>
                  </a:txBody>
                  <a:tcPr/>
                </a:tc>
                <a:tc>
                  <a:txBody>
                    <a:bodyPr/>
                    <a:lstStyle/>
                    <a:p>
                      <a:r>
                        <a:rPr lang="en-AU" dirty="0" smtClean="0"/>
                        <a:t>8074</a:t>
                      </a:r>
                      <a:endParaRPr lang="en-AU" dirty="0"/>
                    </a:p>
                  </a:txBody>
                  <a:tcPr/>
                </a:tc>
              </a:tr>
              <a:tr h="370840">
                <a:tc>
                  <a:txBody>
                    <a:bodyPr/>
                    <a:lstStyle/>
                    <a:p>
                      <a:r>
                        <a:rPr lang="en-AU" dirty="0" err="1" smtClean="0"/>
                        <a:t>First_Arm_Size</a:t>
                      </a:r>
                      <a:endParaRPr lang="en-AU" dirty="0"/>
                    </a:p>
                  </a:txBody>
                  <a:tcPr/>
                </a:tc>
                <a:tc>
                  <a:txBody>
                    <a:bodyPr/>
                    <a:lstStyle/>
                    <a:p>
                      <a:r>
                        <a:rPr lang="en-AU" dirty="0" smtClean="0"/>
                        <a:t>1065.881</a:t>
                      </a:r>
                      <a:endParaRPr lang="en-AU" dirty="0"/>
                    </a:p>
                  </a:txBody>
                  <a:tcPr/>
                </a:tc>
                <a:tc>
                  <a:txBody>
                    <a:bodyPr/>
                    <a:lstStyle/>
                    <a:p>
                      <a:r>
                        <a:rPr lang="en-AU" dirty="0" smtClean="0"/>
                        <a:t>Control Tech</a:t>
                      </a:r>
                      <a:endParaRPr lang="en-AU" dirty="0"/>
                    </a:p>
                  </a:txBody>
                  <a:tcPr/>
                </a:tc>
                <a:tc>
                  <a:txBody>
                    <a:bodyPr/>
                    <a:lstStyle/>
                    <a:p>
                      <a:r>
                        <a:rPr lang="en-AU" dirty="0" smtClean="0"/>
                        <a:t>-5833</a:t>
                      </a:r>
                      <a:endParaRPr lang="en-AU" dirty="0"/>
                    </a:p>
                  </a:txBody>
                  <a:tcPr/>
                </a:tc>
              </a:tr>
              <a:tr h="370840">
                <a:tc>
                  <a:txBody>
                    <a:bodyPr/>
                    <a:lstStyle/>
                    <a:p>
                      <a:r>
                        <a:rPr lang="en-AU" dirty="0" err="1" smtClean="0"/>
                        <a:t>Second_Arm_Size</a:t>
                      </a:r>
                      <a:endParaRPr lang="en-AU" dirty="0"/>
                    </a:p>
                  </a:txBody>
                  <a:tcPr/>
                </a:tc>
                <a:tc>
                  <a:txBody>
                    <a:bodyPr/>
                    <a:lstStyle/>
                    <a:p>
                      <a:r>
                        <a:rPr lang="en-AU" dirty="0" smtClean="0"/>
                        <a:t>-71.00</a:t>
                      </a:r>
                      <a:endParaRPr lang="en-AU" dirty="0"/>
                    </a:p>
                  </a:txBody>
                  <a:tcPr/>
                </a:tc>
                <a:tc>
                  <a:txBody>
                    <a:bodyPr/>
                    <a:lstStyle/>
                    <a:p>
                      <a:r>
                        <a:rPr lang="en-AU" dirty="0" smtClean="0"/>
                        <a:t>Instrument No</a:t>
                      </a:r>
                      <a:endParaRPr lang="en-AU" dirty="0"/>
                    </a:p>
                  </a:txBody>
                  <a:tcPr/>
                </a:tc>
                <a:tc>
                  <a:txBody>
                    <a:bodyPr/>
                    <a:lstStyle/>
                    <a:p>
                      <a:r>
                        <a:rPr lang="en-AU" dirty="0" smtClean="0"/>
                        <a:t>3695</a:t>
                      </a:r>
                      <a:endParaRPr lang="en-AU" dirty="0"/>
                    </a:p>
                  </a:txBody>
                  <a:tcPr/>
                </a:tc>
              </a:tr>
              <a:tr h="370840">
                <a:tc>
                  <a:txBody>
                    <a:bodyPr/>
                    <a:lstStyle/>
                    <a:p>
                      <a:r>
                        <a:rPr lang="en-AU" dirty="0" err="1" smtClean="0"/>
                        <a:t>Third_Arm_Size</a:t>
                      </a:r>
                      <a:endParaRPr lang="en-AU" dirty="0"/>
                    </a:p>
                  </a:txBody>
                  <a:tcPr/>
                </a:tc>
                <a:tc>
                  <a:txBody>
                    <a:bodyPr/>
                    <a:lstStyle/>
                    <a:p>
                      <a:r>
                        <a:rPr lang="en-AU" dirty="0" smtClean="0"/>
                        <a:t>4954</a:t>
                      </a:r>
                      <a:endParaRPr lang="en-AU" dirty="0"/>
                    </a:p>
                  </a:txBody>
                  <a:tcPr/>
                </a:tc>
                <a:tc>
                  <a:txBody>
                    <a:bodyPr/>
                    <a:lstStyle/>
                    <a:p>
                      <a:r>
                        <a:rPr lang="en-AU" dirty="0" smtClean="0"/>
                        <a:t>Oil Consume Cost</a:t>
                      </a:r>
                      <a:endParaRPr lang="en-AU" dirty="0"/>
                    </a:p>
                  </a:txBody>
                  <a:tcPr/>
                </a:tc>
                <a:tc>
                  <a:txBody>
                    <a:bodyPr/>
                    <a:lstStyle/>
                    <a:p>
                      <a:r>
                        <a:rPr lang="en-AU" dirty="0" smtClean="0"/>
                        <a:t>-42</a:t>
                      </a:r>
                      <a:endParaRPr lang="en-AU" dirty="0"/>
                    </a:p>
                  </a:txBody>
                  <a:tcPr/>
                </a:tc>
              </a:tr>
              <a:tr h="370840">
                <a:tc>
                  <a:txBody>
                    <a:bodyPr/>
                    <a:lstStyle/>
                    <a:p>
                      <a:r>
                        <a:rPr lang="en-AU" dirty="0" err="1" smtClean="0"/>
                        <a:t>Strink_Type</a:t>
                      </a:r>
                      <a:endParaRPr lang="en-AU" dirty="0"/>
                    </a:p>
                  </a:txBody>
                  <a:tcPr/>
                </a:tc>
                <a:tc>
                  <a:txBody>
                    <a:bodyPr/>
                    <a:lstStyle/>
                    <a:p>
                      <a:r>
                        <a:rPr lang="en-AU" dirty="0" smtClean="0"/>
                        <a:t>-3696.428</a:t>
                      </a:r>
                      <a:endParaRPr lang="en-AU" dirty="0"/>
                    </a:p>
                  </a:txBody>
                  <a:tcPr/>
                </a:tc>
                <a:tc>
                  <a:txBody>
                    <a:bodyPr/>
                    <a:lstStyle/>
                    <a:p>
                      <a:r>
                        <a:rPr lang="en-AU" dirty="0" smtClean="0"/>
                        <a:t>Fuel Consume</a:t>
                      </a:r>
                      <a:r>
                        <a:rPr lang="en-AU" baseline="0" dirty="0" smtClean="0"/>
                        <a:t> Cost</a:t>
                      </a:r>
                      <a:endParaRPr lang="en-AU" dirty="0"/>
                    </a:p>
                  </a:txBody>
                  <a:tcPr/>
                </a:tc>
                <a:tc>
                  <a:txBody>
                    <a:bodyPr/>
                    <a:lstStyle/>
                    <a:p>
                      <a:r>
                        <a:rPr lang="en-AU" dirty="0" smtClean="0"/>
                        <a:t>181</a:t>
                      </a:r>
                      <a:endParaRPr lang="en-AU" dirty="0"/>
                    </a:p>
                  </a:txBody>
                  <a:tcPr/>
                </a:tc>
              </a:tr>
              <a:tr h="370840">
                <a:tc>
                  <a:txBody>
                    <a:bodyPr/>
                    <a:lstStyle/>
                    <a:p>
                      <a:r>
                        <a:rPr lang="en-AU" dirty="0" err="1" smtClean="0"/>
                        <a:t>High_Heat_Area</a:t>
                      </a:r>
                      <a:endParaRPr lang="en-AU" dirty="0"/>
                    </a:p>
                  </a:txBody>
                  <a:tcPr/>
                </a:tc>
                <a:tc>
                  <a:txBody>
                    <a:bodyPr/>
                    <a:lstStyle/>
                    <a:p>
                      <a:r>
                        <a:rPr lang="en-AU" dirty="0" smtClean="0"/>
                        <a:t>3746</a:t>
                      </a:r>
                      <a:endParaRPr lang="en-AU" dirty="0"/>
                    </a:p>
                  </a:txBody>
                  <a:tcPr/>
                </a:tc>
                <a:tc>
                  <a:txBody>
                    <a:bodyPr/>
                    <a:lstStyle/>
                    <a:p>
                      <a:r>
                        <a:rPr lang="en-AU" dirty="0" smtClean="0"/>
                        <a:t>Warranty Years </a:t>
                      </a:r>
                      <a:endParaRPr lang="en-AU" dirty="0"/>
                    </a:p>
                  </a:txBody>
                  <a:tcPr/>
                </a:tc>
                <a:tc>
                  <a:txBody>
                    <a:bodyPr/>
                    <a:lstStyle/>
                    <a:p>
                      <a:r>
                        <a:rPr lang="en-AU" dirty="0" smtClean="0"/>
                        <a:t>4393</a:t>
                      </a:r>
                      <a:endParaRPr lang="en-AU" dirty="0"/>
                    </a:p>
                  </a:txBody>
                  <a:tcPr/>
                </a:tc>
              </a:tr>
              <a:tr h="370840">
                <a:tc>
                  <a:txBody>
                    <a:bodyPr/>
                    <a:lstStyle/>
                    <a:p>
                      <a:r>
                        <a:rPr lang="en-AU" dirty="0" smtClean="0"/>
                        <a:t>Med Thermal </a:t>
                      </a:r>
                      <a:r>
                        <a:rPr lang="en-AU" dirty="0" err="1" smtClean="0"/>
                        <a:t>Req</a:t>
                      </a:r>
                      <a:endParaRPr lang="en-AU" dirty="0"/>
                    </a:p>
                  </a:txBody>
                  <a:tcPr/>
                </a:tc>
                <a:tc>
                  <a:txBody>
                    <a:bodyPr/>
                    <a:lstStyle/>
                    <a:p>
                      <a:r>
                        <a:rPr lang="en-AU" dirty="0" smtClean="0"/>
                        <a:t>1120</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First</a:t>
                      </a:r>
                      <a:r>
                        <a:rPr lang="en-AU" baseline="0" dirty="0" smtClean="0"/>
                        <a:t> Arm Type </a:t>
                      </a:r>
                      <a:endParaRPr lang="en-AU" dirty="0" smtClean="0"/>
                    </a:p>
                  </a:txBody>
                  <a:tcPr/>
                </a:tc>
                <a:tc>
                  <a:txBody>
                    <a:bodyPr/>
                    <a:lstStyle/>
                    <a:p>
                      <a:r>
                        <a:rPr lang="en-AU" dirty="0" smtClean="0"/>
                        <a:t>3934</a:t>
                      </a:r>
                      <a:endParaRPr lang="en-AU" dirty="0"/>
                    </a:p>
                  </a:txBody>
                  <a:tcPr/>
                </a:tc>
              </a:tr>
              <a:tr h="370840">
                <a:tc>
                  <a:txBody>
                    <a:bodyPr/>
                    <a:lstStyle/>
                    <a:p>
                      <a:r>
                        <a:rPr lang="en-AU" dirty="0" smtClean="0"/>
                        <a:t>High Thermal</a:t>
                      </a:r>
                      <a:r>
                        <a:rPr lang="en-AU" baseline="0" dirty="0" smtClean="0"/>
                        <a:t> </a:t>
                      </a:r>
                      <a:r>
                        <a:rPr lang="en-AU" baseline="0" dirty="0" err="1" smtClean="0"/>
                        <a:t>Req</a:t>
                      </a:r>
                      <a:endParaRPr lang="en-AU" dirty="0"/>
                    </a:p>
                  </a:txBody>
                  <a:tcPr/>
                </a:tc>
                <a:tc>
                  <a:txBody>
                    <a:bodyPr/>
                    <a:lstStyle/>
                    <a:p>
                      <a:r>
                        <a:rPr lang="en-AU" dirty="0" smtClean="0"/>
                        <a:t>1490</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Second Arm</a:t>
                      </a:r>
                      <a:r>
                        <a:rPr lang="en-AU" baseline="0" dirty="0" smtClean="0"/>
                        <a:t> Type</a:t>
                      </a:r>
                      <a:endParaRPr lang="en-AU" dirty="0" smtClean="0"/>
                    </a:p>
                  </a:txBody>
                  <a:tcPr/>
                </a:tc>
                <a:tc>
                  <a:txBody>
                    <a:bodyPr/>
                    <a:lstStyle/>
                    <a:p>
                      <a:r>
                        <a:rPr lang="en-AU" dirty="0" smtClean="0"/>
                        <a:t>2742</a:t>
                      </a:r>
                      <a:endParaRPr lang="en-AU" dirty="0"/>
                    </a:p>
                  </a:txBody>
                  <a:tcPr/>
                </a:tc>
              </a:tr>
              <a:tr h="370840">
                <a:tc>
                  <a:txBody>
                    <a:bodyPr/>
                    <a:lstStyle/>
                    <a:p>
                      <a:r>
                        <a:rPr lang="en-AU" dirty="0" smtClean="0"/>
                        <a:t>Noise Score</a:t>
                      </a:r>
                      <a:endParaRPr lang="en-AU" dirty="0"/>
                    </a:p>
                  </a:txBody>
                  <a:tcPr/>
                </a:tc>
                <a:tc>
                  <a:txBody>
                    <a:bodyPr/>
                    <a:lstStyle/>
                    <a:p>
                      <a:r>
                        <a:rPr lang="en-AU" dirty="0" smtClean="0"/>
                        <a:t>-922.79</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err="1" smtClean="0"/>
                        <a:t>First_Second</a:t>
                      </a:r>
                      <a:r>
                        <a:rPr lang="en-AU" baseline="0" dirty="0" err="1" smtClean="0"/>
                        <a:t>_Link</a:t>
                      </a:r>
                      <a:endParaRPr lang="en-AU" dirty="0" smtClean="0"/>
                    </a:p>
                  </a:txBody>
                  <a:tcPr/>
                </a:tc>
                <a:tc>
                  <a:txBody>
                    <a:bodyPr/>
                    <a:lstStyle/>
                    <a:p>
                      <a:r>
                        <a:rPr lang="en-AU" dirty="0" smtClean="0"/>
                        <a:t>509.6</a:t>
                      </a:r>
                      <a:endParaRPr lang="en-AU" dirty="0"/>
                    </a:p>
                  </a:txBody>
                  <a:tcPr/>
                </a:tc>
              </a:tr>
              <a:tr h="370840">
                <a:tc>
                  <a:txBody>
                    <a:bodyPr/>
                    <a:lstStyle/>
                    <a:p>
                      <a:r>
                        <a:rPr lang="en-AU" dirty="0" smtClean="0"/>
                        <a:t>Quantity</a:t>
                      </a:r>
                      <a:endParaRPr lang="en-AU" dirty="0"/>
                    </a:p>
                  </a:txBody>
                  <a:tcPr/>
                </a:tc>
                <a:tc>
                  <a:txBody>
                    <a:bodyPr/>
                    <a:lstStyle/>
                    <a:p>
                      <a:r>
                        <a:rPr lang="en-AU" dirty="0" smtClean="0"/>
                        <a:t>1298</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txBody>
                  <a:tcPr/>
                </a:tc>
                <a:tc>
                  <a:txBody>
                    <a:bodyPr/>
                    <a:lstStyle/>
                    <a:p>
                      <a:endParaRPr lang="en-AU" dirty="0"/>
                    </a:p>
                  </a:txBody>
                  <a:tcPr/>
                </a:tc>
              </a:tr>
              <a:tr h="370840">
                <a:tc gridSpan="4">
                  <a:txBody>
                    <a:bodyPr/>
                    <a:lstStyle/>
                    <a:p>
                      <a:r>
                        <a:rPr lang="en-AU" dirty="0" smtClean="0"/>
                        <a:t>Additional Note</a:t>
                      </a:r>
                    </a:p>
                    <a:p>
                      <a:r>
                        <a:rPr lang="en-AU" baseline="0" dirty="0" smtClean="0"/>
                        <a:t>- Intercept is 138,816  (which is strangely high…) </a:t>
                      </a:r>
                    </a:p>
                  </a:txBody>
                  <a:tcPr/>
                </a:tc>
                <a:tc hMerge="1">
                  <a:txBody>
                    <a:bodyPr/>
                    <a:lstStyle/>
                    <a:p>
                      <a:endParaRPr lang="en-AU"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txBody>
                  <a:tcPr/>
                </a:tc>
                <a:tc hMerge="1">
                  <a:txBody>
                    <a:bodyPr/>
                    <a:lstStyle/>
                    <a:p>
                      <a:endParaRPr lang="en-AU" dirty="0"/>
                    </a:p>
                  </a:txBody>
                  <a:tcPr/>
                </a:tc>
              </a:tr>
            </a:tbl>
          </a:graphicData>
        </a:graphic>
      </p:graphicFrame>
    </p:spTree>
    <p:extLst>
      <p:ext uri="{BB962C8B-B14F-4D97-AF65-F5344CB8AC3E}">
        <p14:creationId xmlns:p14="http://schemas.microsoft.com/office/powerpoint/2010/main" val="4292291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AU" dirty="0" smtClean="0"/>
              <a:t>Multiple Features Approach </a:t>
            </a:r>
            <a:br>
              <a:rPr lang="en-AU" dirty="0" smtClean="0"/>
            </a:br>
            <a:r>
              <a:rPr lang="en-AU" dirty="0" err="1" smtClean="0"/>
              <a:t>Theil</a:t>
            </a:r>
            <a:r>
              <a:rPr lang="en-AU" dirty="0" smtClean="0"/>
              <a:t> </a:t>
            </a:r>
            <a:r>
              <a:rPr lang="en-AU" dirty="0" err="1" smtClean="0"/>
              <a:t>Sen</a:t>
            </a:r>
            <a:r>
              <a:rPr lang="en-AU" dirty="0" smtClean="0"/>
              <a:t> Coefficient and Intercept</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586618379"/>
              </p:ext>
            </p:extLst>
          </p:nvPr>
        </p:nvGraphicFramePr>
        <p:xfrm>
          <a:off x="431800" y="1554480"/>
          <a:ext cx="8058738" cy="4714240"/>
        </p:xfrm>
        <a:graphic>
          <a:graphicData uri="http://schemas.openxmlformats.org/drawingml/2006/table">
            <a:tbl>
              <a:tblPr firstRow="1" bandRow="1">
                <a:tableStyleId>{5C22544A-7EE6-4342-B048-85BDC9FD1C3A}</a:tableStyleId>
              </a:tblPr>
              <a:tblGrid>
                <a:gridCol w="2133601"/>
                <a:gridCol w="2113162"/>
                <a:gridCol w="2230237"/>
                <a:gridCol w="1581738"/>
              </a:tblGrid>
              <a:tr h="0">
                <a:tc>
                  <a:txBody>
                    <a:bodyPr/>
                    <a:lstStyle/>
                    <a:p>
                      <a:r>
                        <a:rPr lang="en-AU" dirty="0" smtClean="0"/>
                        <a:t>Features</a:t>
                      </a:r>
                      <a:r>
                        <a:rPr lang="en-AU" baseline="0" dirty="0" smtClean="0"/>
                        <a:t> </a:t>
                      </a:r>
                      <a:endParaRPr lang="en-AU" dirty="0"/>
                    </a:p>
                  </a:txBody>
                  <a:tcPr/>
                </a:tc>
                <a:tc>
                  <a:txBody>
                    <a:bodyPr/>
                    <a:lstStyle/>
                    <a:p>
                      <a:r>
                        <a:rPr lang="en-AU" dirty="0" smtClean="0"/>
                        <a:t>Coefficient</a:t>
                      </a:r>
                      <a:endParaRPr lang="en-AU" dirty="0"/>
                    </a:p>
                  </a:txBody>
                  <a:tcPr/>
                </a:tc>
                <a:tc>
                  <a:txBody>
                    <a:bodyPr/>
                    <a:lstStyle/>
                    <a:p>
                      <a:r>
                        <a:rPr lang="en-AU" dirty="0" smtClean="0"/>
                        <a:t>Features</a:t>
                      </a:r>
                      <a:r>
                        <a:rPr lang="en-AU" baseline="0" dirty="0" smtClean="0"/>
                        <a:t> </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Coefficient</a:t>
                      </a:r>
                      <a:endParaRPr lang="en-AU" dirty="0"/>
                    </a:p>
                  </a:txBody>
                  <a:tcPr/>
                </a:tc>
              </a:tr>
              <a:tr h="370840">
                <a:tc>
                  <a:txBody>
                    <a:bodyPr/>
                    <a:lstStyle/>
                    <a:p>
                      <a:r>
                        <a:rPr lang="en-AU" dirty="0" smtClean="0"/>
                        <a:t>Robot Strength</a:t>
                      </a:r>
                      <a:endParaRPr lang="en-AU" dirty="0"/>
                    </a:p>
                  </a:txBody>
                  <a:tcPr/>
                </a:tc>
                <a:tc>
                  <a:txBody>
                    <a:bodyPr/>
                    <a:lstStyle/>
                    <a:p>
                      <a:r>
                        <a:rPr lang="en-AU" dirty="0" smtClean="0"/>
                        <a:t>3586</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Control Type</a:t>
                      </a:r>
                    </a:p>
                  </a:txBody>
                  <a:tcPr/>
                </a:tc>
                <a:tc>
                  <a:txBody>
                    <a:bodyPr/>
                    <a:lstStyle/>
                    <a:p>
                      <a:r>
                        <a:rPr lang="en-AU" dirty="0" smtClean="0"/>
                        <a:t>19792</a:t>
                      </a:r>
                      <a:endParaRPr lang="en-AU" dirty="0"/>
                    </a:p>
                  </a:txBody>
                  <a:tcPr/>
                </a:tc>
              </a:tr>
              <a:tr h="370840">
                <a:tc>
                  <a:txBody>
                    <a:bodyPr/>
                    <a:lstStyle/>
                    <a:p>
                      <a:r>
                        <a:rPr lang="en-AU" dirty="0" err="1" smtClean="0"/>
                        <a:t>First_Arm_Size</a:t>
                      </a:r>
                      <a:endParaRPr lang="en-AU" dirty="0"/>
                    </a:p>
                  </a:txBody>
                  <a:tcPr/>
                </a:tc>
                <a:tc>
                  <a:txBody>
                    <a:bodyPr/>
                    <a:lstStyle/>
                    <a:p>
                      <a:r>
                        <a:rPr lang="en-AU" dirty="0" smtClean="0"/>
                        <a:t>593</a:t>
                      </a:r>
                      <a:endParaRPr lang="en-AU" dirty="0"/>
                    </a:p>
                  </a:txBody>
                  <a:tcPr/>
                </a:tc>
                <a:tc>
                  <a:txBody>
                    <a:bodyPr/>
                    <a:lstStyle/>
                    <a:p>
                      <a:r>
                        <a:rPr lang="en-AU" dirty="0" smtClean="0"/>
                        <a:t>Control Tech</a:t>
                      </a:r>
                      <a:endParaRPr lang="en-AU" dirty="0"/>
                    </a:p>
                  </a:txBody>
                  <a:tcPr/>
                </a:tc>
                <a:tc>
                  <a:txBody>
                    <a:bodyPr/>
                    <a:lstStyle/>
                    <a:p>
                      <a:r>
                        <a:rPr lang="en-AU" dirty="0" smtClean="0"/>
                        <a:t>-39561</a:t>
                      </a:r>
                      <a:endParaRPr lang="en-AU" dirty="0"/>
                    </a:p>
                  </a:txBody>
                  <a:tcPr/>
                </a:tc>
              </a:tr>
              <a:tr h="370840">
                <a:tc>
                  <a:txBody>
                    <a:bodyPr/>
                    <a:lstStyle/>
                    <a:p>
                      <a:r>
                        <a:rPr lang="en-AU" dirty="0" err="1" smtClean="0"/>
                        <a:t>Second_Arm_Size</a:t>
                      </a:r>
                      <a:endParaRPr lang="en-AU" dirty="0"/>
                    </a:p>
                  </a:txBody>
                  <a:tcPr/>
                </a:tc>
                <a:tc>
                  <a:txBody>
                    <a:bodyPr/>
                    <a:lstStyle/>
                    <a:p>
                      <a:r>
                        <a:rPr lang="en-AU" dirty="0" smtClean="0"/>
                        <a:t>-751</a:t>
                      </a:r>
                      <a:endParaRPr lang="en-AU" dirty="0"/>
                    </a:p>
                  </a:txBody>
                  <a:tcPr/>
                </a:tc>
                <a:tc>
                  <a:txBody>
                    <a:bodyPr/>
                    <a:lstStyle/>
                    <a:p>
                      <a:r>
                        <a:rPr lang="en-AU" dirty="0" smtClean="0"/>
                        <a:t>Instrument No</a:t>
                      </a:r>
                      <a:endParaRPr lang="en-AU" dirty="0"/>
                    </a:p>
                  </a:txBody>
                  <a:tcPr/>
                </a:tc>
                <a:tc>
                  <a:txBody>
                    <a:bodyPr/>
                    <a:lstStyle/>
                    <a:p>
                      <a:r>
                        <a:rPr lang="en-AU" dirty="0" smtClean="0"/>
                        <a:t>3183</a:t>
                      </a:r>
                      <a:endParaRPr lang="en-AU" dirty="0"/>
                    </a:p>
                  </a:txBody>
                  <a:tcPr/>
                </a:tc>
              </a:tr>
              <a:tr h="370840">
                <a:tc>
                  <a:txBody>
                    <a:bodyPr/>
                    <a:lstStyle/>
                    <a:p>
                      <a:r>
                        <a:rPr lang="en-AU" dirty="0" err="1" smtClean="0"/>
                        <a:t>Third_Arm_Size</a:t>
                      </a:r>
                      <a:endParaRPr lang="en-AU" dirty="0"/>
                    </a:p>
                  </a:txBody>
                  <a:tcPr/>
                </a:tc>
                <a:tc>
                  <a:txBody>
                    <a:bodyPr/>
                    <a:lstStyle/>
                    <a:p>
                      <a:r>
                        <a:rPr lang="en-AU" dirty="0" smtClean="0"/>
                        <a:t>16761</a:t>
                      </a:r>
                      <a:endParaRPr lang="en-AU" dirty="0"/>
                    </a:p>
                  </a:txBody>
                  <a:tcPr/>
                </a:tc>
                <a:tc>
                  <a:txBody>
                    <a:bodyPr/>
                    <a:lstStyle/>
                    <a:p>
                      <a:r>
                        <a:rPr lang="en-AU" dirty="0" smtClean="0"/>
                        <a:t>Oil Consume Cost</a:t>
                      </a:r>
                      <a:endParaRPr lang="en-AU" dirty="0"/>
                    </a:p>
                  </a:txBody>
                  <a:tcPr/>
                </a:tc>
                <a:tc>
                  <a:txBody>
                    <a:bodyPr/>
                    <a:lstStyle/>
                    <a:p>
                      <a:r>
                        <a:rPr lang="en-AU" dirty="0" smtClean="0"/>
                        <a:t>-50</a:t>
                      </a:r>
                      <a:endParaRPr lang="en-AU" dirty="0"/>
                    </a:p>
                  </a:txBody>
                  <a:tcPr/>
                </a:tc>
              </a:tr>
              <a:tr h="370840">
                <a:tc>
                  <a:txBody>
                    <a:bodyPr/>
                    <a:lstStyle/>
                    <a:p>
                      <a:r>
                        <a:rPr lang="en-AU" dirty="0" err="1" smtClean="0"/>
                        <a:t>Strink_Type</a:t>
                      </a:r>
                      <a:endParaRPr lang="en-AU" dirty="0"/>
                    </a:p>
                  </a:txBody>
                  <a:tcPr/>
                </a:tc>
                <a:tc>
                  <a:txBody>
                    <a:bodyPr/>
                    <a:lstStyle/>
                    <a:p>
                      <a:r>
                        <a:rPr lang="en-AU" dirty="0" smtClean="0"/>
                        <a:t>-38267.428</a:t>
                      </a:r>
                      <a:endParaRPr lang="en-AU" dirty="0"/>
                    </a:p>
                  </a:txBody>
                  <a:tcPr/>
                </a:tc>
                <a:tc>
                  <a:txBody>
                    <a:bodyPr/>
                    <a:lstStyle/>
                    <a:p>
                      <a:r>
                        <a:rPr lang="en-AU" dirty="0" smtClean="0"/>
                        <a:t>Fuel Consume</a:t>
                      </a:r>
                      <a:r>
                        <a:rPr lang="en-AU" baseline="0" dirty="0" smtClean="0"/>
                        <a:t> Cost</a:t>
                      </a:r>
                      <a:endParaRPr lang="en-AU" dirty="0"/>
                    </a:p>
                  </a:txBody>
                  <a:tcPr/>
                </a:tc>
                <a:tc>
                  <a:txBody>
                    <a:bodyPr/>
                    <a:lstStyle/>
                    <a:p>
                      <a:r>
                        <a:rPr lang="en-AU" dirty="0" smtClean="0"/>
                        <a:t>250</a:t>
                      </a:r>
                      <a:endParaRPr lang="en-AU" dirty="0"/>
                    </a:p>
                  </a:txBody>
                  <a:tcPr/>
                </a:tc>
              </a:tr>
              <a:tr h="370840">
                <a:tc>
                  <a:txBody>
                    <a:bodyPr/>
                    <a:lstStyle/>
                    <a:p>
                      <a:r>
                        <a:rPr lang="en-AU" dirty="0" err="1" smtClean="0"/>
                        <a:t>High_Heat_Area</a:t>
                      </a:r>
                      <a:endParaRPr lang="en-AU" dirty="0"/>
                    </a:p>
                  </a:txBody>
                  <a:tcPr/>
                </a:tc>
                <a:tc>
                  <a:txBody>
                    <a:bodyPr/>
                    <a:lstStyle/>
                    <a:p>
                      <a:r>
                        <a:rPr lang="en-AU" dirty="0" smtClean="0"/>
                        <a:t>35789</a:t>
                      </a:r>
                      <a:endParaRPr lang="en-AU" dirty="0"/>
                    </a:p>
                  </a:txBody>
                  <a:tcPr/>
                </a:tc>
                <a:tc>
                  <a:txBody>
                    <a:bodyPr/>
                    <a:lstStyle/>
                    <a:p>
                      <a:r>
                        <a:rPr lang="en-AU" dirty="0" smtClean="0"/>
                        <a:t>Warranty Years </a:t>
                      </a:r>
                      <a:endParaRPr lang="en-AU" dirty="0"/>
                    </a:p>
                  </a:txBody>
                  <a:tcPr/>
                </a:tc>
                <a:tc>
                  <a:txBody>
                    <a:bodyPr/>
                    <a:lstStyle/>
                    <a:p>
                      <a:r>
                        <a:rPr lang="en-AU" dirty="0" smtClean="0"/>
                        <a:t>6206</a:t>
                      </a:r>
                      <a:endParaRPr lang="en-AU" dirty="0"/>
                    </a:p>
                  </a:txBody>
                  <a:tcPr/>
                </a:tc>
              </a:tr>
              <a:tr h="370840">
                <a:tc>
                  <a:txBody>
                    <a:bodyPr/>
                    <a:lstStyle/>
                    <a:p>
                      <a:r>
                        <a:rPr lang="en-AU" dirty="0" smtClean="0"/>
                        <a:t>Med Thermal </a:t>
                      </a:r>
                      <a:r>
                        <a:rPr lang="en-AU" dirty="0" err="1" smtClean="0"/>
                        <a:t>Req</a:t>
                      </a:r>
                      <a:endParaRPr lang="en-AU" dirty="0"/>
                    </a:p>
                  </a:txBody>
                  <a:tcPr/>
                </a:tc>
                <a:tc>
                  <a:txBody>
                    <a:bodyPr/>
                    <a:lstStyle/>
                    <a:p>
                      <a:r>
                        <a:rPr lang="en-AU" dirty="0" smtClean="0"/>
                        <a:t>7166</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First</a:t>
                      </a:r>
                      <a:r>
                        <a:rPr lang="en-AU" baseline="0" dirty="0" smtClean="0"/>
                        <a:t> Arm Type </a:t>
                      </a:r>
                      <a:endParaRPr lang="en-AU" dirty="0" smtClean="0"/>
                    </a:p>
                  </a:txBody>
                  <a:tcPr/>
                </a:tc>
                <a:tc>
                  <a:txBody>
                    <a:bodyPr/>
                    <a:lstStyle/>
                    <a:p>
                      <a:r>
                        <a:rPr lang="en-AU" dirty="0" smtClean="0"/>
                        <a:t>5616</a:t>
                      </a:r>
                      <a:endParaRPr lang="en-AU" dirty="0"/>
                    </a:p>
                  </a:txBody>
                  <a:tcPr/>
                </a:tc>
              </a:tr>
              <a:tr h="370840">
                <a:tc>
                  <a:txBody>
                    <a:bodyPr/>
                    <a:lstStyle/>
                    <a:p>
                      <a:r>
                        <a:rPr lang="en-AU" dirty="0" smtClean="0"/>
                        <a:t>High Thermal</a:t>
                      </a:r>
                      <a:r>
                        <a:rPr lang="en-AU" baseline="0" dirty="0" smtClean="0"/>
                        <a:t> </a:t>
                      </a:r>
                      <a:r>
                        <a:rPr lang="en-AU" baseline="0" dirty="0" err="1" smtClean="0"/>
                        <a:t>Req</a:t>
                      </a:r>
                      <a:endParaRPr lang="en-AU" dirty="0"/>
                    </a:p>
                  </a:txBody>
                  <a:tcPr/>
                </a:tc>
                <a:tc>
                  <a:txBody>
                    <a:bodyPr/>
                    <a:lstStyle/>
                    <a:p>
                      <a:r>
                        <a:rPr lang="en-AU" dirty="0" smtClean="0"/>
                        <a:t>2514</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Second Arm</a:t>
                      </a:r>
                      <a:r>
                        <a:rPr lang="en-AU" baseline="0" dirty="0" smtClean="0"/>
                        <a:t> Type</a:t>
                      </a:r>
                      <a:endParaRPr lang="en-AU" dirty="0" smtClean="0"/>
                    </a:p>
                  </a:txBody>
                  <a:tcPr/>
                </a:tc>
                <a:tc>
                  <a:txBody>
                    <a:bodyPr/>
                    <a:lstStyle/>
                    <a:p>
                      <a:r>
                        <a:rPr lang="en-AU" dirty="0" smtClean="0"/>
                        <a:t>13054</a:t>
                      </a:r>
                      <a:endParaRPr lang="en-AU" dirty="0"/>
                    </a:p>
                  </a:txBody>
                  <a:tcPr/>
                </a:tc>
              </a:tr>
              <a:tr h="370840">
                <a:tc>
                  <a:txBody>
                    <a:bodyPr/>
                    <a:lstStyle/>
                    <a:p>
                      <a:r>
                        <a:rPr lang="en-AU" dirty="0" smtClean="0"/>
                        <a:t>Noise Score</a:t>
                      </a:r>
                      <a:endParaRPr lang="en-AU" dirty="0"/>
                    </a:p>
                  </a:txBody>
                  <a:tcPr/>
                </a:tc>
                <a:tc>
                  <a:txBody>
                    <a:bodyPr/>
                    <a:lstStyle/>
                    <a:p>
                      <a:r>
                        <a:rPr lang="en-AU" dirty="0" smtClean="0"/>
                        <a:t>-1433.18</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err="1" smtClean="0"/>
                        <a:t>First_Second</a:t>
                      </a:r>
                      <a:r>
                        <a:rPr lang="en-AU" baseline="0" dirty="0" err="1" smtClean="0"/>
                        <a:t>_Link</a:t>
                      </a:r>
                      <a:endParaRPr lang="en-AU" dirty="0" smtClean="0"/>
                    </a:p>
                  </a:txBody>
                  <a:tcPr/>
                </a:tc>
                <a:tc>
                  <a:txBody>
                    <a:bodyPr/>
                    <a:lstStyle/>
                    <a:p>
                      <a:r>
                        <a:rPr lang="en-AU" dirty="0" smtClean="0"/>
                        <a:t>71178</a:t>
                      </a:r>
                      <a:endParaRPr lang="en-AU" dirty="0"/>
                    </a:p>
                  </a:txBody>
                  <a:tcPr/>
                </a:tc>
              </a:tr>
              <a:tr h="370840">
                <a:tc>
                  <a:txBody>
                    <a:bodyPr/>
                    <a:lstStyle/>
                    <a:p>
                      <a:r>
                        <a:rPr lang="en-AU" dirty="0" smtClean="0"/>
                        <a:t>Quantity</a:t>
                      </a:r>
                      <a:endParaRPr lang="en-AU" dirty="0"/>
                    </a:p>
                  </a:txBody>
                  <a:tcPr/>
                </a:tc>
                <a:tc>
                  <a:txBody>
                    <a:bodyPr/>
                    <a:lstStyle/>
                    <a:p>
                      <a:r>
                        <a:rPr lang="en-AU" dirty="0" smtClean="0"/>
                        <a:t>10473</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txBody>
                  <a:tcPr/>
                </a:tc>
                <a:tc>
                  <a:txBody>
                    <a:bodyPr/>
                    <a:lstStyle/>
                    <a:p>
                      <a:endParaRPr lang="en-AU" dirty="0"/>
                    </a:p>
                  </a:txBody>
                  <a:tcPr/>
                </a:tc>
              </a:tr>
              <a:tr h="370840">
                <a:tc gridSpan="4">
                  <a:txBody>
                    <a:bodyPr/>
                    <a:lstStyle/>
                    <a:p>
                      <a:r>
                        <a:rPr lang="en-AU" dirty="0" smtClean="0"/>
                        <a:t>Additional Note </a:t>
                      </a:r>
                    </a:p>
                    <a:p>
                      <a:r>
                        <a:rPr lang="en-AU" baseline="0" dirty="0" smtClean="0"/>
                        <a:t>- Intercept is 91789(better but still high..) </a:t>
                      </a:r>
                      <a:endParaRPr lang="en-AU" dirty="0"/>
                    </a:p>
                  </a:txBody>
                  <a:tcPr/>
                </a:tc>
                <a:tc hMerge="1">
                  <a:txBody>
                    <a:bodyPr/>
                    <a:lstStyle/>
                    <a:p>
                      <a:endParaRPr lang="en-AU"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txBody>
                  <a:tcPr/>
                </a:tc>
                <a:tc hMerge="1">
                  <a:txBody>
                    <a:bodyPr/>
                    <a:lstStyle/>
                    <a:p>
                      <a:endParaRPr lang="en-AU" dirty="0"/>
                    </a:p>
                  </a:txBody>
                  <a:tcPr/>
                </a:tc>
              </a:tr>
            </a:tbl>
          </a:graphicData>
        </a:graphic>
      </p:graphicFrame>
    </p:spTree>
    <p:extLst>
      <p:ext uri="{BB962C8B-B14F-4D97-AF65-F5344CB8AC3E}">
        <p14:creationId xmlns:p14="http://schemas.microsoft.com/office/powerpoint/2010/main" val="247803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AU" dirty="0" smtClean="0"/>
              <a:t>Elastic Net Model Evaluation</a:t>
            </a:r>
            <a:endParaRPr lang="en-AU" dirty="0"/>
          </a:p>
        </p:txBody>
      </p:sp>
      <p:sp>
        <p:nvSpPr>
          <p:cNvPr id="3" name="Content Placeholder 2"/>
          <p:cNvSpPr>
            <a:spLocks noGrp="1"/>
          </p:cNvSpPr>
          <p:nvPr>
            <p:ph idx="1"/>
          </p:nvPr>
        </p:nvSpPr>
        <p:spPr>
          <a:xfrm>
            <a:off x="0" y="1066800"/>
            <a:ext cx="9144000" cy="5791200"/>
          </a:xfrm>
        </p:spPr>
        <p:txBody>
          <a:bodyPr>
            <a:normAutofit/>
          </a:bodyPr>
          <a:lstStyle/>
          <a:p>
            <a:pPr marL="0" indent="0">
              <a:buNone/>
            </a:pPr>
            <a:r>
              <a:rPr lang="en-AU" dirty="0" smtClean="0"/>
              <a:t>Three model evaluation methods were applied: </a:t>
            </a:r>
          </a:p>
          <a:p>
            <a:pPr marL="514350" indent="-514350">
              <a:buAutoNum type="arabicPeriod"/>
            </a:pPr>
            <a:r>
              <a:rPr lang="en-AU" dirty="0" smtClean="0"/>
              <a:t>Split, Train and Test with Test Size of 0.2</a:t>
            </a:r>
          </a:p>
          <a:p>
            <a:pPr marL="514350" indent="-514350">
              <a:buAutoNum type="arabicPeriod"/>
            </a:pPr>
            <a:r>
              <a:rPr lang="en-AU" dirty="0" smtClean="0"/>
              <a:t>Grid Search with the following parameters </a:t>
            </a:r>
          </a:p>
          <a:p>
            <a:pPr marL="0" indent="0">
              <a:buNone/>
            </a:pPr>
            <a:endParaRPr lang="en-AU" dirty="0" smtClean="0"/>
          </a:p>
          <a:p>
            <a:endParaRPr lang="en-AU" dirty="0" smtClean="0"/>
          </a:p>
          <a:p>
            <a:endParaRPr lang="en-AU" dirty="0" smtClean="0"/>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99800091"/>
              </p:ext>
            </p:extLst>
          </p:nvPr>
        </p:nvGraphicFramePr>
        <p:xfrm>
          <a:off x="1066800" y="2971800"/>
          <a:ext cx="6781800" cy="3337560"/>
        </p:xfrm>
        <a:graphic>
          <a:graphicData uri="http://schemas.openxmlformats.org/drawingml/2006/table">
            <a:tbl>
              <a:tblPr firstRow="1" bandRow="1">
                <a:tableStyleId>{5C22544A-7EE6-4342-B048-85BDC9FD1C3A}</a:tableStyleId>
              </a:tblPr>
              <a:tblGrid>
                <a:gridCol w="3390900"/>
                <a:gridCol w="3390900"/>
              </a:tblGrid>
              <a:tr h="370840">
                <a:tc>
                  <a:txBody>
                    <a:bodyPr/>
                    <a:lstStyle/>
                    <a:p>
                      <a:r>
                        <a:rPr lang="en-AU" dirty="0" smtClean="0"/>
                        <a:t>Grid</a:t>
                      </a:r>
                      <a:r>
                        <a:rPr lang="en-AU" baseline="0" dirty="0" smtClean="0"/>
                        <a:t> Search </a:t>
                      </a:r>
                      <a:r>
                        <a:rPr lang="en-AU" dirty="0" smtClean="0"/>
                        <a:t>Parameters</a:t>
                      </a:r>
                      <a:endParaRPr lang="en-AU" dirty="0"/>
                    </a:p>
                  </a:txBody>
                  <a:tcPr/>
                </a:tc>
                <a:tc>
                  <a:txBody>
                    <a:bodyPr/>
                    <a:lstStyle/>
                    <a:p>
                      <a:r>
                        <a:rPr lang="en-AU" dirty="0" smtClean="0"/>
                        <a:t>Values </a:t>
                      </a:r>
                      <a:endParaRPr lang="en-AU" dirty="0"/>
                    </a:p>
                  </a:txBody>
                  <a:tcPr/>
                </a:tc>
              </a:tr>
              <a:tr h="370840">
                <a:tc>
                  <a:txBody>
                    <a:bodyPr/>
                    <a:lstStyle/>
                    <a:p>
                      <a:r>
                        <a:rPr lang="en-AU" dirty="0" err="1" smtClean="0"/>
                        <a:t>Max_inter</a:t>
                      </a:r>
                      <a:endParaRPr lang="en-AU" dirty="0"/>
                    </a:p>
                  </a:txBody>
                  <a:tcPr/>
                </a:tc>
                <a:tc>
                  <a:txBody>
                    <a:bodyPr/>
                    <a:lstStyle/>
                    <a:p>
                      <a:r>
                        <a:rPr lang="en-AU" dirty="0" smtClean="0"/>
                        <a:t>10,000</a:t>
                      </a:r>
                      <a:endParaRPr lang="en-AU" dirty="0"/>
                    </a:p>
                  </a:txBody>
                  <a:tcPr/>
                </a:tc>
              </a:tr>
              <a:tr h="370840">
                <a:tc>
                  <a:txBody>
                    <a:bodyPr/>
                    <a:lstStyle/>
                    <a:p>
                      <a:r>
                        <a:rPr lang="en-AU" dirty="0" err="1" smtClean="0"/>
                        <a:t>Fit</a:t>
                      </a:r>
                      <a:r>
                        <a:rPr lang="en-AU" baseline="0" dirty="0" err="1" smtClean="0"/>
                        <a:t>_</a:t>
                      </a:r>
                      <a:r>
                        <a:rPr lang="en-AU" dirty="0" err="1" smtClean="0"/>
                        <a:t>intercept</a:t>
                      </a:r>
                      <a:endParaRPr lang="en-AU" dirty="0"/>
                    </a:p>
                  </a:txBody>
                  <a:tcPr/>
                </a:tc>
                <a:tc>
                  <a:txBody>
                    <a:bodyPr/>
                    <a:lstStyle/>
                    <a:p>
                      <a:r>
                        <a:rPr lang="en-AU" dirty="0" smtClean="0"/>
                        <a:t>True, False</a:t>
                      </a:r>
                      <a:endParaRPr lang="en-AU" dirty="0"/>
                    </a:p>
                  </a:txBody>
                  <a:tcPr/>
                </a:tc>
              </a:tr>
              <a:tr h="370840">
                <a:tc>
                  <a:txBody>
                    <a:bodyPr/>
                    <a:lstStyle/>
                    <a:p>
                      <a:r>
                        <a:rPr lang="en-AU" dirty="0" smtClean="0"/>
                        <a:t>normalize</a:t>
                      </a:r>
                      <a:endParaRPr lang="en-AU" dirty="0"/>
                    </a:p>
                  </a:txBody>
                  <a:tcPr/>
                </a:tc>
                <a:tc>
                  <a:txBody>
                    <a:bodyPr/>
                    <a:lstStyle/>
                    <a:p>
                      <a:r>
                        <a:rPr lang="en-AU" dirty="0" smtClean="0"/>
                        <a:t>True, False</a:t>
                      </a:r>
                      <a:endParaRPr lang="en-AU" dirty="0"/>
                    </a:p>
                  </a:txBody>
                  <a:tcPr/>
                </a:tc>
              </a:tr>
              <a:tr h="370840">
                <a:tc>
                  <a:txBody>
                    <a:bodyPr/>
                    <a:lstStyle/>
                    <a:p>
                      <a:r>
                        <a:rPr lang="en-AU" dirty="0" err="1" smtClean="0"/>
                        <a:t>Copy_X</a:t>
                      </a:r>
                      <a:endParaRPr lang="en-AU" dirty="0"/>
                    </a:p>
                  </a:txBody>
                  <a:tcPr/>
                </a:tc>
                <a:tc>
                  <a:txBody>
                    <a:bodyPr/>
                    <a:lstStyle/>
                    <a:p>
                      <a:r>
                        <a:rPr lang="en-AU" dirty="0" smtClean="0"/>
                        <a:t>True,</a:t>
                      </a:r>
                      <a:r>
                        <a:rPr lang="en-AU" baseline="0" dirty="0" smtClean="0"/>
                        <a:t> False</a:t>
                      </a:r>
                      <a:endParaRPr lang="en-AU" dirty="0"/>
                    </a:p>
                  </a:txBody>
                  <a:tcPr/>
                </a:tc>
              </a:tr>
              <a:tr h="370840">
                <a:tc>
                  <a:txBody>
                    <a:bodyPr/>
                    <a:lstStyle/>
                    <a:p>
                      <a:r>
                        <a:rPr lang="en-AU" dirty="0" smtClean="0"/>
                        <a:t>l1_Ratio </a:t>
                      </a:r>
                      <a:endParaRPr lang="en-AU" dirty="0"/>
                    </a:p>
                  </a:txBody>
                  <a:tcPr/>
                </a:tc>
                <a:tc>
                  <a:txBody>
                    <a:bodyPr/>
                    <a:lstStyle/>
                    <a:p>
                      <a:r>
                        <a:rPr lang="en-AU" dirty="0" smtClean="0"/>
                        <a:t>0.3, 0.5,</a:t>
                      </a:r>
                      <a:r>
                        <a:rPr lang="en-AU" baseline="0" dirty="0" smtClean="0"/>
                        <a:t> 0.7</a:t>
                      </a:r>
                      <a:endParaRPr lang="en-AU" dirty="0"/>
                    </a:p>
                  </a:txBody>
                  <a:tcPr/>
                </a:tc>
              </a:tr>
              <a:tr h="370840">
                <a:tc>
                  <a:txBody>
                    <a:bodyPr/>
                    <a:lstStyle/>
                    <a:p>
                      <a:r>
                        <a:rPr lang="en-AU" dirty="0" err="1" smtClean="0"/>
                        <a:t>Warm_start</a:t>
                      </a:r>
                      <a:r>
                        <a:rPr lang="en-AU" dirty="0" smtClean="0"/>
                        <a:t> </a:t>
                      </a:r>
                      <a:endParaRPr lang="en-AU" dirty="0"/>
                    </a:p>
                  </a:txBody>
                  <a:tcPr/>
                </a:tc>
                <a:tc>
                  <a:txBody>
                    <a:bodyPr/>
                    <a:lstStyle/>
                    <a:p>
                      <a:r>
                        <a:rPr lang="en-AU" dirty="0" smtClean="0"/>
                        <a:t>True,</a:t>
                      </a:r>
                      <a:r>
                        <a:rPr lang="en-AU" baseline="0" dirty="0" smtClean="0"/>
                        <a:t> False </a:t>
                      </a:r>
                      <a:endParaRPr lang="en-AU" dirty="0"/>
                    </a:p>
                  </a:txBody>
                  <a:tcPr/>
                </a:tc>
              </a:tr>
              <a:tr h="370840">
                <a:tc>
                  <a:txBody>
                    <a:bodyPr/>
                    <a:lstStyle/>
                    <a:p>
                      <a:r>
                        <a:rPr lang="en-AU" dirty="0" smtClean="0"/>
                        <a:t>Selection</a:t>
                      </a:r>
                      <a:endParaRPr lang="en-AU" dirty="0"/>
                    </a:p>
                  </a:txBody>
                  <a:tcPr/>
                </a:tc>
                <a:tc>
                  <a:txBody>
                    <a:bodyPr/>
                    <a:lstStyle/>
                    <a:p>
                      <a:r>
                        <a:rPr lang="en-AU" dirty="0" smtClean="0"/>
                        <a:t>Cyclic, random </a:t>
                      </a:r>
                      <a:endParaRPr lang="en-AU" dirty="0"/>
                    </a:p>
                  </a:txBody>
                  <a:tcPr/>
                </a:tc>
              </a:tr>
              <a:tr h="370840">
                <a:tc>
                  <a:txBody>
                    <a:bodyPr/>
                    <a:lstStyle/>
                    <a:p>
                      <a:r>
                        <a:rPr lang="en-AU" dirty="0" smtClean="0"/>
                        <a:t>CV</a:t>
                      </a:r>
                      <a:r>
                        <a:rPr lang="en-AU" baseline="0" dirty="0" smtClean="0"/>
                        <a:t> (folds) </a:t>
                      </a:r>
                      <a:endParaRPr lang="en-AU" dirty="0"/>
                    </a:p>
                  </a:txBody>
                  <a:tcPr/>
                </a:tc>
                <a:tc>
                  <a:txBody>
                    <a:bodyPr/>
                    <a:lstStyle/>
                    <a:p>
                      <a:r>
                        <a:rPr lang="en-AU" dirty="0" smtClean="0"/>
                        <a:t>10</a:t>
                      </a:r>
                      <a:endParaRPr lang="en-AU" dirty="0"/>
                    </a:p>
                  </a:txBody>
                  <a:tcPr/>
                </a:tc>
              </a:tr>
            </a:tbl>
          </a:graphicData>
        </a:graphic>
      </p:graphicFrame>
    </p:spTree>
    <p:extLst>
      <p:ext uri="{BB962C8B-B14F-4D97-AF65-F5344CB8AC3E}">
        <p14:creationId xmlns:p14="http://schemas.microsoft.com/office/powerpoint/2010/main" val="120171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AU" dirty="0" smtClean="0"/>
              <a:t>Elastic Net Model Evaluation Score</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527992791"/>
              </p:ext>
            </p:extLst>
          </p:nvPr>
        </p:nvGraphicFramePr>
        <p:xfrm>
          <a:off x="1295400" y="3733800"/>
          <a:ext cx="6477000" cy="2514600"/>
        </p:xfrm>
        <a:graphic>
          <a:graphicData uri="http://schemas.openxmlformats.org/drawingml/2006/table">
            <a:tbl>
              <a:tblPr firstRow="1" bandRow="1">
                <a:tableStyleId>{5C22544A-7EE6-4342-B048-85BDC9FD1C3A}</a:tableStyleId>
              </a:tblPr>
              <a:tblGrid>
                <a:gridCol w="3238500"/>
                <a:gridCol w="3238500"/>
              </a:tblGrid>
              <a:tr h="628650">
                <a:tc>
                  <a:txBody>
                    <a:bodyPr/>
                    <a:lstStyle/>
                    <a:p>
                      <a:r>
                        <a:rPr lang="en-AU" dirty="0" smtClean="0"/>
                        <a:t>Grid Search</a:t>
                      </a:r>
                      <a:r>
                        <a:rPr lang="en-AU" baseline="0" dirty="0" smtClean="0"/>
                        <a:t> </a:t>
                      </a:r>
                      <a:r>
                        <a:rPr lang="en-AU" dirty="0" smtClean="0"/>
                        <a:t>Score</a:t>
                      </a:r>
                      <a:r>
                        <a:rPr lang="en-AU" baseline="0" dirty="0" smtClean="0"/>
                        <a:t> Items </a:t>
                      </a:r>
                      <a:endParaRPr lang="en-AU" dirty="0"/>
                    </a:p>
                  </a:txBody>
                  <a:tcPr/>
                </a:tc>
                <a:tc>
                  <a:txBody>
                    <a:bodyPr/>
                    <a:lstStyle/>
                    <a:p>
                      <a:r>
                        <a:rPr lang="en-AU" dirty="0" smtClean="0"/>
                        <a:t>Score </a:t>
                      </a:r>
                      <a:endParaRPr lang="en-AU" dirty="0"/>
                    </a:p>
                  </a:txBody>
                  <a:tcPr/>
                </a:tc>
              </a:tr>
              <a:tr h="628650">
                <a:tc>
                  <a:txBody>
                    <a:bodyPr/>
                    <a:lstStyle/>
                    <a:p>
                      <a:r>
                        <a:rPr lang="en-AU" dirty="0" smtClean="0"/>
                        <a:t>Mean</a:t>
                      </a:r>
                      <a:r>
                        <a:rPr lang="en-AU" baseline="0" dirty="0" smtClean="0"/>
                        <a:t> Absolute Error</a:t>
                      </a:r>
                      <a:endParaRPr lang="en-AU" dirty="0"/>
                    </a:p>
                  </a:txBody>
                  <a:tcPr/>
                </a:tc>
                <a:tc>
                  <a:txBody>
                    <a:bodyPr/>
                    <a:lstStyle/>
                    <a:p>
                      <a:r>
                        <a:rPr lang="en-AU" dirty="0" smtClean="0"/>
                        <a:t>33539</a:t>
                      </a:r>
                      <a:endParaRPr lang="en-AU" dirty="0"/>
                    </a:p>
                  </a:txBody>
                  <a:tcPr/>
                </a:tc>
              </a:tr>
              <a:tr h="628650">
                <a:tc>
                  <a:txBody>
                    <a:bodyPr/>
                    <a:lstStyle/>
                    <a:p>
                      <a:r>
                        <a:rPr lang="en-AU" dirty="0" smtClean="0"/>
                        <a:t>Median Absolute Error</a:t>
                      </a:r>
                      <a:endParaRPr lang="en-AU" dirty="0"/>
                    </a:p>
                  </a:txBody>
                  <a:tcPr/>
                </a:tc>
                <a:tc>
                  <a:txBody>
                    <a:bodyPr/>
                    <a:lstStyle/>
                    <a:p>
                      <a:r>
                        <a:rPr lang="en-AU" dirty="0" smtClean="0"/>
                        <a:t>26042</a:t>
                      </a:r>
                      <a:endParaRPr lang="en-AU" dirty="0"/>
                    </a:p>
                  </a:txBody>
                  <a:tcPr/>
                </a:tc>
              </a:tr>
              <a:tr h="628650">
                <a:tc>
                  <a:txBody>
                    <a:bodyPr/>
                    <a:lstStyle/>
                    <a:p>
                      <a:r>
                        <a:rPr lang="en-AU" dirty="0" smtClean="0"/>
                        <a:t>R2</a:t>
                      </a:r>
                      <a:endParaRPr lang="en-AU" dirty="0"/>
                    </a:p>
                  </a:txBody>
                  <a:tcPr/>
                </a:tc>
                <a:tc>
                  <a:txBody>
                    <a:bodyPr/>
                    <a:lstStyle/>
                    <a:p>
                      <a:r>
                        <a:rPr lang="en-AU" dirty="0" smtClean="0"/>
                        <a:t>0.85</a:t>
                      </a:r>
                      <a:endParaRPr lang="en-AU"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6849232"/>
              </p:ext>
            </p:extLst>
          </p:nvPr>
        </p:nvGraphicFramePr>
        <p:xfrm>
          <a:off x="1295400" y="1219200"/>
          <a:ext cx="6477000" cy="2133600"/>
        </p:xfrm>
        <a:graphic>
          <a:graphicData uri="http://schemas.openxmlformats.org/drawingml/2006/table">
            <a:tbl>
              <a:tblPr firstRow="1" bandRow="1">
                <a:tableStyleId>{5C22544A-7EE6-4342-B048-85BDC9FD1C3A}</a:tableStyleId>
              </a:tblPr>
              <a:tblGrid>
                <a:gridCol w="3238500"/>
                <a:gridCol w="3238500"/>
              </a:tblGrid>
              <a:tr h="426720">
                <a:tc>
                  <a:txBody>
                    <a:bodyPr/>
                    <a:lstStyle/>
                    <a:p>
                      <a:r>
                        <a:rPr lang="en-AU" dirty="0" smtClean="0"/>
                        <a:t>Split Train &amp; Test</a:t>
                      </a:r>
                      <a:r>
                        <a:rPr lang="en-AU" baseline="0" dirty="0" smtClean="0"/>
                        <a:t> Score Items</a:t>
                      </a:r>
                      <a:endParaRPr lang="en-AU" dirty="0"/>
                    </a:p>
                  </a:txBody>
                  <a:tcPr/>
                </a:tc>
                <a:tc>
                  <a:txBody>
                    <a:bodyPr/>
                    <a:lstStyle/>
                    <a:p>
                      <a:r>
                        <a:rPr lang="en-AU" dirty="0" smtClean="0"/>
                        <a:t>Score </a:t>
                      </a:r>
                      <a:endParaRPr lang="en-AU" dirty="0"/>
                    </a:p>
                  </a:txBody>
                  <a:tcPr/>
                </a:tc>
              </a:tr>
              <a:tr h="426720">
                <a:tc>
                  <a:txBody>
                    <a:bodyPr/>
                    <a:lstStyle/>
                    <a:p>
                      <a:r>
                        <a:rPr lang="en-AU" dirty="0" smtClean="0"/>
                        <a:t>Explained Variance</a:t>
                      </a:r>
                      <a:r>
                        <a:rPr lang="en-AU" baseline="0" dirty="0" smtClean="0"/>
                        <a:t> Ratio </a:t>
                      </a:r>
                      <a:endParaRPr lang="en-AU" dirty="0"/>
                    </a:p>
                  </a:txBody>
                  <a:tcPr/>
                </a:tc>
                <a:tc>
                  <a:txBody>
                    <a:bodyPr/>
                    <a:lstStyle/>
                    <a:p>
                      <a:r>
                        <a:rPr lang="en-AU" dirty="0" smtClean="0"/>
                        <a:t>0.91</a:t>
                      </a:r>
                      <a:endParaRPr lang="en-AU" dirty="0"/>
                    </a:p>
                  </a:txBody>
                  <a:tcPr/>
                </a:tc>
              </a:tr>
              <a:tr h="426720">
                <a:tc>
                  <a:txBody>
                    <a:bodyPr/>
                    <a:lstStyle/>
                    <a:p>
                      <a:r>
                        <a:rPr lang="en-AU" dirty="0" smtClean="0"/>
                        <a:t>Mean Absolute</a:t>
                      </a:r>
                      <a:r>
                        <a:rPr lang="en-AU" baseline="0" dirty="0" smtClean="0"/>
                        <a:t> Error</a:t>
                      </a:r>
                      <a:endParaRPr lang="en-AU" dirty="0"/>
                    </a:p>
                  </a:txBody>
                  <a:tcPr/>
                </a:tc>
                <a:tc>
                  <a:txBody>
                    <a:bodyPr/>
                    <a:lstStyle/>
                    <a:p>
                      <a:r>
                        <a:rPr lang="en-AU" dirty="0" smtClean="0"/>
                        <a:t>32349</a:t>
                      </a:r>
                      <a:endParaRPr lang="en-AU" dirty="0"/>
                    </a:p>
                  </a:txBody>
                  <a:tcPr/>
                </a:tc>
              </a:tr>
              <a:tr h="426720">
                <a:tc>
                  <a:txBody>
                    <a:bodyPr/>
                    <a:lstStyle/>
                    <a:p>
                      <a:r>
                        <a:rPr lang="en-AU" dirty="0" smtClean="0"/>
                        <a:t>Median Absolute</a:t>
                      </a:r>
                      <a:r>
                        <a:rPr lang="en-AU" baseline="0" dirty="0" smtClean="0"/>
                        <a:t> Error </a:t>
                      </a:r>
                      <a:endParaRPr lang="en-AU" dirty="0"/>
                    </a:p>
                  </a:txBody>
                  <a:tcPr/>
                </a:tc>
                <a:tc>
                  <a:txBody>
                    <a:bodyPr/>
                    <a:lstStyle/>
                    <a:p>
                      <a:r>
                        <a:rPr lang="en-AU" dirty="0" smtClean="0"/>
                        <a:t>19032</a:t>
                      </a:r>
                      <a:endParaRPr lang="en-AU" dirty="0"/>
                    </a:p>
                  </a:txBody>
                  <a:tcPr/>
                </a:tc>
              </a:tr>
              <a:tr h="426720">
                <a:tc>
                  <a:txBody>
                    <a:bodyPr/>
                    <a:lstStyle/>
                    <a:p>
                      <a:r>
                        <a:rPr lang="en-AU" dirty="0" smtClean="0"/>
                        <a:t>R2 </a:t>
                      </a:r>
                      <a:endParaRPr lang="en-AU" dirty="0"/>
                    </a:p>
                  </a:txBody>
                  <a:tcPr/>
                </a:tc>
                <a:tc>
                  <a:txBody>
                    <a:bodyPr/>
                    <a:lstStyle/>
                    <a:p>
                      <a:r>
                        <a:rPr lang="en-AU" dirty="0" smtClean="0"/>
                        <a:t>0.90</a:t>
                      </a:r>
                      <a:endParaRPr lang="en-AU" dirty="0"/>
                    </a:p>
                  </a:txBody>
                  <a:tcPr/>
                </a:tc>
              </a:tr>
            </a:tbl>
          </a:graphicData>
        </a:graphic>
      </p:graphicFrame>
    </p:spTree>
    <p:extLst>
      <p:ext uri="{BB962C8B-B14F-4D97-AF65-F5344CB8AC3E}">
        <p14:creationId xmlns:p14="http://schemas.microsoft.com/office/powerpoint/2010/main" val="2859722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AU" dirty="0" err="1" smtClean="0"/>
              <a:t>Theil</a:t>
            </a:r>
            <a:r>
              <a:rPr lang="en-AU" dirty="0" smtClean="0"/>
              <a:t> </a:t>
            </a:r>
            <a:r>
              <a:rPr lang="en-AU" dirty="0" err="1" smtClean="0"/>
              <a:t>Sen</a:t>
            </a:r>
            <a:r>
              <a:rPr lang="en-AU" dirty="0" smtClean="0"/>
              <a:t> Model Evaluation</a:t>
            </a:r>
            <a:endParaRPr lang="en-AU" dirty="0"/>
          </a:p>
        </p:txBody>
      </p:sp>
      <p:sp>
        <p:nvSpPr>
          <p:cNvPr id="3" name="Content Placeholder 2"/>
          <p:cNvSpPr>
            <a:spLocks noGrp="1"/>
          </p:cNvSpPr>
          <p:nvPr>
            <p:ph idx="1"/>
          </p:nvPr>
        </p:nvSpPr>
        <p:spPr>
          <a:xfrm>
            <a:off x="0" y="1066800"/>
            <a:ext cx="9144000" cy="5791200"/>
          </a:xfrm>
        </p:spPr>
        <p:txBody>
          <a:bodyPr>
            <a:normAutofit/>
          </a:bodyPr>
          <a:lstStyle/>
          <a:p>
            <a:pPr marL="0" indent="0">
              <a:buNone/>
            </a:pPr>
            <a:r>
              <a:rPr lang="en-AU" dirty="0" smtClean="0"/>
              <a:t>Three model evaluation methods were applied: </a:t>
            </a:r>
          </a:p>
          <a:p>
            <a:pPr marL="514350" indent="-514350">
              <a:buAutoNum type="arabicPeriod"/>
            </a:pPr>
            <a:r>
              <a:rPr lang="en-AU" dirty="0" smtClean="0"/>
              <a:t>Split, Train and Test with Test Size of 0.2</a:t>
            </a:r>
          </a:p>
          <a:p>
            <a:pPr marL="514350" indent="-514350">
              <a:buAutoNum type="arabicPeriod"/>
            </a:pPr>
            <a:r>
              <a:rPr lang="en-AU" dirty="0" smtClean="0"/>
              <a:t>Grid Search with the following parameters </a:t>
            </a:r>
          </a:p>
          <a:p>
            <a:pPr marL="0" indent="0">
              <a:buNone/>
            </a:pPr>
            <a:endParaRPr lang="en-AU" dirty="0" smtClean="0"/>
          </a:p>
          <a:p>
            <a:endParaRPr lang="en-AU" dirty="0" smtClean="0"/>
          </a:p>
          <a:p>
            <a:endParaRPr lang="en-AU" dirty="0" smtClean="0"/>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4054810388"/>
              </p:ext>
            </p:extLst>
          </p:nvPr>
        </p:nvGraphicFramePr>
        <p:xfrm>
          <a:off x="1066800" y="2971800"/>
          <a:ext cx="6781800" cy="3337560"/>
        </p:xfrm>
        <a:graphic>
          <a:graphicData uri="http://schemas.openxmlformats.org/drawingml/2006/table">
            <a:tbl>
              <a:tblPr firstRow="1" bandRow="1">
                <a:tableStyleId>{5C22544A-7EE6-4342-B048-85BDC9FD1C3A}</a:tableStyleId>
              </a:tblPr>
              <a:tblGrid>
                <a:gridCol w="3390900"/>
                <a:gridCol w="3390900"/>
              </a:tblGrid>
              <a:tr h="370840">
                <a:tc>
                  <a:txBody>
                    <a:bodyPr/>
                    <a:lstStyle/>
                    <a:p>
                      <a:r>
                        <a:rPr lang="en-AU" dirty="0" smtClean="0"/>
                        <a:t>Grid</a:t>
                      </a:r>
                      <a:r>
                        <a:rPr lang="en-AU" baseline="0" dirty="0" smtClean="0"/>
                        <a:t> Search </a:t>
                      </a:r>
                      <a:r>
                        <a:rPr lang="en-AU" dirty="0" smtClean="0"/>
                        <a:t>Parameters</a:t>
                      </a:r>
                      <a:endParaRPr lang="en-AU" dirty="0"/>
                    </a:p>
                  </a:txBody>
                  <a:tcPr/>
                </a:tc>
                <a:tc>
                  <a:txBody>
                    <a:bodyPr/>
                    <a:lstStyle/>
                    <a:p>
                      <a:r>
                        <a:rPr lang="en-AU" dirty="0" smtClean="0"/>
                        <a:t>Values </a:t>
                      </a:r>
                      <a:endParaRPr lang="en-AU" dirty="0"/>
                    </a:p>
                  </a:txBody>
                  <a:tcPr/>
                </a:tc>
              </a:tr>
              <a:tr h="370840">
                <a:tc>
                  <a:txBody>
                    <a:bodyPr/>
                    <a:lstStyle/>
                    <a:p>
                      <a:r>
                        <a:rPr lang="en-AU" dirty="0" smtClean="0"/>
                        <a:t>Tolerance</a:t>
                      </a:r>
                      <a:r>
                        <a:rPr lang="en-AU" baseline="0" dirty="0" smtClean="0"/>
                        <a:t> </a:t>
                      </a:r>
                      <a:endParaRPr lang="en-AU" dirty="0"/>
                    </a:p>
                  </a:txBody>
                  <a:tcPr/>
                </a:tc>
                <a:tc>
                  <a:txBody>
                    <a:bodyPr/>
                    <a:lstStyle/>
                    <a:p>
                      <a:r>
                        <a:rPr lang="en-AU" dirty="0" smtClean="0"/>
                        <a:t>0.001,</a:t>
                      </a:r>
                      <a:r>
                        <a:rPr lang="en-AU" baseline="0" dirty="0" smtClean="0"/>
                        <a:t> 0.005, 0.01</a:t>
                      </a:r>
                      <a:endParaRPr lang="en-AU" dirty="0"/>
                    </a:p>
                  </a:txBody>
                  <a:tcPr/>
                </a:tc>
              </a:tr>
              <a:tr h="370840">
                <a:tc>
                  <a:txBody>
                    <a:bodyPr/>
                    <a:lstStyle/>
                    <a:p>
                      <a:r>
                        <a:rPr lang="en-AU" dirty="0" err="1" smtClean="0"/>
                        <a:t>Fit</a:t>
                      </a:r>
                      <a:r>
                        <a:rPr lang="en-AU" baseline="0" dirty="0" err="1" smtClean="0"/>
                        <a:t>_</a:t>
                      </a:r>
                      <a:r>
                        <a:rPr lang="en-AU" dirty="0" err="1" smtClean="0"/>
                        <a:t>intercept</a:t>
                      </a:r>
                      <a:endParaRPr lang="en-AU" dirty="0"/>
                    </a:p>
                  </a:txBody>
                  <a:tcPr/>
                </a:tc>
                <a:tc>
                  <a:txBody>
                    <a:bodyPr/>
                    <a:lstStyle/>
                    <a:p>
                      <a:r>
                        <a:rPr lang="en-AU" dirty="0" smtClean="0"/>
                        <a:t>True, False</a:t>
                      </a:r>
                      <a:endParaRPr lang="en-AU" dirty="0"/>
                    </a:p>
                  </a:txBody>
                  <a:tcPr/>
                </a:tc>
              </a:tr>
              <a:tr h="370840">
                <a:tc>
                  <a:txBody>
                    <a:bodyPr/>
                    <a:lstStyle/>
                    <a:p>
                      <a:r>
                        <a:rPr lang="en-AU" dirty="0" smtClean="0"/>
                        <a:t>verbose</a:t>
                      </a:r>
                      <a:endParaRPr lang="en-AU" dirty="0"/>
                    </a:p>
                  </a:txBody>
                  <a:tcPr/>
                </a:tc>
                <a:tc>
                  <a:txBody>
                    <a:bodyPr/>
                    <a:lstStyle/>
                    <a:p>
                      <a:r>
                        <a:rPr lang="en-AU" dirty="0" smtClean="0"/>
                        <a:t>True, False</a:t>
                      </a:r>
                      <a:endParaRPr lang="en-AU" dirty="0"/>
                    </a:p>
                  </a:txBody>
                  <a:tcPr/>
                </a:tc>
              </a:tr>
              <a:tr h="370840">
                <a:tc>
                  <a:txBody>
                    <a:bodyPr/>
                    <a:lstStyle/>
                    <a:p>
                      <a:r>
                        <a:rPr lang="en-AU" dirty="0" err="1" smtClean="0"/>
                        <a:t>Copy_X</a:t>
                      </a:r>
                      <a:endParaRPr lang="en-AU" dirty="0"/>
                    </a:p>
                  </a:txBody>
                  <a:tcPr/>
                </a:tc>
                <a:tc>
                  <a:txBody>
                    <a:bodyPr/>
                    <a:lstStyle/>
                    <a:p>
                      <a:r>
                        <a:rPr lang="en-AU" dirty="0" smtClean="0"/>
                        <a:t>True,</a:t>
                      </a:r>
                      <a:r>
                        <a:rPr lang="en-AU" baseline="0" dirty="0" smtClean="0"/>
                        <a:t> False</a:t>
                      </a:r>
                      <a:endParaRPr lang="en-AU" dirty="0"/>
                    </a:p>
                  </a:txBody>
                  <a:tcPr/>
                </a:tc>
              </a:tr>
              <a:tr h="370840">
                <a:tc>
                  <a:txBody>
                    <a:bodyPr/>
                    <a:lstStyle/>
                    <a:p>
                      <a:r>
                        <a:rPr lang="en-AU" dirty="0" smtClean="0"/>
                        <a:t>Max iteration</a:t>
                      </a:r>
                      <a:r>
                        <a:rPr lang="en-AU" baseline="0" dirty="0" smtClean="0"/>
                        <a:t> </a:t>
                      </a:r>
                      <a:endParaRPr lang="en-AU" dirty="0"/>
                    </a:p>
                  </a:txBody>
                  <a:tcPr/>
                </a:tc>
                <a:tc>
                  <a:txBody>
                    <a:bodyPr/>
                    <a:lstStyle/>
                    <a:p>
                      <a:r>
                        <a:rPr lang="en-AU" dirty="0" smtClean="0"/>
                        <a:t>1000</a:t>
                      </a:r>
                      <a:endParaRPr lang="en-AU" dirty="0"/>
                    </a:p>
                  </a:txBody>
                  <a:tcPr/>
                </a:tc>
              </a:tr>
              <a:tr h="370840">
                <a:tc>
                  <a:txBody>
                    <a:bodyPr/>
                    <a:lstStyle/>
                    <a:p>
                      <a:r>
                        <a:rPr lang="en-AU" dirty="0" err="1" smtClean="0"/>
                        <a:t>Warm_start</a:t>
                      </a:r>
                      <a:r>
                        <a:rPr lang="en-AU" dirty="0" smtClean="0"/>
                        <a:t> </a:t>
                      </a:r>
                      <a:endParaRPr lang="en-AU" dirty="0"/>
                    </a:p>
                  </a:txBody>
                  <a:tcPr/>
                </a:tc>
                <a:tc>
                  <a:txBody>
                    <a:bodyPr/>
                    <a:lstStyle/>
                    <a:p>
                      <a:r>
                        <a:rPr lang="en-AU" dirty="0" smtClean="0"/>
                        <a:t>True,</a:t>
                      </a:r>
                      <a:r>
                        <a:rPr lang="en-AU" baseline="0" dirty="0" smtClean="0"/>
                        <a:t> False </a:t>
                      </a:r>
                      <a:endParaRPr lang="en-AU" dirty="0"/>
                    </a:p>
                  </a:txBody>
                  <a:tcPr/>
                </a:tc>
              </a:tr>
              <a:tr h="370840">
                <a:tc>
                  <a:txBody>
                    <a:bodyPr/>
                    <a:lstStyle/>
                    <a:p>
                      <a:r>
                        <a:rPr lang="en-AU" dirty="0" smtClean="0"/>
                        <a:t>Selection</a:t>
                      </a:r>
                      <a:endParaRPr lang="en-AU" dirty="0"/>
                    </a:p>
                  </a:txBody>
                  <a:tcPr/>
                </a:tc>
                <a:tc>
                  <a:txBody>
                    <a:bodyPr/>
                    <a:lstStyle/>
                    <a:p>
                      <a:r>
                        <a:rPr lang="en-AU" dirty="0" smtClean="0"/>
                        <a:t>Cyclic, random </a:t>
                      </a:r>
                      <a:endParaRPr lang="en-AU" dirty="0"/>
                    </a:p>
                  </a:txBody>
                  <a:tcPr/>
                </a:tc>
              </a:tr>
              <a:tr h="370840">
                <a:tc>
                  <a:txBody>
                    <a:bodyPr/>
                    <a:lstStyle/>
                    <a:p>
                      <a:r>
                        <a:rPr lang="en-AU" dirty="0" smtClean="0"/>
                        <a:t>CV</a:t>
                      </a:r>
                      <a:r>
                        <a:rPr lang="en-AU" baseline="0" dirty="0" smtClean="0"/>
                        <a:t> (folds) </a:t>
                      </a:r>
                      <a:endParaRPr lang="en-AU" dirty="0"/>
                    </a:p>
                  </a:txBody>
                  <a:tcPr/>
                </a:tc>
                <a:tc>
                  <a:txBody>
                    <a:bodyPr/>
                    <a:lstStyle/>
                    <a:p>
                      <a:r>
                        <a:rPr lang="en-AU" dirty="0" smtClean="0"/>
                        <a:t>10</a:t>
                      </a:r>
                      <a:endParaRPr lang="en-AU" dirty="0"/>
                    </a:p>
                  </a:txBody>
                  <a:tcPr/>
                </a:tc>
              </a:tr>
            </a:tbl>
          </a:graphicData>
        </a:graphic>
      </p:graphicFrame>
    </p:spTree>
    <p:extLst>
      <p:ext uri="{BB962C8B-B14F-4D97-AF65-F5344CB8AC3E}">
        <p14:creationId xmlns:p14="http://schemas.microsoft.com/office/powerpoint/2010/main" val="85729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1258"/>
          </a:xfrm>
        </p:spPr>
        <p:txBody>
          <a:bodyPr/>
          <a:lstStyle/>
          <a:p>
            <a:r>
              <a:rPr lang="en-AU" dirty="0" smtClean="0"/>
              <a:t>Content</a:t>
            </a:r>
            <a:endParaRPr lang="en-AU" dirty="0"/>
          </a:p>
        </p:txBody>
      </p:sp>
      <p:sp>
        <p:nvSpPr>
          <p:cNvPr id="3" name="Content Placeholder 2"/>
          <p:cNvSpPr>
            <a:spLocks noGrp="1"/>
          </p:cNvSpPr>
          <p:nvPr>
            <p:ph idx="1"/>
          </p:nvPr>
        </p:nvSpPr>
        <p:spPr>
          <a:xfrm>
            <a:off x="457200" y="1147262"/>
            <a:ext cx="8229600" cy="4525963"/>
          </a:xfrm>
        </p:spPr>
        <p:txBody>
          <a:bodyPr>
            <a:normAutofit fontScale="92500" lnSpcReduction="20000"/>
          </a:bodyPr>
          <a:lstStyle/>
          <a:p>
            <a:r>
              <a:rPr lang="en-AU" dirty="0" smtClean="0"/>
              <a:t>Introduction</a:t>
            </a:r>
          </a:p>
          <a:p>
            <a:r>
              <a:rPr lang="en-AU" dirty="0" smtClean="0"/>
              <a:t>Data Acquisition  </a:t>
            </a:r>
          </a:p>
          <a:p>
            <a:r>
              <a:rPr lang="en-AU" dirty="0" smtClean="0"/>
              <a:t>Data Pre-processing</a:t>
            </a:r>
          </a:p>
          <a:p>
            <a:r>
              <a:rPr lang="en-AU" dirty="0" smtClean="0"/>
              <a:t>Data Exploration</a:t>
            </a:r>
          </a:p>
          <a:p>
            <a:r>
              <a:rPr lang="en-AU" dirty="0" smtClean="0"/>
              <a:t>Linear Regression </a:t>
            </a:r>
          </a:p>
          <a:p>
            <a:r>
              <a:rPr lang="en-AU" dirty="0" smtClean="0"/>
              <a:t>Model Evaluation </a:t>
            </a:r>
          </a:p>
          <a:p>
            <a:r>
              <a:rPr lang="en-AU" dirty="0" smtClean="0"/>
              <a:t>Model Interpretation </a:t>
            </a:r>
          </a:p>
          <a:p>
            <a:r>
              <a:rPr lang="en-AU" dirty="0" smtClean="0"/>
              <a:t>Prediction based on model</a:t>
            </a:r>
          </a:p>
          <a:p>
            <a:r>
              <a:rPr lang="en-AU" dirty="0" smtClean="0"/>
              <a:t>Further Work </a:t>
            </a:r>
          </a:p>
          <a:p>
            <a:endParaRPr lang="en-AU" dirty="0" smtClean="0"/>
          </a:p>
          <a:p>
            <a:endParaRPr lang="en-AU" dirty="0" smtClean="0"/>
          </a:p>
          <a:p>
            <a:endParaRPr lang="en-AU"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0" y="914400"/>
            <a:ext cx="4495800" cy="3200400"/>
          </a:xfrm>
          <a:prstGeom prst="rect">
            <a:avLst/>
          </a:prstGeom>
        </p:spPr>
      </p:pic>
    </p:spTree>
    <p:extLst>
      <p:ext uri="{BB962C8B-B14F-4D97-AF65-F5344CB8AC3E}">
        <p14:creationId xmlns:p14="http://schemas.microsoft.com/office/powerpoint/2010/main" val="1982847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AU" dirty="0" err="1"/>
              <a:t>Theil</a:t>
            </a:r>
            <a:r>
              <a:rPr lang="en-AU" dirty="0"/>
              <a:t> </a:t>
            </a:r>
            <a:r>
              <a:rPr lang="en-AU" dirty="0" err="1"/>
              <a:t>Sen</a:t>
            </a:r>
            <a:r>
              <a:rPr lang="en-AU" dirty="0"/>
              <a:t> Model </a:t>
            </a:r>
            <a:r>
              <a:rPr lang="en-AU" dirty="0" smtClean="0"/>
              <a:t>Evaluation Score</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631747131"/>
              </p:ext>
            </p:extLst>
          </p:nvPr>
        </p:nvGraphicFramePr>
        <p:xfrm>
          <a:off x="1295400" y="3733800"/>
          <a:ext cx="6477000" cy="2514600"/>
        </p:xfrm>
        <a:graphic>
          <a:graphicData uri="http://schemas.openxmlformats.org/drawingml/2006/table">
            <a:tbl>
              <a:tblPr firstRow="1" bandRow="1">
                <a:tableStyleId>{5C22544A-7EE6-4342-B048-85BDC9FD1C3A}</a:tableStyleId>
              </a:tblPr>
              <a:tblGrid>
                <a:gridCol w="3238500"/>
                <a:gridCol w="3238500"/>
              </a:tblGrid>
              <a:tr h="628650">
                <a:tc>
                  <a:txBody>
                    <a:bodyPr/>
                    <a:lstStyle/>
                    <a:p>
                      <a:r>
                        <a:rPr lang="en-AU" dirty="0" smtClean="0"/>
                        <a:t>Grid Search</a:t>
                      </a:r>
                      <a:r>
                        <a:rPr lang="en-AU" baseline="0" dirty="0" smtClean="0"/>
                        <a:t> </a:t>
                      </a:r>
                      <a:r>
                        <a:rPr lang="en-AU" dirty="0" smtClean="0"/>
                        <a:t>Score</a:t>
                      </a:r>
                      <a:r>
                        <a:rPr lang="en-AU" baseline="0" dirty="0" smtClean="0"/>
                        <a:t> Items </a:t>
                      </a:r>
                      <a:endParaRPr lang="en-AU" dirty="0"/>
                    </a:p>
                  </a:txBody>
                  <a:tcPr/>
                </a:tc>
                <a:tc>
                  <a:txBody>
                    <a:bodyPr/>
                    <a:lstStyle/>
                    <a:p>
                      <a:r>
                        <a:rPr lang="en-AU" dirty="0" smtClean="0"/>
                        <a:t>Score </a:t>
                      </a:r>
                      <a:endParaRPr lang="en-AU" dirty="0"/>
                    </a:p>
                  </a:txBody>
                  <a:tcPr/>
                </a:tc>
              </a:tr>
              <a:tr h="628650">
                <a:tc>
                  <a:txBody>
                    <a:bodyPr/>
                    <a:lstStyle/>
                    <a:p>
                      <a:r>
                        <a:rPr lang="en-AU" dirty="0" smtClean="0"/>
                        <a:t>Mean</a:t>
                      </a:r>
                      <a:r>
                        <a:rPr lang="en-AU" baseline="0" dirty="0" smtClean="0"/>
                        <a:t> Absolute Error</a:t>
                      </a:r>
                      <a:endParaRPr lang="en-AU" dirty="0"/>
                    </a:p>
                  </a:txBody>
                  <a:tcPr/>
                </a:tc>
                <a:tc>
                  <a:txBody>
                    <a:bodyPr/>
                    <a:lstStyle/>
                    <a:p>
                      <a:r>
                        <a:rPr lang="en-AU" dirty="0" smtClean="0"/>
                        <a:t>31267</a:t>
                      </a:r>
                      <a:endParaRPr lang="en-AU" dirty="0"/>
                    </a:p>
                  </a:txBody>
                  <a:tcPr/>
                </a:tc>
              </a:tr>
              <a:tr h="628650">
                <a:tc>
                  <a:txBody>
                    <a:bodyPr/>
                    <a:lstStyle/>
                    <a:p>
                      <a:r>
                        <a:rPr lang="en-AU" dirty="0" smtClean="0"/>
                        <a:t>Median Absolute Error</a:t>
                      </a:r>
                      <a:endParaRPr lang="en-AU" dirty="0"/>
                    </a:p>
                  </a:txBody>
                  <a:tcPr/>
                </a:tc>
                <a:tc>
                  <a:txBody>
                    <a:bodyPr/>
                    <a:lstStyle/>
                    <a:p>
                      <a:r>
                        <a:rPr lang="en-AU" dirty="0" smtClean="0"/>
                        <a:t>21032</a:t>
                      </a:r>
                      <a:endParaRPr lang="en-AU" dirty="0"/>
                    </a:p>
                  </a:txBody>
                  <a:tcPr/>
                </a:tc>
              </a:tr>
              <a:tr h="628650">
                <a:tc>
                  <a:txBody>
                    <a:bodyPr/>
                    <a:lstStyle/>
                    <a:p>
                      <a:r>
                        <a:rPr lang="en-AU" dirty="0" smtClean="0"/>
                        <a:t>R2</a:t>
                      </a:r>
                      <a:endParaRPr lang="en-AU" dirty="0"/>
                    </a:p>
                  </a:txBody>
                  <a:tcPr/>
                </a:tc>
                <a:tc>
                  <a:txBody>
                    <a:bodyPr/>
                    <a:lstStyle/>
                    <a:p>
                      <a:r>
                        <a:rPr lang="en-AU" dirty="0" smtClean="0"/>
                        <a:t>0.82</a:t>
                      </a:r>
                      <a:endParaRPr lang="en-AU"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68314565"/>
              </p:ext>
            </p:extLst>
          </p:nvPr>
        </p:nvGraphicFramePr>
        <p:xfrm>
          <a:off x="1295400" y="1219200"/>
          <a:ext cx="6477000" cy="2133600"/>
        </p:xfrm>
        <a:graphic>
          <a:graphicData uri="http://schemas.openxmlformats.org/drawingml/2006/table">
            <a:tbl>
              <a:tblPr firstRow="1" bandRow="1">
                <a:tableStyleId>{5C22544A-7EE6-4342-B048-85BDC9FD1C3A}</a:tableStyleId>
              </a:tblPr>
              <a:tblGrid>
                <a:gridCol w="3238500"/>
                <a:gridCol w="3238500"/>
              </a:tblGrid>
              <a:tr h="426720">
                <a:tc>
                  <a:txBody>
                    <a:bodyPr/>
                    <a:lstStyle/>
                    <a:p>
                      <a:r>
                        <a:rPr lang="en-AU" dirty="0" smtClean="0"/>
                        <a:t>Split Train &amp; Test</a:t>
                      </a:r>
                      <a:r>
                        <a:rPr lang="en-AU" baseline="0" dirty="0" smtClean="0"/>
                        <a:t> Score Items</a:t>
                      </a:r>
                      <a:endParaRPr lang="en-AU" dirty="0"/>
                    </a:p>
                  </a:txBody>
                  <a:tcPr/>
                </a:tc>
                <a:tc>
                  <a:txBody>
                    <a:bodyPr/>
                    <a:lstStyle/>
                    <a:p>
                      <a:r>
                        <a:rPr lang="en-AU" dirty="0" smtClean="0"/>
                        <a:t>Score </a:t>
                      </a:r>
                      <a:endParaRPr lang="en-AU" dirty="0"/>
                    </a:p>
                  </a:txBody>
                  <a:tcPr/>
                </a:tc>
              </a:tr>
              <a:tr h="426720">
                <a:tc>
                  <a:txBody>
                    <a:bodyPr/>
                    <a:lstStyle/>
                    <a:p>
                      <a:r>
                        <a:rPr lang="en-AU" dirty="0" smtClean="0"/>
                        <a:t>Explained Variance</a:t>
                      </a:r>
                      <a:r>
                        <a:rPr lang="en-AU" baseline="0" dirty="0" smtClean="0"/>
                        <a:t> Ratio </a:t>
                      </a:r>
                      <a:endParaRPr lang="en-AU" dirty="0"/>
                    </a:p>
                  </a:txBody>
                  <a:tcPr/>
                </a:tc>
                <a:tc>
                  <a:txBody>
                    <a:bodyPr/>
                    <a:lstStyle/>
                    <a:p>
                      <a:r>
                        <a:rPr lang="en-AU" dirty="0" smtClean="0"/>
                        <a:t>0.90</a:t>
                      </a:r>
                      <a:endParaRPr lang="en-AU" dirty="0"/>
                    </a:p>
                  </a:txBody>
                  <a:tcPr/>
                </a:tc>
              </a:tr>
              <a:tr h="426720">
                <a:tc>
                  <a:txBody>
                    <a:bodyPr/>
                    <a:lstStyle/>
                    <a:p>
                      <a:r>
                        <a:rPr lang="en-AU" dirty="0" smtClean="0"/>
                        <a:t>Mean Absolute</a:t>
                      </a:r>
                      <a:r>
                        <a:rPr lang="en-AU" baseline="0" dirty="0" smtClean="0"/>
                        <a:t> Error</a:t>
                      </a:r>
                      <a:endParaRPr lang="en-AU" dirty="0"/>
                    </a:p>
                  </a:txBody>
                  <a:tcPr/>
                </a:tc>
                <a:tc>
                  <a:txBody>
                    <a:bodyPr/>
                    <a:lstStyle/>
                    <a:p>
                      <a:r>
                        <a:rPr lang="en-AU" dirty="0" smtClean="0"/>
                        <a:t>35332</a:t>
                      </a:r>
                      <a:endParaRPr lang="en-AU" dirty="0"/>
                    </a:p>
                  </a:txBody>
                  <a:tcPr/>
                </a:tc>
              </a:tr>
              <a:tr h="426720">
                <a:tc>
                  <a:txBody>
                    <a:bodyPr/>
                    <a:lstStyle/>
                    <a:p>
                      <a:r>
                        <a:rPr lang="en-AU" dirty="0" smtClean="0"/>
                        <a:t>Median Absolute</a:t>
                      </a:r>
                      <a:r>
                        <a:rPr lang="en-AU" baseline="0" dirty="0" smtClean="0"/>
                        <a:t> Error </a:t>
                      </a:r>
                      <a:endParaRPr lang="en-AU" dirty="0"/>
                    </a:p>
                  </a:txBody>
                  <a:tcPr/>
                </a:tc>
                <a:tc>
                  <a:txBody>
                    <a:bodyPr/>
                    <a:lstStyle/>
                    <a:p>
                      <a:r>
                        <a:rPr lang="en-AU" dirty="0" smtClean="0"/>
                        <a:t>24800</a:t>
                      </a:r>
                      <a:endParaRPr lang="en-AU" dirty="0"/>
                    </a:p>
                  </a:txBody>
                  <a:tcPr/>
                </a:tc>
              </a:tr>
              <a:tr h="426720">
                <a:tc>
                  <a:txBody>
                    <a:bodyPr/>
                    <a:lstStyle/>
                    <a:p>
                      <a:r>
                        <a:rPr lang="en-AU" dirty="0" smtClean="0"/>
                        <a:t>R2 </a:t>
                      </a:r>
                      <a:endParaRPr lang="en-AU" dirty="0"/>
                    </a:p>
                  </a:txBody>
                  <a:tcPr/>
                </a:tc>
                <a:tc>
                  <a:txBody>
                    <a:bodyPr/>
                    <a:lstStyle/>
                    <a:p>
                      <a:r>
                        <a:rPr lang="en-AU" dirty="0" smtClean="0"/>
                        <a:t>0.896</a:t>
                      </a:r>
                      <a:endParaRPr lang="en-AU" dirty="0"/>
                    </a:p>
                  </a:txBody>
                  <a:tcPr/>
                </a:tc>
              </a:tr>
            </a:tbl>
          </a:graphicData>
        </a:graphic>
      </p:graphicFrame>
    </p:spTree>
    <p:extLst>
      <p:ext uri="{BB962C8B-B14F-4D97-AF65-F5344CB8AC3E}">
        <p14:creationId xmlns:p14="http://schemas.microsoft.com/office/powerpoint/2010/main" val="592105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AU" dirty="0" smtClean="0"/>
              <a:t>Elastic Net Or </a:t>
            </a:r>
            <a:r>
              <a:rPr lang="en-AU" dirty="0" err="1" smtClean="0"/>
              <a:t>Theil</a:t>
            </a:r>
            <a:r>
              <a:rPr lang="en-AU" dirty="0" smtClean="0"/>
              <a:t> </a:t>
            </a:r>
            <a:r>
              <a:rPr lang="en-AU" dirty="0" err="1" smtClean="0"/>
              <a:t>Sen</a:t>
            </a:r>
            <a:r>
              <a:rPr lang="en-AU" dirty="0" smtClean="0"/>
              <a:t>? </a:t>
            </a:r>
            <a:endParaRPr lang="en-AU"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endParaRPr lang="en-AU" dirty="0" smtClean="0"/>
          </a:p>
          <a:p>
            <a:endParaRPr lang="en-AU" dirty="0" smtClean="0"/>
          </a:p>
          <a:p>
            <a:endParaRPr lang="en-AU" dirty="0" smtClean="0"/>
          </a:p>
          <a:p>
            <a:endParaRPr lang="en-AU" dirty="0"/>
          </a:p>
        </p:txBody>
      </p:sp>
      <p:sp>
        <p:nvSpPr>
          <p:cNvPr id="4" name="Content Placeholder 2"/>
          <p:cNvSpPr txBox="1">
            <a:spLocks/>
          </p:cNvSpPr>
          <p:nvPr/>
        </p:nvSpPr>
        <p:spPr>
          <a:xfrm>
            <a:off x="13855" y="838200"/>
            <a:ext cx="9144000" cy="579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AU" dirty="0" smtClean="0"/>
          </a:p>
          <a:p>
            <a:pPr marL="0" indent="0">
              <a:buFont typeface="Arial" pitchFamily="34" charset="0"/>
              <a:buNone/>
            </a:pPr>
            <a:endParaRPr lang="en-AU" dirty="0" smtClean="0"/>
          </a:p>
          <a:p>
            <a:pPr marL="0" indent="0">
              <a:buFont typeface="Arial" pitchFamily="34" charset="0"/>
              <a:buNone/>
            </a:pPr>
            <a:endParaRPr lang="en-AU" dirty="0" smtClean="0"/>
          </a:p>
          <a:p>
            <a:pPr marL="0" indent="0">
              <a:buFont typeface="Arial" pitchFamily="34" charset="0"/>
              <a:buNone/>
            </a:pPr>
            <a:endParaRPr lang="en-AU" dirty="0" smtClean="0"/>
          </a:p>
          <a:p>
            <a:pPr marL="0" indent="0">
              <a:buFont typeface="Arial" pitchFamily="34" charset="0"/>
              <a:buNone/>
            </a:pPr>
            <a:endParaRPr lang="en-AU" dirty="0" smtClean="0"/>
          </a:p>
          <a:p>
            <a:endParaRPr lang="en-AU" dirty="0" smtClean="0"/>
          </a:p>
          <a:p>
            <a:endParaRPr lang="en-AU" dirty="0" smtClean="0"/>
          </a:p>
          <a:p>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424062270"/>
              </p:ext>
            </p:extLst>
          </p:nvPr>
        </p:nvGraphicFramePr>
        <p:xfrm>
          <a:off x="4662057" y="3941625"/>
          <a:ext cx="3886200" cy="2073729"/>
        </p:xfrm>
        <a:graphic>
          <a:graphicData uri="http://schemas.openxmlformats.org/drawingml/2006/table">
            <a:tbl>
              <a:tblPr firstRow="1" bandRow="1">
                <a:tableStyleId>{5C22544A-7EE6-4342-B048-85BDC9FD1C3A}</a:tableStyleId>
              </a:tblPr>
              <a:tblGrid>
                <a:gridCol w="2819400"/>
                <a:gridCol w="1066800"/>
              </a:tblGrid>
              <a:tr h="457200">
                <a:tc>
                  <a:txBody>
                    <a:bodyPr/>
                    <a:lstStyle/>
                    <a:p>
                      <a:r>
                        <a:rPr lang="en-AU" dirty="0" smtClean="0"/>
                        <a:t>Grid Search</a:t>
                      </a:r>
                      <a:r>
                        <a:rPr lang="en-AU" baseline="0" dirty="0" smtClean="0"/>
                        <a:t> </a:t>
                      </a:r>
                      <a:r>
                        <a:rPr lang="en-AU" dirty="0" smtClean="0"/>
                        <a:t>Score</a:t>
                      </a:r>
                      <a:r>
                        <a:rPr lang="en-AU" baseline="0" dirty="0" smtClean="0"/>
                        <a:t> Items </a:t>
                      </a:r>
                      <a:endParaRPr lang="en-AU" dirty="0"/>
                    </a:p>
                  </a:txBody>
                  <a:tcPr/>
                </a:tc>
                <a:tc>
                  <a:txBody>
                    <a:bodyPr/>
                    <a:lstStyle/>
                    <a:p>
                      <a:r>
                        <a:rPr lang="en-AU" dirty="0" smtClean="0"/>
                        <a:t>Score </a:t>
                      </a:r>
                      <a:endParaRPr lang="en-AU" dirty="0"/>
                    </a:p>
                  </a:txBody>
                  <a:tcPr/>
                </a:tc>
              </a:tr>
              <a:tr h="538843">
                <a:tc>
                  <a:txBody>
                    <a:bodyPr/>
                    <a:lstStyle/>
                    <a:p>
                      <a:r>
                        <a:rPr lang="en-AU" dirty="0" smtClean="0"/>
                        <a:t>Mean</a:t>
                      </a:r>
                      <a:r>
                        <a:rPr lang="en-AU" baseline="0" dirty="0" smtClean="0"/>
                        <a:t> Absolute Error</a:t>
                      </a:r>
                      <a:endParaRPr lang="en-AU" dirty="0"/>
                    </a:p>
                  </a:txBody>
                  <a:tcPr/>
                </a:tc>
                <a:tc>
                  <a:txBody>
                    <a:bodyPr/>
                    <a:lstStyle/>
                    <a:p>
                      <a:r>
                        <a:rPr lang="en-AU" dirty="0" smtClean="0"/>
                        <a:t>31267</a:t>
                      </a:r>
                      <a:endParaRPr lang="en-AU" dirty="0"/>
                    </a:p>
                  </a:txBody>
                  <a:tcPr/>
                </a:tc>
              </a:tr>
              <a:tr h="538843">
                <a:tc>
                  <a:txBody>
                    <a:bodyPr/>
                    <a:lstStyle/>
                    <a:p>
                      <a:r>
                        <a:rPr lang="en-AU" dirty="0" smtClean="0"/>
                        <a:t>Median Absolute Error</a:t>
                      </a:r>
                      <a:endParaRPr lang="en-AU" dirty="0"/>
                    </a:p>
                  </a:txBody>
                  <a:tcPr/>
                </a:tc>
                <a:tc>
                  <a:txBody>
                    <a:bodyPr/>
                    <a:lstStyle/>
                    <a:p>
                      <a:r>
                        <a:rPr lang="en-AU" dirty="0" smtClean="0"/>
                        <a:t>21032</a:t>
                      </a:r>
                      <a:endParaRPr lang="en-AU" dirty="0"/>
                    </a:p>
                  </a:txBody>
                  <a:tcPr/>
                </a:tc>
              </a:tr>
              <a:tr h="538843">
                <a:tc>
                  <a:txBody>
                    <a:bodyPr/>
                    <a:lstStyle/>
                    <a:p>
                      <a:r>
                        <a:rPr lang="en-AU" dirty="0" smtClean="0"/>
                        <a:t>R2</a:t>
                      </a:r>
                      <a:endParaRPr lang="en-AU" dirty="0"/>
                    </a:p>
                  </a:txBody>
                  <a:tcPr/>
                </a:tc>
                <a:tc>
                  <a:txBody>
                    <a:bodyPr/>
                    <a:lstStyle/>
                    <a:p>
                      <a:r>
                        <a:rPr lang="en-AU" dirty="0" smtClean="0"/>
                        <a:t>0.82</a:t>
                      </a:r>
                      <a:endParaRPr lang="en-AU"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35585024"/>
              </p:ext>
            </p:extLst>
          </p:nvPr>
        </p:nvGraphicFramePr>
        <p:xfrm>
          <a:off x="4627420" y="1594665"/>
          <a:ext cx="3962400" cy="2346960"/>
        </p:xfrm>
        <a:graphic>
          <a:graphicData uri="http://schemas.openxmlformats.org/drawingml/2006/table">
            <a:tbl>
              <a:tblPr firstRow="1" bandRow="1">
                <a:tableStyleId>{5C22544A-7EE6-4342-B048-85BDC9FD1C3A}</a:tableStyleId>
              </a:tblPr>
              <a:tblGrid>
                <a:gridCol w="2819400"/>
                <a:gridCol w="1143000"/>
              </a:tblGrid>
              <a:tr h="426720">
                <a:tc>
                  <a:txBody>
                    <a:bodyPr/>
                    <a:lstStyle/>
                    <a:p>
                      <a:r>
                        <a:rPr lang="en-AU" dirty="0" smtClean="0"/>
                        <a:t>Split Train &amp; Test</a:t>
                      </a:r>
                      <a:r>
                        <a:rPr lang="en-AU" baseline="0" dirty="0" smtClean="0"/>
                        <a:t> Score Items</a:t>
                      </a:r>
                      <a:endParaRPr lang="en-AU" dirty="0"/>
                    </a:p>
                  </a:txBody>
                  <a:tcPr/>
                </a:tc>
                <a:tc>
                  <a:txBody>
                    <a:bodyPr/>
                    <a:lstStyle/>
                    <a:p>
                      <a:r>
                        <a:rPr lang="en-AU" dirty="0" smtClean="0"/>
                        <a:t>Score </a:t>
                      </a:r>
                      <a:endParaRPr lang="en-AU" dirty="0"/>
                    </a:p>
                  </a:txBody>
                  <a:tcPr/>
                </a:tc>
              </a:tr>
              <a:tr h="426720">
                <a:tc>
                  <a:txBody>
                    <a:bodyPr/>
                    <a:lstStyle/>
                    <a:p>
                      <a:r>
                        <a:rPr lang="en-AU" dirty="0" smtClean="0"/>
                        <a:t>Explained Variance</a:t>
                      </a:r>
                      <a:r>
                        <a:rPr lang="en-AU" baseline="0" dirty="0" smtClean="0"/>
                        <a:t> Ratio </a:t>
                      </a:r>
                      <a:endParaRPr lang="en-AU" dirty="0"/>
                    </a:p>
                  </a:txBody>
                  <a:tcPr/>
                </a:tc>
                <a:tc>
                  <a:txBody>
                    <a:bodyPr/>
                    <a:lstStyle/>
                    <a:p>
                      <a:r>
                        <a:rPr lang="en-AU" dirty="0" smtClean="0"/>
                        <a:t>0.90</a:t>
                      </a:r>
                      <a:endParaRPr lang="en-AU" dirty="0"/>
                    </a:p>
                  </a:txBody>
                  <a:tcPr/>
                </a:tc>
              </a:tr>
              <a:tr h="426720">
                <a:tc>
                  <a:txBody>
                    <a:bodyPr/>
                    <a:lstStyle/>
                    <a:p>
                      <a:r>
                        <a:rPr lang="en-AU" dirty="0" smtClean="0"/>
                        <a:t>Mean Absolute</a:t>
                      </a:r>
                      <a:r>
                        <a:rPr lang="en-AU" baseline="0" dirty="0" smtClean="0"/>
                        <a:t> Error</a:t>
                      </a:r>
                      <a:endParaRPr lang="en-AU" dirty="0"/>
                    </a:p>
                  </a:txBody>
                  <a:tcPr/>
                </a:tc>
                <a:tc>
                  <a:txBody>
                    <a:bodyPr/>
                    <a:lstStyle/>
                    <a:p>
                      <a:r>
                        <a:rPr lang="en-AU" dirty="0" smtClean="0"/>
                        <a:t>35332</a:t>
                      </a:r>
                      <a:endParaRPr lang="en-AU" dirty="0"/>
                    </a:p>
                  </a:txBody>
                  <a:tcPr/>
                </a:tc>
              </a:tr>
              <a:tr h="426720">
                <a:tc>
                  <a:txBody>
                    <a:bodyPr/>
                    <a:lstStyle/>
                    <a:p>
                      <a:r>
                        <a:rPr lang="en-AU" dirty="0" smtClean="0"/>
                        <a:t>Median Absolute</a:t>
                      </a:r>
                      <a:r>
                        <a:rPr lang="en-AU" baseline="0" dirty="0" smtClean="0"/>
                        <a:t> Error </a:t>
                      </a:r>
                      <a:endParaRPr lang="en-AU" dirty="0"/>
                    </a:p>
                  </a:txBody>
                  <a:tcPr/>
                </a:tc>
                <a:tc>
                  <a:txBody>
                    <a:bodyPr/>
                    <a:lstStyle/>
                    <a:p>
                      <a:r>
                        <a:rPr lang="en-AU" dirty="0" smtClean="0"/>
                        <a:t>24800</a:t>
                      </a:r>
                      <a:endParaRPr lang="en-AU" dirty="0"/>
                    </a:p>
                  </a:txBody>
                  <a:tcPr/>
                </a:tc>
              </a:tr>
              <a:tr h="426720">
                <a:tc>
                  <a:txBody>
                    <a:bodyPr/>
                    <a:lstStyle/>
                    <a:p>
                      <a:r>
                        <a:rPr lang="en-AU" dirty="0" smtClean="0"/>
                        <a:t>R2 </a:t>
                      </a:r>
                      <a:endParaRPr lang="en-AU" dirty="0"/>
                    </a:p>
                  </a:txBody>
                  <a:tcPr/>
                </a:tc>
                <a:tc>
                  <a:txBody>
                    <a:bodyPr/>
                    <a:lstStyle/>
                    <a:p>
                      <a:r>
                        <a:rPr lang="en-AU" dirty="0" smtClean="0"/>
                        <a:t>0.896</a:t>
                      </a:r>
                      <a:endParaRPr lang="en-AU"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59471083"/>
              </p:ext>
            </p:extLst>
          </p:nvPr>
        </p:nvGraphicFramePr>
        <p:xfrm>
          <a:off x="464135" y="3976261"/>
          <a:ext cx="3352800" cy="2022764"/>
        </p:xfrm>
        <a:graphic>
          <a:graphicData uri="http://schemas.openxmlformats.org/drawingml/2006/table">
            <a:tbl>
              <a:tblPr firstRow="1" bandRow="1">
                <a:tableStyleId>{5C22544A-7EE6-4342-B048-85BDC9FD1C3A}</a:tableStyleId>
              </a:tblPr>
              <a:tblGrid>
                <a:gridCol w="2514600"/>
                <a:gridCol w="838200"/>
              </a:tblGrid>
              <a:tr h="505691">
                <a:tc>
                  <a:txBody>
                    <a:bodyPr/>
                    <a:lstStyle/>
                    <a:p>
                      <a:r>
                        <a:rPr lang="en-AU" dirty="0" smtClean="0"/>
                        <a:t>Grid Search</a:t>
                      </a:r>
                      <a:r>
                        <a:rPr lang="en-AU" baseline="0" dirty="0" smtClean="0"/>
                        <a:t> </a:t>
                      </a:r>
                      <a:r>
                        <a:rPr lang="en-AU" dirty="0" smtClean="0"/>
                        <a:t>Score</a:t>
                      </a:r>
                      <a:r>
                        <a:rPr lang="en-AU" baseline="0" dirty="0" smtClean="0"/>
                        <a:t> Items </a:t>
                      </a:r>
                      <a:endParaRPr lang="en-AU" dirty="0"/>
                    </a:p>
                  </a:txBody>
                  <a:tcPr/>
                </a:tc>
                <a:tc>
                  <a:txBody>
                    <a:bodyPr/>
                    <a:lstStyle/>
                    <a:p>
                      <a:r>
                        <a:rPr lang="en-AU" dirty="0" smtClean="0"/>
                        <a:t>Score </a:t>
                      </a:r>
                      <a:endParaRPr lang="en-AU" dirty="0"/>
                    </a:p>
                  </a:txBody>
                  <a:tcPr/>
                </a:tc>
              </a:tr>
              <a:tr h="505691">
                <a:tc>
                  <a:txBody>
                    <a:bodyPr/>
                    <a:lstStyle/>
                    <a:p>
                      <a:r>
                        <a:rPr lang="en-AU" dirty="0" smtClean="0"/>
                        <a:t>Mean</a:t>
                      </a:r>
                      <a:r>
                        <a:rPr lang="en-AU" baseline="0" dirty="0" smtClean="0"/>
                        <a:t> Absolute Error</a:t>
                      </a:r>
                      <a:endParaRPr lang="en-AU" dirty="0"/>
                    </a:p>
                  </a:txBody>
                  <a:tcPr/>
                </a:tc>
                <a:tc>
                  <a:txBody>
                    <a:bodyPr/>
                    <a:lstStyle/>
                    <a:p>
                      <a:r>
                        <a:rPr lang="en-AU" dirty="0" smtClean="0"/>
                        <a:t>33539</a:t>
                      </a:r>
                      <a:endParaRPr lang="en-AU" dirty="0"/>
                    </a:p>
                  </a:txBody>
                  <a:tcPr/>
                </a:tc>
              </a:tr>
              <a:tr h="505691">
                <a:tc>
                  <a:txBody>
                    <a:bodyPr/>
                    <a:lstStyle/>
                    <a:p>
                      <a:r>
                        <a:rPr lang="en-AU" dirty="0" smtClean="0"/>
                        <a:t>Median Absolute Error</a:t>
                      </a:r>
                      <a:endParaRPr lang="en-AU" dirty="0"/>
                    </a:p>
                  </a:txBody>
                  <a:tcPr/>
                </a:tc>
                <a:tc>
                  <a:txBody>
                    <a:bodyPr/>
                    <a:lstStyle/>
                    <a:p>
                      <a:r>
                        <a:rPr lang="en-AU" dirty="0" smtClean="0"/>
                        <a:t>26042</a:t>
                      </a:r>
                      <a:endParaRPr lang="en-AU" dirty="0"/>
                    </a:p>
                  </a:txBody>
                  <a:tcPr/>
                </a:tc>
              </a:tr>
              <a:tr h="505691">
                <a:tc>
                  <a:txBody>
                    <a:bodyPr/>
                    <a:lstStyle/>
                    <a:p>
                      <a:r>
                        <a:rPr lang="en-AU" dirty="0" smtClean="0"/>
                        <a:t>R2</a:t>
                      </a:r>
                      <a:endParaRPr lang="en-AU" dirty="0"/>
                    </a:p>
                  </a:txBody>
                  <a:tcPr/>
                </a:tc>
                <a:tc>
                  <a:txBody>
                    <a:bodyPr/>
                    <a:lstStyle/>
                    <a:p>
                      <a:r>
                        <a:rPr lang="en-AU" dirty="0" smtClean="0"/>
                        <a:t>0.85</a:t>
                      </a:r>
                      <a:endParaRPr lang="en-AU"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84082294"/>
              </p:ext>
            </p:extLst>
          </p:nvPr>
        </p:nvGraphicFramePr>
        <p:xfrm>
          <a:off x="471065" y="1579426"/>
          <a:ext cx="3352800" cy="2362200"/>
        </p:xfrm>
        <a:graphic>
          <a:graphicData uri="http://schemas.openxmlformats.org/drawingml/2006/table">
            <a:tbl>
              <a:tblPr firstRow="1" bandRow="1">
                <a:tableStyleId>{5C22544A-7EE6-4342-B048-85BDC9FD1C3A}</a:tableStyleId>
              </a:tblPr>
              <a:tblGrid>
                <a:gridCol w="2514600"/>
                <a:gridCol w="838200"/>
              </a:tblGrid>
              <a:tr h="655320">
                <a:tc>
                  <a:txBody>
                    <a:bodyPr/>
                    <a:lstStyle/>
                    <a:p>
                      <a:r>
                        <a:rPr lang="en-AU" dirty="0" smtClean="0"/>
                        <a:t>Split Train &amp; Test</a:t>
                      </a:r>
                      <a:r>
                        <a:rPr lang="en-AU" baseline="0" dirty="0" smtClean="0"/>
                        <a:t> Score Items</a:t>
                      </a:r>
                      <a:endParaRPr lang="en-AU" dirty="0"/>
                    </a:p>
                  </a:txBody>
                  <a:tcPr/>
                </a:tc>
                <a:tc>
                  <a:txBody>
                    <a:bodyPr/>
                    <a:lstStyle/>
                    <a:p>
                      <a:r>
                        <a:rPr lang="en-AU" dirty="0" smtClean="0"/>
                        <a:t>Score </a:t>
                      </a:r>
                      <a:endParaRPr lang="en-AU" dirty="0"/>
                    </a:p>
                  </a:txBody>
                  <a:tcPr/>
                </a:tc>
              </a:tr>
              <a:tr h="426720">
                <a:tc>
                  <a:txBody>
                    <a:bodyPr/>
                    <a:lstStyle/>
                    <a:p>
                      <a:r>
                        <a:rPr lang="en-AU" dirty="0" smtClean="0"/>
                        <a:t>Explained Variance</a:t>
                      </a:r>
                      <a:r>
                        <a:rPr lang="en-AU" baseline="0" dirty="0" smtClean="0"/>
                        <a:t> Ratio </a:t>
                      </a:r>
                      <a:endParaRPr lang="en-AU" dirty="0"/>
                    </a:p>
                  </a:txBody>
                  <a:tcPr/>
                </a:tc>
                <a:tc>
                  <a:txBody>
                    <a:bodyPr/>
                    <a:lstStyle/>
                    <a:p>
                      <a:r>
                        <a:rPr lang="en-AU" dirty="0" smtClean="0"/>
                        <a:t>0.91</a:t>
                      </a:r>
                      <a:endParaRPr lang="en-AU" dirty="0"/>
                    </a:p>
                  </a:txBody>
                  <a:tcPr/>
                </a:tc>
              </a:tr>
              <a:tr h="426720">
                <a:tc>
                  <a:txBody>
                    <a:bodyPr/>
                    <a:lstStyle/>
                    <a:p>
                      <a:r>
                        <a:rPr lang="en-AU" dirty="0" smtClean="0"/>
                        <a:t>Mean Absolute</a:t>
                      </a:r>
                      <a:r>
                        <a:rPr lang="en-AU" baseline="0" dirty="0" smtClean="0"/>
                        <a:t> Error</a:t>
                      </a:r>
                      <a:endParaRPr lang="en-AU" dirty="0"/>
                    </a:p>
                  </a:txBody>
                  <a:tcPr/>
                </a:tc>
                <a:tc>
                  <a:txBody>
                    <a:bodyPr/>
                    <a:lstStyle/>
                    <a:p>
                      <a:r>
                        <a:rPr lang="en-AU" dirty="0" smtClean="0"/>
                        <a:t>32349</a:t>
                      </a:r>
                      <a:endParaRPr lang="en-AU" dirty="0"/>
                    </a:p>
                  </a:txBody>
                  <a:tcPr/>
                </a:tc>
              </a:tr>
              <a:tr h="426720">
                <a:tc>
                  <a:txBody>
                    <a:bodyPr/>
                    <a:lstStyle/>
                    <a:p>
                      <a:r>
                        <a:rPr lang="en-AU" dirty="0" smtClean="0"/>
                        <a:t>Median Absolute</a:t>
                      </a:r>
                      <a:r>
                        <a:rPr lang="en-AU" baseline="0" dirty="0" smtClean="0"/>
                        <a:t> Error </a:t>
                      </a:r>
                      <a:endParaRPr lang="en-AU" dirty="0"/>
                    </a:p>
                  </a:txBody>
                  <a:tcPr/>
                </a:tc>
                <a:tc>
                  <a:txBody>
                    <a:bodyPr/>
                    <a:lstStyle/>
                    <a:p>
                      <a:r>
                        <a:rPr lang="en-AU" dirty="0" smtClean="0"/>
                        <a:t>19032</a:t>
                      </a:r>
                      <a:endParaRPr lang="en-AU" dirty="0"/>
                    </a:p>
                  </a:txBody>
                  <a:tcPr/>
                </a:tc>
              </a:tr>
              <a:tr h="426720">
                <a:tc>
                  <a:txBody>
                    <a:bodyPr/>
                    <a:lstStyle/>
                    <a:p>
                      <a:r>
                        <a:rPr lang="en-AU" dirty="0" smtClean="0"/>
                        <a:t>R2 </a:t>
                      </a:r>
                      <a:endParaRPr lang="en-AU" dirty="0"/>
                    </a:p>
                  </a:txBody>
                  <a:tcPr/>
                </a:tc>
                <a:tc>
                  <a:txBody>
                    <a:bodyPr/>
                    <a:lstStyle/>
                    <a:p>
                      <a:r>
                        <a:rPr lang="en-AU" dirty="0" smtClean="0"/>
                        <a:t>0.90</a:t>
                      </a:r>
                      <a:endParaRPr lang="en-AU" dirty="0"/>
                    </a:p>
                  </a:txBody>
                  <a:tcPr/>
                </a:tc>
              </a:tr>
            </a:tbl>
          </a:graphicData>
        </a:graphic>
      </p:graphicFrame>
      <p:cxnSp>
        <p:nvCxnSpPr>
          <p:cNvPr id="11" name="Straight Connector 10"/>
          <p:cNvCxnSpPr/>
          <p:nvPr/>
        </p:nvCxnSpPr>
        <p:spPr>
          <a:xfrm>
            <a:off x="4211785" y="990600"/>
            <a:ext cx="0" cy="556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81000" y="1371600"/>
            <a:ext cx="8229600" cy="16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1000" y="6262260"/>
            <a:ext cx="807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9600" y="1002268"/>
            <a:ext cx="2682594" cy="369332"/>
          </a:xfrm>
          <a:prstGeom prst="rect">
            <a:avLst/>
          </a:prstGeom>
          <a:noFill/>
        </p:spPr>
        <p:txBody>
          <a:bodyPr wrap="none" rtlCol="0">
            <a:spAutoFit/>
          </a:bodyPr>
          <a:lstStyle/>
          <a:p>
            <a:r>
              <a:rPr lang="en-AU" dirty="0" smtClean="0"/>
              <a:t>Elastic Net Score Summary</a:t>
            </a:r>
            <a:endParaRPr lang="en-AU" dirty="0"/>
          </a:p>
        </p:txBody>
      </p:sp>
      <p:sp>
        <p:nvSpPr>
          <p:cNvPr id="19" name="TextBox 18"/>
          <p:cNvSpPr txBox="1"/>
          <p:nvPr/>
        </p:nvSpPr>
        <p:spPr>
          <a:xfrm>
            <a:off x="5105400" y="1018310"/>
            <a:ext cx="2550122" cy="369332"/>
          </a:xfrm>
          <a:prstGeom prst="rect">
            <a:avLst/>
          </a:prstGeom>
          <a:noFill/>
        </p:spPr>
        <p:txBody>
          <a:bodyPr wrap="none" rtlCol="0">
            <a:spAutoFit/>
          </a:bodyPr>
          <a:lstStyle/>
          <a:p>
            <a:r>
              <a:rPr lang="en-AU" dirty="0" err="1" smtClean="0"/>
              <a:t>Theil</a:t>
            </a:r>
            <a:r>
              <a:rPr lang="en-AU" dirty="0" smtClean="0"/>
              <a:t> </a:t>
            </a:r>
            <a:r>
              <a:rPr lang="en-AU" dirty="0" err="1" smtClean="0"/>
              <a:t>Sen</a:t>
            </a:r>
            <a:r>
              <a:rPr lang="en-AU" dirty="0" smtClean="0"/>
              <a:t> Score Summary</a:t>
            </a:r>
            <a:endParaRPr lang="en-AU" dirty="0"/>
          </a:p>
        </p:txBody>
      </p:sp>
      <p:cxnSp>
        <p:nvCxnSpPr>
          <p:cNvPr id="23" name="Straight Connector 22"/>
          <p:cNvCxnSpPr/>
          <p:nvPr/>
        </p:nvCxnSpPr>
        <p:spPr>
          <a:xfrm flipV="1">
            <a:off x="381000" y="982579"/>
            <a:ext cx="8229600" cy="160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09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AU" dirty="0" smtClean="0"/>
              <a:t>Elastic Net Or </a:t>
            </a:r>
            <a:r>
              <a:rPr lang="en-AU" dirty="0" err="1" smtClean="0"/>
              <a:t>Theil</a:t>
            </a:r>
            <a:r>
              <a:rPr lang="en-AU" dirty="0" smtClean="0"/>
              <a:t> </a:t>
            </a:r>
            <a:r>
              <a:rPr lang="en-AU" dirty="0" err="1" smtClean="0"/>
              <a:t>Sen</a:t>
            </a:r>
            <a:r>
              <a:rPr lang="en-AU" dirty="0" smtClean="0"/>
              <a:t>? </a:t>
            </a:r>
            <a:endParaRPr lang="en-AU"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endParaRPr lang="en-AU" dirty="0" smtClean="0"/>
          </a:p>
          <a:p>
            <a:endParaRPr lang="en-AU" dirty="0" smtClean="0"/>
          </a:p>
          <a:p>
            <a:endParaRPr lang="en-AU" dirty="0" smtClean="0"/>
          </a:p>
          <a:p>
            <a:endParaRPr lang="en-AU" dirty="0"/>
          </a:p>
        </p:txBody>
      </p:sp>
      <p:sp>
        <p:nvSpPr>
          <p:cNvPr id="4" name="Content Placeholder 2"/>
          <p:cNvSpPr txBox="1">
            <a:spLocks/>
          </p:cNvSpPr>
          <p:nvPr/>
        </p:nvSpPr>
        <p:spPr>
          <a:xfrm>
            <a:off x="13855" y="838200"/>
            <a:ext cx="9144000" cy="579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AU" dirty="0" smtClean="0"/>
          </a:p>
          <a:p>
            <a:pPr marL="0" indent="0">
              <a:buFont typeface="Arial" pitchFamily="34" charset="0"/>
              <a:buNone/>
            </a:pPr>
            <a:endParaRPr lang="en-AU" dirty="0" smtClean="0"/>
          </a:p>
          <a:p>
            <a:pPr marL="0" indent="0">
              <a:buFont typeface="Arial" pitchFamily="34" charset="0"/>
              <a:buNone/>
            </a:pPr>
            <a:endParaRPr lang="en-AU" dirty="0" smtClean="0"/>
          </a:p>
          <a:p>
            <a:pPr marL="0" indent="0">
              <a:buFont typeface="Arial" pitchFamily="34" charset="0"/>
              <a:buNone/>
            </a:pPr>
            <a:endParaRPr lang="en-AU" dirty="0" smtClean="0"/>
          </a:p>
          <a:p>
            <a:pPr marL="0" indent="0">
              <a:buFont typeface="Arial" pitchFamily="34" charset="0"/>
              <a:buNone/>
            </a:pPr>
            <a:endParaRPr lang="en-AU" dirty="0" smtClean="0"/>
          </a:p>
          <a:p>
            <a:endParaRPr lang="en-AU" dirty="0" smtClean="0"/>
          </a:p>
          <a:p>
            <a:endParaRPr lang="en-AU" dirty="0" smtClean="0"/>
          </a:p>
          <a:p>
            <a:endParaRPr lang="en-AU" dirty="0"/>
          </a:p>
        </p:txBody>
      </p:sp>
      <p:sp>
        <p:nvSpPr>
          <p:cNvPr id="16" name="Content Placeholder 2"/>
          <p:cNvSpPr txBox="1">
            <a:spLocks/>
          </p:cNvSpPr>
          <p:nvPr/>
        </p:nvSpPr>
        <p:spPr>
          <a:xfrm>
            <a:off x="0" y="1066800"/>
            <a:ext cx="9144000" cy="579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AU" dirty="0" smtClean="0"/>
              <a:t>Both model after applying Grid Search scored very  similarly. </a:t>
            </a:r>
          </a:p>
          <a:p>
            <a:pPr>
              <a:buFontTx/>
              <a:buChar char="-"/>
            </a:pPr>
            <a:r>
              <a:rPr lang="en-AU" dirty="0" smtClean="0"/>
              <a:t>More inclined towards </a:t>
            </a:r>
            <a:r>
              <a:rPr lang="en-AU" dirty="0" err="1" smtClean="0"/>
              <a:t>Theil</a:t>
            </a:r>
            <a:r>
              <a:rPr lang="en-AU" dirty="0" smtClean="0"/>
              <a:t> </a:t>
            </a:r>
            <a:r>
              <a:rPr lang="en-AU" dirty="0" err="1" smtClean="0"/>
              <a:t>Sen</a:t>
            </a:r>
            <a:r>
              <a:rPr lang="en-AU" dirty="0" smtClean="0"/>
              <a:t> although smaller R2, particular when robot strength &lt; 150. </a:t>
            </a:r>
          </a:p>
          <a:p>
            <a:pPr marL="0" indent="0">
              <a:buFont typeface="Arial" pitchFamily="34" charset="0"/>
              <a:buNone/>
            </a:pPr>
            <a:r>
              <a:rPr lang="en-AU" dirty="0" smtClean="0"/>
              <a:t>Reason: </a:t>
            </a:r>
          </a:p>
          <a:p>
            <a:pPr>
              <a:buFontTx/>
              <a:buChar char="-"/>
            </a:pPr>
            <a:r>
              <a:rPr lang="en-AU" dirty="0" smtClean="0"/>
              <a:t>Outliners excluded </a:t>
            </a:r>
          </a:p>
          <a:p>
            <a:pPr>
              <a:buFontTx/>
              <a:buChar char="-"/>
            </a:pPr>
            <a:r>
              <a:rPr lang="en-AU" dirty="0" smtClean="0"/>
              <a:t>More realistic feature coefficient </a:t>
            </a:r>
            <a:r>
              <a:rPr lang="en-AU" dirty="0" smtClean="0"/>
              <a:t>values because robot strength effect is reduced. </a:t>
            </a:r>
            <a:endParaRPr lang="en-AU" dirty="0" smtClean="0"/>
          </a:p>
          <a:p>
            <a:pPr>
              <a:buFontTx/>
              <a:buChar char="-"/>
            </a:pPr>
            <a:r>
              <a:rPr lang="en-AU" dirty="0" smtClean="0"/>
              <a:t>Easier to present for business use. </a:t>
            </a:r>
          </a:p>
          <a:p>
            <a:pPr marL="0" indent="0">
              <a:buFont typeface="Arial" pitchFamily="34" charset="0"/>
              <a:buNone/>
            </a:pPr>
            <a:endParaRPr lang="en-AU" dirty="0" smtClean="0"/>
          </a:p>
          <a:p>
            <a:pPr marL="0" indent="0">
              <a:buFont typeface="Arial" pitchFamily="34" charset="0"/>
              <a:buNone/>
            </a:pPr>
            <a:endParaRPr lang="en-AU" dirty="0" smtClean="0"/>
          </a:p>
          <a:p>
            <a:pPr marL="0" indent="0">
              <a:buFont typeface="Arial" pitchFamily="34" charset="0"/>
              <a:buNone/>
            </a:pPr>
            <a:endParaRPr lang="en-AU" dirty="0" smtClean="0"/>
          </a:p>
          <a:p>
            <a:pPr marL="0" indent="0">
              <a:buFont typeface="Arial" pitchFamily="34" charset="0"/>
              <a:buNone/>
            </a:pPr>
            <a:endParaRPr lang="en-AU" dirty="0" smtClean="0"/>
          </a:p>
          <a:p>
            <a:endParaRPr lang="en-AU" dirty="0" smtClean="0"/>
          </a:p>
          <a:p>
            <a:endParaRPr lang="en-AU" dirty="0" smtClean="0"/>
          </a:p>
          <a:p>
            <a:endParaRPr lang="en-AU" dirty="0"/>
          </a:p>
        </p:txBody>
      </p:sp>
    </p:spTree>
    <p:extLst>
      <p:ext uri="{BB962C8B-B14F-4D97-AF65-F5344CB8AC3E}">
        <p14:creationId xmlns:p14="http://schemas.microsoft.com/office/powerpoint/2010/main" val="1661719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AU" dirty="0" err="1" smtClean="0"/>
              <a:t>Theil</a:t>
            </a:r>
            <a:r>
              <a:rPr lang="en-AU" dirty="0" smtClean="0"/>
              <a:t> </a:t>
            </a:r>
            <a:r>
              <a:rPr lang="en-AU" dirty="0" err="1" smtClean="0"/>
              <a:t>Sen</a:t>
            </a:r>
            <a:r>
              <a:rPr lang="en-AU" dirty="0" smtClean="0"/>
              <a:t> Model Interpretation </a:t>
            </a:r>
            <a:endParaRPr lang="en-AU" dirty="0"/>
          </a:p>
        </p:txBody>
      </p:sp>
      <p:sp>
        <p:nvSpPr>
          <p:cNvPr id="3" name="Content Placeholder 2"/>
          <p:cNvSpPr>
            <a:spLocks noGrp="1"/>
          </p:cNvSpPr>
          <p:nvPr>
            <p:ph idx="1"/>
          </p:nvPr>
        </p:nvSpPr>
        <p:spPr>
          <a:xfrm>
            <a:off x="0" y="1066800"/>
            <a:ext cx="9144000" cy="5791200"/>
          </a:xfrm>
        </p:spPr>
        <p:txBody>
          <a:bodyPr>
            <a:normAutofit/>
          </a:bodyPr>
          <a:lstStyle/>
          <a:p>
            <a:pPr marL="0" indent="0">
              <a:buNone/>
            </a:pPr>
            <a:endParaRPr lang="en-AU" dirty="0" smtClean="0"/>
          </a:p>
          <a:p>
            <a:pPr marL="0" indent="0">
              <a:buNone/>
            </a:pPr>
            <a:endParaRPr lang="en-AU" dirty="0" smtClean="0"/>
          </a:p>
          <a:p>
            <a:pPr marL="0" indent="0">
              <a:buNone/>
            </a:pPr>
            <a:endParaRPr lang="en-AU" dirty="0" smtClean="0"/>
          </a:p>
          <a:p>
            <a:pPr marL="0" indent="0">
              <a:buNone/>
            </a:pPr>
            <a:endParaRPr lang="en-AU" dirty="0"/>
          </a:p>
          <a:p>
            <a:pPr marL="0" indent="0">
              <a:buNone/>
            </a:pPr>
            <a:endParaRPr lang="en-AU" dirty="0" smtClean="0"/>
          </a:p>
          <a:p>
            <a:endParaRPr lang="en-AU" dirty="0" smtClean="0"/>
          </a:p>
          <a:p>
            <a:endParaRPr lang="en-AU" dirty="0" smtClean="0"/>
          </a:p>
          <a:p>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946785390"/>
              </p:ext>
            </p:extLst>
          </p:nvPr>
        </p:nvGraphicFramePr>
        <p:xfrm>
          <a:off x="533400" y="1066800"/>
          <a:ext cx="8058738" cy="4714240"/>
        </p:xfrm>
        <a:graphic>
          <a:graphicData uri="http://schemas.openxmlformats.org/drawingml/2006/table">
            <a:tbl>
              <a:tblPr firstRow="1" bandRow="1">
                <a:tableStyleId>{5C22544A-7EE6-4342-B048-85BDC9FD1C3A}</a:tableStyleId>
              </a:tblPr>
              <a:tblGrid>
                <a:gridCol w="2133601"/>
                <a:gridCol w="2113162"/>
                <a:gridCol w="2230237"/>
                <a:gridCol w="1581738"/>
              </a:tblGrid>
              <a:tr h="0">
                <a:tc>
                  <a:txBody>
                    <a:bodyPr/>
                    <a:lstStyle/>
                    <a:p>
                      <a:r>
                        <a:rPr lang="en-AU" dirty="0" smtClean="0"/>
                        <a:t>Features</a:t>
                      </a:r>
                      <a:r>
                        <a:rPr lang="en-AU" baseline="0" dirty="0" smtClean="0"/>
                        <a:t> </a:t>
                      </a:r>
                      <a:endParaRPr lang="en-AU" dirty="0"/>
                    </a:p>
                  </a:txBody>
                  <a:tcPr/>
                </a:tc>
                <a:tc>
                  <a:txBody>
                    <a:bodyPr/>
                    <a:lstStyle/>
                    <a:p>
                      <a:r>
                        <a:rPr lang="en-AU" dirty="0" smtClean="0"/>
                        <a:t>Coefficient</a:t>
                      </a:r>
                      <a:endParaRPr lang="en-AU" dirty="0"/>
                    </a:p>
                  </a:txBody>
                  <a:tcPr/>
                </a:tc>
                <a:tc>
                  <a:txBody>
                    <a:bodyPr/>
                    <a:lstStyle/>
                    <a:p>
                      <a:r>
                        <a:rPr lang="en-AU" dirty="0" smtClean="0"/>
                        <a:t>Features</a:t>
                      </a:r>
                      <a:r>
                        <a:rPr lang="en-AU" baseline="0" dirty="0" smtClean="0"/>
                        <a:t> </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Coefficient</a:t>
                      </a:r>
                      <a:endParaRPr lang="en-AU" dirty="0"/>
                    </a:p>
                  </a:txBody>
                  <a:tcPr/>
                </a:tc>
              </a:tr>
              <a:tr h="370840">
                <a:tc>
                  <a:txBody>
                    <a:bodyPr/>
                    <a:lstStyle/>
                    <a:p>
                      <a:r>
                        <a:rPr lang="en-AU" dirty="0" smtClean="0"/>
                        <a:t>Robot Strength</a:t>
                      </a:r>
                      <a:endParaRPr lang="en-AU" dirty="0"/>
                    </a:p>
                  </a:txBody>
                  <a:tcPr/>
                </a:tc>
                <a:tc>
                  <a:txBody>
                    <a:bodyPr/>
                    <a:lstStyle/>
                    <a:p>
                      <a:r>
                        <a:rPr lang="en-AU" dirty="0" smtClean="0"/>
                        <a:t>3586</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Control Type</a:t>
                      </a:r>
                    </a:p>
                  </a:txBody>
                  <a:tcPr/>
                </a:tc>
                <a:tc>
                  <a:txBody>
                    <a:bodyPr/>
                    <a:lstStyle/>
                    <a:p>
                      <a:r>
                        <a:rPr lang="en-AU" dirty="0" smtClean="0"/>
                        <a:t>19792</a:t>
                      </a:r>
                      <a:endParaRPr lang="en-AU" dirty="0"/>
                    </a:p>
                  </a:txBody>
                  <a:tcPr/>
                </a:tc>
              </a:tr>
              <a:tr h="370840">
                <a:tc>
                  <a:txBody>
                    <a:bodyPr/>
                    <a:lstStyle/>
                    <a:p>
                      <a:r>
                        <a:rPr lang="en-AU" dirty="0" err="1" smtClean="0"/>
                        <a:t>First_Arm_Size</a:t>
                      </a:r>
                      <a:endParaRPr lang="en-AU" dirty="0"/>
                    </a:p>
                  </a:txBody>
                  <a:tcPr/>
                </a:tc>
                <a:tc>
                  <a:txBody>
                    <a:bodyPr/>
                    <a:lstStyle/>
                    <a:p>
                      <a:r>
                        <a:rPr lang="en-AU" dirty="0" smtClean="0"/>
                        <a:t>593</a:t>
                      </a:r>
                      <a:endParaRPr lang="en-AU" dirty="0"/>
                    </a:p>
                  </a:txBody>
                  <a:tcPr/>
                </a:tc>
                <a:tc>
                  <a:txBody>
                    <a:bodyPr/>
                    <a:lstStyle/>
                    <a:p>
                      <a:r>
                        <a:rPr lang="en-AU" dirty="0" smtClean="0"/>
                        <a:t>Control Tech</a:t>
                      </a:r>
                      <a:endParaRPr lang="en-AU" dirty="0"/>
                    </a:p>
                  </a:txBody>
                  <a:tcPr/>
                </a:tc>
                <a:tc>
                  <a:txBody>
                    <a:bodyPr/>
                    <a:lstStyle/>
                    <a:p>
                      <a:r>
                        <a:rPr lang="en-AU" dirty="0" smtClean="0"/>
                        <a:t>-39561</a:t>
                      </a:r>
                      <a:endParaRPr lang="en-AU" dirty="0"/>
                    </a:p>
                  </a:txBody>
                  <a:tcPr/>
                </a:tc>
              </a:tr>
              <a:tr h="370840">
                <a:tc>
                  <a:txBody>
                    <a:bodyPr/>
                    <a:lstStyle/>
                    <a:p>
                      <a:r>
                        <a:rPr lang="en-AU" dirty="0" err="1" smtClean="0"/>
                        <a:t>Second_Arm_Size</a:t>
                      </a:r>
                      <a:endParaRPr lang="en-AU" dirty="0"/>
                    </a:p>
                  </a:txBody>
                  <a:tcPr/>
                </a:tc>
                <a:tc>
                  <a:txBody>
                    <a:bodyPr/>
                    <a:lstStyle/>
                    <a:p>
                      <a:r>
                        <a:rPr lang="en-AU" dirty="0" smtClean="0"/>
                        <a:t>-751</a:t>
                      </a:r>
                      <a:endParaRPr lang="en-AU" dirty="0"/>
                    </a:p>
                  </a:txBody>
                  <a:tcPr/>
                </a:tc>
                <a:tc>
                  <a:txBody>
                    <a:bodyPr/>
                    <a:lstStyle/>
                    <a:p>
                      <a:r>
                        <a:rPr lang="en-AU" dirty="0" smtClean="0"/>
                        <a:t>Instrument No</a:t>
                      </a:r>
                      <a:endParaRPr lang="en-AU" dirty="0"/>
                    </a:p>
                  </a:txBody>
                  <a:tcPr/>
                </a:tc>
                <a:tc>
                  <a:txBody>
                    <a:bodyPr/>
                    <a:lstStyle/>
                    <a:p>
                      <a:r>
                        <a:rPr lang="en-AU" dirty="0" smtClean="0"/>
                        <a:t>3183</a:t>
                      </a:r>
                      <a:endParaRPr lang="en-AU" dirty="0"/>
                    </a:p>
                  </a:txBody>
                  <a:tcPr/>
                </a:tc>
              </a:tr>
              <a:tr h="370840">
                <a:tc>
                  <a:txBody>
                    <a:bodyPr/>
                    <a:lstStyle/>
                    <a:p>
                      <a:r>
                        <a:rPr lang="en-AU" dirty="0" err="1" smtClean="0"/>
                        <a:t>Third_Arm_Size</a:t>
                      </a:r>
                      <a:endParaRPr lang="en-AU" dirty="0"/>
                    </a:p>
                  </a:txBody>
                  <a:tcPr/>
                </a:tc>
                <a:tc>
                  <a:txBody>
                    <a:bodyPr/>
                    <a:lstStyle/>
                    <a:p>
                      <a:r>
                        <a:rPr lang="en-AU" dirty="0" smtClean="0"/>
                        <a:t>16761</a:t>
                      </a:r>
                      <a:endParaRPr lang="en-AU" dirty="0"/>
                    </a:p>
                  </a:txBody>
                  <a:tcPr/>
                </a:tc>
                <a:tc>
                  <a:txBody>
                    <a:bodyPr/>
                    <a:lstStyle/>
                    <a:p>
                      <a:r>
                        <a:rPr lang="en-AU" dirty="0" smtClean="0"/>
                        <a:t>Oil Consume Cost</a:t>
                      </a:r>
                      <a:endParaRPr lang="en-AU" dirty="0"/>
                    </a:p>
                  </a:txBody>
                  <a:tcPr/>
                </a:tc>
                <a:tc>
                  <a:txBody>
                    <a:bodyPr/>
                    <a:lstStyle/>
                    <a:p>
                      <a:r>
                        <a:rPr lang="en-AU" dirty="0" smtClean="0"/>
                        <a:t>-50</a:t>
                      </a:r>
                      <a:endParaRPr lang="en-AU" dirty="0"/>
                    </a:p>
                  </a:txBody>
                  <a:tcPr/>
                </a:tc>
              </a:tr>
              <a:tr h="370840">
                <a:tc>
                  <a:txBody>
                    <a:bodyPr/>
                    <a:lstStyle/>
                    <a:p>
                      <a:r>
                        <a:rPr lang="en-AU" dirty="0" err="1" smtClean="0"/>
                        <a:t>Strink_Type</a:t>
                      </a:r>
                      <a:endParaRPr lang="en-AU" dirty="0"/>
                    </a:p>
                  </a:txBody>
                  <a:tcPr/>
                </a:tc>
                <a:tc>
                  <a:txBody>
                    <a:bodyPr/>
                    <a:lstStyle/>
                    <a:p>
                      <a:r>
                        <a:rPr lang="en-AU" dirty="0" smtClean="0"/>
                        <a:t>-38267.428</a:t>
                      </a:r>
                      <a:endParaRPr lang="en-AU" dirty="0"/>
                    </a:p>
                  </a:txBody>
                  <a:tcPr/>
                </a:tc>
                <a:tc>
                  <a:txBody>
                    <a:bodyPr/>
                    <a:lstStyle/>
                    <a:p>
                      <a:r>
                        <a:rPr lang="en-AU" dirty="0" smtClean="0"/>
                        <a:t>Fuel Consume</a:t>
                      </a:r>
                      <a:r>
                        <a:rPr lang="en-AU" baseline="0" dirty="0" smtClean="0"/>
                        <a:t> Cost</a:t>
                      </a:r>
                      <a:endParaRPr lang="en-AU" dirty="0"/>
                    </a:p>
                  </a:txBody>
                  <a:tcPr/>
                </a:tc>
                <a:tc>
                  <a:txBody>
                    <a:bodyPr/>
                    <a:lstStyle/>
                    <a:p>
                      <a:r>
                        <a:rPr lang="en-AU" dirty="0" smtClean="0"/>
                        <a:t>250</a:t>
                      </a:r>
                      <a:endParaRPr lang="en-AU" dirty="0"/>
                    </a:p>
                  </a:txBody>
                  <a:tcPr/>
                </a:tc>
              </a:tr>
              <a:tr h="370840">
                <a:tc>
                  <a:txBody>
                    <a:bodyPr/>
                    <a:lstStyle/>
                    <a:p>
                      <a:r>
                        <a:rPr lang="en-AU" dirty="0" err="1" smtClean="0"/>
                        <a:t>High_Heat_Area</a:t>
                      </a:r>
                      <a:endParaRPr lang="en-AU" dirty="0"/>
                    </a:p>
                  </a:txBody>
                  <a:tcPr/>
                </a:tc>
                <a:tc>
                  <a:txBody>
                    <a:bodyPr/>
                    <a:lstStyle/>
                    <a:p>
                      <a:r>
                        <a:rPr lang="en-AU" dirty="0" smtClean="0"/>
                        <a:t>35789</a:t>
                      </a:r>
                      <a:endParaRPr lang="en-AU" dirty="0"/>
                    </a:p>
                  </a:txBody>
                  <a:tcPr/>
                </a:tc>
                <a:tc>
                  <a:txBody>
                    <a:bodyPr/>
                    <a:lstStyle/>
                    <a:p>
                      <a:r>
                        <a:rPr lang="en-AU" dirty="0" smtClean="0"/>
                        <a:t>Warranty Years </a:t>
                      </a:r>
                      <a:endParaRPr lang="en-AU" dirty="0"/>
                    </a:p>
                  </a:txBody>
                  <a:tcPr/>
                </a:tc>
                <a:tc>
                  <a:txBody>
                    <a:bodyPr/>
                    <a:lstStyle/>
                    <a:p>
                      <a:r>
                        <a:rPr lang="en-AU" dirty="0" smtClean="0"/>
                        <a:t>6206</a:t>
                      </a:r>
                      <a:endParaRPr lang="en-AU" dirty="0"/>
                    </a:p>
                  </a:txBody>
                  <a:tcPr/>
                </a:tc>
              </a:tr>
              <a:tr h="370840">
                <a:tc>
                  <a:txBody>
                    <a:bodyPr/>
                    <a:lstStyle/>
                    <a:p>
                      <a:r>
                        <a:rPr lang="en-AU" dirty="0" smtClean="0"/>
                        <a:t>Med Thermal </a:t>
                      </a:r>
                      <a:r>
                        <a:rPr lang="en-AU" dirty="0" err="1" smtClean="0"/>
                        <a:t>Req</a:t>
                      </a:r>
                      <a:endParaRPr lang="en-AU" dirty="0"/>
                    </a:p>
                  </a:txBody>
                  <a:tcPr/>
                </a:tc>
                <a:tc>
                  <a:txBody>
                    <a:bodyPr/>
                    <a:lstStyle/>
                    <a:p>
                      <a:r>
                        <a:rPr lang="en-AU" dirty="0" smtClean="0"/>
                        <a:t>7166</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First</a:t>
                      </a:r>
                      <a:r>
                        <a:rPr lang="en-AU" baseline="0" dirty="0" smtClean="0"/>
                        <a:t> Arm Type </a:t>
                      </a:r>
                      <a:endParaRPr lang="en-AU" dirty="0" smtClean="0"/>
                    </a:p>
                  </a:txBody>
                  <a:tcPr/>
                </a:tc>
                <a:tc>
                  <a:txBody>
                    <a:bodyPr/>
                    <a:lstStyle/>
                    <a:p>
                      <a:r>
                        <a:rPr lang="en-AU" dirty="0" smtClean="0"/>
                        <a:t>5616</a:t>
                      </a:r>
                      <a:endParaRPr lang="en-AU" dirty="0"/>
                    </a:p>
                  </a:txBody>
                  <a:tcPr/>
                </a:tc>
              </a:tr>
              <a:tr h="370840">
                <a:tc>
                  <a:txBody>
                    <a:bodyPr/>
                    <a:lstStyle/>
                    <a:p>
                      <a:r>
                        <a:rPr lang="en-AU" dirty="0" smtClean="0"/>
                        <a:t>High Thermal</a:t>
                      </a:r>
                      <a:r>
                        <a:rPr lang="en-AU" baseline="0" dirty="0" smtClean="0"/>
                        <a:t> </a:t>
                      </a:r>
                      <a:r>
                        <a:rPr lang="en-AU" baseline="0" dirty="0" err="1" smtClean="0"/>
                        <a:t>Req</a:t>
                      </a:r>
                      <a:endParaRPr lang="en-AU" dirty="0"/>
                    </a:p>
                  </a:txBody>
                  <a:tcPr/>
                </a:tc>
                <a:tc>
                  <a:txBody>
                    <a:bodyPr/>
                    <a:lstStyle/>
                    <a:p>
                      <a:r>
                        <a:rPr lang="en-AU" dirty="0" smtClean="0"/>
                        <a:t>2514</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Second Arm</a:t>
                      </a:r>
                      <a:r>
                        <a:rPr lang="en-AU" baseline="0" dirty="0" smtClean="0"/>
                        <a:t> Type</a:t>
                      </a:r>
                      <a:endParaRPr lang="en-AU" dirty="0" smtClean="0"/>
                    </a:p>
                  </a:txBody>
                  <a:tcPr/>
                </a:tc>
                <a:tc>
                  <a:txBody>
                    <a:bodyPr/>
                    <a:lstStyle/>
                    <a:p>
                      <a:r>
                        <a:rPr lang="en-AU" dirty="0" smtClean="0"/>
                        <a:t>13054</a:t>
                      </a:r>
                      <a:endParaRPr lang="en-AU" dirty="0"/>
                    </a:p>
                  </a:txBody>
                  <a:tcPr/>
                </a:tc>
              </a:tr>
              <a:tr h="370840">
                <a:tc>
                  <a:txBody>
                    <a:bodyPr/>
                    <a:lstStyle/>
                    <a:p>
                      <a:r>
                        <a:rPr lang="en-AU" dirty="0" smtClean="0"/>
                        <a:t>Noise Score</a:t>
                      </a:r>
                      <a:endParaRPr lang="en-AU" dirty="0"/>
                    </a:p>
                  </a:txBody>
                  <a:tcPr/>
                </a:tc>
                <a:tc>
                  <a:txBody>
                    <a:bodyPr/>
                    <a:lstStyle/>
                    <a:p>
                      <a:r>
                        <a:rPr lang="en-AU" dirty="0" smtClean="0"/>
                        <a:t>-1433.18</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err="1" smtClean="0"/>
                        <a:t>First_Second</a:t>
                      </a:r>
                      <a:r>
                        <a:rPr lang="en-AU" baseline="0" dirty="0" err="1" smtClean="0"/>
                        <a:t>_Link</a:t>
                      </a:r>
                      <a:r>
                        <a:rPr lang="en-AU" baseline="0" dirty="0" smtClean="0"/>
                        <a:t> (%)</a:t>
                      </a:r>
                      <a:endParaRPr lang="en-AU" dirty="0" smtClean="0"/>
                    </a:p>
                  </a:txBody>
                  <a:tcPr/>
                </a:tc>
                <a:tc>
                  <a:txBody>
                    <a:bodyPr/>
                    <a:lstStyle/>
                    <a:p>
                      <a:r>
                        <a:rPr lang="en-AU" dirty="0" smtClean="0"/>
                        <a:t>71178</a:t>
                      </a:r>
                      <a:endParaRPr lang="en-AU" dirty="0"/>
                    </a:p>
                  </a:txBody>
                  <a:tcPr/>
                </a:tc>
              </a:tr>
              <a:tr h="370840">
                <a:tc>
                  <a:txBody>
                    <a:bodyPr/>
                    <a:lstStyle/>
                    <a:p>
                      <a:r>
                        <a:rPr lang="en-AU" dirty="0" smtClean="0"/>
                        <a:t>Quantity</a:t>
                      </a:r>
                      <a:endParaRPr lang="en-AU" dirty="0"/>
                    </a:p>
                  </a:txBody>
                  <a:tcPr/>
                </a:tc>
                <a:tc>
                  <a:txBody>
                    <a:bodyPr/>
                    <a:lstStyle/>
                    <a:p>
                      <a:r>
                        <a:rPr lang="en-AU" dirty="0" smtClean="0"/>
                        <a:t>10473</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txBody>
                  <a:tcPr/>
                </a:tc>
                <a:tc>
                  <a:txBody>
                    <a:bodyPr/>
                    <a:lstStyle/>
                    <a:p>
                      <a:endParaRPr lang="en-AU" dirty="0"/>
                    </a:p>
                  </a:txBody>
                  <a:tcPr/>
                </a:tc>
              </a:tr>
              <a:tr h="370840">
                <a:tc gridSpan="4">
                  <a:txBody>
                    <a:bodyPr/>
                    <a:lstStyle/>
                    <a:p>
                      <a:r>
                        <a:rPr lang="en-AU" dirty="0" smtClean="0"/>
                        <a:t>Additional Note </a:t>
                      </a:r>
                    </a:p>
                    <a:p>
                      <a:r>
                        <a:rPr lang="en-AU" baseline="0" dirty="0" smtClean="0"/>
                        <a:t>- Intercept is 91789(better but still high..) </a:t>
                      </a:r>
                      <a:endParaRPr lang="en-AU" dirty="0"/>
                    </a:p>
                  </a:txBody>
                  <a:tcPr/>
                </a:tc>
                <a:tc hMerge="1">
                  <a:txBody>
                    <a:bodyPr/>
                    <a:lstStyle/>
                    <a:p>
                      <a:endParaRPr lang="en-AU"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txBody>
                  <a:tcPr/>
                </a:tc>
                <a:tc hMerge="1">
                  <a:txBody>
                    <a:bodyPr/>
                    <a:lstStyle/>
                    <a:p>
                      <a:endParaRPr lang="en-AU" dirty="0"/>
                    </a:p>
                  </a:txBody>
                  <a:tcPr/>
                </a:tc>
              </a:tr>
            </a:tbl>
          </a:graphicData>
        </a:graphic>
      </p:graphicFrame>
    </p:spTree>
    <p:extLst>
      <p:ext uri="{BB962C8B-B14F-4D97-AF65-F5344CB8AC3E}">
        <p14:creationId xmlns:p14="http://schemas.microsoft.com/office/powerpoint/2010/main" val="2435764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AU" dirty="0" smtClean="0"/>
              <a:t>Observed</a:t>
            </a:r>
            <a:endParaRPr lang="en-AU" dirty="0"/>
          </a:p>
        </p:txBody>
      </p:sp>
      <p:sp>
        <p:nvSpPr>
          <p:cNvPr id="3" name="Content Placeholder 2"/>
          <p:cNvSpPr>
            <a:spLocks noGrp="1"/>
          </p:cNvSpPr>
          <p:nvPr>
            <p:ph idx="1"/>
          </p:nvPr>
        </p:nvSpPr>
        <p:spPr>
          <a:xfrm>
            <a:off x="0" y="838200"/>
            <a:ext cx="9144000" cy="6019800"/>
          </a:xfrm>
        </p:spPr>
        <p:txBody>
          <a:bodyPr>
            <a:normAutofit fontScale="62500" lnSpcReduction="20000"/>
          </a:bodyPr>
          <a:lstStyle/>
          <a:p>
            <a:pPr marL="0" indent="0">
              <a:buNone/>
            </a:pPr>
            <a:r>
              <a:rPr lang="en-AU" dirty="0" smtClean="0"/>
              <a:t>Based on data exploration and feature coefficient study, the following insights were </a:t>
            </a:r>
            <a:r>
              <a:rPr lang="en-AU" dirty="0" smtClean="0"/>
              <a:t>observed</a:t>
            </a:r>
            <a:r>
              <a:rPr lang="en-AU" dirty="0" smtClean="0"/>
              <a:t>: </a:t>
            </a:r>
            <a:endParaRPr lang="en-AU" dirty="0" smtClean="0"/>
          </a:p>
          <a:p>
            <a:pPr marL="0" indent="0">
              <a:buNone/>
            </a:pPr>
            <a:r>
              <a:rPr lang="en-AU" dirty="0" smtClean="0"/>
              <a:t> </a:t>
            </a:r>
            <a:endParaRPr lang="en-AU" dirty="0" smtClean="0"/>
          </a:p>
          <a:p>
            <a:pPr marL="514350" indent="-514350">
              <a:buFont typeface="+mj-lt"/>
              <a:buAutoNum type="arabicPeriod"/>
            </a:pPr>
            <a:r>
              <a:rPr lang="en-AU" dirty="0"/>
              <a:t>The higher robot strength, the higher dominant effect it has on </a:t>
            </a:r>
            <a:r>
              <a:rPr lang="en-AU" dirty="0" smtClean="0"/>
              <a:t>price, as demonstrated by removing the outliners. </a:t>
            </a:r>
            <a:endParaRPr lang="en-AU" dirty="0"/>
          </a:p>
          <a:p>
            <a:pPr marL="514350" indent="-514350">
              <a:buFont typeface="+mj-lt"/>
              <a:buAutoNum type="arabicPeriod"/>
            </a:pPr>
            <a:endParaRPr lang="en-AU" dirty="0" smtClean="0"/>
          </a:p>
          <a:p>
            <a:pPr marL="514350" indent="-514350">
              <a:buFont typeface="+mj-lt"/>
              <a:buAutoNum type="arabicPeriod"/>
            </a:pPr>
            <a:r>
              <a:rPr lang="en-AU" dirty="0" smtClean="0"/>
              <a:t>The </a:t>
            </a:r>
            <a:r>
              <a:rPr lang="en-AU" dirty="0" smtClean="0"/>
              <a:t>oil consumption cost set by the customer doesn’t affect the price offer provided by the supplier. One explanation is that our supplier tends to provide efficient robot without the needs of customer’s requirement. This point can be verified by looking at the past oil consumption rate data. </a:t>
            </a:r>
            <a:endParaRPr lang="en-AU" dirty="0"/>
          </a:p>
          <a:p>
            <a:pPr marL="514350" indent="-514350">
              <a:buFont typeface="+mj-lt"/>
              <a:buAutoNum type="arabicPeriod"/>
            </a:pPr>
            <a:endParaRPr lang="en-AU" dirty="0" smtClean="0"/>
          </a:p>
          <a:p>
            <a:pPr marL="514350" indent="-514350">
              <a:buFont typeface="+mj-lt"/>
              <a:buAutoNum type="arabicPeriod"/>
            </a:pPr>
            <a:r>
              <a:rPr lang="en-AU" dirty="0" smtClean="0"/>
              <a:t>It was a common understanding that as the required quantity of a robot design increases, the cost per unit should decrease. However, the data shows that the impact of quantity on cost is negligible when it’s below the number of 10. </a:t>
            </a:r>
          </a:p>
          <a:p>
            <a:pPr marL="514350" indent="-514350">
              <a:buFont typeface="+mj-lt"/>
              <a:buAutoNum type="arabicPeriod"/>
            </a:pPr>
            <a:endParaRPr lang="en-AU" dirty="0"/>
          </a:p>
          <a:p>
            <a:pPr marL="514350" indent="-514350">
              <a:buFont typeface="+mj-lt"/>
              <a:buAutoNum type="arabicPeriod"/>
            </a:pPr>
            <a:r>
              <a:rPr lang="en-AU" dirty="0" smtClean="0"/>
              <a:t>Also the Second Arm Size feature surprised the most as it has been understood that as the second arm size increase, cost would go up.  But the coefficient indicates that it’s inversely proportional to the cost. This point requires more </a:t>
            </a:r>
            <a:r>
              <a:rPr lang="en-AU" dirty="0" smtClean="0"/>
              <a:t>review..</a:t>
            </a:r>
            <a:endParaRPr lang="en-AU" dirty="0" smtClean="0"/>
          </a:p>
          <a:p>
            <a:pPr>
              <a:buFontTx/>
              <a:buChar char="-"/>
            </a:pPr>
            <a:endParaRPr lang="en-AU" dirty="0" smtClean="0"/>
          </a:p>
          <a:p>
            <a:pPr marL="0" indent="0">
              <a:buNone/>
            </a:pPr>
            <a:r>
              <a:rPr lang="en-AU" dirty="0" smtClean="0"/>
              <a:t>Now I </a:t>
            </a:r>
            <a:r>
              <a:rPr lang="en-AU" dirty="0" smtClean="0"/>
              <a:t>may know </a:t>
            </a:r>
            <a:r>
              <a:rPr lang="en-AU" dirty="0" smtClean="0"/>
              <a:t>something that other experienced engineers don’t know! </a:t>
            </a:r>
          </a:p>
          <a:p>
            <a:pPr marL="0" indent="0">
              <a:buNone/>
            </a:pPr>
            <a:endParaRPr lang="en-AU" dirty="0" smtClean="0"/>
          </a:p>
          <a:p>
            <a:endParaRPr lang="en-AU" dirty="0"/>
          </a:p>
        </p:txBody>
      </p:sp>
    </p:spTree>
    <p:extLst>
      <p:ext uri="{BB962C8B-B14F-4D97-AF65-F5344CB8AC3E}">
        <p14:creationId xmlns:p14="http://schemas.microsoft.com/office/powerpoint/2010/main" val="451765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AU" dirty="0" smtClean="0"/>
              <a:t>Application of the model</a:t>
            </a:r>
            <a:endParaRPr lang="en-AU" dirty="0"/>
          </a:p>
        </p:txBody>
      </p:sp>
      <p:sp>
        <p:nvSpPr>
          <p:cNvPr id="3" name="Content Placeholder 2"/>
          <p:cNvSpPr>
            <a:spLocks noGrp="1"/>
          </p:cNvSpPr>
          <p:nvPr>
            <p:ph idx="1"/>
          </p:nvPr>
        </p:nvSpPr>
        <p:spPr>
          <a:xfrm>
            <a:off x="0" y="762000"/>
            <a:ext cx="9144000" cy="838200"/>
          </a:xfrm>
        </p:spPr>
        <p:txBody>
          <a:bodyPr>
            <a:normAutofit fontScale="92500" lnSpcReduction="10000"/>
          </a:bodyPr>
          <a:lstStyle/>
          <a:p>
            <a:r>
              <a:rPr lang="en-AU" sz="2800" dirty="0" smtClean="0"/>
              <a:t>Currently working on a new inquiry. The overfit model was used to predict three units</a:t>
            </a:r>
            <a:r>
              <a:rPr lang="en-AU" sz="2800" dirty="0"/>
              <a:t> </a:t>
            </a:r>
            <a:r>
              <a:rPr lang="en-AU" sz="2800" dirty="0" smtClean="0"/>
              <a:t>with robot strength of {7.5, 7.5 &amp; 10}</a:t>
            </a:r>
          </a:p>
          <a:p>
            <a:pPr marL="0" indent="0">
              <a:buNone/>
            </a:pPr>
            <a:endParaRPr lang="en-AU" sz="2800" dirty="0"/>
          </a:p>
        </p:txBody>
      </p:sp>
      <p:pic>
        <p:nvPicPr>
          <p:cNvPr id="3074" name="Picture 2" descr="http://images.memes.com/meme/507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52" y="2480422"/>
            <a:ext cx="3792190" cy="35393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s-media-cache-ak0.pinimg.com/564x/0c/46/88/0c4688e77fd9f5c235c01a7b3fd7059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067" y="2461439"/>
            <a:ext cx="3832865" cy="35773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80533" y="1791406"/>
            <a:ext cx="2833724" cy="1015663"/>
          </a:xfrm>
          <a:prstGeom prst="rect">
            <a:avLst/>
          </a:prstGeom>
          <a:noFill/>
        </p:spPr>
        <p:txBody>
          <a:bodyPr wrap="none" rtlCol="0">
            <a:spAutoFit/>
          </a:bodyPr>
          <a:lstStyle/>
          <a:p>
            <a:r>
              <a:rPr lang="en-AU" sz="2000" b="1" dirty="0"/>
              <a:t>Another one exceeded </a:t>
            </a:r>
          </a:p>
          <a:p>
            <a:r>
              <a:rPr lang="en-AU" sz="2000" b="1" dirty="0"/>
              <a:t>the realistic price by %60</a:t>
            </a:r>
          </a:p>
          <a:p>
            <a:endParaRPr lang="en-AU" sz="2000" b="1" dirty="0"/>
          </a:p>
        </p:txBody>
      </p:sp>
      <p:sp>
        <p:nvSpPr>
          <p:cNvPr id="5" name="TextBox 4"/>
          <p:cNvSpPr txBox="1"/>
          <p:nvPr/>
        </p:nvSpPr>
        <p:spPr>
          <a:xfrm>
            <a:off x="249382" y="1914517"/>
            <a:ext cx="4305730" cy="677108"/>
          </a:xfrm>
          <a:prstGeom prst="rect">
            <a:avLst/>
          </a:prstGeom>
          <a:noFill/>
        </p:spPr>
        <p:txBody>
          <a:bodyPr wrap="none" rtlCol="0">
            <a:spAutoFit/>
          </a:bodyPr>
          <a:lstStyle/>
          <a:p>
            <a:r>
              <a:rPr lang="en-AU" sz="2000" b="1" dirty="0"/>
              <a:t>Two predicted values were on the spot</a:t>
            </a:r>
          </a:p>
          <a:p>
            <a:endParaRPr lang="en-AU" dirty="0"/>
          </a:p>
        </p:txBody>
      </p:sp>
    </p:spTree>
    <p:extLst>
      <p:ext uri="{BB962C8B-B14F-4D97-AF65-F5344CB8AC3E}">
        <p14:creationId xmlns:p14="http://schemas.microsoft.com/office/powerpoint/2010/main" val="1523516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AU" dirty="0" smtClean="0"/>
              <a:t>Further work</a:t>
            </a:r>
            <a:endParaRPr lang="en-AU" dirty="0"/>
          </a:p>
        </p:txBody>
      </p:sp>
      <p:sp>
        <p:nvSpPr>
          <p:cNvPr id="3" name="Content Placeholder 2"/>
          <p:cNvSpPr>
            <a:spLocks noGrp="1"/>
          </p:cNvSpPr>
          <p:nvPr>
            <p:ph idx="1"/>
          </p:nvPr>
        </p:nvSpPr>
        <p:spPr>
          <a:xfrm>
            <a:off x="0" y="1066800"/>
            <a:ext cx="9144000" cy="5791200"/>
          </a:xfrm>
        </p:spPr>
        <p:txBody>
          <a:bodyPr>
            <a:normAutofit/>
          </a:bodyPr>
          <a:lstStyle/>
          <a:p>
            <a:r>
              <a:rPr lang="en-AU" sz="2800" dirty="0"/>
              <a:t>Collect more data </a:t>
            </a:r>
            <a:endParaRPr lang="en-AU" sz="2800" dirty="0" smtClean="0"/>
          </a:p>
          <a:p>
            <a:r>
              <a:rPr lang="en-AU" sz="2800" dirty="0" smtClean="0"/>
              <a:t>Review data </a:t>
            </a:r>
          </a:p>
          <a:p>
            <a:r>
              <a:rPr lang="en-AU" sz="2800" dirty="0" smtClean="0"/>
              <a:t>Further Investigation of Features </a:t>
            </a:r>
            <a:r>
              <a:rPr lang="en-AU" sz="2800" dirty="0" smtClean="0"/>
              <a:t>Correlation, </a:t>
            </a:r>
            <a:r>
              <a:rPr lang="en-AU" sz="2800" dirty="0" err="1" smtClean="0"/>
              <a:t>e.g</a:t>
            </a:r>
            <a:r>
              <a:rPr lang="en-AU" sz="2800" dirty="0" smtClean="0"/>
              <a:t> PCA</a:t>
            </a:r>
            <a:endParaRPr lang="en-AU" sz="2800" dirty="0" smtClean="0"/>
          </a:p>
          <a:p>
            <a:r>
              <a:rPr lang="en-AU" sz="2800" dirty="0" smtClean="0"/>
              <a:t>Other regression model, </a:t>
            </a:r>
            <a:r>
              <a:rPr lang="en-AU" sz="2800" dirty="0" err="1" smtClean="0"/>
              <a:t>e.g</a:t>
            </a:r>
            <a:r>
              <a:rPr lang="en-AU" sz="2800" dirty="0" smtClean="0"/>
              <a:t> working with warranty </a:t>
            </a:r>
          </a:p>
          <a:p>
            <a:r>
              <a:rPr lang="en-AU" sz="2800" dirty="0" smtClean="0"/>
              <a:t>Study into Statistic theories and meaning </a:t>
            </a:r>
          </a:p>
          <a:p>
            <a:r>
              <a:rPr lang="en-AU" sz="2800" dirty="0" smtClean="0"/>
              <a:t>Investigating Price Per Strength as Y variable </a:t>
            </a:r>
          </a:p>
          <a:p>
            <a:endParaRPr lang="en-AU" dirty="0"/>
          </a:p>
        </p:txBody>
      </p:sp>
      <p:pic>
        <p:nvPicPr>
          <p:cNvPr id="2052" name="Picture 4" descr="https://cdn.meme.am/instances/548202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078" y="4114800"/>
            <a:ext cx="281798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151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757631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4636" y="-20784"/>
            <a:ext cx="9144000" cy="762000"/>
          </a:xfrm>
        </p:spPr>
        <p:txBody>
          <a:bodyPr/>
          <a:lstStyle/>
          <a:p>
            <a:r>
              <a:rPr lang="en-AU" b="1" dirty="0" smtClean="0"/>
              <a:t>Thank You for Listening </a:t>
            </a:r>
            <a:endParaRPr lang="en-AU" b="1" dirty="0"/>
          </a:p>
        </p:txBody>
      </p:sp>
    </p:spTree>
    <p:extLst>
      <p:ext uri="{BB962C8B-B14F-4D97-AF65-F5344CB8AC3E}">
        <p14:creationId xmlns:p14="http://schemas.microsoft.com/office/powerpoint/2010/main" val="1999360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AU" dirty="0" smtClean="0"/>
              <a:t>Introduction</a:t>
            </a:r>
            <a:endParaRPr lang="en-AU" dirty="0"/>
          </a:p>
        </p:txBody>
      </p:sp>
      <p:sp>
        <p:nvSpPr>
          <p:cNvPr id="3" name="Content Placeholder 2"/>
          <p:cNvSpPr>
            <a:spLocks noGrp="1"/>
          </p:cNvSpPr>
          <p:nvPr>
            <p:ph idx="1"/>
          </p:nvPr>
        </p:nvSpPr>
        <p:spPr>
          <a:xfrm>
            <a:off x="0" y="838200"/>
            <a:ext cx="9144000" cy="6019800"/>
          </a:xfrm>
        </p:spPr>
        <p:txBody>
          <a:bodyPr>
            <a:normAutofit/>
          </a:bodyPr>
          <a:lstStyle/>
          <a:p>
            <a:r>
              <a:rPr lang="en-AU" dirty="0" smtClean="0"/>
              <a:t>Background </a:t>
            </a:r>
          </a:p>
          <a:p>
            <a:r>
              <a:rPr lang="en-AU" dirty="0" smtClean="0"/>
              <a:t>Objectives </a:t>
            </a:r>
          </a:p>
          <a:p>
            <a:pPr lvl="1"/>
            <a:r>
              <a:rPr lang="en-AU" dirty="0" smtClean="0"/>
              <a:t>Collect and store past robot quotation data</a:t>
            </a:r>
          </a:p>
          <a:p>
            <a:pPr lvl="1"/>
            <a:r>
              <a:rPr lang="en-AU" dirty="0" smtClean="0"/>
              <a:t>Identify features that affect robot </a:t>
            </a:r>
            <a:r>
              <a:rPr lang="en-AU" dirty="0" smtClean="0"/>
              <a:t>price (</a:t>
            </a:r>
            <a:r>
              <a:rPr lang="en-AU" smtClean="0"/>
              <a:t>fast review) </a:t>
            </a:r>
            <a:endParaRPr lang="en-AU" dirty="0"/>
          </a:p>
          <a:p>
            <a:pPr lvl="1"/>
            <a:r>
              <a:rPr lang="en-AU" dirty="0" smtClean="0"/>
              <a:t>Understand how features affect robot </a:t>
            </a:r>
            <a:r>
              <a:rPr lang="en-AU" dirty="0" smtClean="0"/>
              <a:t>price (negotiation)</a:t>
            </a:r>
            <a:endParaRPr lang="en-AU" dirty="0" smtClean="0"/>
          </a:p>
          <a:p>
            <a:pPr lvl="1"/>
            <a:r>
              <a:rPr lang="en-AU" dirty="0" smtClean="0"/>
              <a:t>Create an </a:t>
            </a:r>
            <a:r>
              <a:rPr lang="en-AU" dirty="0" err="1" smtClean="0"/>
              <a:t>accruate</a:t>
            </a:r>
            <a:r>
              <a:rPr lang="en-AU" dirty="0" smtClean="0"/>
              <a:t> predictive model to predict price</a:t>
            </a:r>
          </a:p>
          <a:p>
            <a:r>
              <a:rPr lang="en-AU" dirty="0" smtClean="0"/>
              <a:t>Method </a:t>
            </a:r>
          </a:p>
          <a:p>
            <a:pPr marL="857250" lvl="1" indent="-457200">
              <a:buFontTx/>
              <a:buChar char="-"/>
            </a:pPr>
            <a:r>
              <a:rPr lang="en-AU" dirty="0" smtClean="0"/>
              <a:t>Quotation data crawling &amp; extraction manually </a:t>
            </a:r>
          </a:p>
          <a:p>
            <a:pPr marL="857250" lvl="1" indent="-457200">
              <a:buFontTx/>
              <a:buChar char="-"/>
            </a:pPr>
            <a:r>
              <a:rPr lang="en-AU" dirty="0" smtClean="0"/>
              <a:t>Discussion with experienced robotic engineers </a:t>
            </a:r>
          </a:p>
          <a:p>
            <a:pPr marL="857250" lvl="1" indent="-457200">
              <a:buFontTx/>
              <a:buChar char="-"/>
            </a:pPr>
            <a:r>
              <a:rPr lang="en-AU" dirty="0" smtClean="0"/>
              <a:t>Linear Regression </a:t>
            </a:r>
          </a:p>
          <a:p>
            <a:pPr marL="400050" lvl="1" indent="0">
              <a:buNone/>
            </a:pPr>
            <a:endParaRPr lang="en-AU" dirty="0" smtClean="0"/>
          </a:p>
          <a:p>
            <a:pPr marL="857250" lvl="1" indent="-457200">
              <a:buFontTx/>
              <a:buChar char="-"/>
            </a:pPr>
            <a:endParaRPr lang="en-AU" dirty="0" smtClean="0"/>
          </a:p>
          <a:p>
            <a:pPr marL="857250" lvl="1" indent="-457200">
              <a:buFontTx/>
              <a:buChar char="-"/>
            </a:pPr>
            <a:endParaRPr lang="en-AU" dirty="0" smtClean="0"/>
          </a:p>
          <a:p>
            <a:pPr marL="857250" lvl="1" indent="-457200">
              <a:buFontTx/>
              <a:buChar char="-"/>
            </a:pPr>
            <a:endParaRPr lang="en-AU" dirty="0" smtClean="0"/>
          </a:p>
          <a:p>
            <a:pPr marL="0" indent="0">
              <a:buNone/>
            </a:pPr>
            <a:endParaRPr lang="en-AU" dirty="0" smtClean="0"/>
          </a:p>
          <a:p>
            <a:endParaRPr lang="en-AU" dirty="0" smtClean="0"/>
          </a:p>
          <a:p>
            <a:endParaRPr lang="en-AU" dirty="0" smtClean="0"/>
          </a:p>
          <a:p>
            <a:endParaRPr lang="en-AU" dirty="0" smtClean="0"/>
          </a:p>
          <a:p>
            <a:endParaRPr lang="en-AU" dirty="0"/>
          </a:p>
        </p:txBody>
      </p:sp>
      <p:pic>
        <p:nvPicPr>
          <p:cNvPr id="4100" name="Picture 4" descr="http://f.a7.org/pictures/656/6567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838200"/>
            <a:ext cx="3810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428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1258"/>
          </a:xfrm>
        </p:spPr>
        <p:txBody>
          <a:bodyPr/>
          <a:lstStyle/>
          <a:p>
            <a:r>
              <a:rPr lang="en-AU" dirty="0" smtClean="0"/>
              <a:t>Data Acquisition &amp; Pre-processing</a:t>
            </a:r>
            <a:endParaRPr lang="en-AU" dirty="0"/>
          </a:p>
        </p:txBody>
      </p:sp>
      <p:sp>
        <p:nvSpPr>
          <p:cNvPr id="3" name="Content Placeholder 2"/>
          <p:cNvSpPr>
            <a:spLocks noGrp="1"/>
          </p:cNvSpPr>
          <p:nvPr>
            <p:ph idx="1"/>
          </p:nvPr>
        </p:nvSpPr>
        <p:spPr>
          <a:xfrm>
            <a:off x="0" y="1095986"/>
            <a:ext cx="9144000" cy="2714014"/>
          </a:xfrm>
        </p:spPr>
        <p:txBody>
          <a:bodyPr>
            <a:normAutofit fontScale="85000" lnSpcReduction="10000"/>
          </a:bodyPr>
          <a:lstStyle/>
          <a:p>
            <a:r>
              <a:rPr lang="en-AU" dirty="0" smtClean="0"/>
              <a:t>Two existing excel datasheets with features and pricing data </a:t>
            </a:r>
          </a:p>
          <a:p>
            <a:r>
              <a:rPr lang="en-AU" dirty="0" smtClean="0"/>
              <a:t>Only data relevant to robot by filtering out other products </a:t>
            </a:r>
          </a:p>
          <a:p>
            <a:r>
              <a:rPr lang="en-AU" dirty="0" smtClean="0"/>
              <a:t>Filtered out budgetary pricing data </a:t>
            </a:r>
          </a:p>
          <a:p>
            <a:r>
              <a:rPr lang="en-AU" dirty="0" smtClean="0"/>
              <a:t>Selected data of the interested robot strength range </a:t>
            </a:r>
          </a:p>
          <a:p>
            <a:r>
              <a:rPr lang="en-AU" dirty="0" smtClean="0"/>
              <a:t>Merged two existing datasheets</a:t>
            </a:r>
          </a:p>
          <a:p>
            <a:endParaRPr lang="en-AU" dirty="0" smtClean="0"/>
          </a:p>
          <a:p>
            <a:pPr marL="0" indent="0">
              <a:buNone/>
            </a:pPr>
            <a:endParaRPr lang="en-A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124200"/>
            <a:ext cx="3435452" cy="344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5745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1258"/>
          </a:xfrm>
        </p:spPr>
        <p:txBody>
          <a:bodyPr/>
          <a:lstStyle/>
          <a:p>
            <a:r>
              <a:rPr lang="en-AU" dirty="0"/>
              <a:t>Data Acquisition &amp; Pre-processing</a:t>
            </a:r>
          </a:p>
        </p:txBody>
      </p:sp>
      <p:sp>
        <p:nvSpPr>
          <p:cNvPr id="3" name="Content Placeholder 2"/>
          <p:cNvSpPr>
            <a:spLocks noGrp="1"/>
          </p:cNvSpPr>
          <p:nvPr>
            <p:ph idx="1"/>
          </p:nvPr>
        </p:nvSpPr>
        <p:spPr>
          <a:xfrm>
            <a:off x="0" y="1095986"/>
            <a:ext cx="9144000" cy="2561614"/>
          </a:xfrm>
        </p:spPr>
        <p:txBody>
          <a:bodyPr>
            <a:normAutofit fontScale="92500"/>
          </a:bodyPr>
          <a:lstStyle/>
          <a:p>
            <a:r>
              <a:rPr lang="en-AU" dirty="0" smtClean="0"/>
              <a:t>Other features data </a:t>
            </a:r>
            <a:r>
              <a:rPr lang="en-AU" dirty="0"/>
              <a:t>were scattered everywhere within the company’s filing system in various formats, for example, supplier’s </a:t>
            </a:r>
            <a:r>
              <a:rPr lang="en-AU" dirty="0" smtClean="0"/>
              <a:t>technical dataset</a:t>
            </a:r>
            <a:r>
              <a:rPr lang="en-AU" dirty="0"/>
              <a:t>, quotation, customer specification docs, in words, excel, PDF etc.  </a:t>
            </a:r>
          </a:p>
          <a:p>
            <a:r>
              <a:rPr lang="en-AU" dirty="0"/>
              <a:t>The hard way – data crawling with my own eyes. </a:t>
            </a:r>
          </a:p>
          <a:p>
            <a:pPr marL="0" indent="0">
              <a:buNone/>
            </a:pPr>
            <a:endParaRPr lang="en-AU" dirty="0"/>
          </a:p>
        </p:txBody>
      </p:sp>
      <p:pic>
        <p:nvPicPr>
          <p:cNvPr id="5124" name="Picture 4" descr="http://66.media.tumblr.com/19cdeeaead3727d459f7282d39742857/tumblr_nj5u5r7QKx1s9cjaio1_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657599"/>
            <a:ext cx="4194175" cy="3145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428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1258"/>
          </a:xfrm>
        </p:spPr>
        <p:txBody>
          <a:bodyPr/>
          <a:lstStyle/>
          <a:p>
            <a:r>
              <a:rPr lang="en-AU" dirty="0"/>
              <a:t>Data Acquisition &amp; Pre-processing</a:t>
            </a:r>
          </a:p>
        </p:txBody>
      </p:sp>
      <p:sp>
        <p:nvSpPr>
          <p:cNvPr id="3" name="Content Placeholder 2"/>
          <p:cNvSpPr>
            <a:spLocks noGrp="1"/>
          </p:cNvSpPr>
          <p:nvPr>
            <p:ph idx="1"/>
          </p:nvPr>
        </p:nvSpPr>
        <p:spPr>
          <a:xfrm>
            <a:off x="0" y="1095986"/>
            <a:ext cx="9144000" cy="5762014"/>
          </a:xfrm>
        </p:spPr>
        <p:txBody>
          <a:bodyPr>
            <a:normAutofit fontScale="85000" lnSpcReduction="10000"/>
          </a:bodyPr>
          <a:lstStyle/>
          <a:p>
            <a:r>
              <a:rPr lang="en-AU" dirty="0"/>
              <a:t>One Hot </a:t>
            </a:r>
            <a:r>
              <a:rPr lang="en-AU" dirty="0" smtClean="0"/>
              <a:t>Encoder</a:t>
            </a:r>
          </a:p>
          <a:p>
            <a:r>
              <a:rPr lang="en-AU" dirty="0" smtClean="0"/>
              <a:t>Robust </a:t>
            </a:r>
            <a:r>
              <a:rPr lang="en-AU" dirty="0" err="1" smtClean="0"/>
              <a:t>Scaler</a:t>
            </a:r>
            <a:r>
              <a:rPr lang="en-AU" dirty="0" smtClean="0"/>
              <a:t> </a:t>
            </a:r>
          </a:p>
          <a:p>
            <a:r>
              <a:rPr lang="en-AU" dirty="0" smtClean="0"/>
              <a:t>Final features </a:t>
            </a:r>
            <a:r>
              <a:rPr lang="en-AU" dirty="0"/>
              <a:t>include: Robot Strength, First Arm Size, Second Arm Size, Third Arm Size, </a:t>
            </a:r>
            <a:r>
              <a:rPr lang="en-AU" dirty="0" smtClean="0"/>
              <a:t>Second </a:t>
            </a:r>
            <a:r>
              <a:rPr lang="en-AU" dirty="0"/>
              <a:t>Strength, Shrink Type, High </a:t>
            </a:r>
            <a:r>
              <a:rPr lang="en-AU" dirty="0" smtClean="0"/>
              <a:t>Heat Area</a:t>
            </a:r>
            <a:r>
              <a:rPr lang="en-AU" dirty="0"/>
              <a:t>, Control Type…</a:t>
            </a:r>
            <a:r>
              <a:rPr lang="en-AU" dirty="0" err="1"/>
              <a:t>etc</a:t>
            </a:r>
            <a:r>
              <a:rPr lang="en-AU" dirty="0"/>
              <a:t> Total </a:t>
            </a:r>
            <a:r>
              <a:rPr lang="en-AU" dirty="0" smtClean="0"/>
              <a:t>18 </a:t>
            </a:r>
            <a:r>
              <a:rPr lang="en-AU" dirty="0"/>
              <a:t>features. </a:t>
            </a:r>
            <a:endParaRPr lang="en-AU" dirty="0" smtClean="0"/>
          </a:p>
          <a:p>
            <a:r>
              <a:rPr lang="en-AU" dirty="0"/>
              <a:t>Reasonable 154 samples (covering the popular strength </a:t>
            </a:r>
            <a:r>
              <a:rPr lang="en-AU" dirty="0" smtClean="0"/>
              <a:t>range) </a:t>
            </a:r>
            <a:endParaRPr lang="en-AU" dirty="0"/>
          </a:p>
          <a:p>
            <a:r>
              <a:rPr lang="en-AU" dirty="0"/>
              <a:t>Bias could exist with a few outliner and </a:t>
            </a:r>
            <a:r>
              <a:rPr lang="en-AU"/>
              <a:t>different </a:t>
            </a:r>
            <a:r>
              <a:rPr lang="en-AU" smtClean="0"/>
              <a:t>suppliers</a:t>
            </a:r>
            <a:endParaRPr lang="en-AU" dirty="0"/>
          </a:p>
          <a:p>
            <a:r>
              <a:rPr lang="en-AU" dirty="0"/>
              <a:t>Issues could happen because of lack of raw material cost </a:t>
            </a:r>
            <a:r>
              <a:rPr lang="en-AU" dirty="0" smtClean="0"/>
              <a:t>data, example iron and copper historical market price </a:t>
            </a:r>
            <a:endParaRPr lang="en-AU" dirty="0"/>
          </a:p>
          <a:p>
            <a:endParaRPr lang="en-AU" dirty="0"/>
          </a:p>
          <a:p>
            <a:pPr marL="0" indent="0">
              <a:buNone/>
            </a:pPr>
            <a:r>
              <a:rPr lang="en-AU" dirty="0" smtClean="0"/>
              <a:t> </a:t>
            </a:r>
          </a:p>
          <a:p>
            <a:endParaRPr lang="en-AU" dirty="0"/>
          </a:p>
          <a:p>
            <a:endParaRPr lang="en-AU" dirty="0"/>
          </a:p>
        </p:txBody>
      </p:sp>
    </p:spTree>
    <p:extLst>
      <p:ext uri="{BB962C8B-B14F-4D97-AF65-F5344CB8AC3E}">
        <p14:creationId xmlns:p14="http://schemas.microsoft.com/office/powerpoint/2010/main" val="27916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AU" dirty="0" smtClean="0"/>
              <a:t>Data Exploration</a:t>
            </a:r>
            <a:endParaRPr lang="en-AU" dirty="0"/>
          </a:p>
        </p:txBody>
      </p:sp>
      <p:sp>
        <p:nvSpPr>
          <p:cNvPr id="3" name="Content Placeholder 2"/>
          <p:cNvSpPr>
            <a:spLocks noGrp="1"/>
          </p:cNvSpPr>
          <p:nvPr>
            <p:ph idx="1"/>
          </p:nvPr>
        </p:nvSpPr>
        <p:spPr>
          <a:xfrm>
            <a:off x="0" y="1066800"/>
            <a:ext cx="9144000" cy="1828800"/>
          </a:xfrm>
        </p:spPr>
        <p:txBody>
          <a:bodyPr>
            <a:normAutofit/>
          </a:bodyPr>
          <a:lstStyle/>
          <a:p>
            <a:r>
              <a:rPr lang="en-AU" dirty="0" smtClean="0"/>
              <a:t>Statistic </a:t>
            </a:r>
            <a:r>
              <a:rPr lang="en-AU" sz="2400" dirty="0" smtClean="0"/>
              <a:t>by describe()</a:t>
            </a:r>
          </a:p>
          <a:p>
            <a:r>
              <a:rPr lang="en-AU" dirty="0" smtClean="0"/>
              <a:t>Correlation Matrix </a:t>
            </a:r>
            <a:r>
              <a:rPr lang="en-AU" sz="2400" dirty="0" smtClean="0"/>
              <a:t>by </a:t>
            </a:r>
            <a:r>
              <a:rPr lang="en-AU" sz="2400" dirty="0" err="1" smtClean="0"/>
              <a:t>corr</a:t>
            </a:r>
            <a:r>
              <a:rPr lang="en-AU" sz="2400" dirty="0" smtClean="0"/>
              <a:t>()</a:t>
            </a:r>
          </a:p>
          <a:p>
            <a:r>
              <a:rPr lang="en-AU" dirty="0" smtClean="0"/>
              <a:t>Scatter Matrix </a:t>
            </a:r>
            <a:r>
              <a:rPr lang="en-AU" sz="2400" dirty="0" smtClean="0"/>
              <a:t>by </a:t>
            </a:r>
            <a:r>
              <a:rPr lang="en-AU" sz="2400" dirty="0" err="1" smtClean="0"/>
              <a:t>scatter_matrix</a:t>
            </a:r>
            <a:r>
              <a:rPr lang="en-AU" sz="2400" dirty="0" smtClean="0"/>
              <a:t>()</a:t>
            </a:r>
          </a:p>
          <a:p>
            <a:pPr marL="0" indent="0">
              <a:buNone/>
            </a:pPr>
            <a:endParaRPr lang="en-AU" dirty="0" smtClean="0"/>
          </a:p>
          <a:p>
            <a:pPr marL="0" indent="0">
              <a:buNone/>
            </a:pPr>
            <a:endParaRPr lang="en-AU" dirty="0" smtClean="0"/>
          </a:p>
          <a:p>
            <a:endParaRPr lang="en-A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95600"/>
            <a:ext cx="4267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88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AU" dirty="0" smtClean="0"/>
              <a:t>Statistic</a:t>
            </a:r>
            <a:endParaRPr lang="en-AU" dirty="0"/>
          </a:p>
        </p:txBody>
      </p:sp>
      <p:sp>
        <p:nvSpPr>
          <p:cNvPr id="3" name="Content Placeholder 2"/>
          <p:cNvSpPr>
            <a:spLocks noGrp="1"/>
          </p:cNvSpPr>
          <p:nvPr>
            <p:ph idx="1"/>
          </p:nvPr>
        </p:nvSpPr>
        <p:spPr>
          <a:xfrm>
            <a:off x="0" y="838200"/>
            <a:ext cx="9144000" cy="6019800"/>
          </a:xfrm>
        </p:spPr>
        <p:txBody>
          <a:bodyPr>
            <a:normAutofit fontScale="40000" lnSpcReduction="20000"/>
          </a:bodyPr>
          <a:lstStyle/>
          <a:p>
            <a:pPr marL="0" indent="0">
              <a:buNone/>
            </a:pPr>
            <a:r>
              <a:rPr lang="en-AU" dirty="0" smtClean="0"/>
              <a:t>Run a </a:t>
            </a:r>
            <a:r>
              <a:rPr lang="en-AU" dirty="0" err="1" smtClean="0"/>
              <a:t>data.describe</a:t>
            </a:r>
            <a:r>
              <a:rPr lang="en-AU" dirty="0" smtClean="0"/>
              <a:t>() and get the following statistics</a:t>
            </a:r>
          </a:p>
          <a:p>
            <a:pPr marL="0" indent="0">
              <a:buNone/>
            </a:pPr>
            <a:endParaRPr lang="en-AU" dirty="0"/>
          </a:p>
          <a:p>
            <a:pPr marL="0" indent="0">
              <a:buNone/>
            </a:pPr>
            <a:endParaRPr lang="en-AU" dirty="0" smtClean="0"/>
          </a:p>
          <a:p>
            <a:r>
              <a:rPr lang="en-AU" dirty="0" smtClean="0"/>
              <a:t>            </a:t>
            </a:r>
            <a:r>
              <a:rPr lang="en-AU" dirty="0" err="1" smtClean="0"/>
              <a:t>Robot_Strength</a:t>
            </a:r>
            <a:r>
              <a:rPr lang="en-AU" dirty="0" smtClean="0"/>
              <a:t>  </a:t>
            </a:r>
            <a:r>
              <a:rPr lang="en-AU" dirty="0" err="1"/>
              <a:t>First_Arm_Size</a:t>
            </a:r>
            <a:r>
              <a:rPr lang="en-AU" dirty="0"/>
              <a:t>  </a:t>
            </a:r>
            <a:r>
              <a:rPr lang="en-AU" dirty="0" err="1"/>
              <a:t>Second_Arm_Size</a:t>
            </a:r>
            <a:r>
              <a:rPr lang="en-AU" dirty="0"/>
              <a:t>  </a:t>
            </a:r>
            <a:r>
              <a:rPr lang="en-AU" dirty="0" err="1"/>
              <a:t>Third_Arm_Size</a:t>
            </a:r>
            <a:r>
              <a:rPr lang="en-AU" dirty="0"/>
              <a:t>   </a:t>
            </a:r>
            <a:r>
              <a:rPr lang="en-AU" dirty="0" smtClean="0"/>
              <a:t>	</a:t>
            </a:r>
            <a:r>
              <a:rPr lang="en-AU" dirty="0" err="1" smtClean="0"/>
              <a:t>Second_Strength</a:t>
            </a:r>
            <a:r>
              <a:rPr lang="en-AU" dirty="0" smtClean="0"/>
              <a:t> </a:t>
            </a:r>
            <a:endParaRPr lang="en-AU" dirty="0"/>
          </a:p>
          <a:p>
            <a:r>
              <a:rPr lang="en-AU" dirty="0"/>
              <a:t>count      156.000000      156.000000       156.000000      156.000000 </a:t>
            </a:r>
            <a:r>
              <a:rPr lang="en-AU" dirty="0" smtClean="0"/>
              <a:t> 	156.000000 </a:t>
            </a:r>
            <a:endParaRPr lang="en-AU" dirty="0"/>
          </a:p>
          <a:p>
            <a:r>
              <a:rPr lang="en-AU" dirty="0"/>
              <a:t>mean        34.597756       42.897436        13.080609        2.072596   </a:t>
            </a:r>
            <a:r>
              <a:rPr lang="en-AU" dirty="0" smtClean="0"/>
              <a:t>	</a:t>
            </a:r>
            <a:r>
              <a:rPr lang="en-AU" dirty="0"/>
              <a:t> 2.579327 </a:t>
            </a:r>
          </a:p>
          <a:p>
            <a:r>
              <a:rPr lang="en-AU" dirty="0" err="1"/>
              <a:t>std</a:t>
            </a:r>
            <a:r>
              <a:rPr lang="en-AU" dirty="0"/>
              <a:t>         35.837135       27.582484        </a:t>
            </a:r>
            <a:r>
              <a:rPr lang="en-AU" dirty="0" smtClean="0"/>
              <a:t>   15.069648             2.317435   	</a:t>
            </a:r>
            <a:r>
              <a:rPr lang="en-AU" dirty="0"/>
              <a:t> 4.022937 </a:t>
            </a:r>
          </a:p>
          <a:p>
            <a:r>
              <a:rPr lang="en-AU" dirty="0"/>
              <a:t>min          5.750000        5.750000         </a:t>
            </a:r>
            <a:r>
              <a:rPr lang="en-AU" dirty="0" smtClean="0"/>
              <a:t>   1.650000                0.000000   	</a:t>
            </a:r>
            <a:r>
              <a:rPr lang="en-AU" dirty="0"/>
              <a:t> 0.000000 </a:t>
            </a:r>
          </a:p>
          <a:p>
            <a:r>
              <a:rPr lang="en-AU" dirty="0"/>
              <a:t>25%         11.250000       33.000000         2.875000       </a:t>
            </a:r>
            <a:r>
              <a:rPr lang="en-AU" dirty="0" smtClean="0"/>
              <a:t>   </a:t>
            </a:r>
            <a:r>
              <a:rPr lang="en-AU" dirty="0"/>
              <a:t>0.000000   </a:t>
            </a:r>
            <a:r>
              <a:rPr lang="en-AU" dirty="0" smtClean="0"/>
              <a:t>	</a:t>
            </a:r>
            <a:r>
              <a:rPr lang="en-AU" dirty="0"/>
              <a:t> 0.000000 </a:t>
            </a:r>
          </a:p>
          <a:p>
            <a:r>
              <a:rPr lang="en-AU" dirty="0"/>
              <a:t>50%         25.000000       33.000000         8.250000       </a:t>
            </a:r>
            <a:r>
              <a:rPr lang="en-AU" dirty="0" smtClean="0"/>
              <a:t>     </a:t>
            </a:r>
            <a:r>
              <a:rPr lang="en-AU" dirty="0"/>
              <a:t>2.287500   </a:t>
            </a:r>
            <a:r>
              <a:rPr lang="en-AU" dirty="0" smtClean="0"/>
              <a:t>	</a:t>
            </a:r>
            <a:r>
              <a:rPr lang="en-AU" dirty="0"/>
              <a:t> 0.250000 </a:t>
            </a:r>
          </a:p>
          <a:p>
            <a:r>
              <a:rPr lang="en-AU" dirty="0"/>
              <a:t>75%         38.125000       55.000000        16.500000        </a:t>
            </a:r>
            <a:r>
              <a:rPr lang="en-AU" dirty="0" smtClean="0"/>
              <a:t>  2.750000   	</a:t>
            </a:r>
            <a:r>
              <a:rPr lang="en-AU" dirty="0"/>
              <a:t> 4.500000 </a:t>
            </a:r>
          </a:p>
          <a:p>
            <a:r>
              <a:rPr lang="fr-FR" dirty="0"/>
              <a:t>max        200.000000      132.500000        82.500000        8.250000   </a:t>
            </a:r>
            <a:r>
              <a:rPr lang="fr-FR" dirty="0" smtClean="0"/>
              <a:t>	</a:t>
            </a:r>
            <a:r>
              <a:rPr lang="fr-FR" dirty="0"/>
              <a:t> 15.750000 </a:t>
            </a:r>
          </a:p>
          <a:p>
            <a:endParaRPr lang="en-AU" dirty="0"/>
          </a:p>
          <a:p>
            <a:r>
              <a:rPr lang="en-AU" dirty="0" smtClean="0"/>
              <a:t>            </a:t>
            </a:r>
            <a:r>
              <a:rPr lang="en-AU" dirty="0" err="1" smtClean="0"/>
              <a:t>Annoyance_Score</a:t>
            </a:r>
            <a:r>
              <a:rPr lang="en-AU" dirty="0" smtClean="0"/>
              <a:t>  </a:t>
            </a:r>
            <a:r>
              <a:rPr lang="en-AU" dirty="0" err="1"/>
              <a:t>Oil_Consume_Cost</a:t>
            </a:r>
            <a:r>
              <a:rPr lang="en-AU" dirty="0"/>
              <a:t>  </a:t>
            </a:r>
            <a:r>
              <a:rPr lang="en-AU" dirty="0" err="1" smtClean="0"/>
              <a:t>Fuel_Consume_Cost</a:t>
            </a:r>
            <a:r>
              <a:rPr lang="en-AU" dirty="0" smtClean="0"/>
              <a:t>  </a:t>
            </a:r>
            <a:r>
              <a:rPr lang="en-AU" dirty="0" err="1" smtClean="0"/>
              <a:t>Warranty_Years</a:t>
            </a:r>
            <a:r>
              <a:rPr lang="en-AU" dirty="0" smtClean="0"/>
              <a:t>         Quantity 	</a:t>
            </a:r>
            <a:r>
              <a:rPr lang="en-AU" dirty="0" err="1" smtClean="0"/>
              <a:t>Supplier_Cost</a:t>
            </a:r>
            <a:endParaRPr lang="en-AU" dirty="0"/>
          </a:p>
          <a:p>
            <a:r>
              <a:rPr lang="en-AU" dirty="0"/>
              <a:t>count </a:t>
            </a:r>
            <a:r>
              <a:rPr lang="en-AU" dirty="0" smtClean="0"/>
              <a:t>    156.000000        </a:t>
            </a:r>
            <a:r>
              <a:rPr lang="en-AU" dirty="0"/>
              <a:t>156.000000 </a:t>
            </a:r>
            <a:r>
              <a:rPr lang="en-AU" dirty="0" smtClean="0"/>
              <a:t>	156.000000	           156.000000             156.000000</a:t>
            </a:r>
            <a:r>
              <a:rPr lang="en-AU" dirty="0"/>
              <a:t> </a:t>
            </a:r>
            <a:r>
              <a:rPr lang="en-AU" dirty="0" smtClean="0"/>
              <a:t>	156.000000 </a:t>
            </a:r>
            <a:endParaRPr lang="en-AU" dirty="0"/>
          </a:p>
          <a:p>
            <a:r>
              <a:rPr lang="en-AU" dirty="0"/>
              <a:t>mean </a:t>
            </a:r>
            <a:r>
              <a:rPr lang="en-AU" dirty="0" smtClean="0"/>
              <a:t>     82.275641       </a:t>
            </a:r>
            <a:r>
              <a:rPr lang="en-AU" dirty="0"/>
              <a:t>1402.575189 </a:t>
            </a:r>
            <a:r>
              <a:rPr lang="en-AU" dirty="0" smtClean="0"/>
              <a:t>	241.493881 	</a:t>
            </a:r>
            <a:r>
              <a:rPr lang="en-AU" dirty="0"/>
              <a:t> </a:t>
            </a:r>
            <a:r>
              <a:rPr lang="en-AU" dirty="0" smtClean="0"/>
              <a:t>            2.961538 </a:t>
            </a:r>
            <a:r>
              <a:rPr lang="en-AU" dirty="0"/>
              <a:t> </a:t>
            </a:r>
            <a:r>
              <a:rPr lang="en-AU" dirty="0" smtClean="0"/>
              <a:t>               1.621795 	256552.191491 </a:t>
            </a:r>
            <a:endParaRPr lang="en-AU" dirty="0"/>
          </a:p>
          <a:p>
            <a:r>
              <a:rPr lang="en-AU" dirty="0" err="1"/>
              <a:t>std</a:t>
            </a:r>
            <a:r>
              <a:rPr lang="en-AU" dirty="0"/>
              <a:t>           </a:t>
            </a:r>
            <a:r>
              <a:rPr lang="en-AU" dirty="0" smtClean="0"/>
              <a:t> 12.236157        </a:t>
            </a:r>
            <a:r>
              <a:rPr lang="en-AU" dirty="0"/>
              <a:t>826.894699 </a:t>
            </a:r>
            <a:r>
              <a:rPr lang="en-AU" dirty="0" smtClean="0"/>
              <a:t>	170.227702 	             1.274487                  </a:t>
            </a:r>
            <a:r>
              <a:rPr lang="en-AU" dirty="0"/>
              <a:t>1.860777 </a:t>
            </a:r>
            <a:r>
              <a:rPr lang="en-AU" dirty="0" smtClean="0"/>
              <a:t>	139266.535286 </a:t>
            </a:r>
            <a:endParaRPr lang="en-AU" dirty="0"/>
          </a:p>
          <a:p>
            <a:r>
              <a:rPr lang="en-AU" dirty="0"/>
              <a:t>min          </a:t>
            </a:r>
            <a:r>
              <a:rPr lang="en-AU" dirty="0" smtClean="0"/>
              <a:t> 62.000000          </a:t>
            </a:r>
            <a:r>
              <a:rPr lang="en-AU" dirty="0"/>
              <a:t>0.000000 </a:t>
            </a:r>
            <a:r>
              <a:rPr lang="en-AU" dirty="0" smtClean="0"/>
              <a:t>	0.000000                    1.000000 </a:t>
            </a:r>
            <a:r>
              <a:rPr lang="en-AU" dirty="0"/>
              <a:t> </a:t>
            </a:r>
            <a:r>
              <a:rPr lang="en-AU" dirty="0" smtClean="0"/>
              <a:t>                1.000000 	71250.000000 </a:t>
            </a:r>
            <a:endParaRPr lang="en-AU" dirty="0"/>
          </a:p>
          <a:p>
            <a:r>
              <a:rPr lang="en-AU" dirty="0"/>
              <a:t>25%          </a:t>
            </a:r>
            <a:r>
              <a:rPr lang="en-AU" dirty="0" smtClean="0"/>
              <a:t>70.000000       </a:t>
            </a:r>
            <a:r>
              <a:rPr lang="en-AU" dirty="0"/>
              <a:t>1000.000000 </a:t>
            </a:r>
            <a:r>
              <a:rPr lang="en-AU" dirty="0" smtClean="0"/>
              <a:t>	207.500000	             </a:t>
            </a:r>
            <a:r>
              <a:rPr lang="en-AU" dirty="0"/>
              <a:t>2.000000     </a:t>
            </a:r>
            <a:r>
              <a:rPr lang="en-AU" dirty="0" smtClean="0"/>
              <a:t>            1.000000 	157161.187500 </a:t>
            </a:r>
            <a:endParaRPr lang="en-AU" dirty="0"/>
          </a:p>
          <a:p>
            <a:r>
              <a:rPr lang="en-AU" dirty="0"/>
              <a:t>50%          </a:t>
            </a:r>
            <a:r>
              <a:rPr lang="en-AU" dirty="0" smtClean="0"/>
              <a:t>85.500000       </a:t>
            </a:r>
            <a:r>
              <a:rPr lang="en-AU" dirty="0"/>
              <a:t>1812.500000   </a:t>
            </a:r>
            <a:r>
              <a:rPr lang="en-AU" dirty="0" smtClean="0"/>
              <a:t>	</a:t>
            </a:r>
            <a:r>
              <a:rPr lang="en-AU" dirty="0"/>
              <a:t> 207.500000 </a:t>
            </a:r>
            <a:r>
              <a:rPr lang="en-AU" dirty="0" smtClean="0"/>
              <a:t>               3.000000                1.000000 	</a:t>
            </a:r>
            <a:r>
              <a:rPr lang="en-AU" dirty="0"/>
              <a:t> 227839.375000 </a:t>
            </a:r>
          </a:p>
          <a:p>
            <a:r>
              <a:rPr lang="en-AU" dirty="0"/>
              <a:t>75%          </a:t>
            </a:r>
            <a:r>
              <a:rPr lang="en-AU" dirty="0" smtClean="0"/>
              <a:t>91.250000       </a:t>
            </a:r>
            <a:r>
              <a:rPr lang="en-AU" dirty="0"/>
              <a:t>1975.000000 </a:t>
            </a:r>
            <a:r>
              <a:rPr lang="en-AU" dirty="0" smtClean="0"/>
              <a:t>	318.181818 	              4.000000                 2.000000 	307812.500000 </a:t>
            </a:r>
            <a:endParaRPr lang="en-AU" dirty="0"/>
          </a:p>
          <a:p>
            <a:r>
              <a:rPr lang="fr-FR" dirty="0"/>
              <a:t>max          </a:t>
            </a:r>
            <a:r>
              <a:rPr lang="fr-FR" dirty="0" smtClean="0"/>
              <a:t>108.000000       </a:t>
            </a:r>
            <a:r>
              <a:rPr lang="fr-FR" dirty="0"/>
              <a:t>2563.275000 </a:t>
            </a:r>
            <a:r>
              <a:rPr lang="fr-FR" dirty="0" smtClean="0"/>
              <a:t>	519.750000                 8.000000                20.000000 	</a:t>
            </a:r>
            <a:r>
              <a:rPr lang="fr-FR" dirty="0"/>
              <a:t> 757500.000000 </a:t>
            </a:r>
          </a:p>
          <a:p>
            <a:endParaRPr lang="en-AU" dirty="0"/>
          </a:p>
          <a:p>
            <a:pPr marL="0" indent="0">
              <a:buNone/>
            </a:pPr>
            <a:endParaRPr lang="en-AU" dirty="0"/>
          </a:p>
          <a:p>
            <a:pPr marL="0" indent="0">
              <a:buNone/>
            </a:pPr>
            <a:endParaRPr lang="en-AU" dirty="0" smtClean="0"/>
          </a:p>
          <a:p>
            <a:endParaRPr lang="en-AU" dirty="0" smtClean="0"/>
          </a:p>
          <a:p>
            <a:endParaRPr lang="en-AU" dirty="0" smtClean="0"/>
          </a:p>
          <a:p>
            <a:endParaRPr lang="en-AU" dirty="0"/>
          </a:p>
        </p:txBody>
      </p:sp>
    </p:spTree>
    <p:extLst>
      <p:ext uri="{BB962C8B-B14F-4D97-AF65-F5344CB8AC3E}">
        <p14:creationId xmlns:p14="http://schemas.microsoft.com/office/powerpoint/2010/main" val="3722730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AU" dirty="0" smtClean="0"/>
              <a:t>Scatter Matrix</a:t>
            </a:r>
            <a:endParaRPr lang="en-AU" dirty="0"/>
          </a:p>
        </p:txBody>
      </p:sp>
      <p:sp>
        <p:nvSpPr>
          <p:cNvPr id="3" name="Content Placeholder 2"/>
          <p:cNvSpPr>
            <a:spLocks noGrp="1"/>
          </p:cNvSpPr>
          <p:nvPr>
            <p:ph idx="1"/>
          </p:nvPr>
        </p:nvSpPr>
        <p:spPr>
          <a:xfrm>
            <a:off x="0" y="838200"/>
            <a:ext cx="9144000" cy="6019800"/>
          </a:xfrm>
        </p:spPr>
        <p:style>
          <a:lnRef idx="2">
            <a:schemeClr val="accent2"/>
          </a:lnRef>
          <a:fillRef idx="1">
            <a:schemeClr val="lt1"/>
          </a:fillRef>
          <a:effectRef idx="0">
            <a:schemeClr val="accent2"/>
          </a:effectRef>
          <a:fontRef idx="minor">
            <a:schemeClr val="dk1"/>
          </a:fontRef>
        </p:style>
        <p:txBody>
          <a:bodyPr>
            <a:normAutofit/>
          </a:bodyPr>
          <a:lstStyle/>
          <a:p>
            <a:endParaRPr lang="en-AU" dirty="0"/>
          </a:p>
          <a:p>
            <a:pPr marL="0" indent="0">
              <a:buNone/>
            </a:pPr>
            <a:endParaRPr lang="en-AU" dirty="0" smtClean="0"/>
          </a:p>
          <a:p>
            <a:endParaRPr lang="en-AU" dirty="0" smtClean="0"/>
          </a:p>
          <a:p>
            <a:endParaRPr lang="en-AU" dirty="0" smtClean="0"/>
          </a:p>
          <a:p>
            <a:endParaRPr lang="en-AU"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763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512620" y="6276109"/>
            <a:ext cx="706580" cy="1"/>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a:off x="512620" y="6262254"/>
            <a:ext cx="0" cy="5195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2615" y="6774885"/>
            <a:ext cx="706605" cy="0"/>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1219220" y="6276104"/>
            <a:ext cx="0" cy="5195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291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2324</TotalTime>
  <Words>1401</Words>
  <Application>Microsoft Office PowerPoint</Application>
  <PresentationFormat>On-screen Show (4:3)</PresentationFormat>
  <Paragraphs>465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Robot Cost Predictive Model</vt:lpstr>
      <vt:lpstr>Content</vt:lpstr>
      <vt:lpstr>Introduction</vt:lpstr>
      <vt:lpstr>Data Acquisition &amp; Pre-processing</vt:lpstr>
      <vt:lpstr>Data Acquisition &amp; Pre-processing</vt:lpstr>
      <vt:lpstr>Data Acquisition &amp; Pre-processing</vt:lpstr>
      <vt:lpstr>Data Exploration</vt:lpstr>
      <vt:lpstr>Statistic</vt:lpstr>
      <vt:lpstr>Scatter Matrix</vt:lpstr>
      <vt:lpstr>Correlation Matrix</vt:lpstr>
      <vt:lpstr>Machine Learning</vt:lpstr>
      <vt:lpstr>One Feature Approach  Linear Regression Models Evaluation</vt:lpstr>
      <vt:lpstr>One Feature Approach  Elastic Net Model &amp; Theil-Sen Scatter Plot</vt:lpstr>
      <vt:lpstr>Multiple Features Approach  Elastic Net Model &amp; Theil-Sen Scatter Plot</vt:lpstr>
      <vt:lpstr>Multiple Features Approach  Elastic Net Coefficient and Intercept</vt:lpstr>
      <vt:lpstr>Multiple Features Approach  Theil Sen Coefficient and Intercept</vt:lpstr>
      <vt:lpstr>Elastic Net Model Evaluation</vt:lpstr>
      <vt:lpstr>Elastic Net Model Evaluation Score</vt:lpstr>
      <vt:lpstr>Theil Sen Model Evaluation</vt:lpstr>
      <vt:lpstr>Theil Sen Model Evaluation Score</vt:lpstr>
      <vt:lpstr>Elastic Net Or Theil Sen? </vt:lpstr>
      <vt:lpstr>Elastic Net Or Theil Sen? </vt:lpstr>
      <vt:lpstr>Theil Sen Model Interpretation </vt:lpstr>
      <vt:lpstr>Observed</vt:lpstr>
      <vt:lpstr>Application of the model</vt:lpstr>
      <vt:lpstr>Further work</vt:lpstr>
      <vt:lpstr>Thank You for Listening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Cost Estimation Modelling</dc:title>
  <dc:creator>Junbin Huang</dc:creator>
  <cp:lastModifiedBy>Junbin Huang</cp:lastModifiedBy>
  <cp:revision>71</cp:revision>
  <dcterms:created xsi:type="dcterms:W3CDTF">2006-08-16T00:00:00Z</dcterms:created>
  <dcterms:modified xsi:type="dcterms:W3CDTF">2016-08-08T10:36:45Z</dcterms:modified>
</cp:coreProperties>
</file>