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59E47-66E5-C73C-2302-B5813595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F53B6-28B0-9B60-BB23-1041BB6E8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73E58-7300-87C6-F3E8-9D26D904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8B35D-694F-0D53-C715-49614F66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7ACA0-4EDD-6019-89BC-A1E37B9C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2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7AA28-B144-81DC-785B-E0C59AD9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4DDA1-877F-1C26-7E6E-B9B6A9C01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B32A1-68F6-F974-9775-32CBEC15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C3EC9-79F5-145E-007E-E36E7AA6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5C23C-0A8C-FCB9-FDCD-1EE2C026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6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C1FF87-F11C-82D4-4306-8F28FC376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922C7-16AC-0212-D002-BBB228C9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C35EF-975A-8D5F-5434-4973815F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594F4-DD85-0B85-89AA-2627F84B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C2EB-82DC-C7B7-4AC0-8B1B1A46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4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878DB-8D1B-13D2-6A27-C6692B8D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C499F-9756-DFB6-81BD-031CE73A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F6FC3-CEB4-2F35-6AE2-EF95C682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7E787-CB78-43CB-1FD9-4C530BAC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84D86-8219-BF06-2F17-D596A2A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7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FEDF-3373-99A5-CCEA-D5FBB719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B4A5C-9156-2F71-9964-5F119654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453F3-2AB6-B298-5042-CAC0E1F5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D4164-6A39-BA57-1C85-EC9C7594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CE5B1-09FA-9337-A3A9-A268F337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A709F-57E9-BA33-B9D3-E28C1DD1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29E4D-2E68-252A-D20B-61EE78CE2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7F7EB-8A61-A568-E83B-4EEE6D2A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AC9C0-3169-BC9F-76C7-12D7636A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BB504-4AFB-8BD5-9F8C-789448EC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54D96-91F7-4AF3-5631-EDA43357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7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296EF-EBE9-60EE-218A-05441A92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9F61C-1D09-A74D-F3A5-9058D2F3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FFCCF-4B11-F941-E648-24855C844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A1001D-8285-D538-266B-D7915BF0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0E7AD6-E0ED-39C1-11F8-E4F7EDA12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DA755F-7EA3-7235-5B0B-6D18DA6C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D3EFE4-501F-BF0B-2DDF-05A4E620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85DC2E-C572-20F8-B7D6-65CD978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9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E327-498A-0F58-8E88-F226868F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0FA4F0-3887-0C4C-3A1A-D8EDAF91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87113-BAD3-382A-F56B-B2C306D3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96328-A863-E0CB-B631-35308494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1FDAB8-7DB9-5EF1-FEEE-EFBB0816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5E02C-347F-969F-290C-2C5BB825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420C9-14A1-B8C5-530E-BCA81E6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7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30354-CC08-66BB-E054-CC45C185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FAEC9-9F63-DDCA-100F-7CE023DF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80CE6-B85A-E1D7-3937-4C9C519F2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69745-838E-B5CB-F2FA-5D121B05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5A003-05D0-7BDF-4D6E-AACF864A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10AE7-0E3F-49CA-424B-207809FA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7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7AB90-F006-12CD-7E0E-F706E679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6BBEFE-6351-47A4-2F38-5A12F8299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ACA27-5578-89D6-F7F4-0A0523E4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81B8B-BDCD-BCCB-38EC-3F3BF231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D3F73-B679-14ED-BDDF-7EEA4C6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C9907-4F92-2DCB-4F71-7206588E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5257BC-F9A5-BFDB-F0B0-605700A6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783CF-DE67-DF3A-6014-96768820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EB0E5-831E-65B0-336A-74B917242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505-0E52-4899-9E89-1E6039C41F2B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FD4B6-0F06-321C-5E1E-A379A6A49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A02AA-E972-D4E4-D67E-A8A84D9D7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B7D1-94FE-42EA-837D-68B1E66A3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5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93C8-7680-ED4F-83E7-51B556E6E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스마트 신호등 </a:t>
            </a:r>
            <a:br>
              <a:rPr lang="en-US" altLang="ko-KR" dirty="0"/>
            </a:br>
            <a:r>
              <a:rPr lang="ko-KR" altLang="en-US" dirty="0"/>
              <a:t>기획서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넥스프라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4877D-0955-8B61-FDD4-7122170F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Next level</a:t>
            </a:r>
            <a:endParaRPr lang="ko-KR" altLang="en-US" dirty="0"/>
          </a:p>
        </p:txBody>
      </p:sp>
      <p:pic>
        <p:nvPicPr>
          <p:cNvPr id="1026" name="Picture 2" descr="연예대상' 에스파, '넥스트 레벨'">
            <a:extLst>
              <a:ext uri="{FF2B5EF4-FFF2-40B4-BE49-F238E27FC236}">
                <a16:creationId xmlns:a16="http://schemas.microsoft.com/office/drawing/2014/main" id="{A442FD45-6603-BDA0-0E3E-0942559E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54" y="4252552"/>
            <a:ext cx="3293491" cy="219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1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3C3BB-CD59-2536-935C-5A764430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C0EAF-593F-F86D-FBB8-E2F174BD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3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6E938B-CFF5-243F-AF29-AF2FEE7AD0DF}"/>
              </a:ext>
            </a:extLst>
          </p:cNvPr>
          <p:cNvSpPr/>
          <p:nvPr/>
        </p:nvSpPr>
        <p:spPr>
          <a:xfrm>
            <a:off x="1042416" y="2121408"/>
            <a:ext cx="6373368" cy="1563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5009E2-477C-962A-51E7-A90D980368A1}"/>
              </a:ext>
            </a:extLst>
          </p:cNvPr>
          <p:cNvSpPr/>
          <p:nvPr/>
        </p:nvSpPr>
        <p:spPr>
          <a:xfrm>
            <a:off x="1188720" y="2267712"/>
            <a:ext cx="6126480" cy="128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AD117B-E184-D62F-0E59-54B71974FA6C}"/>
              </a:ext>
            </a:extLst>
          </p:cNvPr>
          <p:cNvSpPr/>
          <p:nvPr/>
        </p:nvSpPr>
        <p:spPr>
          <a:xfrm>
            <a:off x="1645920" y="2606040"/>
            <a:ext cx="694944" cy="6492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F3791-6AA3-7D70-B2ED-BE9691BEF193}"/>
              </a:ext>
            </a:extLst>
          </p:cNvPr>
          <p:cNvSpPr txBox="1"/>
          <p:nvPr/>
        </p:nvSpPr>
        <p:spPr>
          <a:xfrm>
            <a:off x="2638044" y="2660904"/>
            <a:ext cx="331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전방 낙석 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CB3F2D-ACD4-6E42-DA40-D7DA0F3A2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75" y="2370238"/>
            <a:ext cx="1198345" cy="105876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D048A0-37F8-7731-BEC0-F92B87BFF8F6}"/>
              </a:ext>
            </a:extLst>
          </p:cNvPr>
          <p:cNvSpPr/>
          <p:nvPr/>
        </p:nvSpPr>
        <p:spPr>
          <a:xfrm>
            <a:off x="1042416" y="3969448"/>
            <a:ext cx="6373368" cy="1563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73E140-0F17-045D-7440-AE2ABDA6AFB4}"/>
              </a:ext>
            </a:extLst>
          </p:cNvPr>
          <p:cNvSpPr/>
          <p:nvPr/>
        </p:nvSpPr>
        <p:spPr>
          <a:xfrm>
            <a:off x="1188720" y="4115752"/>
            <a:ext cx="6126480" cy="1280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6669F7-53ED-DA0F-395D-EE562E33DADA}"/>
              </a:ext>
            </a:extLst>
          </p:cNvPr>
          <p:cNvSpPr/>
          <p:nvPr/>
        </p:nvSpPr>
        <p:spPr>
          <a:xfrm>
            <a:off x="1645920" y="4454080"/>
            <a:ext cx="694944" cy="6492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자동차표지판 상식! - 상시유턴?? U턴의 종류와 방법 : 네이버 ...">
            <a:extLst>
              <a:ext uri="{FF2B5EF4-FFF2-40B4-BE49-F238E27FC236}">
                <a16:creationId xmlns:a16="http://schemas.microsoft.com/office/drawing/2014/main" id="{23C215D9-35B1-3617-DD74-6ACB7320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68" y="4275522"/>
            <a:ext cx="1005840" cy="95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B5893-7513-6EA2-DBF4-20F19BE9B17F}"/>
              </a:ext>
            </a:extLst>
          </p:cNvPr>
          <p:cNvSpPr txBox="1"/>
          <p:nvPr/>
        </p:nvSpPr>
        <p:spPr>
          <a:xfrm>
            <a:off x="3599688" y="4454080"/>
            <a:ext cx="386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정지 </a:t>
            </a:r>
            <a:r>
              <a:rPr lang="ko-KR" altLang="en-US" sz="2800" dirty="0" err="1"/>
              <a:t>신호시</a:t>
            </a:r>
            <a:r>
              <a:rPr lang="ko-KR" altLang="en-US" sz="2800" dirty="0"/>
              <a:t> 유턴 </a:t>
            </a:r>
            <a:r>
              <a:rPr lang="en-US" altLang="ko-KR" sz="2800" dirty="0"/>
              <a:t>40</a:t>
            </a:r>
            <a:r>
              <a:rPr lang="ko-KR" altLang="en-US" sz="2800" dirty="0"/>
              <a:t>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989EE4-23BB-F473-9B52-A51C6A2281F3}"/>
              </a:ext>
            </a:extLst>
          </p:cNvPr>
          <p:cNvSpPr/>
          <p:nvPr/>
        </p:nvSpPr>
        <p:spPr>
          <a:xfrm>
            <a:off x="7677912" y="3833240"/>
            <a:ext cx="6373368" cy="1563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81CE6-0142-4496-C794-29870F4ED681}"/>
              </a:ext>
            </a:extLst>
          </p:cNvPr>
          <p:cNvSpPr/>
          <p:nvPr/>
        </p:nvSpPr>
        <p:spPr>
          <a:xfrm>
            <a:off x="7824216" y="3979544"/>
            <a:ext cx="6126480" cy="1280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FA1914-6017-223F-DD7B-8EC58D219859}"/>
              </a:ext>
            </a:extLst>
          </p:cNvPr>
          <p:cNvSpPr/>
          <p:nvPr/>
        </p:nvSpPr>
        <p:spPr>
          <a:xfrm>
            <a:off x="8281416" y="4317872"/>
            <a:ext cx="694944" cy="6492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612C0-BEAD-63BB-1E2D-85882395632F}"/>
              </a:ext>
            </a:extLst>
          </p:cNvPr>
          <p:cNvSpPr txBox="1"/>
          <p:nvPr/>
        </p:nvSpPr>
        <p:spPr>
          <a:xfrm>
            <a:off x="10235184" y="4317872"/>
            <a:ext cx="386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직진 </a:t>
            </a:r>
            <a:r>
              <a:rPr lang="en-US" altLang="ko-KR" sz="2800" dirty="0"/>
              <a:t>40</a:t>
            </a:r>
            <a:r>
              <a:rPr lang="ko-KR" altLang="en-US" sz="2800" dirty="0"/>
              <a:t>초</a:t>
            </a:r>
          </a:p>
        </p:txBody>
      </p:sp>
      <p:pic>
        <p:nvPicPr>
          <p:cNvPr id="1032" name="Picture 8" descr="G마켓 - 도로표지판 지시표지305 직진 고휘도커팅 원형 900">
            <a:extLst>
              <a:ext uri="{FF2B5EF4-FFF2-40B4-BE49-F238E27FC236}">
                <a16:creationId xmlns:a16="http://schemas.microsoft.com/office/drawing/2014/main" id="{A2BA70AC-7C2D-8210-081A-B5860657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236" y="4115752"/>
            <a:ext cx="1026796" cy="10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신호등에 숫자 타이머 적용, &quot;찬성한다&quot;VS&quot;필요없다&quot; 여러분의 ...">
            <a:extLst>
              <a:ext uri="{FF2B5EF4-FFF2-40B4-BE49-F238E27FC236}">
                <a16:creationId xmlns:a16="http://schemas.microsoft.com/office/drawing/2014/main" id="{5F9E543E-73AC-2B37-4358-325C74FD4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3"/>
          <a:stretch/>
        </p:blipFill>
        <p:spPr bwMode="auto">
          <a:xfrm>
            <a:off x="0" y="2188355"/>
            <a:ext cx="9866376" cy="466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노후 소방차'를 화물차로 바꾼다? 결과는 '낙제점' &lt; 기획 &lt; 종합 &lt; 기사본문 - 상용차신문">
            <a:extLst>
              <a:ext uri="{FF2B5EF4-FFF2-40B4-BE49-F238E27FC236}">
                <a16:creationId xmlns:a16="http://schemas.microsoft.com/office/drawing/2014/main" id="{360B552E-6D59-85BD-3205-6704D189D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4054983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tail image">
            <a:extLst>
              <a:ext uri="{FF2B5EF4-FFF2-40B4-BE49-F238E27FC236}">
                <a16:creationId xmlns:a16="http://schemas.microsoft.com/office/drawing/2014/main" id="{E68108EF-1FD2-D7FD-0954-F2C03DA8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50446" y="344699"/>
            <a:ext cx="724662" cy="7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439CDEE-7E64-A18D-10F7-473524FFB591}"/>
              </a:ext>
            </a:extLst>
          </p:cNvPr>
          <p:cNvGrpSpPr/>
          <p:nvPr/>
        </p:nvGrpSpPr>
        <p:grpSpPr>
          <a:xfrm>
            <a:off x="5714418" y="660372"/>
            <a:ext cx="4289118" cy="5244648"/>
            <a:chOff x="714350" y="2081719"/>
            <a:chExt cx="4002097" cy="4868583"/>
          </a:xfrm>
        </p:grpSpPr>
        <p:sp>
          <p:nvSpPr>
            <p:cNvPr id="5" name="원통형 78">
              <a:extLst>
                <a:ext uri="{FF2B5EF4-FFF2-40B4-BE49-F238E27FC236}">
                  <a16:creationId xmlns:a16="http://schemas.microsoft.com/office/drawing/2014/main" id="{C7F0C656-E17B-D7FF-37D1-3E2447F892C8}"/>
                </a:ext>
              </a:extLst>
            </p:cNvPr>
            <p:cNvSpPr/>
            <p:nvPr/>
          </p:nvSpPr>
          <p:spPr>
            <a:xfrm rot="16200000">
              <a:off x="985690" y="2613520"/>
              <a:ext cx="256161" cy="638051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통형 78">
              <a:extLst>
                <a:ext uri="{FF2B5EF4-FFF2-40B4-BE49-F238E27FC236}">
                  <a16:creationId xmlns:a16="http://schemas.microsoft.com/office/drawing/2014/main" id="{7344718E-9530-ADC4-2441-96CF2FE1F077}"/>
                </a:ext>
              </a:extLst>
            </p:cNvPr>
            <p:cNvSpPr/>
            <p:nvPr/>
          </p:nvSpPr>
          <p:spPr>
            <a:xfrm rot="16200000">
              <a:off x="3807856" y="2586116"/>
              <a:ext cx="256161" cy="692859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통형 9">
              <a:extLst>
                <a:ext uri="{FF2B5EF4-FFF2-40B4-BE49-F238E27FC236}">
                  <a16:creationId xmlns:a16="http://schemas.microsoft.com/office/drawing/2014/main" id="{5C447692-9DA5-2BA9-5429-19FF0181DE76}"/>
                </a:ext>
              </a:extLst>
            </p:cNvPr>
            <p:cNvSpPr/>
            <p:nvPr/>
          </p:nvSpPr>
          <p:spPr>
            <a:xfrm>
              <a:off x="4272638" y="2081719"/>
              <a:ext cx="189592" cy="4698458"/>
            </a:xfrm>
            <a:prstGeom prst="can">
              <a:avLst/>
            </a:prstGeom>
            <a:solidFill>
              <a:srgbClr val="2E6CA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C947547-B51B-5817-654D-CC6BB865CF19}"/>
                </a:ext>
              </a:extLst>
            </p:cNvPr>
            <p:cNvSpPr/>
            <p:nvPr/>
          </p:nvSpPr>
          <p:spPr>
            <a:xfrm>
              <a:off x="4009264" y="6628947"/>
              <a:ext cx="707183" cy="321355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6478573" lon="15899182" rev="5699304"/>
              </a:camera>
              <a:lightRig rig="threePt" dir="t"/>
            </a:scene3d>
            <a:sp3d extrusionH="25400">
              <a:bevelT w="0" h="0"/>
              <a:extrusionClr>
                <a:schemeClr val="tx2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E36E63-A320-F0EE-B737-BFA7A77E8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8144" r="26979"/>
            <a:stretch/>
          </p:blipFill>
          <p:spPr>
            <a:xfrm rot="16200000">
              <a:off x="1901320" y="1209389"/>
              <a:ext cx="1028626" cy="340256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17D7FD-6F69-F49C-8559-9316CA8E043F}"/>
                </a:ext>
              </a:extLst>
            </p:cNvPr>
            <p:cNvSpPr/>
            <p:nvPr/>
          </p:nvSpPr>
          <p:spPr>
            <a:xfrm>
              <a:off x="1214508" y="2630947"/>
              <a:ext cx="2373130" cy="58691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549481-2735-7B12-4369-35633C02C12C}"/>
                </a:ext>
              </a:extLst>
            </p:cNvPr>
            <p:cNvSpPr/>
            <p:nvPr/>
          </p:nvSpPr>
          <p:spPr>
            <a:xfrm>
              <a:off x="1371393" y="2717104"/>
              <a:ext cx="437497" cy="395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/>
              <a:lightRig rig="soft" dir="t">
                <a:rot lat="0" lon="0" rev="15600000"/>
              </a:lightRig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softEdge">
                <a:bevelT w="25400" h="38100"/>
              </a:sp3d>
            </a:bodyPr>
            <a:lstStyle/>
            <a:p>
              <a:pPr algn="ctr"/>
              <a:endParaRPr lang="ko-KR" altLang="en-US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29DD9FA-F8A9-5E47-AA56-706BA32B9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5839" y="2652957"/>
              <a:ext cx="475529" cy="51210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763161-FB29-8258-E1D9-D9BC940E2EAC}"/>
              </a:ext>
            </a:extLst>
          </p:cNvPr>
          <p:cNvSpPr txBox="1"/>
          <p:nvPr/>
        </p:nvSpPr>
        <p:spPr>
          <a:xfrm>
            <a:off x="7375731" y="1433508"/>
            <a:ext cx="1421594" cy="3182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동시신호</a:t>
            </a:r>
            <a:r>
              <a:rPr lang="ko-KR" altLang="en-US" sz="14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sz="14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</a:p>
        </p:txBody>
      </p:sp>
      <p:sp>
        <p:nvSpPr>
          <p:cNvPr id="14" name="자유형 31">
            <a:extLst>
              <a:ext uri="{FF2B5EF4-FFF2-40B4-BE49-F238E27FC236}">
                <a16:creationId xmlns:a16="http://schemas.microsoft.com/office/drawing/2014/main" id="{EF8FD790-45E2-AEAB-AAA3-B315B94A2878}"/>
              </a:ext>
            </a:extLst>
          </p:cNvPr>
          <p:cNvSpPr/>
          <p:nvPr/>
        </p:nvSpPr>
        <p:spPr>
          <a:xfrm>
            <a:off x="9216805" y="202126"/>
            <a:ext cx="909980" cy="522399"/>
          </a:xfrm>
          <a:custGeom>
            <a:avLst/>
            <a:gdLst>
              <a:gd name="connsiteX0" fmla="*/ 0 w 1720734"/>
              <a:gd name="connsiteY0" fmla="*/ 556953 h 556953"/>
              <a:gd name="connsiteX1" fmla="*/ 590204 w 1720734"/>
              <a:gd name="connsiteY1" fmla="*/ 8313 h 556953"/>
              <a:gd name="connsiteX2" fmla="*/ 1720734 w 1720734"/>
              <a:gd name="connsiteY2" fmla="*/ 0 h 556953"/>
              <a:gd name="connsiteX3" fmla="*/ 1172094 w 1720734"/>
              <a:gd name="connsiteY3" fmla="*/ 556953 h 556953"/>
              <a:gd name="connsiteX4" fmla="*/ 0 w 1720734"/>
              <a:gd name="connsiteY4" fmla="*/ 556953 h 55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0734" h="556953">
                <a:moveTo>
                  <a:pt x="0" y="556953"/>
                </a:moveTo>
                <a:lnTo>
                  <a:pt x="590204" y="8313"/>
                </a:lnTo>
                <a:lnTo>
                  <a:pt x="1720734" y="0"/>
                </a:lnTo>
                <a:lnTo>
                  <a:pt x="1172094" y="556953"/>
                </a:lnTo>
                <a:lnTo>
                  <a:pt x="0" y="55695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DDF78-8389-ACCD-5113-43F137A0B55B}"/>
              </a:ext>
            </a:extLst>
          </p:cNvPr>
          <p:cNvSpPr txBox="1"/>
          <p:nvPr/>
        </p:nvSpPr>
        <p:spPr>
          <a:xfrm>
            <a:off x="9300449" y="349802"/>
            <a:ext cx="716986" cy="21544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 양 열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35E834-D436-4304-A79D-6F37801730F5}"/>
              </a:ext>
            </a:extLst>
          </p:cNvPr>
          <p:cNvCxnSpPr>
            <a:stCxn id="2056" idx="3"/>
          </p:cNvCxnSpPr>
          <p:nvPr/>
        </p:nvCxnSpPr>
        <p:spPr>
          <a:xfrm flipH="1">
            <a:off x="1417320" y="707030"/>
            <a:ext cx="4833126" cy="299629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A0F74B-F1D3-FE91-5900-FB5B12318549}"/>
              </a:ext>
            </a:extLst>
          </p:cNvPr>
          <p:cNvCxnSpPr>
            <a:cxnSpLocks/>
          </p:cNvCxnSpPr>
          <p:nvPr/>
        </p:nvCxnSpPr>
        <p:spPr>
          <a:xfrm flipH="1">
            <a:off x="2898751" y="859522"/>
            <a:ext cx="3518585" cy="4872409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0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D46C-F159-FB58-FF61-AA40CB02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62210-F356-4342-A4D9-F76C271B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만들것</a:t>
            </a:r>
            <a:r>
              <a:rPr lang="ko-KR" altLang="en-US" dirty="0"/>
              <a:t> 스마트신호등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 </a:t>
            </a:r>
            <a:r>
              <a:rPr lang="ko-KR" altLang="en-US" dirty="0"/>
              <a:t>왜 만드는데</a:t>
            </a:r>
            <a:endParaRPr lang="en-US" altLang="ko-KR" dirty="0"/>
          </a:p>
          <a:p>
            <a:pPr lvl="1"/>
            <a:r>
              <a:rPr lang="ko-KR" altLang="en-US" dirty="0"/>
              <a:t>제안이유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현재시장동향</a:t>
            </a:r>
            <a:endParaRPr lang="en-US" altLang="ko-KR" dirty="0"/>
          </a:p>
          <a:p>
            <a:pPr lvl="1"/>
            <a:r>
              <a:rPr lang="en-US" altLang="ko-KR" dirty="0" err="1"/>
              <a:t>Befor</a:t>
            </a:r>
            <a:r>
              <a:rPr lang="en-US" altLang="ko-KR" dirty="0"/>
              <a:t>(</a:t>
            </a:r>
            <a:r>
              <a:rPr lang="ko-KR" altLang="en-US" dirty="0"/>
              <a:t>현재 신호등</a:t>
            </a:r>
            <a:r>
              <a:rPr lang="en-US" altLang="ko-KR" dirty="0"/>
              <a:t>) after(</a:t>
            </a:r>
            <a:r>
              <a:rPr lang="ko-KR" altLang="en-US" dirty="0"/>
              <a:t>우리가 개발할 신호등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How?</a:t>
            </a:r>
            <a:r>
              <a:rPr lang="ko-KR" altLang="en-US" dirty="0"/>
              <a:t>어떻게</a:t>
            </a:r>
            <a:endParaRPr lang="en-US" altLang="ko-KR" dirty="0"/>
          </a:p>
          <a:p>
            <a:pPr lvl="1"/>
            <a:r>
              <a:rPr lang="ko-KR" altLang="en-US" dirty="0"/>
              <a:t>하드웨어  </a:t>
            </a:r>
            <a:r>
              <a:rPr lang="ko-KR" altLang="en-US" dirty="0" err="1"/>
              <a:t>무엇을쓰고</a:t>
            </a:r>
            <a:endParaRPr lang="en-US" altLang="ko-KR" dirty="0"/>
          </a:p>
          <a:p>
            <a:pPr lvl="1"/>
            <a:r>
              <a:rPr lang="ko-KR" altLang="en-US" dirty="0"/>
              <a:t>소프트웨어 어떻게 구성할지</a:t>
            </a:r>
            <a:endParaRPr lang="en-US" altLang="ko-KR" dirty="0"/>
          </a:p>
          <a:p>
            <a:r>
              <a:rPr lang="en-US" altLang="ko-KR" dirty="0"/>
              <a:t>What? </a:t>
            </a:r>
            <a:r>
              <a:rPr lang="ko-KR" altLang="en-US" dirty="0" err="1"/>
              <a:t>뭘기대하고</a:t>
            </a:r>
            <a:r>
              <a:rPr lang="ko-KR" altLang="en-US" dirty="0"/>
              <a:t> 만들었는데</a:t>
            </a:r>
            <a:endParaRPr lang="en-US" altLang="ko-KR" dirty="0"/>
          </a:p>
          <a:p>
            <a:pPr lvl="1"/>
            <a:r>
              <a:rPr lang="ko-KR" altLang="en-US" dirty="0"/>
              <a:t>기대효과</a:t>
            </a:r>
            <a:endParaRPr lang="en-US" altLang="ko-KR" dirty="0"/>
          </a:p>
          <a:p>
            <a:r>
              <a:rPr lang="en-US" altLang="ko-KR" dirty="0"/>
              <a:t>thx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73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2CC5-5ED2-4351-1DF5-1EE7A28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뭐 만드는데</a:t>
            </a:r>
            <a:r>
              <a:rPr lang="en-US" altLang="ko-KR" dirty="0"/>
              <a:t>&gt;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FAB5E0-BB2B-112C-5C2C-D36BD203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3" y="1771521"/>
            <a:ext cx="5969107" cy="3314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795A40-85E8-0C39-8988-11EF04F1900A}"/>
              </a:ext>
            </a:extLst>
          </p:cNvPr>
          <p:cNvSpPr txBox="1"/>
          <p:nvPr/>
        </p:nvSpPr>
        <p:spPr>
          <a:xfrm>
            <a:off x="7333488" y="2295144"/>
            <a:ext cx="402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옆 그림과같이 </a:t>
            </a:r>
            <a:r>
              <a:rPr lang="ko-KR" altLang="en-US" dirty="0" err="1"/>
              <a:t>한슬라이드에</a:t>
            </a:r>
            <a:endParaRPr lang="en-US" altLang="ko-KR" dirty="0"/>
          </a:p>
          <a:p>
            <a:r>
              <a:rPr lang="ko-KR" altLang="en-US" dirty="0"/>
              <a:t>우리가 </a:t>
            </a:r>
            <a:r>
              <a:rPr lang="ko-KR" altLang="en-US" dirty="0" err="1"/>
              <a:t>뭘만들지</a:t>
            </a:r>
            <a:r>
              <a:rPr lang="ko-KR" altLang="en-US" dirty="0"/>
              <a:t> 보여주는 내용이 들어갔으면 합니다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38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E5129-2039-1D4B-90B7-353BD57D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DD558-80D3-9F62-4383-8470479D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딜레마존 얘기하면 </a:t>
            </a:r>
            <a:r>
              <a:rPr lang="ko-KR" altLang="en-US" dirty="0" err="1"/>
              <a:t>좋을듯</a:t>
            </a:r>
            <a:endParaRPr lang="en-US" altLang="ko-KR" dirty="0"/>
          </a:p>
          <a:p>
            <a:r>
              <a:rPr lang="ko-KR" altLang="en-US" dirty="0"/>
              <a:t>운전자라면 딜레마존 경험이 있기때문에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 </a:t>
            </a:r>
            <a:r>
              <a:rPr lang="ko-KR" altLang="en-US" dirty="0"/>
              <a:t>스마트신호등은 설치가 비싸고 인터넷을 </a:t>
            </a:r>
            <a:r>
              <a:rPr lang="ko-KR" altLang="en-US" dirty="0" err="1"/>
              <a:t>달려야할텐데</a:t>
            </a:r>
            <a:endParaRPr lang="en-US" altLang="ko-KR" dirty="0"/>
          </a:p>
          <a:p>
            <a:r>
              <a:rPr lang="ko-KR" altLang="en-US" dirty="0"/>
              <a:t>자율주행자동차를 상용화하려면 </a:t>
            </a:r>
            <a:r>
              <a:rPr lang="en-US" altLang="ko-KR" dirty="0"/>
              <a:t>v2v</a:t>
            </a:r>
            <a:r>
              <a:rPr lang="ko-KR" altLang="en-US" dirty="0"/>
              <a:t>나 </a:t>
            </a:r>
            <a:r>
              <a:rPr lang="en-US" altLang="ko-KR" dirty="0"/>
              <a:t>v2i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해야하는데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V2i</a:t>
            </a:r>
            <a:r>
              <a:rPr lang="ko-KR" altLang="en-US" dirty="0"/>
              <a:t>중 신호등</a:t>
            </a:r>
            <a:r>
              <a:rPr lang="en-US" altLang="ko-KR" dirty="0"/>
              <a:t>,</a:t>
            </a:r>
            <a:r>
              <a:rPr lang="ko-KR" altLang="en-US" dirty="0"/>
              <a:t>표지판은 고속도로에도 계속 있으므로 필자입장에서는 괜찮은 방법이라고 생각해서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8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C56C-8D05-3A27-C6A3-9EAA05C6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현재시장동향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3CD101-6BD7-01FE-EE29-820E0247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7885" y="-150265"/>
            <a:ext cx="4224115" cy="221015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9924B0-43D2-E7BE-FEAC-D3209A0DFD6F}"/>
              </a:ext>
            </a:extLst>
          </p:cNvPr>
          <p:cNvSpPr/>
          <p:nvPr/>
        </p:nvSpPr>
        <p:spPr>
          <a:xfrm>
            <a:off x="475488" y="2059888"/>
            <a:ext cx="5550408" cy="3828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현재시장 상황 </a:t>
            </a:r>
            <a:endParaRPr lang="en-US" altLang="ko-KR" dirty="0"/>
          </a:p>
          <a:p>
            <a:pPr algn="ctr"/>
            <a:r>
              <a:rPr lang="ko-KR" altLang="en-US" dirty="0"/>
              <a:t>시각화 그래프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F3FC73-BFEC-224C-122C-0C95FE18184A}"/>
              </a:ext>
            </a:extLst>
          </p:cNvPr>
          <p:cNvSpPr/>
          <p:nvPr/>
        </p:nvSpPr>
        <p:spPr>
          <a:xfrm>
            <a:off x="7315200" y="2231136"/>
            <a:ext cx="2020824" cy="140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기존신호등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53A90-0848-C20F-CD65-B9AD82FBA154}"/>
              </a:ext>
            </a:extLst>
          </p:cNvPr>
          <p:cNvSpPr/>
          <p:nvPr/>
        </p:nvSpPr>
        <p:spPr>
          <a:xfrm>
            <a:off x="9765792" y="2231136"/>
            <a:ext cx="2020824" cy="140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기존신호등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4180D3-F9DE-654A-7E02-6A7B398CFEC3}"/>
              </a:ext>
            </a:extLst>
          </p:cNvPr>
          <p:cNvCxnSpPr/>
          <p:nvPr/>
        </p:nvCxnSpPr>
        <p:spPr>
          <a:xfrm>
            <a:off x="9564624" y="3730752"/>
            <a:ext cx="0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2C981B-A77B-B31A-AEAC-72894A0B0B15}"/>
              </a:ext>
            </a:extLst>
          </p:cNvPr>
          <p:cNvSpPr/>
          <p:nvPr/>
        </p:nvSpPr>
        <p:spPr>
          <a:xfrm>
            <a:off x="7315200" y="4315968"/>
            <a:ext cx="2020824" cy="140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스마트신호등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997D3-486E-BB08-90AE-F0802C0B72B5}"/>
              </a:ext>
            </a:extLst>
          </p:cNvPr>
          <p:cNvSpPr/>
          <p:nvPr/>
        </p:nvSpPr>
        <p:spPr>
          <a:xfrm>
            <a:off x="9765792" y="4315968"/>
            <a:ext cx="2020824" cy="140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스마트 신호등</a:t>
            </a:r>
          </a:p>
        </p:txBody>
      </p:sp>
    </p:spTree>
    <p:extLst>
      <p:ext uri="{BB962C8B-B14F-4D97-AF65-F5344CB8AC3E}">
        <p14:creationId xmlns:p14="http://schemas.microsoft.com/office/powerpoint/2010/main" val="271078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BA5F5-EA5F-6D99-9B51-0617FABB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befor</a:t>
            </a:r>
            <a:r>
              <a:rPr lang="en-US" altLang="ko-KR" dirty="0"/>
              <a:t> after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540157-3A73-6617-AB64-69629CA3DEC9}"/>
              </a:ext>
            </a:extLst>
          </p:cNvPr>
          <p:cNvSpPr/>
          <p:nvPr/>
        </p:nvSpPr>
        <p:spPr>
          <a:xfrm>
            <a:off x="1504188" y="1690688"/>
            <a:ext cx="2711196" cy="1820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기존신호등사진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9C4234-676B-6446-5BDC-7A2A5223A5F3}"/>
              </a:ext>
            </a:extLst>
          </p:cNvPr>
          <p:cNvSpPr/>
          <p:nvPr/>
        </p:nvSpPr>
        <p:spPr>
          <a:xfrm>
            <a:off x="7840980" y="1690688"/>
            <a:ext cx="2711196" cy="1820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우리가 만들 스마트신호등 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5DF7F508-381E-259B-64EF-828A2A6F789E}"/>
              </a:ext>
            </a:extLst>
          </p:cNvPr>
          <p:cNvSpPr/>
          <p:nvPr/>
        </p:nvSpPr>
        <p:spPr>
          <a:xfrm>
            <a:off x="0" y="3785616"/>
            <a:ext cx="1042416" cy="10058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23A9D7D-CDC6-45F4-7EB6-B5909CBE207C}"/>
              </a:ext>
            </a:extLst>
          </p:cNvPr>
          <p:cNvSpPr/>
          <p:nvPr/>
        </p:nvSpPr>
        <p:spPr>
          <a:xfrm>
            <a:off x="0" y="4928616"/>
            <a:ext cx="1042416" cy="10058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E67AE12C-621F-71BF-D083-8527137AE974}"/>
              </a:ext>
            </a:extLst>
          </p:cNvPr>
          <p:cNvSpPr/>
          <p:nvPr/>
        </p:nvSpPr>
        <p:spPr>
          <a:xfrm>
            <a:off x="0" y="5934456"/>
            <a:ext cx="1042416" cy="10058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284A9-49DD-957A-1723-5BD1D1C9E0D5}"/>
              </a:ext>
            </a:extLst>
          </p:cNvPr>
          <p:cNvSpPr txBox="1"/>
          <p:nvPr/>
        </p:nvSpPr>
        <p:spPr>
          <a:xfrm>
            <a:off x="1645920" y="3877056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기존내용을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B6DDE01-43EE-E23F-DF59-6A51C6BFC057}"/>
              </a:ext>
            </a:extLst>
          </p:cNvPr>
          <p:cNvSpPr/>
          <p:nvPr/>
        </p:nvSpPr>
        <p:spPr>
          <a:xfrm>
            <a:off x="4965192" y="3941064"/>
            <a:ext cx="19202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7D26B-CABE-3DA9-3489-30CEBAE26100}"/>
              </a:ext>
            </a:extLst>
          </p:cNvPr>
          <p:cNvSpPr txBox="1"/>
          <p:nvPr/>
        </p:nvSpPr>
        <p:spPr>
          <a:xfrm>
            <a:off x="7955280" y="3785616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이부분을 보완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6B983-DB15-2B3E-203D-26CCD4955605}"/>
              </a:ext>
            </a:extLst>
          </p:cNvPr>
          <p:cNvSpPr txBox="1"/>
          <p:nvPr/>
        </p:nvSpPr>
        <p:spPr>
          <a:xfrm>
            <a:off x="1645920" y="4941015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기존내용을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2AC92D4-090D-5618-0A55-D94922F06A61}"/>
              </a:ext>
            </a:extLst>
          </p:cNvPr>
          <p:cNvSpPr/>
          <p:nvPr/>
        </p:nvSpPr>
        <p:spPr>
          <a:xfrm>
            <a:off x="4965192" y="5005023"/>
            <a:ext cx="19202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78737-10A7-C825-2817-086C44798530}"/>
              </a:ext>
            </a:extLst>
          </p:cNvPr>
          <p:cNvSpPr txBox="1"/>
          <p:nvPr/>
        </p:nvSpPr>
        <p:spPr>
          <a:xfrm>
            <a:off x="7955280" y="4849575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이부분을 보완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3A832-AB56-47A6-22C9-364CD86035DC}"/>
              </a:ext>
            </a:extLst>
          </p:cNvPr>
          <p:cNvSpPr txBox="1"/>
          <p:nvPr/>
        </p:nvSpPr>
        <p:spPr>
          <a:xfrm>
            <a:off x="1645920" y="6127432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기존내용을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5AA4823-755A-4EDE-6BF2-B2C73ACF0822}"/>
              </a:ext>
            </a:extLst>
          </p:cNvPr>
          <p:cNvSpPr/>
          <p:nvPr/>
        </p:nvSpPr>
        <p:spPr>
          <a:xfrm>
            <a:off x="4965192" y="6191440"/>
            <a:ext cx="19202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AB67F8-63DC-2585-5DB7-536271615A07}"/>
              </a:ext>
            </a:extLst>
          </p:cNvPr>
          <p:cNvSpPr txBox="1"/>
          <p:nvPr/>
        </p:nvSpPr>
        <p:spPr>
          <a:xfrm>
            <a:off x="7955280" y="6035992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이부분을 보완</a:t>
            </a:r>
          </a:p>
        </p:txBody>
      </p:sp>
    </p:spTree>
    <p:extLst>
      <p:ext uri="{BB962C8B-B14F-4D97-AF65-F5344CB8AC3E}">
        <p14:creationId xmlns:p14="http://schemas.microsoft.com/office/powerpoint/2010/main" val="6865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BFDD-4167-2F96-85A1-9AFDAA5F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개발어떻게할껀데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563A5-8340-E478-D871-077D5284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19" y="1775301"/>
            <a:ext cx="6477561" cy="367315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615F35D-6A3D-153E-5971-A89A209F6318}"/>
              </a:ext>
            </a:extLst>
          </p:cNvPr>
          <p:cNvSpPr/>
          <p:nvPr/>
        </p:nvSpPr>
        <p:spPr>
          <a:xfrm>
            <a:off x="1444752" y="3611880"/>
            <a:ext cx="1810512" cy="1609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6417-4125-5D3D-CB85-621814A7FBC1}"/>
              </a:ext>
            </a:extLst>
          </p:cNvPr>
          <p:cNvSpPr txBox="1"/>
          <p:nvPr/>
        </p:nvSpPr>
        <p:spPr>
          <a:xfrm>
            <a:off x="-850392" y="3877056"/>
            <a:ext cx="217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 비교하는 </a:t>
            </a:r>
            <a:r>
              <a:rPr lang="ko-KR" altLang="en-US" dirty="0" err="1"/>
              <a:t>표제작</a:t>
            </a:r>
            <a:r>
              <a:rPr lang="ko-KR" altLang="en-US" dirty="0"/>
              <a:t> 알파대신 </a:t>
            </a:r>
            <a:r>
              <a:rPr lang="ko-KR" altLang="en-US" dirty="0" err="1"/>
              <a:t>아두이노</a:t>
            </a:r>
            <a:r>
              <a:rPr lang="ko-KR" altLang="en-US" dirty="0"/>
              <a:t> 첨가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AD7E5E-E2CB-1768-24CB-74B99E13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20128" y="1302452"/>
            <a:ext cx="5116655" cy="25002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2297DD-BE5E-3F47-2A30-8FEEF26B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139" y="5010045"/>
            <a:ext cx="1348857" cy="241574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1CDDCEA-8093-57F8-4766-A7CBAC97B355}"/>
              </a:ext>
            </a:extLst>
          </p:cNvPr>
          <p:cNvSpPr/>
          <p:nvPr/>
        </p:nvSpPr>
        <p:spPr>
          <a:xfrm>
            <a:off x="5020056" y="1775301"/>
            <a:ext cx="320040" cy="30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E1C254-0B31-5FD8-742F-764F533A2381}"/>
              </a:ext>
            </a:extLst>
          </p:cNvPr>
          <p:cNvCxnSpPr/>
          <p:nvPr/>
        </p:nvCxnSpPr>
        <p:spPr>
          <a:xfrm>
            <a:off x="6537139" y="2002536"/>
            <a:ext cx="1098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A09273-DEE0-D2AE-CCE4-EB625323E2DC}"/>
              </a:ext>
            </a:extLst>
          </p:cNvPr>
          <p:cNvSpPr/>
          <p:nvPr/>
        </p:nvSpPr>
        <p:spPr>
          <a:xfrm>
            <a:off x="7763256" y="1690688"/>
            <a:ext cx="1645920" cy="61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 </a:t>
            </a:r>
            <a:r>
              <a:rPr lang="ko-KR" altLang="en-US" dirty="0" err="1"/>
              <a:t>뭔지내용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4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774AB-6EAC-11BC-6A59-6504C1EE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ko-KR" altLang="en-US" dirty="0" err="1"/>
              <a:t>뭐할껀데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C93A-D655-7C8E-B1BE-494E1BA2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ko-KR" altLang="en-US" dirty="0" err="1"/>
              <a:t>어덯게</a:t>
            </a:r>
            <a:r>
              <a:rPr lang="ko-KR" altLang="en-US" dirty="0"/>
              <a:t> 개발할지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en-US" altLang="ko-KR" dirty="0"/>
              <a:t>yolov5</a:t>
            </a:r>
            <a:r>
              <a:rPr lang="ko-KR" altLang="en-US" dirty="0"/>
              <a:t>예상 </a:t>
            </a:r>
            <a:endParaRPr lang="en-US" altLang="ko-KR" dirty="0"/>
          </a:p>
          <a:p>
            <a:r>
              <a:rPr lang="ko-KR" altLang="en-US" dirty="0"/>
              <a:t>데이터셋은 이미지넷 소방차 </a:t>
            </a:r>
            <a:r>
              <a:rPr lang="en-US" altLang="ko-KR" dirty="0"/>
              <a:t>1300</a:t>
            </a:r>
            <a:r>
              <a:rPr lang="ko-KR" altLang="en-US" dirty="0"/>
              <a:t>개 이미지데이터보유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D39A6-A856-0DFC-1936-EA79743B9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27" y="5921671"/>
            <a:ext cx="7353937" cy="510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21431-43B8-4ED5-6AC2-730D6BC1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885" y="4652831"/>
            <a:ext cx="2598645" cy="1013548"/>
          </a:xfrm>
          <a:prstGeom prst="rect">
            <a:avLst/>
          </a:prstGeom>
        </p:spPr>
      </p:pic>
      <p:pic>
        <p:nvPicPr>
          <p:cNvPr id="2050" name="Picture 2" descr="YOLO V5 환경 셋팅 및 모델 아키텍쳐 분석하기">
            <a:extLst>
              <a:ext uri="{FF2B5EF4-FFF2-40B4-BE49-F238E27FC236}">
                <a16:creationId xmlns:a16="http://schemas.microsoft.com/office/drawing/2014/main" id="{582E63A8-B4D2-963A-274F-5B79D368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77" y="4418838"/>
            <a:ext cx="3026092" cy="115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2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480B3C7-F17E-B53C-FE5E-BAF04712208A}"/>
              </a:ext>
            </a:extLst>
          </p:cNvPr>
          <p:cNvSpPr/>
          <p:nvPr/>
        </p:nvSpPr>
        <p:spPr>
          <a:xfrm>
            <a:off x="5350668" y="33336"/>
            <a:ext cx="274320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5DF25EF4-B52C-7253-CB58-5B665474205C}"/>
              </a:ext>
            </a:extLst>
          </p:cNvPr>
          <p:cNvSpPr/>
          <p:nvPr/>
        </p:nvSpPr>
        <p:spPr>
          <a:xfrm>
            <a:off x="4633912" y="1104900"/>
            <a:ext cx="4176714" cy="12477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긴급차량이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4DFF64-8121-2768-2F5C-0980F8ECDDC8}"/>
              </a:ext>
            </a:extLst>
          </p:cNvPr>
          <p:cNvCxnSpPr>
            <a:cxnSpLocks/>
          </p:cNvCxnSpPr>
          <p:nvPr/>
        </p:nvCxnSpPr>
        <p:spPr>
          <a:xfrm>
            <a:off x="6722268" y="2352675"/>
            <a:ext cx="0" cy="819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1C5D6F-585D-7F38-B1E4-FDEA7305DBD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722269" y="664367"/>
            <a:ext cx="0" cy="44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D136579D-04B6-0D7B-A283-BD518B1A4309}"/>
              </a:ext>
            </a:extLst>
          </p:cNvPr>
          <p:cNvSpPr/>
          <p:nvPr/>
        </p:nvSpPr>
        <p:spPr>
          <a:xfrm>
            <a:off x="4633911" y="3171826"/>
            <a:ext cx="4176714" cy="12477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보행자 신호까지 </a:t>
            </a:r>
            <a:r>
              <a:rPr lang="en-US" altLang="ko-KR" dirty="0"/>
              <a:t>10</a:t>
            </a:r>
            <a:r>
              <a:rPr lang="ko-KR" altLang="en-US" dirty="0"/>
              <a:t>초 남았는가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5BC9B-75FE-89D7-4D35-3D02E51A9224}"/>
              </a:ext>
            </a:extLst>
          </p:cNvPr>
          <p:cNvSpPr/>
          <p:nvPr/>
        </p:nvSpPr>
        <p:spPr>
          <a:xfrm>
            <a:off x="5257800" y="5000625"/>
            <a:ext cx="29337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보행자 대기시간</a:t>
            </a:r>
            <a:r>
              <a:rPr lang="en-US" altLang="ko-KR" dirty="0"/>
              <a:t>+10</a:t>
            </a:r>
            <a:r>
              <a:rPr lang="ko-KR" altLang="en-US" dirty="0"/>
              <a:t>초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긴급차량 </a:t>
            </a:r>
            <a:r>
              <a:rPr lang="ko-KR" altLang="en-US" dirty="0" err="1"/>
              <a:t>지나가는시간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219CD0-3F1D-1522-F9C6-9D1B92AA543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22268" y="4419601"/>
            <a:ext cx="0" cy="581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72540F-9B47-9474-8E90-C9B20797D1AD}"/>
              </a:ext>
            </a:extLst>
          </p:cNvPr>
          <p:cNvSpPr txBox="1"/>
          <p:nvPr/>
        </p:nvSpPr>
        <p:spPr>
          <a:xfrm>
            <a:off x="7029450" y="259080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9D051-A2D8-0F48-0912-D0DE926B7546}"/>
              </a:ext>
            </a:extLst>
          </p:cNvPr>
          <p:cNvSpPr txBox="1"/>
          <p:nvPr/>
        </p:nvSpPr>
        <p:spPr>
          <a:xfrm>
            <a:off x="7029450" y="4490802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C2986B1-541C-1A35-20DC-807FD7A73BA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810626" y="1728788"/>
            <a:ext cx="790574" cy="435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F990CE-03CF-488A-20CF-160A8D9D0D48}"/>
              </a:ext>
            </a:extLst>
          </p:cNvPr>
          <p:cNvSpPr txBox="1"/>
          <p:nvPr/>
        </p:nvSpPr>
        <p:spPr>
          <a:xfrm>
            <a:off x="8534400" y="12477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아니요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6D88F-2E0A-EAF2-B86B-F7B63E17088D}"/>
              </a:ext>
            </a:extLst>
          </p:cNvPr>
          <p:cNvSpPr txBox="1"/>
          <p:nvPr/>
        </p:nvSpPr>
        <p:spPr>
          <a:xfrm>
            <a:off x="8467725" y="3244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아니요</a:t>
            </a:r>
          </a:p>
        </p:txBody>
      </p:sp>
      <p:pic>
        <p:nvPicPr>
          <p:cNvPr id="27" name="Picture 8" descr="detail image">
            <a:extLst>
              <a:ext uri="{FF2B5EF4-FFF2-40B4-BE49-F238E27FC236}">
                <a16:creationId xmlns:a16="http://schemas.microsoft.com/office/drawing/2014/main" id="{A58CE568-0E24-D840-65E1-03851AB1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3138" y="-29337"/>
            <a:ext cx="724662" cy="7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D32CE43-F817-993F-AB37-1D3F8FA77158}"/>
              </a:ext>
            </a:extLst>
          </p:cNvPr>
          <p:cNvCxnSpPr>
            <a:cxnSpLocks/>
          </p:cNvCxnSpPr>
          <p:nvPr/>
        </p:nvCxnSpPr>
        <p:spPr>
          <a:xfrm>
            <a:off x="8754666" y="3795713"/>
            <a:ext cx="84653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3CE08C8-04FC-F623-C195-EAEE3AB98FFE}"/>
              </a:ext>
            </a:extLst>
          </p:cNvPr>
          <p:cNvCxnSpPr/>
          <p:nvPr/>
        </p:nvCxnSpPr>
        <p:spPr>
          <a:xfrm flipH="1">
            <a:off x="6896100" y="6086475"/>
            <a:ext cx="270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16DC426-16C9-5180-524B-9849BFE30D6E}"/>
              </a:ext>
            </a:extLst>
          </p:cNvPr>
          <p:cNvSpPr/>
          <p:nvPr/>
        </p:nvSpPr>
        <p:spPr>
          <a:xfrm>
            <a:off x="5505450" y="6262689"/>
            <a:ext cx="2257425" cy="528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변경없음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70C23CD-0DF1-B650-D6F2-E24FB1E43D01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6634163" y="5838825"/>
            <a:ext cx="26192" cy="423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노후 소방차'를 화물차로 바꾼다? 결과는 '낙제점' &lt; 기획 &lt; 종합 &lt; 기사본문 - 상용차신문">
            <a:extLst>
              <a:ext uri="{FF2B5EF4-FFF2-40B4-BE49-F238E27FC236}">
                <a16:creationId xmlns:a16="http://schemas.microsoft.com/office/drawing/2014/main" id="{A2194923-D4E7-54E1-A47F-05C39546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38" y="807482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보행자를위한 빨간 신호등 | 프리미엄 사진">
            <a:extLst>
              <a:ext uri="{FF2B5EF4-FFF2-40B4-BE49-F238E27FC236}">
                <a16:creationId xmlns:a16="http://schemas.microsoft.com/office/drawing/2014/main" id="{D5C60DD9-C48F-E3D5-C7EC-E1391A61F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92" y="2762251"/>
            <a:ext cx="17430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4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HY견고딕</vt:lpstr>
      <vt:lpstr>맑은 고딕</vt:lpstr>
      <vt:lpstr>Office 테마</vt:lpstr>
      <vt:lpstr>스마트 신호등  기획서 (넥스프라)</vt:lpstr>
      <vt:lpstr>목차</vt:lpstr>
      <vt:lpstr>뭐 만드는데&gt; </vt:lpstr>
      <vt:lpstr>제안이유</vt:lpstr>
      <vt:lpstr>현재시장동향</vt:lpstr>
      <vt:lpstr>befor after</vt:lpstr>
      <vt:lpstr>개발어떻게할껀데?</vt:lpstr>
      <vt:lpstr>소프트웨어 뭐할껀데?</vt:lpstr>
      <vt:lpstr>PowerPoint 프레젠테이션</vt:lpstr>
      <vt:lpstr>기대효과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신호등  기획서 (넥스프라)</dc:title>
  <dc:creator>user</dc:creator>
  <cp:lastModifiedBy>user</cp:lastModifiedBy>
  <cp:revision>1</cp:revision>
  <dcterms:created xsi:type="dcterms:W3CDTF">2022-12-15T07:36:15Z</dcterms:created>
  <dcterms:modified xsi:type="dcterms:W3CDTF">2022-12-15T07:36:35Z</dcterms:modified>
</cp:coreProperties>
</file>