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1" r:id="rId2"/>
    <p:sldId id="293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4" r:id="rId15"/>
    <p:sldId id="295" r:id="rId16"/>
    <p:sldId id="297" r:id="rId17"/>
    <p:sldId id="303" r:id="rId18"/>
    <p:sldId id="298" r:id="rId19"/>
    <p:sldId id="299" r:id="rId20"/>
  </p:sldIdLst>
  <p:sldSz cx="9144000" cy="6858000" type="screen4x3"/>
  <p:notesSz cx="6877050" cy="9656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2">
          <p15:clr>
            <a:srgbClr val="A4A3A4"/>
          </p15:clr>
        </p15:guide>
        <p15:guide id="2" pos="216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1" autoAdjust="0"/>
    <p:restoredTop sz="89974" autoAdjust="0"/>
  </p:normalViewPr>
  <p:slideViewPr>
    <p:cSldViewPr>
      <p:cViewPr>
        <p:scale>
          <a:sx n="70" d="100"/>
          <a:sy n="70" d="100"/>
        </p:scale>
        <p:origin x="44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910" y="-90"/>
      </p:cViewPr>
      <p:guideLst>
        <p:guide orient="horz" pos="3042"/>
        <p:guide pos="216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96997" y="2"/>
            <a:ext cx="2980055" cy="482838"/>
          </a:xfrm>
          <a:prstGeom prst="rect">
            <a:avLst/>
          </a:prstGeom>
        </p:spPr>
        <p:txBody>
          <a:bodyPr vert="horz" lIns="94472" tIns="47236" rIns="94472" bIns="47236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93" y="2"/>
            <a:ext cx="2980055" cy="482838"/>
          </a:xfrm>
          <a:prstGeom prst="rect">
            <a:avLst/>
          </a:prstGeom>
        </p:spPr>
        <p:txBody>
          <a:bodyPr vert="horz" lIns="94472" tIns="47236" rIns="94472" bIns="47236" rtlCol="1"/>
          <a:lstStyle>
            <a:lvl1pPr algn="l">
              <a:defRPr sz="1200"/>
            </a:lvl1pPr>
          </a:lstStyle>
          <a:p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96997" y="9172250"/>
            <a:ext cx="2980055" cy="482838"/>
          </a:xfrm>
          <a:prstGeom prst="rect">
            <a:avLst/>
          </a:prstGeom>
        </p:spPr>
        <p:txBody>
          <a:bodyPr vert="horz" lIns="94472" tIns="47236" rIns="94472" bIns="47236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93" y="9172250"/>
            <a:ext cx="2980055" cy="482838"/>
          </a:xfrm>
          <a:prstGeom prst="rect">
            <a:avLst/>
          </a:prstGeom>
        </p:spPr>
        <p:txBody>
          <a:bodyPr vert="horz" lIns="94472" tIns="47236" rIns="94472" bIns="47236" rtlCol="1" anchor="b"/>
          <a:lstStyle>
            <a:lvl1pPr algn="l">
              <a:defRPr sz="1200"/>
            </a:lvl1pPr>
          </a:lstStyle>
          <a:p>
            <a:fld id="{606CB1D9-3E65-458E-B651-AE435D68497F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1625415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96997" y="2"/>
            <a:ext cx="2980055" cy="482838"/>
          </a:xfrm>
          <a:prstGeom prst="rect">
            <a:avLst/>
          </a:prstGeom>
        </p:spPr>
        <p:txBody>
          <a:bodyPr vert="horz" lIns="94472" tIns="47236" rIns="94472" bIns="47236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93" y="2"/>
            <a:ext cx="2980055" cy="482838"/>
          </a:xfrm>
          <a:prstGeom prst="rect">
            <a:avLst/>
          </a:prstGeom>
        </p:spPr>
        <p:txBody>
          <a:bodyPr vert="horz" lIns="94472" tIns="47236" rIns="94472" bIns="47236" rtlCol="1"/>
          <a:lstStyle>
            <a:lvl1pPr algn="l">
              <a:defRPr sz="1200"/>
            </a:lvl1pPr>
          </a:lstStyle>
          <a:p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5525" y="725488"/>
            <a:ext cx="4826000" cy="3619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472" tIns="47236" rIns="94472" bIns="47236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7705" y="4586963"/>
            <a:ext cx="5501640" cy="4345543"/>
          </a:xfrm>
          <a:prstGeom prst="rect">
            <a:avLst/>
          </a:prstGeom>
        </p:spPr>
        <p:txBody>
          <a:bodyPr vert="horz" lIns="94472" tIns="47236" rIns="94472" bIns="47236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96997" y="9172250"/>
            <a:ext cx="2980055" cy="482838"/>
          </a:xfrm>
          <a:prstGeom prst="rect">
            <a:avLst/>
          </a:prstGeom>
        </p:spPr>
        <p:txBody>
          <a:bodyPr vert="horz" lIns="94472" tIns="47236" rIns="94472" bIns="47236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93" y="9172250"/>
            <a:ext cx="2980055" cy="482838"/>
          </a:xfrm>
          <a:prstGeom prst="rect">
            <a:avLst/>
          </a:prstGeom>
        </p:spPr>
        <p:txBody>
          <a:bodyPr vert="horz" lIns="94472" tIns="47236" rIns="94472" bIns="47236" rtlCol="1" anchor="b"/>
          <a:lstStyle>
            <a:lvl1pPr algn="l">
              <a:defRPr sz="1200"/>
            </a:lvl1pPr>
          </a:lstStyle>
          <a:p>
            <a:fld id="{0A005EC7-42D3-47B6-A5BC-AE50E0E9F88B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1163154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</a:t>
            </a:fld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62395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The purpose of jQuery is to make it much easier to use JavaScript on your website.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jQuery also simplifies a lot of the complicated things from JavaScript, like AJAX calls and DOM manipulation.</a:t>
            </a:r>
          </a:p>
          <a:p>
            <a:endParaRPr lang="en-C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lots of other JavaScript frameworks out there, but jQuery seems to be the most popular, and also the most extendable.</a:t>
            </a:r>
          </a:p>
          <a:p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of the biggest companies on the Web use jQuery, such as:</a:t>
            </a:r>
          </a:p>
          <a:p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</a:p>
          <a:p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</a:t>
            </a:r>
          </a:p>
          <a:p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IBM</a:t>
            </a:r>
          </a:p>
          <a:p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Netflix</a:t>
            </a:r>
          </a:p>
          <a:p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5526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F165-F28C-45A9-A475-E15416191F12}" type="datetime1">
              <a:rPr lang="en-US" smtClean="0"/>
              <a:pPr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DDEA-B671-4960-94E4-441D678B7552}" type="datetime1">
              <a:rPr lang="en-US" smtClean="0"/>
              <a:pPr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90768-05CE-4A47-BCD2-A3690587989C}" type="datetime1">
              <a:rPr lang="en-US" smtClean="0"/>
              <a:pPr/>
              <a:t>12/25/2014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4600" y="6581001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Dr Walid M. </a:t>
            </a:r>
            <a:r>
              <a:rPr lang="en-US" sz="1050" dirty="0" err="1" smtClean="0"/>
              <a:t>Aly</a:t>
            </a:r>
            <a:endParaRPr lang="en-US" sz="1050" dirty="0"/>
          </a:p>
        </p:txBody>
      </p:sp>
      <p:pic>
        <p:nvPicPr>
          <p:cNvPr id="118785" name="Picture 1" descr="LOGO CCIT(B&amp;W)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610601" y="0"/>
            <a:ext cx="533399" cy="534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4572000" y="6477000"/>
            <a:ext cx="685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lec13</a:t>
            </a:r>
            <a:endParaRPr lang="ar-EG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1701" y="6444362"/>
            <a:ext cx="35814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sz="1050" dirty="0" smtClean="0"/>
              <a:t>Web Programming</a:t>
            </a:r>
            <a:r>
              <a:rPr lang="en-US" sz="1100" baseline="0" dirty="0" smtClean="0"/>
              <a:t>   </a:t>
            </a:r>
            <a:r>
              <a:rPr lang="en-US" sz="1050" dirty="0" smtClean="0"/>
              <a:t>CS333/CS614 </a:t>
            </a:r>
            <a:endParaRPr lang="en-US" sz="1050" dirty="0" smtClean="0"/>
          </a:p>
          <a:p>
            <a:pPr lvl="0" algn="ctr">
              <a:spcBef>
                <a:spcPct val="0"/>
              </a:spcBef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dirty="0" smtClean="0"/>
              <a:t> </a:t>
            </a:r>
            <a:r>
              <a:rPr lang="en-US" sz="1100" dirty="0" smtClean="0"/>
              <a:t>  </a:t>
            </a:r>
            <a:endParaRPr kumimoji="0" lang="ar-EG" sz="11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2286000" y="6594470"/>
            <a:ext cx="609600" cy="24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016AE0-64E8-4F28-9C22-7FEE4CE8DE0A}" type="datetime10">
              <a:rPr lang="en-US" smtClean="0"/>
              <a:pPr/>
              <a:t>19:54</a:t>
            </a:fld>
            <a:endParaRPr lang="en-US" dirty="0"/>
          </a:p>
        </p:txBody>
      </p:sp>
      <p:pic>
        <p:nvPicPr>
          <p:cNvPr id="2050" name="Picture 2" descr="File:JQuery logo.sv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20087"/>
            <a:ext cx="1428750" cy="34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Examples/jQUERY3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Examples/jQUERY4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Examples/jQUERY5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Examples/jQUERY6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Examples/jQUERY7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xamples/jQUERY1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Examples/jQUERY2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2653954"/>
            <a:ext cx="6400800" cy="685800"/>
          </a:xfrm>
        </p:spPr>
        <p:txBody>
          <a:bodyPr/>
          <a:lstStyle/>
          <a:p>
            <a:r>
              <a:rPr lang="en-US" dirty="0" smtClean="0"/>
              <a:t>Dr Walid M. Aly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76300" y="748748"/>
            <a:ext cx="7543800" cy="1600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6000" dirty="0" smtClean="0"/>
              <a:t>Web Programming</a:t>
            </a:r>
            <a:endParaRPr lang="ar-EG" sz="6600" dirty="0" smtClean="0"/>
          </a:p>
          <a:p>
            <a:pPr lvl="0" algn="ctr">
              <a:spcBef>
                <a:spcPct val="0"/>
              </a:spcBef>
              <a:defRPr/>
            </a:pPr>
            <a:r>
              <a:rPr lang="en-US" sz="6000" dirty="0" smtClean="0"/>
              <a:t>C333-CS614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24200" y="3383152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Lecture#13 </a:t>
            </a:r>
            <a:endParaRPr lang="en-CA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4348287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 smtClean="0"/>
              <a:t>jQuery</a:t>
            </a:r>
            <a:endParaRPr lang="en-CA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57150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Reference</a:t>
            </a:r>
            <a:r>
              <a:rPr lang="en-CA" dirty="0" smtClean="0"/>
              <a:t>: http</a:t>
            </a:r>
            <a:r>
              <a:rPr lang="en-CA" dirty="0"/>
              <a:t>://www.w3schools.com/jquery/default.asp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1033122"/>
            <a:ext cx="4191000" cy="53553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CA" dirty="0"/>
              <a:t>&lt;!DOCTYPE html&gt;</a:t>
            </a:r>
          </a:p>
          <a:p>
            <a:r>
              <a:rPr lang="en-CA" dirty="0"/>
              <a:t>&lt;html&gt;</a:t>
            </a:r>
          </a:p>
          <a:p>
            <a:r>
              <a:rPr lang="en-CA" dirty="0"/>
              <a:t>&lt;head&gt;</a:t>
            </a:r>
          </a:p>
          <a:p>
            <a:r>
              <a:rPr lang="en-CA" dirty="0"/>
              <a:t>&lt;script </a:t>
            </a:r>
            <a:r>
              <a:rPr lang="en-CA" dirty="0" err="1"/>
              <a:t>src</a:t>
            </a:r>
            <a:r>
              <a:rPr lang="en-CA" dirty="0"/>
              <a:t>="jquery-2.1.3.js"&gt;&lt;/script&gt;</a:t>
            </a:r>
          </a:p>
          <a:p>
            <a:r>
              <a:rPr lang="en-CA" dirty="0"/>
              <a:t>&lt;script&gt;</a:t>
            </a:r>
          </a:p>
          <a:p>
            <a:r>
              <a:rPr lang="en-CA" dirty="0"/>
              <a:t>$(document).ready(function(){</a:t>
            </a:r>
          </a:p>
          <a:p>
            <a:r>
              <a:rPr lang="en-CA" dirty="0"/>
              <a:t>  $("button").click(function(){</a:t>
            </a:r>
          </a:p>
          <a:p>
            <a:r>
              <a:rPr lang="en-CA" dirty="0"/>
              <a:t>    $(this).hide();</a:t>
            </a:r>
          </a:p>
          <a:p>
            <a:r>
              <a:rPr lang="en-CA" dirty="0"/>
              <a:t>  });</a:t>
            </a:r>
          </a:p>
          <a:p>
            <a:r>
              <a:rPr lang="en-CA" dirty="0"/>
              <a:t>});</a:t>
            </a:r>
          </a:p>
          <a:p>
            <a:r>
              <a:rPr lang="en-CA" dirty="0"/>
              <a:t>&lt;/script&gt;</a:t>
            </a:r>
          </a:p>
          <a:p>
            <a:r>
              <a:rPr lang="en-CA" dirty="0"/>
              <a:t>&lt;/head&gt;</a:t>
            </a:r>
          </a:p>
          <a:p>
            <a:r>
              <a:rPr lang="en-CA" dirty="0"/>
              <a:t>&lt;body&gt;</a:t>
            </a:r>
          </a:p>
          <a:p>
            <a:r>
              <a:rPr lang="en-CA" dirty="0" smtClean="0"/>
              <a:t>&lt;</a:t>
            </a:r>
            <a:r>
              <a:rPr lang="en-CA" dirty="0"/>
              <a:t>h2&gt;This is a heading&lt;/h2&gt;</a:t>
            </a:r>
          </a:p>
          <a:p>
            <a:r>
              <a:rPr lang="en-CA" dirty="0"/>
              <a:t>&lt;p&gt;This is a paragraph.&lt;/p&gt;</a:t>
            </a:r>
          </a:p>
          <a:p>
            <a:r>
              <a:rPr lang="en-CA" dirty="0"/>
              <a:t>&lt;p&gt;This is another paragraph.&lt;/p&gt;</a:t>
            </a:r>
          </a:p>
          <a:p>
            <a:r>
              <a:rPr lang="en-CA" dirty="0"/>
              <a:t>&lt;button&gt;Click me&lt;/button&gt;</a:t>
            </a:r>
          </a:p>
          <a:p>
            <a:r>
              <a:rPr lang="en-CA" dirty="0" smtClean="0"/>
              <a:t>&lt;/</a:t>
            </a:r>
            <a:r>
              <a:rPr lang="en-CA" dirty="0"/>
              <a:t>body&gt;</a:t>
            </a:r>
          </a:p>
          <a:p>
            <a:r>
              <a:rPr lang="en-CA" dirty="0"/>
              <a:t>&lt;/html&gt;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0" y="5967140"/>
            <a:ext cx="1496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2" action="ppaction://hlinkfile"/>
              </a:rPr>
              <a:t>jQUERY3.html</a:t>
            </a:r>
            <a:endParaRPr lang="en-CA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dirty="0" smtClean="0">
                <a:solidFill>
                  <a:srgbClr val="FF0000"/>
                </a:solidFill>
              </a:rPr>
              <a:t>Example#3</a:t>
            </a:r>
            <a:endParaRPr lang="en-CA" sz="48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776" y="2114106"/>
            <a:ext cx="3148013" cy="24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4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FF0000"/>
                </a:solidFill>
              </a:rPr>
              <a:t>jQuery Event </a:t>
            </a:r>
            <a:r>
              <a:rPr lang="en-CA" dirty="0" smtClean="0">
                <a:solidFill>
                  <a:srgbClr val="FF0000"/>
                </a:solidFill>
              </a:rPr>
              <a:t>Methods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52" y="1145082"/>
            <a:ext cx="8915400" cy="1215192"/>
          </a:xfrm>
        </p:spPr>
        <p:txBody>
          <a:bodyPr>
            <a:normAutofit/>
          </a:bodyPr>
          <a:lstStyle/>
          <a:p>
            <a:r>
              <a:rPr lang="en-CA" sz="2800" b="1" dirty="0"/>
              <a:t>$(document).ready()</a:t>
            </a:r>
            <a:endParaRPr lang="en-CA" sz="2800" dirty="0"/>
          </a:p>
          <a:p>
            <a:pPr lvl="1"/>
            <a:r>
              <a:rPr lang="en-CA" sz="1800" dirty="0"/>
              <a:t>The $(document).ready() method allows us to execute a function when the document is fully loaded.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252" y="2308893"/>
            <a:ext cx="822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404040"/>
                </a:solidFill>
                <a:latin typeface="verdana" panose="020B0604030504040204" pitchFamily="34" charset="0"/>
              </a:rPr>
              <a:t>click()</a:t>
            </a:r>
            <a:endParaRPr lang="en-CA" sz="2000" dirty="0">
              <a:solidFill>
                <a:srgbClr val="404040"/>
              </a:solidFill>
              <a:latin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404040"/>
                </a:solidFill>
                <a:latin typeface="verdana" panose="020B0604030504040204" pitchFamily="34" charset="0"/>
              </a:rPr>
              <a:t>The click() method attaches an event handler function to an HTML element.</a:t>
            </a:r>
            <a:endParaRPr lang="en-CA" sz="2000" b="0" i="0" dirty="0">
              <a:solidFill>
                <a:srgbClr val="40404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8661" y="3524085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err="1">
                <a:solidFill>
                  <a:srgbClr val="404040"/>
                </a:solidFill>
                <a:latin typeface="verdana" panose="020B0604030504040204" pitchFamily="34" charset="0"/>
              </a:rPr>
              <a:t>dblclick</a:t>
            </a:r>
            <a:r>
              <a:rPr lang="en-CA" b="1" dirty="0">
                <a:solidFill>
                  <a:srgbClr val="404040"/>
                </a:solidFill>
                <a:latin typeface="verdana" panose="020B0604030504040204" pitchFamily="34" charset="0"/>
              </a:rPr>
              <a:t>()</a:t>
            </a:r>
            <a:endParaRPr lang="en-CA" dirty="0">
              <a:solidFill>
                <a:srgbClr val="404040"/>
              </a:solidFill>
              <a:latin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404040"/>
                </a:solidFill>
                <a:latin typeface="verdana" panose="020B0604030504040204" pitchFamily="34" charset="0"/>
              </a:rPr>
              <a:t>The </a:t>
            </a:r>
            <a:r>
              <a:rPr lang="en-CA" dirty="0" err="1">
                <a:solidFill>
                  <a:srgbClr val="404040"/>
                </a:solidFill>
                <a:latin typeface="verdana" panose="020B0604030504040204" pitchFamily="34" charset="0"/>
              </a:rPr>
              <a:t>dblclick</a:t>
            </a:r>
            <a:r>
              <a:rPr lang="en-CA" dirty="0">
                <a:solidFill>
                  <a:srgbClr val="404040"/>
                </a:solidFill>
                <a:latin typeface="verdana" panose="020B0604030504040204" pitchFamily="34" charset="0"/>
              </a:rPr>
              <a:t>() method attaches an event handler function to an HTML element</a:t>
            </a:r>
            <a:endParaRPr lang="en-CA" b="0" i="0" dirty="0">
              <a:solidFill>
                <a:srgbClr val="40404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8661" y="452501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404040"/>
                </a:solidFill>
                <a:latin typeface="verdana" panose="020B0604030504040204" pitchFamily="34" charset="0"/>
              </a:rPr>
              <a:t>mouseenter()</a:t>
            </a:r>
            <a:endParaRPr lang="en-CA" dirty="0">
              <a:solidFill>
                <a:srgbClr val="404040"/>
              </a:solidFill>
              <a:latin typeface="verdana" panose="020B0604030504040204" pitchFamily="34" charset="0"/>
            </a:endParaRPr>
          </a:p>
          <a:p>
            <a:pPr lvl="1"/>
            <a:r>
              <a:rPr lang="en-CA" dirty="0">
                <a:solidFill>
                  <a:srgbClr val="404040"/>
                </a:solidFill>
                <a:latin typeface="verdana" panose="020B0604030504040204" pitchFamily="34" charset="0"/>
              </a:rPr>
              <a:t>The mouseenter() method attaches an event handler function to an HTML element.</a:t>
            </a:r>
            <a:endParaRPr lang="en-CA" b="0" i="0" dirty="0">
              <a:solidFill>
                <a:srgbClr val="40404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8661" y="5717679"/>
            <a:ext cx="2004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err="1">
                <a:solidFill>
                  <a:srgbClr val="404040"/>
                </a:solidFill>
                <a:latin typeface="verdana" panose="020B0604030504040204" pitchFamily="34" charset="0"/>
              </a:rPr>
              <a:t>mousedown</a:t>
            </a:r>
            <a:r>
              <a:rPr lang="en-CA" b="1" dirty="0">
                <a:solidFill>
                  <a:srgbClr val="404040"/>
                </a:solidFill>
                <a:latin typeface="verdana" panose="020B0604030504040204" pitchFamily="34" charset="0"/>
              </a:rPr>
              <a:t>()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2519615" y="5723175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err="1">
                <a:solidFill>
                  <a:srgbClr val="404040"/>
                </a:solidFill>
                <a:latin typeface="verdana" panose="020B0604030504040204" pitchFamily="34" charset="0"/>
              </a:rPr>
              <a:t>mouseup</a:t>
            </a:r>
            <a:r>
              <a:rPr lang="en-CA" b="1" dirty="0">
                <a:solidFill>
                  <a:srgbClr val="404040"/>
                </a:solidFill>
                <a:latin typeface="verdana" panose="020B0604030504040204" pitchFamily="34" charset="0"/>
              </a:rPr>
              <a:t>()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4487517" y="5723235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404040"/>
                </a:solidFill>
                <a:latin typeface="verdana" panose="020B0604030504040204" pitchFamily="34" charset="0"/>
              </a:rPr>
              <a:t>hover()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5988782" y="5717679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404040"/>
                </a:solidFill>
                <a:latin typeface="verdana" panose="020B0604030504040204" pitchFamily="34" charset="0"/>
              </a:rPr>
              <a:t>focus()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7452970" y="5717679"/>
            <a:ext cx="95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404040"/>
                </a:solidFill>
                <a:latin typeface="verdana" panose="020B0604030504040204" pitchFamily="34" charset="0"/>
              </a:rPr>
              <a:t>blur()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137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Example#4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" y="1297623"/>
            <a:ext cx="4495800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/>
              <a:t>&lt;!DOCTYPE html&gt;</a:t>
            </a:r>
          </a:p>
          <a:p>
            <a:r>
              <a:rPr lang="en-CA" dirty="0"/>
              <a:t>&lt;html&gt;</a:t>
            </a:r>
          </a:p>
          <a:p>
            <a:r>
              <a:rPr lang="en-CA" dirty="0"/>
              <a:t>&lt;head&gt;</a:t>
            </a:r>
          </a:p>
          <a:p>
            <a:r>
              <a:rPr lang="en-CA" dirty="0"/>
              <a:t>&lt;script </a:t>
            </a:r>
            <a:r>
              <a:rPr lang="en-CA" dirty="0" err="1"/>
              <a:t>src</a:t>
            </a:r>
            <a:r>
              <a:rPr lang="en-CA" dirty="0"/>
              <a:t>="jquery-2.1.3.js"&gt;&lt;/script&gt;</a:t>
            </a:r>
          </a:p>
          <a:p>
            <a:r>
              <a:rPr lang="en-CA" dirty="0"/>
              <a:t>&lt;script&gt;</a:t>
            </a:r>
          </a:p>
          <a:p>
            <a:r>
              <a:rPr lang="en-CA" dirty="0"/>
              <a:t>$(document).ready(function(){</a:t>
            </a:r>
          </a:p>
          <a:p>
            <a:r>
              <a:rPr lang="en-CA" dirty="0"/>
              <a:t>  $("#p1").</a:t>
            </a:r>
            <a:r>
              <a:rPr lang="en-CA" dirty="0" err="1"/>
              <a:t>mouseleave</a:t>
            </a:r>
            <a:r>
              <a:rPr lang="en-CA" dirty="0"/>
              <a:t>(function(){</a:t>
            </a:r>
          </a:p>
          <a:p>
            <a:r>
              <a:rPr lang="en-CA" dirty="0"/>
              <a:t>    alert("Bye! You now leave p1!");</a:t>
            </a:r>
          </a:p>
          <a:p>
            <a:r>
              <a:rPr lang="en-CA" dirty="0"/>
              <a:t>  });</a:t>
            </a:r>
          </a:p>
          <a:p>
            <a:r>
              <a:rPr lang="en-CA" dirty="0"/>
              <a:t>});</a:t>
            </a:r>
          </a:p>
          <a:p>
            <a:r>
              <a:rPr lang="en-CA" dirty="0"/>
              <a:t>&lt;/script&gt;</a:t>
            </a:r>
          </a:p>
          <a:p>
            <a:r>
              <a:rPr lang="en-CA" dirty="0"/>
              <a:t>&lt;/head&gt;</a:t>
            </a:r>
          </a:p>
          <a:p>
            <a:r>
              <a:rPr lang="en-CA" dirty="0"/>
              <a:t>&lt;body&gt;</a:t>
            </a:r>
          </a:p>
          <a:p>
            <a:endParaRPr lang="en-CA" dirty="0"/>
          </a:p>
          <a:p>
            <a:r>
              <a:rPr lang="en-CA" dirty="0"/>
              <a:t>&lt;p id="p1"&gt;This is a paragraph.&lt;/p&gt;</a:t>
            </a:r>
          </a:p>
          <a:p>
            <a:endParaRPr lang="en-CA" dirty="0"/>
          </a:p>
          <a:p>
            <a:r>
              <a:rPr lang="en-CA" dirty="0"/>
              <a:t>&lt;/body&gt;</a:t>
            </a:r>
          </a:p>
          <a:p>
            <a:r>
              <a:rPr lang="en-CA" dirty="0"/>
              <a:t>&lt;/html&gt;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6871590" y="5987018"/>
            <a:ext cx="1496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2" action="ppaction://hlinkfile"/>
              </a:rPr>
              <a:t>jQUERY4.html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54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7851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FF0000"/>
                </a:solidFill>
              </a:rPr>
              <a:t>jQuery </a:t>
            </a:r>
            <a:r>
              <a:rPr lang="en-CA" dirty="0" smtClean="0">
                <a:solidFill>
                  <a:srgbClr val="FF0000"/>
                </a:solidFill>
              </a:rPr>
              <a:t>Effects:</a:t>
            </a:r>
            <a:br>
              <a:rPr lang="en-CA" dirty="0" smtClean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- Hide and </a:t>
            </a:r>
            <a:r>
              <a:rPr lang="en-CA" dirty="0" smtClean="0">
                <a:solidFill>
                  <a:srgbClr val="FF0000"/>
                </a:solidFill>
              </a:rPr>
              <a:t>Show-</a:t>
            </a:r>
            <a:r>
              <a:rPr lang="en-CA" dirty="0">
                <a:solidFill>
                  <a:srgbClr val="FF0000"/>
                </a:solidFill>
              </a:rPr>
              <a:t/>
            </a:r>
            <a:br>
              <a:rPr lang="en-CA" dirty="0">
                <a:solidFill>
                  <a:srgbClr val="FF0000"/>
                </a:solidFill>
              </a:rPr>
            </a:b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3932"/>
            <a:ext cx="8686800" cy="1905000"/>
          </a:xfrm>
        </p:spPr>
        <p:txBody>
          <a:bodyPr>
            <a:noAutofit/>
          </a:bodyPr>
          <a:lstStyle/>
          <a:p>
            <a:r>
              <a:rPr lang="en-CA" sz="2400" b="1" dirty="0"/>
              <a:t>Syntax:</a:t>
            </a:r>
            <a:endParaRPr lang="en-CA" sz="2400" dirty="0"/>
          </a:p>
          <a:p>
            <a:pPr lvl="1">
              <a:spcBef>
                <a:spcPts val="0"/>
              </a:spcBef>
            </a:pPr>
            <a:r>
              <a:rPr lang="en-CA" sz="2400" dirty="0"/>
              <a:t>$(</a:t>
            </a:r>
            <a:r>
              <a:rPr lang="en-CA" sz="2400" i="1" dirty="0"/>
              <a:t>selector</a:t>
            </a:r>
            <a:r>
              <a:rPr lang="en-CA" sz="2400" dirty="0"/>
              <a:t>).hide(</a:t>
            </a:r>
            <a:r>
              <a:rPr lang="en-CA" sz="2400" i="1" dirty="0" err="1"/>
              <a:t>speed,callback</a:t>
            </a:r>
            <a:r>
              <a:rPr lang="en-CA" sz="2400" dirty="0"/>
              <a:t>);</a:t>
            </a:r>
            <a:br>
              <a:rPr lang="en-CA" sz="2400" dirty="0"/>
            </a:br>
            <a:r>
              <a:rPr lang="en-CA" sz="2400" dirty="0" smtClean="0"/>
              <a:t>$(</a:t>
            </a:r>
            <a:r>
              <a:rPr lang="en-CA" sz="2400" i="1" dirty="0"/>
              <a:t>selector</a:t>
            </a:r>
            <a:r>
              <a:rPr lang="en-CA" sz="2400" dirty="0"/>
              <a:t>).show(</a:t>
            </a:r>
            <a:r>
              <a:rPr lang="en-CA" sz="2400" i="1" dirty="0" err="1"/>
              <a:t>speed,callback</a:t>
            </a:r>
            <a:r>
              <a:rPr lang="en-CA" sz="2400" dirty="0" smtClean="0"/>
              <a:t>);</a:t>
            </a:r>
          </a:p>
          <a:p>
            <a:pPr lvl="1">
              <a:spcBef>
                <a:spcPts val="0"/>
              </a:spcBef>
            </a:pPr>
            <a:r>
              <a:rPr lang="en-CA" sz="2400" dirty="0"/>
              <a:t>$(</a:t>
            </a:r>
            <a:r>
              <a:rPr lang="en-CA" sz="2400" i="1" dirty="0"/>
              <a:t>selector</a:t>
            </a:r>
            <a:r>
              <a:rPr lang="en-CA" sz="2400" dirty="0"/>
              <a:t>).toggle(</a:t>
            </a:r>
            <a:r>
              <a:rPr lang="en-CA" sz="2400" i="1" dirty="0" err="1"/>
              <a:t>speed,callback</a:t>
            </a:r>
            <a:r>
              <a:rPr lang="en-CA" sz="2400" dirty="0" smtClean="0"/>
              <a:t>);</a:t>
            </a:r>
            <a:r>
              <a:rPr lang="en-CA" sz="2000" dirty="0"/>
              <a:t/>
            </a:r>
            <a:br>
              <a:rPr lang="en-CA" sz="2000" dirty="0"/>
            </a:br>
            <a:endParaRPr lang="en-CA" sz="2000" dirty="0" smtClean="0"/>
          </a:p>
          <a:p>
            <a:pPr lvl="1">
              <a:spcBef>
                <a:spcPts val="0"/>
              </a:spcBef>
            </a:pPr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798145"/>
            <a:ext cx="396240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$("button").click(function(){</a:t>
            </a:r>
            <a:r>
              <a:rPr lang="en-CA" dirty="0"/>
              <a:t/>
            </a:r>
            <a:br>
              <a:rPr lang="en-CA" dirty="0"/>
            </a:b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 $("p").toggle();</a:t>
            </a:r>
            <a:r>
              <a:rPr lang="en-CA" dirty="0"/>
              <a:t/>
            </a:r>
            <a:br>
              <a:rPr lang="en-CA" dirty="0"/>
            </a:b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343400" y="5760692"/>
            <a:ext cx="403860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$("button").click(function(){</a:t>
            </a:r>
            <a:r>
              <a:rPr lang="en-CA" dirty="0"/>
              <a:t/>
            </a:r>
            <a:br>
              <a:rPr lang="en-CA" dirty="0"/>
            </a:b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 $("p").hide(1000);</a:t>
            </a:r>
            <a:r>
              <a:rPr lang="en-CA" dirty="0"/>
              <a:t/>
            </a:r>
            <a:br>
              <a:rPr lang="en-CA" dirty="0"/>
            </a:b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-46383" y="4799909"/>
            <a:ext cx="4008783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$("#show").click(function(){</a:t>
            </a:r>
            <a:r>
              <a:rPr lang="en-CA" dirty="0"/>
              <a:t/>
            </a:r>
            <a:br>
              <a:rPr lang="en-CA" dirty="0"/>
            </a:b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 $("p").show();</a:t>
            </a:r>
            <a:r>
              <a:rPr lang="en-CA" dirty="0"/>
              <a:t/>
            </a:r>
            <a:br>
              <a:rPr lang="en-CA" dirty="0"/>
            </a:b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0" y="2928334"/>
            <a:ext cx="90976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8763" lvl="1" indent="-79375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2000" dirty="0" smtClean="0"/>
              <a:t>The optional speed parameter specifies the speed of the hiding/showing, and can take the following values: "</a:t>
            </a:r>
            <a:r>
              <a:rPr lang="en-CA" sz="2000" dirty="0" smtClean="0">
                <a:solidFill>
                  <a:srgbClr val="00B0F0"/>
                </a:solidFill>
              </a:rPr>
              <a:t>slow</a:t>
            </a:r>
            <a:r>
              <a:rPr lang="en-CA" sz="2000" dirty="0" smtClean="0"/>
              <a:t>", "</a:t>
            </a:r>
            <a:r>
              <a:rPr lang="en-CA" sz="2000" dirty="0" smtClean="0">
                <a:solidFill>
                  <a:srgbClr val="00B0F0"/>
                </a:solidFill>
              </a:rPr>
              <a:t>fast</a:t>
            </a:r>
            <a:r>
              <a:rPr lang="en-CA" sz="2000" dirty="0" smtClean="0"/>
              <a:t>", or </a:t>
            </a:r>
            <a:r>
              <a:rPr lang="en-CA" sz="2000" dirty="0" smtClean="0">
                <a:solidFill>
                  <a:srgbClr val="00B0F0"/>
                </a:solidFill>
              </a:rPr>
              <a:t>milliseconds</a:t>
            </a:r>
            <a:r>
              <a:rPr lang="en-CA" sz="20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sz="2000" dirty="0" smtClean="0"/>
              <a:t>The optional callback parameter is a function to be executed after the hide() or show() method completes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39243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FF0000"/>
                </a:solidFill>
              </a:rPr>
              <a:t>jQuery Effects  </a:t>
            </a:r>
            <a:r>
              <a:rPr lang="en-CA" dirty="0" smtClean="0">
                <a:solidFill>
                  <a:srgbClr val="FF0000"/>
                </a:solidFill>
              </a:rPr>
              <a:t/>
            </a:r>
            <a:br>
              <a:rPr lang="en-CA" dirty="0" smtClean="0">
                <a:solidFill>
                  <a:srgbClr val="FF0000"/>
                </a:solidFill>
              </a:rPr>
            </a:br>
            <a:r>
              <a:rPr lang="en-CA" dirty="0" smtClean="0">
                <a:solidFill>
                  <a:srgbClr val="FF0000"/>
                </a:solidFill>
              </a:rPr>
              <a:t>Fading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403893"/>
            <a:ext cx="8915400" cy="4525963"/>
          </a:xfrm>
        </p:spPr>
        <p:txBody>
          <a:bodyPr>
            <a:normAutofit/>
          </a:bodyPr>
          <a:lstStyle/>
          <a:p>
            <a:r>
              <a:rPr lang="en-CA" dirty="0"/>
              <a:t>With jQuery you can fade an element in and out of visibility.</a:t>
            </a:r>
          </a:p>
          <a:p>
            <a:r>
              <a:rPr lang="en-CA" dirty="0"/>
              <a:t>jQuery has the following fade methods:</a:t>
            </a:r>
          </a:p>
          <a:p>
            <a:pPr lvl="1" algn="just"/>
            <a:r>
              <a:rPr lang="en-CA" sz="2200" dirty="0" err="1">
                <a:solidFill>
                  <a:srgbClr val="0070C0"/>
                </a:solidFill>
              </a:rPr>
              <a:t>fadeIn</a:t>
            </a:r>
            <a:r>
              <a:rPr lang="en-CA" sz="2200" dirty="0" smtClean="0">
                <a:solidFill>
                  <a:srgbClr val="0070C0"/>
                </a:solidFill>
              </a:rPr>
              <a:t>()</a:t>
            </a:r>
            <a:r>
              <a:rPr lang="en-CA" sz="2200" dirty="0" smtClean="0"/>
              <a:t>:</a:t>
            </a:r>
            <a:r>
              <a:rPr lang="en-CA" sz="2200" dirty="0"/>
              <a:t>fade in a hidden element.</a:t>
            </a:r>
          </a:p>
          <a:p>
            <a:pPr lvl="1" algn="just"/>
            <a:r>
              <a:rPr lang="en-CA" sz="2200" dirty="0" err="1">
                <a:solidFill>
                  <a:srgbClr val="0070C0"/>
                </a:solidFill>
              </a:rPr>
              <a:t>fadeOut</a:t>
            </a:r>
            <a:r>
              <a:rPr lang="en-CA" sz="2200" dirty="0" smtClean="0">
                <a:solidFill>
                  <a:srgbClr val="0070C0"/>
                </a:solidFill>
              </a:rPr>
              <a:t>()</a:t>
            </a:r>
            <a:r>
              <a:rPr lang="en-CA" sz="2200" dirty="0" smtClean="0"/>
              <a:t>:</a:t>
            </a:r>
            <a:r>
              <a:rPr lang="en-CA" sz="2200" dirty="0"/>
              <a:t>fade out a visible element</a:t>
            </a:r>
          </a:p>
          <a:p>
            <a:pPr lvl="1" algn="just"/>
            <a:r>
              <a:rPr lang="en-CA" sz="2200" dirty="0" err="1">
                <a:solidFill>
                  <a:srgbClr val="0070C0"/>
                </a:solidFill>
              </a:rPr>
              <a:t>fadeToggle</a:t>
            </a:r>
            <a:r>
              <a:rPr lang="en-CA" sz="2200" dirty="0" smtClean="0">
                <a:solidFill>
                  <a:srgbClr val="0070C0"/>
                </a:solidFill>
              </a:rPr>
              <a:t>()</a:t>
            </a:r>
            <a:r>
              <a:rPr lang="en-CA" sz="2200" dirty="0" smtClean="0"/>
              <a:t>:</a:t>
            </a:r>
            <a:r>
              <a:rPr lang="en-CA" sz="2200" dirty="0"/>
              <a:t>If the elements are faded out, </a:t>
            </a:r>
            <a:r>
              <a:rPr lang="en-CA" sz="2200" dirty="0" err="1"/>
              <a:t>fadeToggle</a:t>
            </a:r>
            <a:r>
              <a:rPr lang="en-CA" sz="2200" dirty="0"/>
              <a:t>() will fade them </a:t>
            </a:r>
            <a:r>
              <a:rPr lang="en-CA" sz="2200" dirty="0" smtClean="0"/>
              <a:t>in. If </a:t>
            </a:r>
            <a:r>
              <a:rPr lang="en-CA" sz="2200" dirty="0"/>
              <a:t>the elements are faded in, </a:t>
            </a:r>
            <a:r>
              <a:rPr lang="en-CA" sz="2200" dirty="0" err="1"/>
              <a:t>fadeToggle</a:t>
            </a:r>
            <a:r>
              <a:rPr lang="en-CA" sz="2200" dirty="0"/>
              <a:t>() will fade them out.</a:t>
            </a:r>
          </a:p>
          <a:p>
            <a:pPr lvl="1" algn="just"/>
            <a:r>
              <a:rPr lang="en-CA" sz="2200" dirty="0" err="1" smtClean="0">
                <a:solidFill>
                  <a:srgbClr val="0070C0"/>
                </a:solidFill>
              </a:rPr>
              <a:t>fadeTo</a:t>
            </a:r>
            <a:r>
              <a:rPr lang="en-CA" sz="2200" dirty="0" smtClean="0">
                <a:solidFill>
                  <a:srgbClr val="0070C0"/>
                </a:solidFill>
              </a:rPr>
              <a:t>()</a:t>
            </a:r>
            <a:r>
              <a:rPr lang="en-CA" sz="2200" dirty="0" smtClean="0"/>
              <a:t>: fading </a:t>
            </a:r>
            <a:r>
              <a:rPr lang="en-CA" sz="2200" dirty="0"/>
              <a:t>to a given opacity (value between 0 and 1</a:t>
            </a:r>
            <a:r>
              <a:rPr lang="en-CA" sz="2200" dirty="0" smtClean="0"/>
              <a:t>) </a:t>
            </a:r>
          </a:p>
          <a:p>
            <a:pPr marL="457200" lvl="1" indent="0" algn="just">
              <a:buNone/>
            </a:pPr>
            <a:r>
              <a:rPr lang="en-CA" sz="2200" dirty="0"/>
              <a:t> </a:t>
            </a:r>
            <a:r>
              <a:rPr lang="en-CA" sz="2200" dirty="0" smtClean="0"/>
              <a:t>  </a:t>
            </a:r>
            <a:r>
              <a:rPr lang="en-CA" sz="2200" dirty="0"/>
              <a:t>lower value makes the element more transparent.</a:t>
            </a:r>
            <a:r>
              <a:rPr lang="en-CA" sz="2200" dirty="0" smtClean="0"/>
              <a:t> ,ex:$("#</a:t>
            </a:r>
            <a:r>
              <a:rPr lang="en-CA" sz="2200" dirty="0"/>
              <a:t>div1").</a:t>
            </a:r>
            <a:r>
              <a:rPr lang="en-CA" sz="2200" dirty="0" err="1"/>
              <a:t>fadeTo</a:t>
            </a:r>
            <a:r>
              <a:rPr lang="en-CA" sz="2200" dirty="0"/>
              <a:t>("slow",0.15);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6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906174"/>
            <a:ext cx="8305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/>
              <a:t>&lt;!DOCTYPE html</a:t>
            </a:r>
            <a:r>
              <a:rPr lang="en-CA" sz="1600" dirty="0" smtClean="0"/>
              <a:t>&gt;&lt;</a:t>
            </a:r>
            <a:r>
              <a:rPr lang="en-CA" sz="1600" dirty="0"/>
              <a:t>html</a:t>
            </a:r>
            <a:r>
              <a:rPr lang="en-CA" sz="1600" dirty="0" smtClean="0"/>
              <a:t>&gt; &lt;</a:t>
            </a:r>
            <a:r>
              <a:rPr lang="en-CA" sz="1600" dirty="0"/>
              <a:t>head&gt;</a:t>
            </a:r>
          </a:p>
          <a:p>
            <a:r>
              <a:rPr lang="en-CA" sz="1600" dirty="0"/>
              <a:t>&lt;script </a:t>
            </a:r>
            <a:r>
              <a:rPr lang="en-CA" sz="1600" dirty="0" err="1"/>
              <a:t>src</a:t>
            </a:r>
            <a:r>
              <a:rPr lang="en-CA" sz="1600" dirty="0"/>
              <a:t>="jquery-2.1.3.js"&gt;&lt;/script&gt;</a:t>
            </a:r>
          </a:p>
          <a:p>
            <a:r>
              <a:rPr lang="en-CA" sz="1600" dirty="0"/>
              <a:t>&lt;script&gt;</a:t>
            </a:r>
          </a:p>
          <a:p>
            <a:r>
              <a:rPr lang="en-CA" sz="1600" dirty="0"/>
              <a:t>$(document).ready(function(){</a:t>
            </a:r>
          </a:p>
          <a:p>
            <a:r>
              <a:rPr lang="en-CA" sz="1600" dirty="0"/>
              <a:t>  $("button").click(function(){</a:t>
            </a:r>
          </a:p>
          <a:p>
            <a:r>
              <a:rPr lang="en-CA" sz="1600" dirty="0"/>
              <a:t>    $("#div1").</a:t>
            </a:r>
            <a:r>
              <a:rPr lang="en-CA" sz="1600" dirty="0" err="1"/>
              <a:t>fadeIn</a:t>
            </a:r>
            <a:r>
              <a:rPr lang="en-CA" sz="1600" dirty="0"/>
              <a:t>();</a:t>
            </a:r>
          </a:p>
          <a:p>
            <a:r>
              <a:rPr lang="en-CA" sz="1600" dirty="0"/>
              <a:t>    $("#div2").</a:t>
            </a:r>
            <a:r>
              <a:rPr lang="en-CA" sz="1600" dirty="0" err="1"/>
              <a:t>fadeIn</a:t>
            </a:r>
            <a:r>
              <a:rPr lang="en-CA" sz="1600" dirty="0"/>
              <a:t>("slow");</a:t>
            </a:r>
          </a:p>
          <a:p>
            <a:r>
              <a:rPr lang="en-CA" sz="1600" dirty="0"/>
              <a:t>    $("#div3").</a:t>
            </a:r>
            <a:r>
              <a:rPr lang="en-CA" sz="1600" dirty="0" err="1"/>
              <a:t>fadeIn</a:t>
            </a:r>
            <a:r>
              <a:rPr lang="en-CA" sz="1600" dirty="0"/>
              <a:t>(6000);</a:t>
            </a:r>
          </a:p>
          <a:p>
            <a:r>
              <a:rPr lang="en-CA" sz="1600" dirty="0"/>
              <a:t>  });</a:t>
            </a:r>
          </a:p>
          <a:p>
            <a:r>
              <a:rPr lang="en-CA" sz="1600" dirty="0"/>
              <a:t>});</a:t>
            </a:r>
          </a:p>
          <a:p>
            <a:r>
              <a:rPr lang="en-CA" sz="1600" dirty="0"/>
              <a:t>&lt;/script&gt;</a:t>
            </a:r>
          </a:p>
          <a:p>
            <a:r>
              <a:rPr lang="en-CA" sz="1600" dirty="0"/>
              <a:t>&lt;/head</a:t>
            </a:r>
            <a:r>
              <a:rPr lang="en-CA" sz="1600" dirty="0" smtClean="0"/>
              <a:t>&gt;&lt;</a:t>
            </a:r>
            <a:r>
              <a:rPr lang="en-CA" sz="1600" dirty="0"/>
              <a:t>body&gt;</a:t>
            </a:r>
          </a:p>
          <a:p>
            <a:r>
              <a:rPr lang="en-CA" sz="1600" dirty="0"/>
              <a:t>&lt;p&gt;Demonstrate </a:t>
            </a:r>
            <a:r>
              <a:rPr lang="en-CA" sz="1600" dirty="0" err="1"/>
              <a:t>fadeIn</a:t>
            </a:r>
            <a:r>
              <a:rPr lang="en-CA" sz="1600" dirty="0"/>
              <a:t>() with different parameters.&lt;/p&gt;</a:t>
            </a:r>
          </a:p>
          <a:p>
            <a:r>
              <a:rPr lang="en-CA" sz="1600" dirty="0"/>
              <a:t>&lt;button&gt;Click to fade in boxes&lt;/button&gt;</a:t>
            </a:r>
          </a:p>
          <a:p>
            <a:r>
              <a:rPr lang="en-CA" sz="1600" dirty="0"/>
              <a:t>&lt;</a:t>
            </a:r>
            <a:r>
              <a:rPr lang="en-CA" sz="1600" dirty="0" err="1"/>
              <a:t>br</a:t>
            </a:r>
            <a:r>
              <a:rPr lang="en-CA" sz="1600" dirty="0"/>
              <a:t>&gt;&lt;</a:t>
            </a:r>
            <a:r>
              <a:rPr lang="en-CA" sz="1600" dirty="0" err="1"/>
              <a:t>br</a:t>
            </a:r>
            <a:r>
              <a:rPr lang="en-CA" sz="1600" dirty="0"/>
              <a:t>&gt;</a:t>
            </a:r>
          </a:p>
          <a:p>
            <a:r>
              <a:rPr lang="en-CA" sz="1600" dirty="0"/>
              <a:t>&lt;div id="div1" style="width:80px;height:80px;display:none;background-color:red;"&gt;&lt;/div&gt;&lt;</a:t>
            </a:r>
            <a:r>
              <a:rPr lang="en-CA" sz="1600" dirty="0" err="1"/>
              <a:t>br</a:t>
            </a:r>
            <a:r>
              <a:rPr lang="en-CA" sz="1600" dirty="0"/>
              <a:t>&gt;</a:t>
            </a:r>
          </a:p>
          <a:p>
            <a:r>
              <a:rPr lang="en-CA" sz="1600" dirty="0"/>
              <a:t>&lt;div id="div2" style="width:80px;height:80px;display:none;background-color:green;"&gt;&lt;/div&gt;&lt;</a:t>
            </a:r>
            <a:r>
              <a:rPr lang="en-CA" sz="1600" dirty="0" err="1"/>
              <a:t>br</a:t>
            </a:r>
            <a:r>
              <a:rPr lang="en-CA" sz="1600" dirty="0"/>
              <a:t>&gt;</a:t>
            </a:r>
          </a:p>
          <a:p>
            <a:r>
              <a:rPr lang="en-CA" sz="1600" dirty="0"/>
              <a:t>&lt;div id="div3" style="width:80px;height:80px;display:none;background-color:blue;"&gt;&lt;/div&gt;</a:t>
            </a:r>
          </a:p>
          <a:p>
            <a:r>
              <a:rPr lang="en-CA" sz="1600" dirty="0" smtClean="0"/>
              <a:t>&lt;/</a:t>
            </a:r>
            <a:r>
              <a:rPr lang="en-CA" sz="1600" dirty="0"/>
              <a:t>body</a:t>
            </a:r>
            <a:r>
              <a:rPr lang="en-CA" sz="1600" dirty="0" smtClean="0"/>
              <a:t>&gt;&lt;/</a:t>
            </a:r>
            <a:r>
              <a:rPr lang="en-CA" sz="1600" dirty="0"/>
              <a:t>html&gt;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7189980" y="6014427"/>
            <a:ext cx="1496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2" action="ppaction://hlinkfile"/>
              </a:rPr>
              <a:t>jQUERY5.html</a:t>
            </a:r>
            <a:endParaRPr lang="en-CA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6581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>
                <a:solidFill>
                  <a:srgbClr val="FF0000"/>
                </a:solidFill>
              </a:rPr>
              <a:t>Example#5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681" y="510381"/>
            <a:ext cx="2990850" cy="3409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801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jQuery Effects - </a:t>
            </a:r>
            <a:r>
              <a:rPr lang="en-CA" dirty="0" smtClean="0">
                <a:solidFill>
                  <a:srgbClr val="FF0000"/>
                </a:solidFill>
              </a:rPr>
              <a:t>Animation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4525963"/>
          </a:xfrm>
        </p:spPr>
        <p:txBody>
          <a:bodyPr>
            <a:normAutofit/>
          </a:bodyPr>
          <a:lstStyle/>
          <a:p>
            <a:r>
              <a:rPr lang="en-CA" b="1" dirty="0"/>
              <a:t>Syntax:</a:t>
            </a:r>
            <a:endParaRPr lang="en-CA" dirty="0"/>
          </a:p>
          <a:p>
            <a:pPr lvl="1" algn="just"/>
            <a:r>
              <a:rPr lang="en-CA" dirty="0"/>
              <a:t>$(</a:t>
            </a:r>
            <a:r>
              <a:rPr lang="en-CA" i="1" dirty="0"/>
              <a:t>selector</a:t>
            </a:r>
            <a:r>
              <a:rPr lang="en-CA" dirty="0"/>
              <a:t>).animate({</a:t>
            </a:r>
            <a:r>
              <a:rPr lang="en-CA" i="1" dirty="0" err="1"/>
              <a:t>params</a:t>
            </a:r>
            <a:r>
              <a:rPr lang="en-CA" dirty="0"/>
              <a:t>}</a:t>
            </a:r>
            <a:r>
              <a:rPr lang="en-CA" i="1" dirty="0"/>
              <a:t>,</a:t>
            </a:r>
            <a:r>
              <a:rPr lang="en-CA" i="1" dirty="0" err="1"/>
              <a:t>speed,callback</a:t>
            </a:r>
            <a:r>
              <a:rPr lang="en-CA" dirty="0"/>
              <a:t>);</a:t>
            </a:r>
          </a:p>
          <a:p>
            <a:pPr lvl="1" algn="just"/>
            <a:r>
              <a:rPr lang="en-CA" dirty="0"/>
              <a:t>The required </a:t>
            </a:r>
            <a:r>
              <a:rPr lang="en-CA" dirty="0" err="1"/>
              <a:t>params</a:t>
            </a:r>
            <a:r>
              <a:rPr lang="en-CA" dirty="0"/>
              <a:t> parameter defines the CSS properties to be animated.</a:t>
            </a:r>
          </a:p>
          <a:p>
            <a:pPr lvl="1" algn="just"/>
            <a:r>
              <a:rPr lang="en-CA" dirty="0"/>
              <a:t>The optional speed parameter specifies the duration of the effect. It can take the following values: "</a:t>
            </a:r>
            <a:r>
              <a:rPr lang="en-CA" dirty="0">
                <a:solidFill>
                  <a:srgbClr val="00B0F0"/>
                </a:solidFill>
              </a:rPr>
              <a:t>slow</a:t>
            </a:r>
            <a:r>
              <a:rPr lang="en-CA" dirty="0"/>
              <a:t>", "</a:t>
            </a:r>
            <a:r>
              <a:rPr lang="en-CA" dirty="0">
                <a:solidFill>
                  <a:srgbClr val="00B0F0"/>
                </a:solidFill>
              </a:rPr>
              <a:t>fast</a:t>
            </a:r>
            <a:r>
              <a:rPr lang="en-CA" dirty="0"/>
              <a:t>", or </a:t>
            </a:r>
            <a:r>
              <a:rPr lang="en-CA" dirty="0">
                <a:solidFill>
                  <a:srgbClr val="00B0F0"/>
                </a:solidFill>
              </a:rPr>
              <a:t>milliseconds</a:t>
            </a:r>
            <a:r>
              <a:rPr lang="en-CA" dirty="0"/>
              <a:t>.</a:t>
            </a:r>
          </a:p>
          <a:p>
            <a:pPr lvl="1" algn="just"/>
            <a:r>
              <a:rPr lang="en-CA" dirty="0"/>
              <a:t>The optional callback parameter is a function to be executed after the animation completes.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67600" y="5987018"/>
            <a:ext cx="1496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2" action="ppaction://hlinkfile"/>
              </a:rPr>
              <a:t>jQUERY6.html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0" y="1737598"/>
            <a:ext cx="91214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&lt;!DOCTYPE html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head&gt;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&lt;script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="jquery-2.1.3.js"&gt;&lt;/script&gt;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$(document).ready(function(){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$("button").click(function(){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$("div").animate({left:'250px'})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});});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&lt;/head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body&gt;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&lt;button&gt;Start Animation&lt;/button&gt;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&lt;p&gt;By default, all HTML elements have a static position, and cannot be moved. To manipulate the position, remember to first set the CSS position property of the element to relative, fixed, or absolute!&lt;/p&gt;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&lt;div style="background:#98bf21;height:100px;width:100px;position:absolute;"&gt;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  <a:p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html&gt;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212093" y="1508869"/>
            <a:ext cx="396240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$("button").click(function(){</a:t>
            </a:r>
            <a:r>
              <a:rPr lang="en-CA" dirty="0"/>
              <a:t/>
            </a:r>
            <a:br>
              <a:rPr lang="en-CA" dirty="0"/>
            </a:b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 $("div").animate({</a:t>
            </a:r>
            <a:r>
              <a:rPr lang="en-CA" dirty="0"/>
              <a:t/>
            </a:r>
            <a:br>
              <a:rPr lang="en-CA" dirty="0"/>
            </a:b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   left:'250px',</a:t>
            </a:r>
            <a:r>
              <a:rPr lang="en-CA" dirty="0"/>
              <a:t/>
            </a:r>
            <a:br>
              <a:rPr lang="en-CA" dirty="0"/>
            </a:b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   opacity:'0.5',</a:t>
            </a:r>
            <a:r>
              <a:rPr lang="en-CA" dirty="0"/>
              <a:t/>
            </a:r>
            <a:br>
              <a:rPr lang="en-CA" dirty="0"/>
            </a:b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   height:'150px',</a:t>
            </a:r>
            <a:r>
              <a:rPr lang="en-CA" dirty="0"/>
              <a:t/>
            </a:r>
            <a:br>
              <a:rPr lang="en-CA" dirty="0"/>
            </a:b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   width:'150px'</a:t>
            </a:r>
            <a:r>
              <a:rPr lang="en-CA" dirty="0"/>
              <a:t/>
            </a:r>
            <a:br>
              <a:rPr lang="en-CA" dirty="0"/>
            </a:b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 });</a:t>
            </a:r>
            <a:r>
              <a:rPr lang="en-CA" dirty="0"/>
              <a:t/>
            </a:r>
            <a:br>
              <a:rPr lang="en-CA" dirty="0"/>
            </a:b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}); </a:t>
            </a:r>
            <a:endParaRPr lang="en-CA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45942" y="18120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>
                <a:solidFill>
                  <a:srgbClr val="FF0000"/>
                </a:solidFill>
              </a:rPr>
              <a:t>Example#6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63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0165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FF0000"/>
                </a:solidFill>
              </a:rPr>
              <a:t>jQuery - </a:t>
            </a:r>
            <a:r>
              <a:rPr lang="en-CA" dirty="0" err="1">
                <a:solidFill>
                  <a:srgbClr val="FF0000"/>
                </a:solidFill>
              </a:rPr>
              <a:t>css</a:t>
            </a:r>
            <a:r>
              <a:rPr lang="en-CA" dirty="0">
                <a:solidFill>
                  <a:srgbClr val="FF0000"/>
                </a:solidFill>
              </a:rPr>
              <a:t>() </a:t>
            </a:r>
            <a:r>
              <a:rPr lang="en-CA" dirty="0" smtClean="0">
                <a:solidFill>
                  <a:srgbClr val="FF0000"/>
                </a:solidFill>
              </a:rPr>
              <a:t>Method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066800"/>
            <a:ext cx="8832574" cy="3886200"/>
          </a:xfrm>
        </p:spPr>
        <p:txBody>
          <a:bodyPr>
            <a:normAutofit fontScale="92500" lnSpcReduction="10000"/>
          </a:bodyPr>
          <a:lstStyle/>
          <a:p>
            <a:r>
              <a:rPr lang="en-CA" sz="2800" dirty="0" smtClean="0"/>
              <a:t>the </a:t>
            </a:r>
            <a:r>
              <a:rPr lang="en-CA" sz="2800" dirty="0" err="1"/>
              <a:t>css</a:t>
            </a:r>
            <a:r>
              <a:rPr lang="en-CA" sz="2800" dirty="0"/>
              <a:t>() method sets or returns one or more style properties for the selected elements</a:t>
            </a:r>
            <a:r>
              <a:rPr lang="en-CA" sz="2800" dirty="0" smtClean="0"/>
              <a:t>.</a:t>
            </a:r>
          </a:p>
          <a:p>
            <a:pPr lvl="1"/>
            <a:r>
              <a:rPr lang="en-CA" sz="2400" dirty="0">
                <a:solidFill>
                  <a:srgbClr val="0070C0"/>
                </a:solidFill>
              </a:rPr>
              <a:t>Return a CSS Property</a:t>
            </a:r>
          </a:p>
          <a:p>
            <a:pPr lvl="2"/>
            <a:r>
              <a:rPr lang="en-CA" sz="2000" dirty="0" smtClean="0"/>
              <a:t>Syntax:("</a:t>
            </a:r>
            <a:r>
              <a:rPr lang="en-CA" sz="2000" i="1" dirty="0" err="1"/>
              <a:t>propertyname</a:t>
            </a:r>
            <a:r>
              <a:rPr lang="en-CA" sz="2000" dirty="0" smtClean="0"/>
              <a:t>");</a:t>
            </a:r>
          </a:p>
          <a:p>
            <a:pPr lvl="2"/>
            <a:r>
              <a:rPr lang="en-CA" sz="2000" dirty="0"/>
              <a:t>$("p</a:t>
            </a:r>
            <a:r>
              <a:rPr lang="en-CA" sz="2000" dirty="0" smtClean="0"/>
              <a:t>").</a:t>
            </a:r>
            <a:r>
              <a:rPr lang="en-CA" sz="2000" dirty="0" err="1"/>
              <a:t>css</a:t>
            </a:r>
            <a:r>
              <a:rPr lang="en-CA" sz="2000" dirty="0"/>
              <a:t>("background-color</a:t>
            </a:r>
            <a:r>
              <a:rPr lang="en-CA" sz="2000" dirty="0" smtClean="0"/>
              <a:t>"); // for first paragraph</a:t>
            </a:r>
          </a:p>
          <a:p>
            <a:pPr lvl="1"/>
            <a:r>
              <a:rPr lang="en-CA" sz="2400" dirty="0">
                <a:solidFill>
                  <a:srgbClr val="0070C0"/>
                </a:solidFill>
              </a:rPr>
              <a:t>Set a CSS Property</a:t>
            </a:r>
          </a:p>
          <a:p>
            <a:pPr lvl="2"/>
            <a:r>
              <a:rPr lang="en-CA" sz="2000" dirty="0" err="1"/>
              <a:t>Syntax:</a:t>
            </a:r>
            <a:r>
              <a:rPr lang="en-CA" sz="2000" dirty="0" err="1" smtClean="0"/>
              <a:t>css</a:t>
            </a:r>
            <a:r>
              <a:rPr lang="en-CA" sz="2000" dirty="0"/>
              <a:t>("</a:t>
            </a:r>
            <a:r>
              <a:rPr lang="en-CA" sz="2000" i="1" dirty="0" err="1"/>
              <a:t>propertyname</a:t>
            </a:r>
            <a:r>
              <a:rPr lang="en-CA" sz="2000" dirty="0"/>
              <a:t>","</a:t>
            </a:r>
            <a:r>
              <a:rPr lang="en-CA" sz="2000" i="1" dirty="0"/>
              <a:t>value</a:t>
            </a:r>
            <a:r>
              <a:rPr lang="en-CA" sz="2000" dirty="0" smtClean="0"/>
              <a:t>");</a:t>
            </a:r>
          </a:p>
          <a:p>
            <a:pPr lvl="2"/>
            <a:r>
              <a:rPr lang="en-CA" sz="2000" dirty="0"/>
              <a:t>$("</a:t>
            </a:r>
            <a:r>
              <a:rPr lang="en-CA" sz="2000" dirty="0" smtClean="0"/>
              <a:t>p").</a:t>
            </a:r>
            <a:r>
              <a:rPr lang="en-CA" sz="2000" dirty="0" err="1"/>
              <a:t>css</a:t>
            </a:r>
            <a:r>
              <a:rPr lang="en-CA" sz="2000" dirty="0" smtClean="0"/>
              <a:t>("background-</a:t>
            </a:r>
            <a:r>
              <a:rPr lang="en-CA" sz="2000" dirty="0" err="1" smtClean="0"/>
              <a:t>color</a:t>
            </a:r>
            <a:r>
              <a:rPr lang="en-CA" sz="2000" dirty="0" err="1"/>
              <a:t>","yellow</a:t>
            </a:r>
            <a:r>
              <a:rPr lang="en-CA" sz="2000" dirty="0" smtClean="0"/>
              <a:t>");// for all  paragraphs</a:t>
            </a:r>
          </a:p>
          <a:p>
            <a:pPr lvl="1"/>
            <a:r>
              <a:rPr lang="en-CA" sz="2400" dirty="0">
                <a:solidFill>
                  <a:srgbClr val="0070C0"/>
                </a:solidFill>
              </a:rPr>
              <a:t>Set Multiple CSS Properties</a:t>
            </a:r>
          </a:p>
          <a:p>
            <a:pPr lvl="2"/>
            <a:r>
              <a:rPr lang="en-CA" sz="2000" dirty="0" err="1"/>
              <a:t>Syntax:</a:t>
            </a:r>
            <a:r>
              <a:rPr lang="en-CA" sz="2000" dirty="0" err="1" smtClean="0"/>
              <a:t>css</a:t>
            </a:r>
            <a:r>
              <a:rPr lang="en-CA" sz="2000" dirty="0"/>
              <a:t>({"</a:t>
            </a:r>
            <a:r>
              <a:rPr lang="en-CA" sz="2000" i="1" dirty="0" err="1"/>
              <a:t>propertyname</a:t>
            </a:r>
            <a:r>
              <a:rPr lang="en-CA" sz="2000" dirty="0"/>
              <a:t>":"</a:t>
            </a:r>
            <a:r>
              <a:rPr lang="en-CA" sz="2000" i="1" dirty="0"/>
              <a:t>value</a:t>
            </a:r>
            <a:r>
              <a:rPr lang="en-CA" sz="2000" dirty="0"/>
              <a:t>","</a:t>
            </a:r>
            <a:r>
              <a:rPr lang="en-CA" sz="2000" i="1" dirty="0" err="1"/>
              <a:t>propertyname</a:t>
            </a:r>
            <a:r>
              <a:rPr lang="en-CA" sz="2000" dirty="0"/>
              <a:t>":"</a:t>
            </a:r>
            <a:r>
              <a:rPr lang="en-CA" sz="2000" i="1" dirty="0"/>
              <a:t>value</a:t>
            </a:r>
            <a:r>
              <a:rPr lang="en-CA" sz="2000" dirty="0" smtClean="0"/>
              <a:t>",...});</a:t>
            </a:r>
          </a:p>
          <a:p>
            <a:pPr lvl="2"/>
            <a:r>
              <a:rPr lang="en-CA" sz="2000" dirty="0"/>
              <a:t>$("p").</a:t>
            </a:r>
            <a:r>
              <a:rPr lang="en-CA" sz="2000" dirty="0" err="1"/>
              <a:t>css</a:t>
            </a:r>
            <a:r>
              <a:rPr lang="en-CA" sz="2000" dirty="0"/>
              <a:t>({"background-color":"yellow","font-size":"200</a:t>
            </a:r>
            <a:r>
              <a:rPr lang="en-CA" sz="2000" dirty="0" smtClean="0"/>
              <a:t>%"});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5229404"/>
            <a:ext cx="59436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$("input").focus(function(){</a:t>
            </a:r>
            <a:r>
              <a:rPr lang="en-CA" dirty="0"/>
              <a:t/>
            </a:r>
            <a:br>
              <a:rPr lang="en-CA" dirty="0"/>
            </a:b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 $(this).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css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("background-color","#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cccccc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");</a:t>
            </a:r>
            <a:r>
              <a:rPr lang="en-CA" dirty="0"/>
              <a:t/>
            </a:r>
            <a:br>
              <a:rPr lang="en-CA" dirty="0"/>
            </a:b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94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906601"/>
            <a:ext cx="8458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&lt;!DOCTYPE html</a:t>
            </a:r>
            <a:r>
              <a:rPr lang="en-CA" dirty="0" smtClean="0"/>
              <a:t>&gt;&lt;</a:t>
            </a:r>
            <a:r>
              <a:rPr lang="en-CA" dirty="0"/>
              <a:t>html</a:t>
            </a:r>
            <a:r>
              <a:rPr lang="en-CA" dirty="0" smtClean="0"/>
              <a:t>&gt;&lt;</a:t>
            </a:r>
            <a:r>
              <a:rPr lang="en-CA" dirty="0"/>
              <a:t>head&gt;</a:t>
            </a:r>
          </a:p>
          <a:p>
            <a:r>
              <a:rPr lang="en-CA" dirty="0"/>
              <a:t>&lt;script </a:t>
            </a:r>
            <a:r>
              <a:rPr lang="en-CA" dirty="0" err="1"/>
              <a:t>src</a:t>
            </a:r>
            <a:r>
              <a:rPr lang="en-CA" dirty="0"/>
              <a:t>="jquery-2.1.3.js"&gt;&lt;/script&gt;</a:t>
            </a:r>
          </a:p>
          <a:p>
            <a:r>
              <a:rPr lang="en-CA" dirty="0"/>
              <a:t>&lt;script&gt;</a:t>
            </a:r>
          </a:p>
          <a:p>
            <a:r>
              <a:rPr lang="en-CA" dirty="0"/>
              <a:t>$(document).ready(function(){</a:t>
            </a:r>
          </a:p>
          <a:p>
            <a:r>
              <a:rPr lang="en-CA" dirty="0"/>
              <a:t>  $("button").</a:t>
            </a:r>
            <a:r>
              <a:rPr lang="en-CA"/>
              <a:t>click(function</a:t>
            </a:r>
            <a:r>
              <a:rPr lang="en-CA" smtClean="0"/>
              <a:t>(){ </a:t>
            </a:r>
            <a:endParaRPr lang="en-CA" dirty="0"/>
          </a:p>
          <a:p>
            <a:r>
              <a:rPr lang="en-CA" dirty="0"/>
              <a:t>    $("#para1").</a:t>
            </a:r>
            <a:r>
              <a:rPr lang="en-CA" dirty="0" err="1"/>
              <a:t>css</a:t>
            </a:r>
            <a:r>
              <a:rPr lang="en-CA" dirty="0"/>
              <a:t>({"background-color":"yellow","font-size":"200%"});</a:t>
            </a:r>
          </a:p>
          <a:p>
            <a:r>
              <a:rPr lang="en-CA" dirty="0"/>
              <a:t>  });</a:t>
            </a:r>
          </a:p>
          <a:p>
            <a:r>
              <a:rPr lang="en-CA" dirty="0"/>
              <a:t>});</a:t>
            </a:r>
          </a:p>
          <a:p>
            <a:r>
              <a:rPr lang="en-CA" dirty="0"/>
              <a:t>&lt;/script&gt;</a:t>
            </a:r>
          </a:p>
          <a:p>
            <a:r>
              <a:rPr lang="en-CA" dirty="0"/>
              <a:t>&lt;/head&gt;</a:t>
            </a:r>
          </a:p>
          <a:p>
            <a:endParaRPr lang="en-CA" dirty="0"/>
          </a:p>
          <a:p>
            <a:r>
              <a:rPr lang="en-CA" dirty="0"/>
              <a:t>&lt;body&gt;</a:t>
            </a:r>
          </a:p>
          <a:p>
            <a:r>
              <a:rPr lang="en-CA" dirty="0"/>
              <a:t>&lt;h2&gt;This is a heading&lt;/h2&gt;</a:t>
            </a:r>
          </a:p>
          <a:p>
            <a:r>
              <a:rPr lang="en-CA" dirty="0"/>
              <a:t>&lt;p style="background-color:#ff0000"&gt;This is a paragraph.&lt;/p&gt;</a:t>
            </a:r>
          </a:p>
          <a:p>
            <a:r>
              <a:rPr lang="en-CA" dirty="0"/>
              <a:t>&lt;p  id="para1" style="background-color:#00ff00"&gt;This is a paragraph.&lt;/p&gt;</a:t>
            </a:r>
          </a:p>
          <a:p>
            <a:r>
              <a:rPr lang="en-CA" dirty="0"/>
              <a:t>&lt;p style="background-color:#0000ff"&gt;This is a paragraph.&lt;/p&gt;</a:t>
            </a:r>
          </a:p>
          <a:p>
            <a:r>
              <a:rPr lang="en-CA" dirty="0"/>
              <a:t>&lt;p&gt;This is a paragraph.&lt;/p&gt;</a:t>
            </a:r>
          </a:p>
          <a:p>
            <a:r>
              <a:rPr lang="en-CA" dirty="0"/>
              <a:t>&lt;button&gt;Set a style for a paragraph&lt;/button&gt;</a:t>
            </a:r>
          </a:p>
          <a:p>
            <a:r>
              <a:rPr lang="en-CA" dirty="0"/>
              <a:t>&lt;/body&gt;</a:t>
            </a:r>
          </a:p>
          <a:p>
            <a:r>
              <a:rPr lang="en-CA" dirty="0"/>
              <a:t>&lt;/html&gt;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5942" y="181203"/>
            <a:ext cx="8229600" cy="725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>
                <a:solidFill>
                  <a:srgbClr val="FF0000"/>
                </a:solidFill>
              </a:rPr>
              <a:t>Example#7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6871590" y="5967968"/>
            <a:ext cx="1496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2" action="ppaction://hlinkfile"/>
              </a:rPr>
              <a:t>jQUERY7.html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79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19"/>
            <a:ext cx="8229600" cy="899131"/>
          </a:xfrm>
        </p:spPr>
        <p:txBody>
          <a:bodyPr/>
          <a:lstStyle/>
          <a:p>
            <a:r>
              <a:rPr lang="en-CA" dirty="0" smtClean="0">
                <a:solidFill>
                  <a:srgbClr val="FF0000"/>
                </a:solidFill>
              </a:rPr>
              <a:t>First Example on jQuery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094443"/>
            <a:ext cx="4648200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/>
              <a:t>&lt;!DOCTYPE html&gt;</a:t>
            </a:r>
          </a:p>
          <a:p>
            <a:r>
              <a:rPr lang="en-CA" dirty="0"/>
              <a:t>&lt;html&gt;</a:t>
            </a:r>
          </a:p>
          <a:p>
            <a:r>
              <a:rPr lang="en-CA" dirty="0"/>
              <a:t>&lt;head&gt;</a:t>
            </a:r>
          </a:p>
          <a:p>
            <a:r>
              <a:rPr lang="en-CA" dirty="0">
                <a:solidFill>
                  <a:srgbClr val="C00000"/>
                </a:solidFill>
              </a:rPr>
              <a:t>&lt;script </a:t>
            </a:r>
            <a:r>
              <a:rPr lang="en-CA" dirty="0" err="1">
                <a:solidFill>
                  <a:srgbClr val="C00000"/>
                </a:solidFill>
              </a:rPr>
              <a:t>src</a:t>
            </a:r>
            <a:r>
              <a:rPr lang="en-CA" dirty="0">
                <a:solidFill>
                  <a:srgbClr val="C00000"/>
                </a:solidFill>
              </a:rPr>
              <a:t>="jquery-2.1.3.js"&gt;&lt;/script&gt;</a:t>
            </a:r>
          </a:p>
          <a:p>
            <a:r>
              <a:rPr lang="en-CA" dirty="0"/>
              <a:t>&lt;script&gt;</a:t>
            </a:r>
          </a:p>
          <a:p>
            <a:r>
              <a:rPr lang="en-CA" dirty="0">
                <a:solidFill>
                  <a:srgbClr val="0070C0"/>
                </a:solidFill>
              </a:rPr>
              <a:t>$(document).ready(function(){</a:t>
            </a:r>
          </a:p>
          <a:p>
            <a:r>
              <a:rPr lang="en-CA" dirty="0">
                <a:solidFill>
                  <a:srgbClr val="0070C0"/>
                </a:solidFill>
              </a:rPr>
              <a:t>  $("p").click(function(){</a:t>
            </a:r>
          </a:p>
          <a:p>
            <a:r>
              <a:rPr lang="en-CA" dirty="0">
                <a:solidFill>
                  <a:srgbClr val="0070C0"/>
                </a:solidFill>
              </a:rPr>
              <a:t>    $(this).hide();</a:t>
            </a:r>
          </a:p>
          <a:p>
            <a:r>
              <a:rPr lang="en-CA" dirty="0">
                <a:solidFill>
                  <a:srgbClr val="0070C0"/>
                </a:solidFill>
              </a:rPr>
              <a:t>  });</a:t>
            </a:r>
          </a:p>
          <a:p>
            <a:r>
              <a:rPr lang="en-CA" dirty="0">
                <a:solidFill>
                  <a:srgbClr val="0070C0"/>
                </a:solidFill>
              </a:rPr>
              <a:t>});</a:t>
            </a:r>
          </a:p>
          <a:p>
            <a:r>
              <a:rPr lang="en-CA" dirty="0"/>
              <a:t>&lt;/script&gt;</a:t>
            </a:r>
          </a:p>
          <a:p>
            <a:r>
              <a:rPr lang="en-CA" dirty="0"/>
              <a:t>&lt;/head&gt;</a:t>
            </a:r>
          </a:p>
          <a:p>
            <a:r>
              <a:rPr lang="en-CA" dirty="0"/>
              <a:t>&lt;body&gt;</a:t>
            </a:r>
          </a:p>
          <a:p>
            <a:r>
              <a:rPr lang="en-CA" dirty="0" smtClean="0"/>
              <a:t>&lt;</a:t>
            </a:r>
            <a:r>
              <a:rPr lang="en-CA" dirty="0"/>
              <a:t>p&gt;If you click on me, I will disappear.&lt;/p&gt;</a:t>
            </a:r>
          </a:p>
          <a:p>
            <a:r>
              <a:rPr lang="en-CA" dirty="0"/>
              <a:t>&lt;p&gt;Click me away!&lt;/p&gt;</a:t>
            </a:r>
          </a:p>
          <a:p>
            <a:r>
              <a:rPr lang="en-CA" dirty="0"/>
              <a:t>&lt;p&gt;Click me too!&lt;/p&gt;</a:t>
            </a:r>
          </a:p>
          <a:p>
            <a:r>
              <a:rPr lang="en-CA" dirty="0" smtClean="0"/>
              <a:t>&lt;/</a:t>
            </a:r>
            <a:r>
              <a:rPr lang="en-CA" dirty="0"/>
              <a:t>body&gt;</a:t>
            </a:r>
          </a:p>
          <a:p>
            <a:r>
              <a:rPr lang="en-CA" dirty="0"/>
              <a:t>&lt;/html&gt;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374770" y="5882750"/>
            <a:ext cx="1496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2" action="ppaction://hlinkfile"/>
              </a:rPr>
              <a:t>jQUERY1.html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112" y="2743200"/>
            <a:ext cx="3671888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2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What is jQuery</a:t>
            </a:r>
            <a:r>
              <a:rPr lang="en-CA" dirty="0" smtClean="0">
                <a:solidFill>
                  <a:srgbClr val="FF0000"/>
                </a:solidFill>
              </a:rPr>
              <a:t>?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4525963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jQuery is a lightweight, "write less, do more", </a:t>
            </a:r>
            <a:r>
              <a:rPr lang="en-CA" dirty="0">
                <a:solidFill>
                  <a:srgbClr val="0070C0"/>
                </a:solidFill>
              </a:rPr>
              <a:t>JavaScript library</a:t>
            </a:r>
            <a:r>
              <a:rPr lang="en-CA" dirty="0"/>
              <a:t>.</a:t>
            </a:r>
          </a:p>
          <a:p>
            <a:r>
              <a:rPr lang="en-CA" dirty="0" smtClean="0"/>
              <a:t>jQuery </a:t>
            </a:r>
            <a:r>
              <a:rPr lang="en-CA" dirty="0"/>
              <a:t>takes a lot of common tasks that require many lines of JavaScript code to accomplish, and wraps them into </a:t>
            </a:r>
            <a:r>
              <a:rPr lang="en-CA" dirty="0">
                <a:solidFill>
                  <a:srgbClr val="00B0F0"/>
                </a:solidFill>
              </a:rPr>
              <a:t>methods</a:t>
            </a:r>
            <a:r>
              <a:rPr lang="en-CA" dirty="0"/>
              <a:t> that you can call with </a:t>
            </a:r>
            <a:r>
              <a:rPr lang="en-CA" dirty="0">
                <a:solidFill>
                  <a:srgbClr val="00B0F0"/>
                </a:solidFill>
              </a:rPr>
              <a:t>a single line of code</a:t>
            </a:r>
            <a:r>
              <a:rPr lang="en-CA" dirty="0"/>
              <a:t>.</a:t>
            </a:r>
          </a:p>
          <a:p>
            <a:r>
              <a:rPr lang="en-CA" dirty="0" smtClean="0"/>
              <a:t>The </a:t>
            </a:r>
            <a:r>
              <a:rPr lang="en-CA" dirty="0"/>
              <a:t>jQuery library contains the following features:</a:t>
            </a:r>
          </a:p>
          <a:p>
            <a:pPr lvl="1"/>
            <a:r>
              <a:rPr lang="en-CA" dirty="0"/>
              <a:t>HTML/DOM manipulation</a:t>
            </a:r>
          </a:p>
          <a:p>
            <a:pPr lvl="1"/>
            <a:r>
              <a:rPr lang="en-CA" dirty="0"/>
              <a:t>CSS manipulation</a:t>
            </a:r>
          </a:p>
          <a:p>
            <a:pPr lvl="1"/>
            <a:r>
              <a:rPr lang="en-CA" dirty="0"/>
              <a:t>HTML event methods</a:t>
            </a:r>
          </a:p>
          <a:p>
            <a:pPr lvl="1"/>
            <a:r>
              <a:rPr lang="en-CA" dirty="0"/>
              <a:t>Effects and animations</a:t>
            </a:r>
          </a:p>
          <a:p>
            <a:pPr lvl="1"/>
            <a:r>
              <a:rPr lang="en-CA" dirty="0"/>
              <a:t>AJAX</a:t>
            </a:r>
          </a:p>
          <a:p>
            <a:pPr marL="457200" lvl="1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8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jQuery </a:t>
            </a:r>
            <a:r>
              <a:rPr lang="en-CA" dirty="0" smtClean="0">
                <a:solidFill>
                  <a:srgbClr val="FF0000"/>
                </a:solidFill>
              </a:rPr>
              <a:t>Install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5680"/>
            <a:ext cx="9123218" cy="2835541"/>
          </a:xfrm>
        </p:spPr>
        <p:txBody>
          <a:bodyPr>
            <a:noAutofit/>
          </a:bodyPr>
          <a:lstStyle/>
          <a:p>
            <a:r>
              <a:rPr lang="en-CA" sz="2400" dirty="0"/>
              <a:t>The jQuery library is a </a:t>
            </a:r>
            <a:r>
              <a:rPr lang="en-CA" sz="2400" dirty="0">
                <a:solidFill>
                  <a:srgbClr val="00B0F0"/>
                </a:solidFill>
              </a:rPr>
              <a:t>single JavaScript file</a:t>
            </a:r>
            <a:r>
              <a:rPr lang="en-CA" sz="2400" dirty="0"/>
              <a:t>, and you reference it with the HTML &lt;script&gt; tag </a:t>
            </a:r>
            <a:r>
              <a:rPr lang="en-CA" sz="2400" dirty="0" smtClean="0"/>
              <a:t>inside </a:t>
            </a:r>
            <a:r>
              <a:rPr lang="en-CA" sz="2400" dirty="0"/>
              <a:t>the &lt;head&gt; </a:t>
            </a:r>
            <a:r>
              <a:rPr lang="en-CA" sz="2400" dirty="0" smtClean="0"/>
              <a:t>section</a:t>
            </a:r>
            <a:r>
              <a:rPr lang="en-CA" sz="2400" dirty="0"/>
              <a:t>.</a:t>
            </a:r>
          </a:p>
          <a:p>
            <a:r>
              <a:rPr lang="en-CA" sz="2400" dirty="0"/>
              <a:t>There are several ways to start using jQuery on your web site.  </a:t>
            </a:r>
            <a:r>
              <a:rPr lang="en-CA" sz="2400" dirty="0" smtClean="0"/>
              <a:t>You </a:t>
            </a:r>
            <a:r>
              <a:rPr lang="en-CA" sz="2400" dirty="0"/>
              <a:t>can</a:t>
            </a:r>
            <a:r>
              <a:rPr lang="en-CA" sz="2400" dirty="0" smtClean="0"/>
              <a:t>:</a:t>
            </a:r>
          </a:p>
          <a:p>
            <a:pPr lvl="1"/>
            <a:r>
              <a:rPr lang="en-CA" sz="1800" dirty="0" smtClean="0"/>
              <a:t>Download </a:t>
            </a:r>
            <a:r>
              <a:rPr lang="en-CA" sz="1800" dirty="0"/>
              <a:t>the jQuery library from </a:t>
            </a:r>
            <a:r>
              <a:rPr lang="en-CA" sz="1800" dirty="0" smtClean="0"/>
              <a:t>jQuery.com</a:t>
            </a:r>
          </a:p>
          <a:p>
            <a:pPr marL="400050" lvl="1" indent="0">
              <a:buNone/>
            </a:pPr>
            <a:r>
              <a:rPr lang="en-CA" sz="1800" dirty="0" smtClean="0"/>
              <a:t>       </a:t>
            </a:r>
            <a:endParaRPr lang="en-CA" sz="1800" dirty="0" smtClean="0"/>
          </a:p>
          <a:p>
            <a:pPr marL="400050" lvl="1" indent="0">
              <a:buNone/>
            </a:pPr>
            <a:endParaRPr lang="en-CA" sz="1800" dirty="0"/>
          </a:p>
          <a:p>
            <a:pPr marL="400050" lvl="1" indent="0">
              <a:buNone/>
            </a:pPr>
            <a:endParaRPr lang="en-CA" sz="1800" dirty="0" smtClean="0"/>
          </a:p>
          <a:p>
            <a:pPr marL="400050" lvl="1" indent="0">
              <a:buNone/>
            </a:pPr>
            <a:endParaRPr lang="en-CA" sz="1800" dirty="0"/>
          </a:p>
          <a:p>
            <a:pPr marL="400050" lvl="1" indent="0">
              <a:buNone/>
            </a:pPr>
            <a:r>
              <a:rPr lang="en-CA" sz="1800" dirty="0" smtClean="0"/>
              <a:t>Or</a:t>
            </a:r>
            <a:endParaRPr lang="en-CA" sz="1800" dirty="0" smtClean="0"/>
          </a:p>
          <a:p>
            <a:pPr lvl="1"/>
            <a:r>
              <a:rPr lang="en-CA" sz="1800" dirty="0"/>
              <a:t>Include jQuery from a </a:t>
            </a:r>
            <a:r>
              <a:rPr lang="en-CA" sz="1800" dirty="0" smtClean="0"/>
              <a:t>CDN</a:t>
            </a:r>
            <a:r>
              <a:rPr lang="en-CA" sz="1800" dirty="0"/>
              <a:t>(Content Delivery Network)</a:t>
            </a:r>
            <a:r>
              <a:rPr lang="en-CA" sz="1800" dirty="0" smtClean="0"/>
              <a:t>, </a:t>
            </a:r>
            <a:r>
              <a:rPr lang="en-CA" sz="1800" dirty="0"/>
              <a:t>like Google</a:t>
            </a:r>
          </a:p>
          <a:p>
            <a:endParaRPr lang="en-CA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3508406"/>
            <a:ext cx="457200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CA" dirty="0"/>
              <a:t>&lt;head&gt;</a:t>
            </a:r>
            <a:br>
              <a:rPr lang="en-CA" dirty="0"/>
            </a:br>
            <a:r>
              <a:rPr lang="en-CA" dirty="0"/>
              <a:t>&lt;script </a:t>
            </a:r>
            <a:r>
              <a:rPr lang="en-CA" dirty="0" err="1"/>
              <a:t>src</a:t>
            </a:r>
            <a:r>
              <a:rPr lang="en-CA" dirty="0"/>
              <a:t>="jquery-1.11.1.min.js"&gt;&lt;/script&gt;</a:t>
            </a:r>
            <a:br>
              <a:rPr lang="en-CA" dirty="0"/>
            </a:br>
            <a:r>
              <a:rPr lang="en-CA" dirty="0"/>
              <a:t>&lt;/head&gt;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-20782" y="5433020"/>
            <a:ext cx="914400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script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="http://ajax.googleapis.com/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ajax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/libs/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jquery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/1.11.1/jquery.min.js</a:t>
            </a:r>
            <a:r>
              <a:rPr lang="en-CA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CA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script</a:t>
            </a:r>
            <a:r>
              <a:rPr lang="en-CA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984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jQuery </a:t>
            </a:r>
            <a:r>
              <a:rPr lang="en-CA" dirty="0" smtClean="0">
                <a:solidFill>
                  <a:srgbClr val="FF0000"/>
                </a:solidFill>
              </a:rPr>
              <a:t>Syntax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752600"/>
            <a:ext cx="8382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000" dirty="0">
                <a:solidFill>
                  <a:srgbClr val="404040"/>
                </a:solidFill>
                <a:latin typeface="verdana" panose="020B0604030504040204" pitchFamily="34" charset="0"/>
              </a:rPr>
              <a:t>The jQuery syntax is tailor made for </a:t>
            </a:r>
            <a:r>
              <a:rPr lang="en-CA" sz="2000" b="1" dirty="0">
                <a:solidFill>
                  <a:srgbClr val="404040"/>
                </a:solidFill>
                <a:latin typeface="verdana" panose="020B0604030504040204" pitchFamily="34" charset="0"/>
              </a:rPr>
              <a:t>selecting</a:t>
            </a:r>
            <a:r>
              <a:rPr lang="en-CA" sz="2000" dirty="0">
                <a:solidFill>
                  <a:srgbClr val="404040"/>
                </a:solidFill>
                <a:latin typeface="verdana" panose="020B0604030504040204" pitchFamily="34" charset="0"/>
              </a:rPr>
              <a:t> HTML elements and performing some </a:t>
            </a:r>
            <a:r>
              <a:rPr lang="en-CA" sz="2000" b="1" dirty="0">
                <a:solidFill>
                  <a:srgbClr val="404040"/>
                </a:solidFill>
                <a:latin typeface="verdana" panose="020B0604030504040204" pitchFamily="34" charset="0"/>
              </a:rPr>
              <a:t>action</a:t>
            </a:r>
            <a:r>
              <a:rPr lang="en-CA" sz="2000" dirty="0">
                <a:solidFill>
                  <a:srgbClr val="404040"/>
                </a:solidFill>
                <a:latin typeface="verdana" panose="020B0604030504040204" pitchFamily="34" charset="0"/>
              </a:rPr>
              <a:t> on the element(s).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000" dirty="0">
                <a:solidFill>
                  <a:srgbClr val="404040"/>
                </a:solidFill>
                <a:latin typeface="verdana" panose="020B0604030504040204" pitchFamily="34" charset="0"/>
              </a:rPr>
              <a:t>Basic syntax is: </a:t>
            </a:r>
            <a:r>
              <a:rPr lang="en-CA" sz="2000" b="1" dirty="0">
                <a:solidFill>
                  <a:srgbClr val="0070C0"/>
                </a:solidFill>
                <a:latin typeface="verdana" panose="020B0604030504040204" pitchFamily="34" charset="0"/>
              </a:rPr>
              <a:t>$(</a:t>
            </a:r>
            <a:r>
              <a:rPr lang="en-CA" sz="2000" b="1" i="1" dirty="0">
                <a:solidFill>
                  <a:srgbClr val="0070C0"/>
                </a:solidFill>
                <a:latin typeface="verdana" panose="020B0604030504040204" pitchFamily="34" charset="0"/>
              </a:rPr>
              <a:t>selector</a:t>
            </a:r>
            <a:r>
              <a:rPr lang="en-CA" sz="2000" b="1" dirty="0">
                <a:solidFill>
                  <a:srgbClr val="0070C0"/>
                </a:solidFill>
                <a:latin typeface="verdana" panose="020B0604030504040204" pitchFamily="34" charset="0"/>
              </a:rPr>
              <a:t>).</a:t>
            </a:r>
            <a:r>
              <a:rPr lang="en-CA" sz="2000" b="1" i="1" dirty="0">
                <a:solidFill>
                  <a:srgbClr val="0070C0"/>
                </a:solidFill>
                <a:latin typeface="verdana" panose="020B0604030504040204" pitchFamily="34" charset="0"/>
              </a:rPr>
              <a:t>action</a:t>
            </a:r>
            <a:r>
              <a:rPr lang="en-CA" sz="2000" b="1" dirty="0">
                <a:solidFill>
                  <a:srgbClr val="0070C0"/>
                </a:solidFill>
                <a:latin typeface="verdana" panose="020B0604030504040204" pitchFamily="34" charset="0"/>
              </a:rPr>
              <a:t>()</a:t>
            </a:r>
            <a:endParaRPr lang="en-CA" sz="2000" dirty="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404040"/>
                </a:solidFill>
                <a:latin typeface="verdana" panose="020B0604030504040204" pitchFamily="34" charset="0"/>
              </a:rPr>
              <a:t>A $ sign to define/access jQuery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404040"/>
                </a:solidFill>
                <a:latin typeface="verdana" panose="020B0604030504040204" pitchFamily="34" charset="0"/>
              </a:rPr>
              <a:t>A (</a:t>
            </a:r>
            <a:r>
              <a:rPr lang="en-CA" sz="2000" i="1" dirty="0">
                <a:solidFill>
                  <a:srgbClr val="404040"/>
                </a:solidFill>
                <a:latin typeface="verdana" panose="020B0604030504040204" pitchFamily="34" charset="0"/>
              </a:rPr>
              <a:t>selector</a:t>
            </a:r>
            <a:r>
              <a:rPr lang="en-CA" sz="2000" dirty="0">
                <a:solidFill>
                  <a:srgbClr val="404040"/>
                </a:solidFill>
                <a:latin typeface="verdana" panose="020B0604030504040204" pitchFamily="34" charset="0"/>
              </a:rPr>
              <a:t>) to "query (or find)" HTML elements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404040"/>
                </a:solidFill>
                <a:latin typeface="verdana" panose="020B0604030504040204" pitchFamily="34" charset="0"/>
              </a:rPr>
              <a:t>A jQuery </a:t>
            </a:r>
            <a:r>
              <a:rPr lang="en-CA" sz="2000" i="1" dirty="0">
                <a:solidFill>
                  <a:srgbClr val="404040"/>
                </a:solidFill>
                <a:latin typeface="verdana" panose="020B0604030504040204" pitchFamily="34" charset="0"/>
              </a:rPr>
              <a:t>action</a:t>
            </a:r>
            <a:r>
              <a:rPr lang="en-CA" sz="2000" dirty="0">
                <a:solidFill>
                  <a:srgbClr val="404040"/>
                </a:solidFill>
                <a:latin typeface="verdana" panose="020B0604030504040204" pitchFamily="34" charset="0"/>
              </a:rPr>
              <a:t>() to be performed on the element(s)</a:t>
            </a:r>
          </a:p>
          <a:p>
            <a:endParaRPr lang="en-CA" sz="2000" dirty="0" smtClean="0">
              <a:solidFill>
                <a:srgbClr val="404040"/>
              </a:solidFill>
              <a:latin typeface="verdana" panose="020B0604030504040204" pitchFamily="34" charset="0"/>
            </a:endParaRPr>
          </a:p>
          <a:p>
            <a:r>
              <a:rPr lang="en-CA" sz="2000" dirty="0" smtClean="0">
                <a:solidFill>
                  <a:srgbClr val="404040"/>
                </a:solidFill>
                <a:latin typeface="verdana" panose="020B0604030504040204" pitchFamily="34" charset="0"/>
              </a:rPr>
              <a:t>Examples:</a:t>
            </a:r>
          </a:p>
          <a:p>
            <a:endParaRPr lang="en-CA" sz="2000" dirty="0">
              <a:solidFill>
                <a:srgbClr val="404040"/>
              </a:solidFill>
              <a:latin typeface="verdana" panose="020B0604030504040204" pitchFamily="34" charset="0"/>
            </a:endParaRPr>
          </a:p>
          <a:p>
            <a:pPr lvl="1"/>
            <a:r>
              <a:rPr lang="en-CA" sz="2000" dirty="0">
                <a:solidFill>
                  <a:srgbClr val="404040"/>
                </a:solidFill>
                <a:latin typeface="verdana" panose="020B0604030504040204" pitchFamily="34" charset="0"/>
              </a:rPr>
              <a:t>$(this).hide() - hides the current element.</a:t>
            </a:r>
          </a:p>
          <a:p>
            <a:pPr lvl="1"/>
            <a:r>
              <a:rPr lang="en-CA" sz="2000" dirty="0">
                <a:solidFill>
                  <a:srgbClr val="404040"/>
                </a:solidFill>
                <a:latin typeface="verdana" panose="020B0604030504040204" pitchFamily="34" charset="0"/>
              </a:rPr>
              <a:t>$("p").hide() - hides all &lt;p&gt; elements.</a:t>
            </a:r>
          </a:p>
          <a:p>
            <a:pPr lvl="1"/>
            <a:r>
              <a:rPr lang="en-CA" sz="2000" dirty="0">
                <a:solidFill>
                  <a:srgbClr val="404040"/>
                </a:solidFill>
                <a:latin typeface="verdana" panose="020B0604030504040204" pitchFamily="34" charset="0"/>
              </a:rPr>
              <a:t>$(".test").hide() - hides all elements with class="test".</a:t>
            </a:r>
          </a:p>
          <a:p>
            <a:pPr lvl="1"/>
            <a:r>
              <a:rPr lang="en-CA" sz="2000" dirty="0">
                <a:solidFill>
                  <a:srgbClr val="404040"/>
                </a:solidFill>
                <a:latin typeface="verdana" panose="020B0604030504040204" pitchFamily="34" charset="0"/>
              </a:rPr>
              <a:t>$("#test").hide() - hides the element with id="test".</a:t>
            </a:r>
          </a:p>
          <a:p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45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FF0000"/>
                </a:solidFill>
              </a:rPr>
              <a:t>Document ready event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4343400"/>
            <a:ext cx="41910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444444"/>
                </a:solidFill>
                <a:latin typeface="Consolas" panose="020B0609020204030204" pitchFamily="49" charset="0"/>
              </a:rPr>
              <a:t>$(document).ready(function(){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>
                <a:solidFill>
                  <a:srgbClr val="444444"/>
                </a:solidFill>
                <a:latin typeface="Consolas" panose="020B0609020204030204" pitchFamily="49" charset="0"/>
              </a:rPr>
              <a:t>   </a:t>
            </a:r>
            <a:r>
              <a:rPr lang="en-CA" i="1" dirty="0">
                <a:solidFill>
                  <a:srgbClr val="444444"/>
                </a:solidFill>
                <a:latin typeface="Consolas" panose="020B0609020204030204" pitchFamily="49" charset="0"/>
              </a:rPr>
              <a:t>// jQuery methods go here...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>
                <a:solidFill>
                  <a:srgbClr val="444444"/>
                </a:solidFill>
                <a:latin typeface="Consolas" panose="020B0609020204030204" pitchFamily="49" charset="0"/>
              </a:rPr>
              <a:t>});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572000" y="4343400"/>
            <a:ext cx="45720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CA" dirty="0">
                <a:solidFill>
                  <a:srgbClr val="444444"/>
                </a:solidFill>
                <a:latin typeface="Consolas" panose="020B0609020204030204" pitchFamily="49" charset="0"/>
              </a:rPr>
              <a:t>$(function(){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>
                <a:solidFill>
                  <a:srgbClr val="444444"/>
                </a:solidFill>
                <a:latin typeface="Consolas" panose="020B0609020204030204" pitchFamily="49" charset="0"/>
              </a:rPr>
              <a:t>   </a:t>
            </a:r>
            <a:r>
              <a:rPr lang="en-CA" i="1" dirty="0">
                <a:solidFill>
                  <a:srgbClr val="444444"/>
                </a:solidFill>
                <a:latin typeface="Consolas" panose="020B0609020204030204" pitchFamily="49" charset="0"/>
              </a:rPr>
              <a:t>// jQuery methods go here...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>
                <a:solidFill>
                  <a:srgbClr val="444444"/>
                </a:solidFill>
                <a:latin typeface="Consolas" panose="020B0609020204030204" pitchFamily="49" charset="0"/>
              </a:rPr>
              <a:t>});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266700" y="1721099"/>
            <a:ext cx="861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CA" sz="2400" dirty="0">
                <a:latin typeface="+mj-lt"/>
              </a:rPr>
              <a:t>It is good practice to wait for the document to be fully loaded and ready before working </a:t>
            </a:r>
            <a:endParaRPr lang="en-CA" sz="2400" dirty="0" smtClean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CA" sz="2400" dirty="0" smtClean="0">
                <a:solidFill>
                  <a:srgbClr val="404040"/>
                </a:solidFill>
                <a:latin typeface="+mj-lt"/>
              </a:rPr>
              <a:t>This </a:t>
            </a:r>
            <a:r>
              <a:rPr lang="en-CA" sz="2400" dirty="0">
                <a:solidFill>
                  <a:srgbClr val="404040"/>
                </a:solidFill>
                <a:latin typeface="+mj-lt"/>
              </a:rPr>
              <a:t>is to prevent any jQuery code from running before the document is finished loading (is ready)</a:t>
            </a:r>
            <a:endParaRPr lang="en-CA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284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jQuery </a:t>
            </a:r>
            <a:r>
              <a:rPr lang="en-CA" b="1" dirty="0" smtClean="0">
                <a:solidFill>
                  <a:srgbClr val="FF0000"/>
                </a:solidFill>
              </a:rPr>
              <a:t>Selectors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1"/>
            <a:ext cx="8686800" cy="252105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CA" dirty="0"/>
              <a:t>jQuery selectors allow you to select and manipulate HTML element(s</a:t>
            </a:r>
            <a:r>
              <a:rPr lang="en-CA" dirty="0" smtClean="0"/>
              <a:t>).</a:t>
            </a:r>
          </a:p>
          <a:p>
            <a:pPr algn="just"/>
            <a:r>
              <a:rPr lang="en-CA" dirty="0" smtClean="0"/>
              <a:t>jQuery uses CSSS syntax for selector in addition to its own selectors</a:t>
            </a:r>
            <a:endParaRPr lang="en-CA" dirty="0"/>
          </a:p>
          <a:p>
            <a:pPr algn="just"/>
            <a:r>
              <a:rPr lang="en-CA" dirty="0" smtClean="0"/>
              <a:t>All </a:t>
            </a:r>
            <a:r>
              <a:rPr lang="en-CA" dirty="0"/>
              <a:t>selectors in jQuery start with the dollar sign and parentheses: </a:t>
            </a:r>
            <a:r>
              <a:rPr lang="en-CA" dirty="0" smtClean="0"/>
              <a:t>$().</a:t>
            </a:r>
          </a:p>
          <a:p>
            <a:pPr algn="just"/>
            <a:r>
              <a:rPr lang="en-CA" dirty="0" smtClean="0"/>
              <a:t>Selectors can be: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CA" sz="3200" dirty="0" smtClean="0"/>
              <a:t>element Selector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CA" sz="3200" dirty="0" smtClean="0"/>
              <a:t>#</a:t>
            </a:r>
            <a:r>
              <a:rPr lang="en-CA" sz="3200" dirty="0"/>
              <a:t>id </a:t>
            </a:r>
            <a:r>
              <a:rPr lang="en-CA" sz="3200" dirty="0" smtClean="0"/>
              <a:t>Selector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CA" sz="3200" dirty="0" smtClean="0"/>
              <a:t>.</a:t>
            </a:r>
            <a:r>
              <a:rPr lang="en-CA" sz="3200" dirty="0"/>
              <a:t>class Selector</a:t>
            </a:r>
          </a:p>
          <a:p>
            <a:pPr marL="0" indent="0" algn="just">
              <a:buNone/>
            </a:pPr>
            <a:r>
              <a:rPr lang="en-CA" sz="2400" dirty="0" smtClean="0"/>
              <a:t> 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4643476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$("#test").hide();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145774" y="524835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   $(".test").hide</a:t>
            </a:r>
            <a:r>
              <a:rPr lang="en-CA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609600" y="4082533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$("p").hide();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3599875" y="3951387"/>
            <a:ext cx="3887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404040"/>
                </a:solidFill>
                <a:latin typeface="verdana" panose="020B0604030504040204" pitchFamily="34" charset="0"/>
              </a:rPr>
              <a:t>all &lt;p&gt; elements will be hidden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3581400" y="4608056"/>
            <a:ext cx="556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404040"/>
                </a:solidFill>
                <a:latin typeface="verdana" panose="020B0604030504040204" pitchFamily="34" charset="0"/>
              </a:rPr>
              <a:t>the element with id="test" will be hidden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3581400" y="5300532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404040"/>
                </a:solidFill>
                <a:latin typeface="verdana" panose="020B0604030504040204" pitchFamily="34" charset="0"/>
              </a:rPr>
              <a:t>the elements with class="test" will be hidden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297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Example#2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347838"/>
            <a:ext cx="495300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dirty="0"/>
              <a:t>&lt;!DOCTYPE html</a:t>
            </a:r>
            <a:r>
              <a:rPr lang="en-CA" dirty="0" smtClean="0"/>
              <a:t>&gt; &lt;</a:t>
            </a:r>
            <a:r>
              <a:rPr lang="en-CA" dirty="0"/>
              <a:t>html&gt;</a:t>
            </a:r>
          </a:p>
          <a:p>
            <a:r>
              <a:rPr lang="en-CA" dirty="0"/>
              <a:t>&lt;head&gt;</a:t>
            </a:r>
          </a:p>
          <a:p>
            <a:r>
              <a:rPr lang="en-CA" dirty="0"/>
              <a:t>&lt;script </a:t>
            </a:r>
            <a:r>
              <a:rPr lang="en-CA" dirty="0" err="1"/>
              <a:t>src</a:t>
            </a:r>
            <a:r>
              <a:rPr lang="en-CA" dirty="0"/>
              <a:t>="jquery-2.1.3.js"&gt;&lt;/script&gt;</a:t>
            </a:r>
          </a:p>
          <a:p>
            <a:r>
              <a:rPr lang="en-CA" dirty="0"/>
              <a:t>&lt;script&gt;</a:t>
            </a:r>
          </a:p>
          <a:p>
            <a:r>
              <a:rPr lang="en-CA" dirty="0"/>
              <a:t>$(document).ready(function(){</a:t>
            </a:r>
          </a:p>
          <a:p>
            <a:r>
              <a:rPr lang="en-CA" dirty="0">
                <a:solidFill>
                  <a:srgbClr val="00B0F0"/>
                </a:solidFill>
              </a:rPr>
              <a:t>  $("button#bt1").click(function(){</a:t>
            </a:r>
          </a:p>
          <a:p>
            <a:r>
              <a:rPr lang="en-CA" dirty="0">
                <a:solidFill>
                  <a:srgbClr val="00B0F0"/>
                </a:solidFill>
              </a:rPr>
              <a:t>    $("#test").hide();</a:t>
            </a:r>
          </a:p>
          <a:p>
            <a:r>
              <a:rPr lang="en-CA" dirty="0">
                <a:solidFill>
                  <a:srgbClr val="00B0F0"/>
                </a:solidFill>
              </a:rPr>
              <a:t>  });</a:t>
            </a:r>
          </a:p>
          <a:p>
            <a:r>
              <a:rPr lang="en-CA" dirty="0">
                <a:solidFill>
                  <a:srgbClr val="00B0F0"/>
                </a:solidFill>
              </a:rPr>
              <a:t>}</a:t>
            </a:r>
            <a:r>
              <a:rPr lang="en-CA" dirty="0"/>
              <a:t>);</a:t>
            </a:r>
          </a:p>
          <a:p>
            <a:r>
              <a:rPr lang="en-CA" dirty="0"/>
              <a:t>&lt;/script&gt;</a:t>
            </a:r>
          </a:p>
          <a:p>
            <a:r>
              <a:rPr lang="en-CA" dirty="0"/>
              <a:t>&lt;/head&gt;</a:t>
            </a:r>
          </a:p>
          <a:p>
            <a:r>
              <a:rPr lang="en-CA" dirty="0"/>
              <a:t>&lt;body&gt;</a:t>
            </a:r>
          </a:p>
          <a:p>
            <a:r>
              <a:rPr lang="en-CA" dirty="0" smtClean="0"/>
              <a:t>&lt;</a:t>
            </a:r>
            <a:r>
              <a:rPr lang="en-CA" dirty="0"/>
              <a:t>h2&gt;This is a heading&lt;/h2&gt;</a:t>
            </a:r>
          </a:p>
          <a:p>
            <a:r>
              <a:rPr lang="en-CA" dirty="0"/>
              <a:t>&lt;p&gt;This is a paragraph.&lt;/p&gt;</a:t>
            </a:r>
          </a:p>
          <a:p>
            <a:r>
              <a:rPr lang="en-CA" dirty="0"/>
              <a:t>&lt;p id="test"&gt;This is another paragraph.&lt;/p&gt;</a:t>
            </a:r>
          </a:p>
          <a:p>
            <a:r>
              <a:rPr lang="en-CA" dirty="0">
                <a:solidFill>
                  <a:srgbClr val="00B0F0"/>
                </a:solidFill>
              </a:rPr>
              <a:t>&lt;button id="bt1"&gt;Click me&lt;/button&gt;</a:t>
            </a:r>
          </a:p>
          <a:p>
            <a:r>
              <a:rPr lang="en-CA" dirty="0"/>
              <a:t>&lt;button&gt;Click me  too&lt;/button&gt;</a:t>
            </a:r>
          </a:p>
          <a:p>
            <a:r>
              <a:rPr lang="en-CA" dirty="0" smtClean="0"/>
              <a:t>&lt;/</a:t>
            </a:r>
            <a:r>
              <a:rPr lang="en-CA" dirty="0"/>
              <a:t>body</a:t>
            </a:r>
            <a:r>
              <a:rPr lang="en-CA" dirty="0" smtClean="0"/>
              <a:t>&gt;&lt;/</a:t>
            </a:r>
            <a:r>
              <a:rPr lang="en-CA" dirty="0"/>
              <a:t>html&gt;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732442" y="5978942"/>
            <a:ext cx="1496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2" action="ppaction://hlinkfile"/>
              </a:rPr>
              <a:t>jQUERY2.html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1779795"/>
            <a:ext cx="19050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6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070" y="0"/>
            <a:ext cx="8229600" cy="86836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More </a:t>
            </a:r>
            <a:r>
              <a:rPr lang="en-CA" dirty="0" smtClean="0">
                <a:solidFill>
                  <a:srgbClr val="FF0000"/>
                </a:solidFill>
              </a:rPr>
              <a:t> jQuery Selectors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35028"/>
              </p:ext>
            </p:extLst>
          </p:nvPr>
        </p:nvGraphicFramePr>
        <p:xfrm>
          <a:off x="152400" y="1387821"/>
          <a:ext cx="8762999" cy="5000715"/>
        </p:xfrm>
        <a:graphic>
          <a:graphicData uri="http://schemas.openxmlformats.org/drawingml/2006/table">
            <a:tbl>
              <a:tblPr/>
              <a:tblGrid>
                <a:gridCol w="2400990"/>
                <a:gridCol w="6362009"/>
              </a:tblGrid>
              <a:tr h="383802"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Syntax</a:t>
                      </a:r>
                    </a:p>
                  </a:txBody>
                  <a:tcPr marL="18104" marR="18104" marT="18104" marB="18104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Description</a:t>
                      </a:r>
                    </a:p>
                  </a:txBody>
                  <a:tcPr marL="18104" marR="18104" marT="18104" marB="18104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258282">
                <a:tc>
                  <a:txBody>
                    <a:bodyPr/>
                    <a:lstStyle/>
                    <a:p>
                      <a:pPr fontAlgn="t"/>
                      <a:r>
                        <a:rPr lang="en-CA" sz="1400">
                          <a:effectLst/>
                          <a:latin typeface="verdana" panose="020B0604030504040204" pitchFamily="34" charset="0"/>
                        </a:rPr>
                        <a:t>$("*")</a:t>
                      </a:r>
                    </a:p>
                  </a:txBody>
                  <a:tcPr marL="30173" marR="30173" marT="42242" marB="4224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dirty="0">
                          <a:effectLst/>
                          <a:latin typeface="verdana" panose="020B0604030504040204" pitchFamily="34" charset="0"/>
                        </a:rPr>
                        <a:t>Selects all elements</a:t>
                      </a:r>
                    </a:p>
                  </a:txBody>
                  <a:tcPr marL="30173" marR="30173" marT="42242" marB="4224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282">
                <a:tc>
                  <a:txBody>
                    <a:bodyPr/>
                    <a:lstStyle/>
                    <a:p>
                      <a:pPr fontAlgn="t"/>
                      <a:r>
                        <a:rPr lang="en-CA" sz="1400">
                          <a:effectLst/>
                          <a:latin typeface="verdana" panose="020B0604030504040204" pitchFamily="34" charset="0"/>
                        </a:rPr>
                        <a:t>$(this)</a:t>
                      </a:r>
                    </a:p>
                  </a:txBody>
                  <a:tcPr marL="30173" marR="30173" marT="42242" marB="4224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dirty="0">
                          <a:effectLst/>
                          <a:latin typeface="verdana" panose="020B0604030504040204" pitchFamily="34" charset="0"/>
                        </a:rPr>
                        <a:t>Selects the current HTML element</a:t>
                      </a:r>
                    </a:p>
                  </a:txBody>
                  <a:tcPr marL="30173" marR="30173" marT="42242" marB="4224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32079">
                <a:tc>
                  <a:txBody>
                    <a:bodyPr/>
                    <a:lstStyle/>
                    <a:p>
                      <a:pPr fontAlgn="t"/>
                      <a:r>
                        <a:rPr lang="en-CA" sz="1400">
                          <a:effectLst/>
                          <a:latin typeface="verdana" panose="020B0604030504040204" pitchFamily="34" charset="0"/>
                        </a:rPr>
                        <a:t>$("p.intro")</a:t>
                      </a:r>
                    </a:p>
                  </a:txBody>
                  <a:tcPr marL="30173" marR="30173" marT="42242" marB="4224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dirty="0">
                          <a:effectLst/>
                          <a:latin typeface="verdana" panose="020B0604030504040204" pitchFamily="34" charset="0"/>
                        </a:rPr>
                        <a:t>Selects all &lt;p&gt; elements with class="intro"</a:t>
                      </a:r>
                    </a:p>
                  </a:txBody>
                  <a:tcPr marL="30173" marR="30173" marT="42242" marB="4224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282">
                <a:tc>
                  <a:txBody>
                    <a:bodyPr/>
                    <a:lstStyle/>
                    <a:p>
                      <a:pPr fontAlgn="t"/>
                      <a:r>
                        <a:rPr lang="en-CA" sz="1400">
                          <a:effectLst/>
                          <a:latin typeface="verdana" panose="020B0604030504040204" pitchFamily="34" charset="0"/>
                        </a:rPr>
                        <a:t>$("p:first")</a:t>
                      </a:r>
                    </a:p>
                  </a:txBody>
                  <a:tcPr marL="30173" marR="30173" marT="42242" marB="4224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dirty="0">
                          <a:effectLst/>
                          <a:latin typeface="verdana" panose="020B0604030504040204" pitchFamily="34" charset="0"/>
                        </a:rPr>
                        <a:t>Selects the first &lt;p&gt; element</a:t>
                      </a:r>
                    </a:p>
                  </a:txBody>
                  <a:tcPr marL="30173" marR="30173" marT="42242" marB="4224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32079">
                <a:tc>
                  <a:txBody>
                    <a:bodyPr/>
                    <a:lstStyle/>
                    <a:p>
                      <a:pPr fontAlgn="t"/>
                      <a:r>
                        <a:rPr lang="en-CA" sz="1400">
                          <a:effectLst/>
                          <a:latin typeface="verdana" panose="020B0604030504040204" pitchFamily="34" charset="0"/>
                        </a:rPr>
                        <a:t>$("ul li:first")</a:t>
                      </a:r>
                    </a:p>
                  </a:txBody>
                  <a:tcPr marL="30173" marR="30173" marT="42242" marB="4224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>
                          <a:effectLst/>
                          <a:latin typeface="verdana" panose="020B0604030504040204" pitchFamily="34" charset="0"/>
                        </a:rPr>
                        <a:t>Selects the first &lt;li&gt; element of the first &lt;ul&gt;</a:t>
                      </a:r>
                    </a:p>
                  </a:txBody>
                  <a:tcPr marL="30173" marR="30173" marT="42242" marB="4224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079">
                <a:tc>
                  <a:txBody>
                    <a:bodyPr/>
                    <a:lstStyle/>
                    <a:p>
                      <a:pPr fontAlgn="t"/>
                      <a:r>
                        <a:rPr lang="en-CA" sz="1400">
                          <a:effectLst/>
                          <a:latin typeface="verdana" panose="020B0604030504040204" pitchFamily="34" charset="0"/>
                        </a:rPr>
                        <a:t>$("ul li:first-child")</a:t>
                      </a:r>
                    </a:p>
                  </a:txBody>
                  <a:tcPr marL="30173" marR="30173" marT="42242" marB="4224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>
                          <a:effectLst/>
                          <a:latin typeface="verdana" panose="020B0604030504040204" pitchFamily="34" charset="0"/>
                        </a:rPr>
                        <a:t>Selects the first &lt;li&gt; element of every &lt;ul&gt;</a:t>
                      </a:r>
                    </a:p>
                  </a:txBody>
                  <a:tcPr marL="30173" marR="30173" marT="42242" marB="4224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58282">
                <a:tc>
                  <a:txBody>
                    <a:bodyPr/>
                    <a:lstStyle/>
                    <a:p>
                      <a:pPr fontAlgn="t"/>
                      <a:r>
                        <a:rPr lang="en-CA" sz="1400">
                          <a:effectLst/>
                          <a:latin typeface="verdana" panose="020B0604030504040204" pitchFamily="34" charset="0"/>
                        </a:rPr>
                        <a:t>$("[href]")</a:t>
                      </a:r>
                    </a:p>
                  </a:txBody>
                  <a:tcPr marL="30173" marR="30173" marT="42242" marB="4224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>
                          <a:effectLst/>
                          <a:latin typeface="verdana" panose="020B0604030504040204" pitchFamily="34" charset="0"/>
                        </a:rPr>
                        <a:t>Selects all elements with an href attribute</a:t>
                      </a:r>
                    </a:p>
                  </a:txBody>
                  <a:tcPr marL="30173" marR="30173" marT="42242" marB="4224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079">
                <a:tc>
                  <a:txBody>
                    <a:bodyPr/>
                    <a:lstStyle/>
                    <a:p>
                      <a:pPr fontAlgn="t"/>
                      <a:r>
                        <a:rPr lang="en-CA" sz="1400">
                          <a:effectLst/>
                          <a:latin typeface="verdana" panose="020B0604030504040204" pitchFamily="34" charset="0"/>
                        </a:rPr>
                        <a:t>$("a[target='_blank']")</a:t>
                      </a:r>
                    </a:p>
                  </a:txBody>
                  <a:tcPr marL="30173" marR="30173" marT="42242" marB="4224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>
                          <a:effectLst/>
                          <a:latin typeface="verdana" panose="020B0604030504040204" pitchFamily="34" charset="0"/>
                        </a:rPr>
                        <a:t>Selects all &lt;a&gt; elements with a target attribute value equal to "_blank"</a:t>
                      </a:r>
                    </a:p>
                  </a:txBody>
                  <a:tcPr marL="30173" marR="30173" marT="42242" marB="4224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32079">
                <a:tc>
                  <a:txBody>
                    <a:bodyPr/>
                    <a:lstStyle/>
                    <a:p>
                      <a:pPr fontAlgn="t"/>
                      <a:r>
                        <a:rPr lang="en-CA" sz="1400">
                          <a:effectLst/>
                          <a:latin typeface="verdana" panose="020B0604030504040204" pitchFamily="34" charset="0"/>
                        </a:rPr>
                        <a:t>$("a[target!='_blank']")</a:t>
                      </a:r>
                    </a:p>
                  </a:txBody>
                  <a:tcPr marL="30173" marR="30173" marT="42242" marB="4224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dirty="0">
                          <a:effectLst/>
                          <a:latin typeface="verdana" panose="020B0604030504040204" pitchFamily="34" charset="0"/>
                        </a:rPr>
                        <a:t>Selects all &lt;a&gt; elements with a target attribute value NOT equal to "_blank"</a:t>
                      </a:r>
                    </a:p>
                  </a:txBody>
                  <a:tcPr marL="30173" marR="30173" marT="42242" marB="4224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079">
                <a:tc>
                  <a:txBody>
                    <a:bodyPr/>
                    <a:lstStyle/>
                    <a:p>
                      <a:pPr fontAlgn="t"/>
                      <a:r>
                        <a:rPr lang="en-CA" sz="1400">
                          <a:effectLst/>
                          <a:latin typeface="verdana" panose="020B0604030504040204" pitchFamily="34" charset="0"/>
                        </a:rPr>
                        <a:t>$(":button")</a:t>
                      </a:r>
                    </a:p>
                  </a:txBody>
                  <a:tcPr marL="30173" marR="30173" marT="42242" marB="4224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>
                          <a:effectLst/>
                          <a:latin typeface="verdana" panose="020B0604030504040204" pitchFamily="34" charset="0"/>
                        </a:rPr>
                        <a:t>Selects all &lt;button&gt; elements and &lt;input&gt; elements of type="button"</a:t>
                      </a:r>
                    </a:p>
                  </a:txBody>
                  <a:tcPr marL="30173" marR="30173" marT="42242" marB="4224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58282">
                <a:tc>
                  <a:txBody>
                    <a:bodyPr/>
                    <a:lstStyle/>
                    <a:p>
                      <a:pPr fontAlgn="t"/>
                      <a:r>
                        <a:rPr lang="en-CA" sz="1400">
                          <a:effectLst/>
                          <a:latin typeface="verdana" panose="020B0604030504040204" pitchFamily="34" charset="0"/>
                        </a:rPr>
                        <a:t>$("tr:even")</a:t>
                      </a:r>
                    </a:p>
                  </a:txBody>
                  <a:tcPr marL="30173" marR="30173" marT="42242" marB="4224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dirty="0">
                          <a:effectLst/>
                          <a:latin typeface="verdana" panose="020B0604030504040204" pitchFamily="34" charset="0"/>
                        </a:rPr>
                        <a:t>Selects all even &lt;</a:t>
                      </a:r>
                      <a:r>
                        <a:rPr lang="en-CA" sz="1400" dirty="0" err="1">
                          <a:effectLst/>
                          <a:latin typeface="verdana" panose="020B0604030504040204" pitchFamily="34" charset="0"/>
                        </a:rPr>
                        <a:t>tr</a:t>
                      </a:r>
                      <a:r>
                        <a:rPr lang="en-CA" sz="1400" dirty="0">
                          <a:effectLst/>
                          <a:latin typeface="verdana" panose="020B0604030504040204" pitchFamily="34" charset="0"/>
                        </a:rPr>
                        <a:t>&gt; elements</a:t>
                      </a:r>
                    </a:p>
                  </a:txBody>
                  <a:tcPr marL="30173" marR="30173" marT="42242" marB="4224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282">
                <a:tc>
                  <a:txBody>
                    <a:bodyPr/>
                    <a:lstStyle/>
                    <a:p>
                      <a:pPr fontAlgn="t"/>
                      <a:r>
                        <a:rPr lang="en-CA" sz="1400">
                          <a:effectLst/>
                          <a:latin typeface="verdana" panose="020B0604030504040204" pitchFamily="34" charset="0"/>
                        </a:rPr>
                        <a:t>$("tr:odd")</a:t>
                      </a:r>
                    </a:p>
                  </a:txBody>
                  <a:tcPr marL="30173" marR="30173" marT="42242" marB="4224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dirty="0">
                          <a:effectLst/>
                          <a:latin typeface="verdana" panose="020B0604030504040204" pitchFamily="34" charset="0"/>
                        </a:rPr>
                        <a:t>Selects all odd &lt;</a:t>
                      </a:r>
                      <a:r>
                        <a:rPr lang="en-CA" sz="1400" dirty="0" err="1">
                          <a:effectLst/>
                          <a:latin typeface="verdana" panose="020B0604030504040204" pitchFamily="34" charset="0"/>
                        </a:rPr>
                        <a:t>tr</a:t>
                      </a:r>
                      <a:r>
                        <a:rPr lang="en-CA" sz="1400" dirty="0">
                          <a:effectLst/>
                          <a:latin typeface="verdana" panose="020B0604030504040204" pitchFamily="34" charset="0"/>
                        </a:rPr>
                        <a:t>&gt; elements</a:t>
                      </a:r>
                    </a:p>
                  </a:txBody>
                  <a:tcPr marL="30173" marR="30173" marT="42242" marB="4224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7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17716</TotalTime>
  <Words>1732</Words>
  <Application>Microsoft Office PowerPoint</Application>
  <PresentationFormat>On-screen Show (4:3)</PresentationFormat>
  <Paragraphs>312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verdana</vt:lpstr>
      <vt:lpstr>Wingdings</vt:lpstr>
      <vt:lpstr>Office Theme</vt:lpstr>
      <vt:lpstr>PowerPoint Presentation</vt:lpstr>
      <vt:lpstr>First Example on jQuery</vt:lpstr>
      <vt:lpstr>What is jQuery?</vt:lpstr>
      <vt:lpstr>jQuery Install</vt:lpstr>
      <vt:lpstr>jQuery Syntax</vt:lpstr>
      <vt:lpstr>Document ready event</vt:lpstr>
      <vt:lpstr>jQuery Selectors</vt:lpstr>
      <vt:lpstr>Example#2</vt:lpstr>
      <vt:lpstr>More  jQuery Selectors</vt:lpstr>
      <vt:lpstr>PowerPoint Presentation</vt:lpstr>
      <vt:lpstr>jQuery Event Methods</vt:lpstr>
      <vt:lpstr>Example#4</vt:lpstr>
      <vt:lpstr>jQuery Effects: - Hide and Show- </vt:lpstr>
      <vt:lpstr>jQuery Effects   Fading</vt:lpstr>
      <vt:lpstr>PowerPoint Presentation</vt:lpstr>
      <vt:lpstr>jQuery Effects - Animation</vt:lpstr>
      <vt:lpstr>PowerPoint Presentation</vt:lpstr>
      <vt:lpstr>jQuery - css() Method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Dr  Walid</cp:lastModifiedBy>
  <cp:revision>1554</cp:revision>
  <dcterms:created xsi:type="dcterms:W3CDTF">2006-08-16T00:00:00Z</dcterms:created>
  <dcterms:modified xsi:type="dcterms:W3CDTF">2014-12-26T05:22:22Z</dcterms:modified>
</cp:coreProperties>
</file>