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81" r:id="rId2"/>
    <p:sldId id="326" r:id="rId3"/>
    <p:sldId id="283" r:id="rId4"/>
    <p:sldId id="309" r:id="rId5"/>
    <p:sldId id="324" r:id="rId6"/>
    <p:sldId id="335" r:id="rId7"/>
    <p:sldId id="337" r:id="rId8"/>
    <p:sldId id="358" r:id="rId9"/>
    <p:sldId id="362" r:id="rId10"/>
    <p:sldId id="330" r:id="rId11"/>
    <p:sldId id="375" r:id="rId12"/>
    <p:sldId id="363" r:id="rId13"/>
    <p:sldId id="371" r:id="rId14"/>
    <p:sldId id="316" r:id="rId15"/>
    <p:sldId id="295" r:id="rId16"/>
    <p:sldId id="296" r:id="rId17"/>
    <p:sldId id="372" r:id="rId18"/>
    <p:sldId id="364" r:id="rId19"/>
    <p:sldId id="367" r:id="rId20"/>
    <p:sldId id="359" r:id="rId21"/>
    <p:sldId id="339" r:id="rId22"/>
    <p:sldId id="333" r:id="rId23"/>
    <p:sldId id="334" r:id="rId24"/>
    <p:sldId id="365" r:id="rId25"/>
    <p:sldId id="368" r:id="rId26"/>
    <p:sldId id="366" r:id="rId27"/>
    <p:sldId id="373" r:id="rId28"/>
    <p:sldId id="301" r:id="rId29"/>
    <p:sldId id="302" r:id="rId30"/>
    <p:sldId id="303" r:id="rId31"/>
    <p:sldId id="369" r:id="rId32"/>
    <p:sldId id="374" r:id="rId33"/>
    <p:sldId id="370" r:id="rId34"/>
    <p:sldId id="347" r:id="rId35"/>
    <p:sldId id="342" r:id="rId36"/>
    <p:sldId id="346" r:id="rId3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1" autoAdjust="0"/>
    <p:restoredTop sz="94893" autoAdjust="0"/>
  </p:normalViewPr>
  <p:slideViewPr>
    <p:cSldViewPr>
      <p:cViewPr>
        <p:scale>
          <a:sx n="86" d="100"/>
          <a:sy n="86" d="100"/>
        </p:scale>
        <p:origin x="942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910" y="-9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022939" y="2"/>
            <a:ext cx="3076363" cy="511730"/>
          </a:xfrm>
          <a:prstGeom prst="rect">
            <a:avLst/>
          </a:prstGeom>
        </p:spPr>
        <p:txBody>
          <a:bodyPr vert="horz" lIns="99035" tIns="49517" rIns="99035" bIns="49517" rtlCol="1"/>
          <a:lstStyle>
            <a:lvl1pPr algn="r">
              <a:defRPr sz="13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645" y="2"/>
            <a:ext cx="3076363" cy="511730"/>
          </a:xfrm>
          <a:prstGeom prst="rect">
            <a:avLst/>
          </a:prstGeom>
        </p:spPr>
        <p:txBody>
          <a:bodyPr vert="horz" lIns="99035" tIns="49517" rIns="99035" bIns="49517" rtlCol="1"/>
          <a:lstStyle>
            <a:lvl1pPr algn="l">
              <a:defRPr sz="1300"/>
            </a:lvl1pPr>
          </a:lstStyle>
          <a:p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022939" y="9721108"/>
            <a:ext cx="3076363" cy="511730"/>
          </a:xfrm>
          <a:prstGeom prst="rect">
            <a:avLst/>
          </a:prstGeom>
        </p:spPr>
        <p:txBody>
          <a:bodyPr vert="horz" lIns="99035" tIns="49517" rIns="99035" bIns="49517" rtlCol="1" anchor="b"/>
          <a:lstStyle>
            <a:lvl1pPr algn="r">
              <a:defRPr sz="1300"/>
            </a:lvl1pPr>
          </a:lstStyle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645" y="9721108"/>
            <a:ext cx="3076363" cy="511730"/>
          </a:xfrm>
          <a:prstGeom prst="rect">
            <a:avLst/>
          </a:prstGeom>
        </p:spPr>
        <p:txBody>
          <a:bodyPr vert="horz" lIns="99035" tIns="49517" rIns="99035" bIns="49517" rtlCol="1" anchor="b"/>
          <a:lstStyle>
            <a:lvl1pPr algn="l">
              <a:defRPr sz="1300"/>
            </a:lvl1pPr>
          </a:lstStyle>
          <a:p>
            <a:fld id="{606CB1D9-3E65-458E-B651-AE435D68497F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2930936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022939" y="2"/>
            <a:ext cx="3076363" cy="511730"/>
          </a:xfrm>
          <a:prstGeom prst="rect">
            <a:avLst/>
          </a:prstGeom>
        </p:spPr>
        <p:txBody>
          <a:bodyPr vert="horz" lIns="99035" tIns="49517" rIns="99035" bIns="49517" rtlCol="1"/>
          <a:lstStyle>
            <a:lvl1pPr algn="r">
              <a:defRPr sz="13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45" y="2"/>
            <a:ext cx="3076363" cy="511730"/>
          </a:xfrm>
          <a:prstGeom prst="rect">
            <a:avLst/>
          </a:prstGeom>
        </p:spPr>
        <p:txBody>
          <a:bodyPr vert="horz" lIns="99035" tIns="49517" rIns="99035" bIns="49517" rtlCol="1"/>
          <a:lstStyle>
            <a:lvl1pPr algn="l">
              <a:defRPr sz="1300"/>
            </a:lvl1pPr>
          </a:lstStyle>
          <a:p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5" tIns="49517" rIns="99035" bIns="49517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3"/>
            <a:ext cx="5679440" cy="4605575"/>
          </a:xfrm>
          <a:prstGeom prst="rect">
            <a:avLst/>
          </a:prstGeom>
        </p:spPr>
        <p:txBody>
          <a:bodyPr vert="horz" lIns="99035" tIns="49517" rIns="99035" bIns="49517" rtlCol="1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ar-E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022939" y="9721108"/>
            <a:ext cx="3076363" cy="511730"/>
          </a:xfrm>
          <a:prstGeom prst="rect">
            <a:avLst/>
          </a:prstGeom>
        </p:spPr>
        <p:txBody>
          <a:bodyPr vert="horz" lIns="99035" tIns="49517" rIns="99035" bIns="49517" rtlCol="1" anchor="b"/>
          <a:lstStyle>
            <a:lvl1pPr algn="r">
              <a:defRPr sz="13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45" y="9721108"/>
            <a:ext cx="3076363" cy="511730"/>
          </a:xfrm>
          <a:prstGeom prst="rect">
            <a:avLst/>
          </a:prstGeom>
        </p:spPr>
        <p:txBody>
          <a:bodyPr vert="horz" lIns="99035" tIns="49517" rIns="99035" bIns="49517" rtlCol="1" anchor="b"/>
          <a:lstStyle>
            <a:lvl1pPr algn="l">
              <a:defRPr sz="1300"/>
            </a:lvl1pPr>
          </a:lstStyle>
          <a:p>
            <a:fld id="{0A005EC7-42D3-47B6-A5BC-AE50E0E9F88B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5021176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ut.fi/~jkorpela/forms/methods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cs.tut.fi/~jkorpela/rfc/2396/toc.html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nowledgesutra.com/forums/topic/63185-how-to-assign-a-virtual-domain-name-to-your-localhost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knowhow.com/basics/language-constructs-vs-built-in-functions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</a:t>
            </a:fld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72805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58566">
              <a:defRPr/>
            </a:pPr>
            <a:r>
              <a:rPr lang="en-US" sz="1300" dirty="0"/>
              <a:t>If you print a  Boolean true value :1 is printed , for false values  nothing is printed</a:t>
            </a:r>
            <a:endParaRPr lang="ar-EG" sz="1300" dirty="0"/>
          </a:p>
          <a:p>
            <a:r>
              <a:rPr lang="en-US" dirty="0"/>
              <a:t>Echo can use also parentheses , </a:t>
            </a:r>
          </a:p>
          <a:p>
            <a:r>
              <a:rPr lang="en-US" dirty="0"/>
              <a:t>Echo can use also  single quotations instead of double quotations but</a:t>
            </a:r>
            <a:r>
              <a:rPr lang="en-US" baseline="0" dirty="0"/>
              <a:t> variables identifiers will be printed but not their values unless you use the concatenation operator.</a:t>
            </a:r>
          </a:p>
          <a:p>
            <a:r>
              <a:rPr lang="en-US" baseline="0" dirty="0"/>
              <a:t>print is identical to echo , however echo is faster</a:t>
            </a:r>
          </a:p>
          <a:p>
            <a:pPr defTabSz="958566">
              <a:defRPr/>
            </a:pPr>
            <a:r>
              <a:rPr lang="en-US" dirty="0"/>
              <a:t>If the  HTML code have attributes, use the escape character \” , or single quotation for attributes or single quotations for echo argument</a:t>
            </a:r>
          </a:p>
          <a:p>
            <a:endParaRPr lang="ar-EG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18856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11497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80617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2" defTabSz="958566">
              <a:defRPr/>
            </a:pPr>
            <a:r>
              <a:rPr lang="en-GB" dirty="0"/>
              <a:t>The switch expression type must be integer, double, or string</a:t>
            </a:r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9E1CB7-C861-4629-9A49-D7C215D045E3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094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9E1CB7-C861-4629-9A49-D7C215D045E3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629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III-</a:t>
            </a:r>
            <a:r>
              <a:rPr lang="en-US" dirty="0" err="1"/>
              <a:t>Mutidimenaional</a:t>
            </a:r>
            <a:r>
              <a:rPr lang="en-US" dirty="0"/>
              <a:t> array :http</a:t>
            </a:r>
          </a:p>
          <a:p>
            <a:endParaRPr lang="en-US" dirty="0"/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500" dirty="0"/>
              <a:t>An associative array, each ID key is associated with a value.</a:t>
            </a:r>
            <a:endParaRPr lang="en-GB" sz="2500" dirty="0"/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GB" sz="2500" dirty="0"/>
              <a:t>The keys are non-negative integer literals or string literals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GB" sz="2500" dirty="0"/>
              <a:t>The values can be anything</a:t>
            </a:r>
          </a:p>
          <a:p>
            <a:r>
              <a:rPr lang="en-US" dirty="0"/>
              <a:t>://www.w3schools.com/php/php_arrays.asp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9E1CB7-C861-4629-9A49-D7C215D045E3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129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32009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hlinkClick r:id="rId3"/>
              </a:rPr>
              <a:t>http://www.cs.tut.fi/~jkorpela/forms/methods.html</a:t>
            </a:r>
            <a:endParaRPr lang="en-GB" dirty="0"/>
          </a:p>
          <a:p>
            <a:pPr eaLnBrk="1" hangingPunct="1">
              <a:lnSpc>
                <a:spcPct val="90000"/>
              </a:lnSpc>
            </a:pPr>
            <a:endParaRPr lang="en-GB" dirty="0"/>
          </a:p>
          <a:p>
            <a:pPr eaLnBrk="1" hangingPunct="1">
              <a:lnSpc>
                <a:spcPct val="90000"/>
              </a:lnSpc>
            </a:pPr>
            <a:endParaRPr lang="en-GB" dirty="0"/>
          </a:p>
          <a:p>
            <a:pPr eaLnBrk="1" hangingPunct="1">
              <a:lnSpc>
                <a:spcPct val="90000"/>
              </a:lnSpc>
            </a:pPr>
            <a:r>
              <a:rPr lang="en-US" sz="1300" dirty="0"/>
              <a:t>The HTML specifications </a:t>
            </a:r>
            <a:r>
              <a:rPr lang="en-US" sz="1300" i="1" dirty="0"/>
              <a:t>technically</a:t>
            </a:r>
            <a:r>
              <a:rPr lang="en-US" sz="1300" dirty="0"/>
              <a:t> define the difference between </a:t>
            </a:r>
            <a:r>
              <a:rPr lang="en-US" dirty="0"/>
              <a:t>"GET"</a:t>
            </a:r>
            <a:r>
              <a:rPr lang="en-US" sz="1300" dirty="0"/>
              <a:t> and </a:t>
            </a:r>
            <a:r>
              <a:rPr lang="en-US" dirty="0"/>
              <a:t>"POST"</a:t>
            </a:r>
            <a:r>
              <a:rPr lang="en-US" sz="1300" dirty="0"/>
              <a:t> so that former means that form data is to be encoded (by a browser) into a </a:t>
            </a:r>
            <a:r>
              <a:rPr lang="en-US" sz="1300" u="sng" dirty="0">
                <a:hlinkClick r:id="rId4" tooltip="ToC of hypertext version of RFC 2396: Uniform Resource Identifiers (URI): Generic Syntax"/>
              </a:rPr>
              <a:t>URL</a:t>
            </a:r>
            <a:r>
              <a:rPr lang="en-US" sz="1300" dirty="0"/>
              <a:t> while the latter means that the form data is to appear within a message body. But the specifications also give the </a:t>
            </a:r>
            <a:r>
              <a:rPr lang="en-US" sz="1300" i="1" dirty="0"/>
              <a:t>usage recommendation</a:t>
            </a:r>
            <a:r>
              <a:rPr lang="en-US" sz="1300" dirty="0"/>
              <a:t> that </a:t>
            </a:r>
            <a:r>
              <a:rPr lang="en-US" sz="1300" dirty="0" err="1"/>
              <a:t>the</a:t>
            </a:r>
            <a:r>
              <a:rPr lang="en-US" dirty="0" err="1"/>
              <a:t>"GET</a:t>
            </a:r>
            <a:r>
              <a:rPr lang="en-US" dirty="0"/>
              <a:t>"</a:t>
            </a:r>
            <a:r>
              <a:rPr lang="en-US" sz="1300" dirty="0"/>
              <a:t> method should be used when the form processing is "idempotent", and in those cases only. As a simplification, we might say that </a:t>
            </a:r>
            <a:r>
              <a:rPr lang="en-US" sz="1300" b="1" dirty="0"/>
              <a:t>"GET" is basically for just getting (retrieving) data</a:t>
            </a:r>
            <a:r>
              <a:rPr lang="en-US" sz="1300" dirty="0"/>
              <a:t> whereas </a:t>
            </a:r>
            <a:r>
              <a:rPr lang="en-US" dirty="0"/>
              <a:t>"</a:t>
            </a:r>
            <a:r>
              <a:rPr lang="en-US" dirty="0" err="1"/>
              <a:t>POST"</a:t>
            </a:r>
            <a:r>
              <a:rPr lang="en-US" sz="1300" dirty="0" err="1"/>
              <a:t>may</a:t>
            </a:r>
            <a:r>
              <a:rPr lang="en-US" sz="1300" dirty="0"/>
              <a:t> involve anything, like storing or updating data, or ordering a product, or sending E-mail.</a:t>
            </a:r>
          </a:p>
          <a:p>
            <a:pPr eaLnBrk="1" hangingPunct="1">
              <a:lnSpc>
                <a:spcPct val="90000"/>
              </a:lnSpc>
            </a:pPr>
            <a:endParaRPr lang="en-US" sz="1300" dirty="0"/>
          </a:p>
          <a:p>
            <a:pPr eaLnBrk="1" hangingPunct="1">
              <a:lnSpc>
                <a:spcPct val="90000"/>
              </a:lnSpc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$_REQUEST opens you up to attacks however.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instance, a hacker could send GET data you were not expecting that you would process as if it were POST data.</a:t>
            </a:r>
            <a:endParaRPr lang="en-GB" dirty="0"/>
          </a:p>
          <a:p>
            <a:pPr eaLnBrk="1" hangingPunct="1">
              <a:lnSpc>
                <a:spcPct val="90000"/>
              </a:lnSpc>
            </a:pPr>
            <a:endParaRPr lang="en-GB" dirty="0"/>
          </a:p>
          <a:p>
            <a:endParaRPr lang="ar-EG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24578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62833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20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77214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4E26F-D555-41AD-ABD2-EB919D0415C7}" type="slidenum">
              <a:rPr lang="en-GB"/>
              <a:pPr/>
              <a:t>2</a:t>
            </a:fld>
            <a:endParaRPr lang="en-GB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423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21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525630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CS433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22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22427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/>
              <a:t>CS433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23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203479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24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524402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25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429323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26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628713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27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901640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958566">
              <a:defRPr/>
            </a:pPr>
            <a:r>
              <a:rPr lang="en-GB" sz="2100" dirty="0"/>
              <a:t>If there is no return, there is no returned value</a:t>
            </a:r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9E1CB7-C861-4629-9A49-D7C215D045E3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0885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1300" dirty="0"/>
              <a:t>To specify pass-by-reference, </a:t>
            </a:r>
            <a:r>
              <a:rPr lang="en-GB" sz="1300" dirty="0" err="1"/>
              <a:t>prepend</a:t>
            </a:r>
            <a:r>
              <a:rPr lang="en-GB" sz="1300" dirty="0"/>
              <a:t> an  ampersand to the formal parameter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GB" sz="1300" dirty="0"/>
              <a:t>  </a:t>
            </a:r>
            <a:r>
              <a:rPr lang="en-GB" sz="1300" dirty="0">
                <a:latin typeface="Courier New" pitchFamily="49" charset="0"/>
              </a:rPr>
              <a:t>function </a:t>
            </a:r>
            <a:r>
              <a:rPr lang="en-GB" sz="1300" dirty="0" err="1">
                <a:latin typeface="Courier New" pitchFamily="49" charset="0"/>
              </a:rPr>
              <a:t>addOne</a:t>
            </a:r>
            <a:r>
              <a:rPr lang="en-GB" sz="1300" dirty="0">
                <a:latin typeface="Courier New" pitchFamily="49" charset="0"/>
              </a:rPr>
              <a:t>(&amp;$</a:t>
            </a:r>
            <a:r>
              <a:rPr lang="en-GB" sz="1300" dirty="0" err="1">
                <a:latin typeface="Courier New" pitchFamily="49" charset="0"/>
              </a:rPr>
              <a:t>param</a:t>
            </a:r>
            <a:r>
              <a:rPr lang="en-GB" sz="1300" dirty="0"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1300" dirty="0">
                <a:latin typeface="Courier New" pitchFamily="49" charset="0"/>
              </a:rPr>
              <a:t>   $</a:t>
            </a:r>
            <a:r>
              <a:rPr lang="en-GB" sz="1300" dirty="0" err="1">
                <a:latin typeface="Courier New" pitchFamily="49" charset="0"/>
              </a:rPr>
              <a:t>param</a:t>
            </a:r>
            <a:r>
              <a:rPr lang="en-GB" sz="1300" dirty="0">
                <a:latin typeface="Courier New" pitchFamily="49" charset="0"/>
              </a:rPr>
              <a:t>++;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1300" dirty="0"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1300" dirty="0">
                <a:latin typeface="Courier New" pitchFamily="49" charset="0"/>
              </a:rPr>
              <a:t> $it = 16;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1300" dirty="0">
                <a:latin typeface="Courier New" pitchFamily="49" charset="0"/>
              </a:rPr>
              <a:t> </a:t>
            </a:r>
            <a:r>
              <a:rPr lang="en-GB" sz="1300" dirty="0" err="1">
                <a:latin typeface="Courier New" pitchFamily="49" charset="0"/>
              </a:rPr>
              <a:t>addOne</a:t>
            </a:r>
            <a:r>
              <a:rPr lang="en-GB" sz="1300" dirty="0">
                <a:latin typeface="Courier New" pitchFamily="49" charset="0"/>
              </a:rPr>
              <a:t>($it);</a:t>
            </a:r>
            <a:r>
              <a:rPr lang="en-GB" sz="1300" dirty="0"/>
              <a:t>  // $it is now 17</a:t>
            </a:r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9E1CB7-C861-4629-9A49-D7C215D045E3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219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58566">
              <a:defRPr/>
            </a:pPr>
            <a:r>
              <a:rPr lang="en-GB" sz="1300" dirty="0"/>
              <a:t>Normally, the lifetime of a variable in a function is from its </a:t>
            </a:r>
            <a:r>
              <a:rPr lang="en-GB" sz="1300" b="1" dirty="0"/>
              <a:t>first</a:t>
            </a:r>
            <a:r>
              <a:rPr lang="en-GB" sz="1300" dirty="0"/>
              <a:t> appearance to the end of the function’s execution</a:t>
            </a:r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9E1CB7-C861-4629-9A49-D7C215D045E3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271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2700" dirty="0"/>
              <a:t>Origins - </a:t>
            </a:r>
            <a:r>
              <a:rPr lang="en-GB" sz="2700" b="1" dirty="0" err="1">
                <a:solidFill>
                  <a:srgbClr val="0070C0"/>
                </a:solidFill>
              </a:rPr>
              <a:t>Rasmus</a:t>
            </a:r>
            <a:r>
              <a:rPr lang="en-GB" sz="2700" b="1" dirty="0">
                <a:solidFill>
                  <a:srgbClr val="0070C0"/>
                </a:solidFill>
              </a:rPr>
              <a:t> </a:t>
            </a:r>
            <a:r>
              <a:rPr lang="en-GB" sz="2700" b="1" dirty="0" err="1">
                <a:solidFill>
                  <a:srgbClr val="0070C0"/>
                </a:solidFill>
              </a:rPr>
              <a:t>Lerdorf</a:t>
            </a:r>
            <a:r>
              <a:rPr lang="en-GB" sz="2700" b="1" dirty="0">
                <a:solidFill>
                  <a:srgbClr val="0070C0"/>
                </a:solidFill>
              </a:rPr>
              <a:t> - 1994</a:t>
            </a:r>
          </a:p>
          <a:p>
            <a:pPr lvl="1" eaLnBrk="1" hangingPunct="1"/>
            <a:r>
              <a:rPr lang="en-GB" sz="2500" dirty="0"/>
              <a:t>Developed to allow him to track visitors to his Web site</a:t>
            </a:r>
          </a:p>
          <a:p>
            <a:pPr defTabSz="958566">
              <a:defRPr/>
            </a:pPr>
            <a:r>
              <a:rPr lang="en-GB" sz="1300" dirty="0"/>
              <a:t>PHP is an acronym for Personal Home Page, or PHP: Hypertext Preprocessor</a:t>
            </a:r>
          </a:p>
          <a:p>
            <a:pPr defTabSz="958566">
              <a:defRPr/>
            </a:pPr>
            <a:r>
              <a:rPr lang="en-GB" sz="1300" dirty="0"/>
              <a:t>PHP5 in 2004 introduced OOP</a:t>
            </a:r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9E1CB7-C861-4629-9A49-D7C215D045E3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4426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58566">
              <a:defRPr/>
            </a:pPr>
            <a:r>
              <a:rPr lang="en-GB" sz="1300" dirty="0"/>
              <a:t>Normally, the lifetime of a variable in a function is from its first appearance to the end of the function’s execution</a:t>
            </a:r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9E1CB7-C861-4629-9A49-D7C215D045E3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78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33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056268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300" b="1" dirty="0"/>
              <a:t>Notice</a:t>
            </a:r>
            <a:r>
              <a:rPr lang="en-US" sz="1300" dirty="0"/>
              <a:t>: Undefined variable: u in </a:t>
            </a:r>
            <a:r>
              <a:rPr lang="en-US" sz="1300" b="1" dirty="0"/>
              <a:t>C:\Program Files\EasyPHP-5.4alpha3\www\functionDemo2.php</a:t>
            </a:r>
            <a:r>
              <a:rPr lang="en-US" sz="1300" dirty="0"/>
              <a:t> on line </a:t>
            </a:r>
            <a:r>
              <a:rPr lang="en-US" sz="1300" b="1" dirty="0"/>
              <a:t>7</a:t>
            </a:r>
            <a:endParaRPr lang="ar-EG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34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312795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35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587451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36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5474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58566">
              <a:defRPr/>
            </a:pPr>
            <a:r>
              <a:rPr lang="en-US" dirty="0"/>
              <a:t>Hint : Create a shortcut to this folder</a:t>
            </a:r>
          </a:p>
          <a:p>
            <a:pPr defTabSz="958566">
              <a:defRPr/>
            </a:pPr>
            <a:r>
              <a:rPr lang="en-US" dirty="0"/>
              <a:t>The configuration file of </a:t>
            </a:r>
            <a:r>
              <a:rPr lang="en-US" dirty="0" err="1"/>
              <a:t>php</a:t>
            </a:r>
            <a:r>
              <a:rPr lang="en-US" dirty="0"/>
              <a:t> is </a:t>
            </a:r>
            <a:r>
              <a:rPr lang="en-US" dirty="0" err="1"/>
              <a:t>is</a:t>
            </a:r>
            <a:r>
              <a:rPr lang="en-US" dirty="0"/>
              <a:t> file php.ini</a:t>
            </a:r>
            <a:endParaRPr lang="ar-EG" dirty="0"/>
          </a:p>
          <a:p>
            <a:endParaRPr lang="ar-EG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16151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servers allows</a:t>
            </a:r>
            <a:r>
              <a:rPr lang="en-US" baseline="0" dirty="0"/>
              <a:t> writing </a:t>
            </a:r>
            <a:r>
              <a:rPr lang="en-US" baseline="0" dirty="0" err="1"/>
              <a:t>php</a:t>
            </a:r>
            <a:r>
              <a:rPr lang="en-US" baseline="0" dirty="0"/>
              <a:t> between only &lt;?   and ?&gt;</a:t>
            </a:r>
            <a:endParaRPr lang="ar-EG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61759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Other file extensions are :</a:t>
            </a:r>
            <a:r>
              <a:rPr lang="en-GB" sz="1300" dirty="0">
                <a:solidFill>
                  <a:srgbClr val="0070C0"/>
                </a:solidFill>
              </a:rPr>
              <a:t>php3,.phtml</a:t>
            </a:r>
          </a:p>
          <a:p>
            <a:pPr>
              <a:lnSpc>
                <a:spcPct val="90000"/>
              </a:lnSpc>
            </a:pPr>
            <a:endParaRPr lang="en-GB" sz="13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500" dirty="0"/>
              <a:t>The PHP processor has two modes:</a:t>
            </a:r>
          </a:p>
          <a:p>
            <a:pPr lvl="1">
              <a:lnSpc>
                <a:spcPct val="90000"/>
              </a:lnSpc>
            </a:pPr>
            <a:r>
              <a:rPr lang="en-GB" sz="2500" dirty="0"/>
              <a:t>copy (HTML) and interpret (PHP)</a:t>
            </a:r>
            <a:endParaRPr lang="en-US" sz="2500" dirty="0"/>
          </a:p>
          <a:p>
            <a:endParaRPr lang="ar-EG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20647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239" y="4861782"/>
            <a:ext cx="5678824" cy="460456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4865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http://www.knowledgesutra.com/forums/topic/63185-how-to-assign-a-virtual-domain-name-to-your-localhost/</a:t>
            </a:r>
            <a:endParaRPr lang="ar-EG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98425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958566">
              <a:defRPr/>
            </a:pPr>
            <a:r>
              <a:rPr lang="en-GB" sz="2500" dirty="0"/>
              <a:t>The included file can be .html or .</a:t>
            </a:r>
            <a:r>
              <a:rPr lang="en-GB" sz="2500" dirty="0" err="1"/>
              <a:t>php</a:t>
            </a:r>
            <a:endParaRPr lang="en-GB" sz="2500" dirty="0"/>
          </a:p>
          <a:p>
            <a:pPr marL="0" lvl="1" defTabSz="958566">
              <a:defRPr/>
            </a:pPr>
            <a:r>
              <a:rPr lang="en-GB" sz="2500" dirty="0"/>
              <a:t>If the file has PHP, the PHP must be in    </a:t>
            </a:r>
            <a:r>
              <a:rPr lang="en-GB" sz="2500" dirty="0">
                <a:latin typeface="Courier New" pitchFamily="49" charset="0"/>
              </a:rPr>
              <a:t>&lt;?</a:t>
            </a:r>
            <a:r>
              <a:rPr lang="en-GB" sz="2500" dirty="0" err="1">
                <a:latin typeface="Courier New" pitchFamily="49" charset="0"/>
              </a:rPr>
              <a:t>php</a:t>
            </a:r>
            <a:r>
              <a:rPr lang="en-GB" sz="2500" dirty="0">
                <a:latin typeface="Courier New" pitchFamily="49" charset="0"/>
              </a:rPr>
              <a:t> .. ?&gt;</a:t>
            </a:r>
            <a:r>
              <a:rPr lang="en-GB" sz="2500" dirty="0"/>
              <a:t>, even if the include is already in </a:t>
            </a:r>
            <a:r>
              <a:rPr lang="en-GB" sz="2500" dirty="0">
                <a:latin typeface="Courier New" pitchFamily="49" charset="0"/>
              </a:rPr>
              <a:t>&lt;?</a:t>
            </a:r>
            <a:r>
              <a:rPr lang="en-GB" sz="2500" dirty="0" err="1">
                <a:latin typeface="Courier New" pitchFamily="49" charset="0"/>
              </a:rPr>
              <a:t>php</a:t>
            </a:r>
            <a:r>
              <a:rPr lang="en-GB" sz="2500" dirty="0">
                <a:latin typeface="Courier New" pitchFamily="49" charset="0"/>
              </a:rPr>
              <a:t> .. ?&gt;</a:t>
            </a:r>
          </a:p>
          <a:p>
            <a:r>
              <a:rPr lang="en-US" b="0" dirty="0">
                <a:solidFill>
                  <a:schemeClr val="tx1"/>
                </a:solidFill>
                <a:hlinkClick r:id="rId3"/>
              </a:rPr>
              <a:t>Difference between language construct and functions:-</a:t>
            </a:r>
          </a:p>
          <a:p>
            <a:r>
              <a:rPr lang="en-US" dirty="0">
                <a:hlinkClick r:id="rId3"/>
              </a:rPr>
              <a:t>http://www.phpknowhow.com/basics/language-constructs-vs-built-in-functions/</a:t>
            </a:r>
            <a:endParaRPr lang="en-US" dirty="0"/>
          </a:p>
          <a:p>
            <a:r>
              <a:rPr lang="en-US" dirty="0"/>
              <a:t>\ext</a:t>
            </a:r>
            <a:r>
              <a:rPr lang="en-US" baseline="0" dirty="0"/>
              <a:t> </a:t>
            </a:r>
            <a:r>
              <a:rPr lang="en-US" baseline="0" dirty="0" err="1"/>
              <a:t>edotors</a:t>
            </a:r>
            <a:r>
              <a:rPr lang="en-US" baseline="0" dirty="0"/>
              <a:t> gives different colors , language construct are like if statement in </a:t>
            </a:r>
            <a:r>
              <a:rPr lang="en-US" baseline="0" dirty="0" err="1"/>
              <a:t>colo</a:t>
            </a:r>
            <a:endParaRPr lang="en-US" baseline="0" dirty="0"/>
          </a:p>
          <a:p>
            <a:endParaRPr lang="en-US" baseline="0" dirty="0"/>
          </a:p>
          <a:p>
            <a:r>
              <a:rPr lang="en-GB" sz="2100" dirty="0">
                <a:latin typeface="Courier New" pitchFamily="49" charset="0"/>
              </a:rPr>
              <a:t>require("myScript.php")</a:t>
            </a:r>
          </a:p>
          <a:p>
            <a:pPr lvl="1"/>
            <a:r>
              <a:rPr lang="en-GB" sz="1900" dirty="0">
                <a:latin typeface="Courier New" pitchFamily="49" charset="0"/>
              </a:rPr>
              <a:t>If the file does not exist a message in shown and script </a:t>
            </a:r>
            <a:r>
              <a:rPr lang="en-GB" sz="1900" dirty="0">
                <a:solidFill>
                  <a:srgbClr val="C00000"/>
                </a:solidFill>
                <a:latin typeface="Courier New" pitchFamily="49" charset="0"/>
              </a:rPr>
              <a:t>stops</a:t>
            </a:r>
            <a:r>
              <a:rPr lang="en-GB" sz="2300" dirty="0">
                <a:latin typeface="Courier New" pitchFamily="49" charset="0"/>
              </a:rPr>
              <a:t>.</a:t>
            </a:r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9E1CB7-C861-4629-9A49-D7C215D045E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25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F165-F28C-45A9-A475-E15416191F12}" type="datetime1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DDEA-B671-4960-94E4-441D678B7552}" type="datetime1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90768-05CE-4A47-BCD2-A3690587989C}" type="datetime1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596390"/>
            <a:ext cx="35814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sz="1050" dirty="0"/>
              <a:t>Web Programming</a:t>
            </a:r>
            <a:r>
              <a:rPr lang="en-US" sz="1100" baseline="0" dirty="0"/>
              <a:t>  CS433/ </a:t>
            </a:r>
            <a:r>
              <a:rPr lang="en-US" sz="1050" dirty="0"/>
              <a:t>CS614 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dirty="0"/>
              <a:t> </a:t>
            </a:r>
            <a:r>
              <a:rPr lang="en-US" sz="1100" dirty="0"/>
              <a:t>  </a:t>
            </a:r>
            <a:endParaRPr kumimoji="0" lang="ar-EG" sz="11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324600" y="6581001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Dr Walid M. </a:t>
            </a:r>
            <a:r>
              <a:rPr lang="en-US" sz="1050" dirty="0" err="1"/>
              <a:t>Aly</a:t>
            </a:r>
            <a:endParaRPr lang="en-US" sz="1050" dirty="0"/>
          </a:p>
        </p:txBody>
      </p:sp>
      <p:pic>
        <p:nvPicPr>
          <p:cNvPr id="118785" name="Picture 1" descr="LOGO CCIT(B&amp;W)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610601" y="0"/>
            <a:ext cx="533399" cy="534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 userDrawn="1"/>
        </p:nvSpPr>
        <p:spPr>
          <a:xfrm>
            <a:off x="4572000" y="6477000"/>
            <a:ext cx="685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lec9</a:t>
            </a:r>
            <a:endParaRPr lang="ar-EG" dirty="0"/>
          </a:p>
        </p:txBody>
      </p:sp>
      <p:pic>
        <p:nvPicPr>
          <p:cNvPr id="12" name="Picture 4" descr="http://phpbenelux.eu/files/images/php-logo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711200" cy="304800"/>
          </a:xfrm>
          <a:prstGeom prst="rect">
            <a:avLst/>
          </a:prstGeom>
          <a:noFill/>
        </p:spPr>
      </p:pic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2286000" y="6594470"/>
            <a:ext cx="609600" cy="24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016AE0-64E8-4F28-9C22-7FEE4CE8DE0A}" type="datetime10">
              <a:rPr lang="en-US" smtClean="0"/>
              <a:pPr/>
              <a:t>08:50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test3.ph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/HelloWorld.php" TargetMode="External"/><Relationship Id="rId4" Type="http://schemas.openxmlformats.org/officeDocument/2006/relationships/hyperlink" Target="http://localhost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hyperlink" Target="http://php.net/manual/en/reserved.variables.post.php" TargetMode="External"/><Relationship Id="rId4" Type="http://schemas.openxmlformats.org/officeDocument/2006/relationships/hyperlink" Target="http://php.net/manual/en/reserved.variables.get.ph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Welcome1/welcome.php?fname=Ahmed+Aly&amp;age=21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/Welcome1/welcome.php?fname=Ahmed+Aly&amp;age=21" TargetMode="External"/><Relationship Id="rId5" Type="http://schemas.openxmlformats.org/officeDocument/2006/relationships/hyperlink" Target="http://localhost/Welcome1/Welcome.html" TargetMode="Externa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/Welcome2/Welcome.html" TargetMode="Externa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Examples/LogIn/LogIn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://localhost/login/login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favourateClub/radioDemo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/functionDemo2.php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php/php_ref_filesystem.asp" TargetMode="External"/><Relationship Id="rId13" Type="http://schemas.openxmlformats.org/officeDocument/2006/relationships/hyperlink" Target="http://www.w3schools.com/php/php_ref_mail.asp" TargetMode="External"/><Relationship Id="rId18" Type="http://schemas.openxmlformats.org/officeDocument/2006/relationships/hyperlink" Target="http://www.w3schools.com/php/php_ref_string.asp" TargetMode="External"/><Relationship Id="rId3" Type="http://schemas.openxmlformats.org/officeDocument/2006/relationships/hyperlink" Target="http://www.w3schools.com/php/php_ref_array.asp" TargetMode="External"/><Relationship Id="rId7" Type="http://schemas.openxmlformats.org/officeDocument/2006/relationships/hyperlink" Target="http://www.w3schools.com/php/php_ref_error.asp" TargetMode="External"/><Relationship Id="rId12" Type="http://schemas.openxmlformats.org/officeDocument/2006/relationships/hyperlink" Target="http://www.w3schools.com/php/php_ref_libxml.asp" TargetMode="External"/><Relationship Id="rId17" Type="http://schemas.openxmlformats.org/officeDocument/2006/relationships/hyperlink" Target="http://www.w3schools.com/php/php_ref_simplexml.asp" TargetMode="External"/><Relationship Id="rId2" Type="http://schemas.openxmlformats.org/officeDocument/2006/relationships/notesSlide" Target="../notesSlides/notesSlide33.xml"/><Relationship Id="rId16" Type="http://schemas.openxmlformats.org/officeDocument/2006/relationships/hyperlink" Target="http://www.w3schools.com/php/php_ref_mysql.asp" TargetMode="External"/><Relationship Id="rId20" Type="http://schemas.openxmlformats.org/officeDocument/2006/relationships/hyperlink" Target="http://www.w3schools.com/php/php_ref_zip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php/php_ref_directory.asp" TargetMode="External"/><Relationship Id="rId11" Type="http://schemas.openxmlformats.org/officeDocument/2006/relationships/hyperlink" Target="http://www.w3schools.com/php/php_ref_http.asp" TargetMode="External"/><Relationship Id="rId5" Type="http://schemas.openxmlformats.org/officeDocument/2006/relationships/hyperlink" Target="http://www.w3schools.com/php/php_ref_date.asp" TargetMode="External"/><Relationship Id="rId15" Type="http://schemas.openxmlformats.org/officeDocument/2006/relationships/hyperlink" Target="http://www.w3schools.com/php/php_ref_misc.asp" TargetMode="External"/><Relationship Id="rId10" Type="http://schemas.openxmlformats.org/officeDocument/2006/relationships/hyperlink" Target="http://www.w3schools.com/php/php_ref_ftp.asp" TargetMode="External"/><Relationship Id="rId19" Type="http://schemas.openxmlformats.org/officeDocument/2006/relationships/hyperlink" Target="http://www.w3schools.com/php/php_ref_xml.asp" TargetMode="External"/><Relationship Id="rId4" Type="http://schemas.openxmlformats.org/officeDocument/2006/relationships/hyperlink" Target="http://www.w3schools.com/php/php_ref_calendar.asp" TargetMode="External"/><Relationship Id="rId9" Type="http://schemas.openxmlformats.org/officeDocument/2006/relationships/hyperlink" Target="http://www.w3schools.com/php/php_ref_filter.asp" TargetMode="External"/><Relationship Id="rId14" Type="http://schemas.openxmlformats.org/officeDocument/2006/relationships/hyperlink" Target="http://www.w3schools.com/php/php_ref_math.asp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zag.com/phpT/index.php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llabot.com/articles/learning-javascript-php-comparison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php.net/downloads.php" TargetMode="External"/><Relationship Id="rId7" Type="http://schemas.openxmlformats.org/officeDocument/2006/relationships/hyperlink" Target="http://www.apachefriends.org/en/xampp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www.apache.org/" TargetMode="External"/><Relationship Id="rId4" Type="http://schemas.openxmlformats.org/officeDocument/2006/relationships/hyperlink" Target="http://www.mysql.com/downloads/" TargetMode="Externa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includeDemo/includeTest.ph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733800"/>
            <a:ext cx="6400800" cy="685800"/>
          </a:xfrm>
        </p:spPr>
        <p:txBody>
          <a:bodyPr/>
          <a:lstStyle/>
          <a:p>
            <a:r>
              <a:rPr lang="en-US" dirty="0"/>
              <a:t>Dr Walid M. Aly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990600"/>
            <a:ext cx="7543800" cy="1600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6000" dirty="0"/>
              <a:t>Web Programming</a:t>
            </a:r>
            <a:endParaRPr lang="ar-EG" sz="6600" dirty="0"/>
          </a:p>
          <a:p>
            <a:pPr lvl="0" algn="ctr">
              <a:spcBef>
                <a:spcPct val="0"/>
              </a:spcBef>
              <a:defRPr/>
            </a:pPr>
            <a:r>
              <a:rPr lang="en-US" sz="6000" dirty="0"/>
              <a:t>CS333/CS614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4876800"/>
            <a:ext cx="3048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/>
              <a:t>Lecture 9</a:t>
            </a:r>
            <a:endParaRPr lang="ar-EG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5562600"/>
            <a:ext cx="51054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GB" sz="3200" dirty="0">
                <a:solidFill>
                  <a:schemeClr val="hlink"/>
                </a:solidFill>
              </a:rPr>
              <a:t>PHP</a:t>
            </a:r>
            <a:endParaRPr lang="ar-EG" sz="32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The echo </a:t>
            </a:r>
            <a:r>
              <a:rPr lang="en-US" sz="3200" dirty="0">
                <a:solidFill>
                  <a:srgbClr val="FF0000"/>
                </a:solidFill>
              </a:rPr>
              <a:t>language construct </a:t>
            </a:r>
            <a:endParaRPr lang="ar-EG" sz="3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209800"/>
            <a:ext cx="23622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echo “Hello World”</a:t>
            </a:r>
          </a:p>
          <a:p>
            <a:r>
              <a:rPr lang="en-US" dirty="0"/>
              <a:t>?&gt;</a:t>
            </a:r>
            <a:endParaRPr lang="ar-EG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3962400"/>
            <a:ext cx="27432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echo “Hello &lt;</a:t>
            </a:r>
            <a:r>
              <a:rPr lang="en-US" dirty="0" err="1"/>
              <a:t>br</a:t>
            </a:r>
            <a:r>
              <a:rPr lang="en-US" dirty="0"/>
              <a:t>/&gt; World”;</a:t>
            </a:r>
          </a:p>
          <a:p>
            <a:r>
              <a:rPr lang="en-US" dirty="0"/>
              <a:t>?&gt;</a:t>
            </a:r>
            <a:endParaRPr lang="ar-EG" dirty="0"/>
          </a:p>
        </p:txBody>
      </p:sp>
      <p:sp>
        <p:nvSpPr>
          <p:cNvPr id="12" name="TextBox 11"/>
          <p:cNvSpPr txBox="1"/>
          <p:nvPr/>
        </p:nvSpPr>
        <p:spPr>
          <a:xfrm>
            <a:off x="5181600" y="2057400"/>
            <a:ext cx="182880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$x=10;</a:t>
            </a:r>
          </a:p>
          <a:p>
            <a:r>
              <a:rPr lang="en-US" dirty="0"/>
              <a:t>echo  $x;</a:t>
            </a:r>
          </a:p>
          <a:p>
            <a:r>
              <a:rPr lang="en-US" dirty="0"/>
              <a:t>?&gt;</a:t>
            </a:r>
            <a:endParaRPr lang="ar-EG" dirty="0"/>
          </a:p>
        </p:txBody>
      </p:sp>
      <p:sp>
        <p:nvSpPr>
          <p:cNvPr id="22" name="Rectangle 21"/>
          <p:cNvSpPr/>
          <p:nvPr/>
        </p:nvSpPr>
        <p:spPr>
          <a:xfrm>
            <a:off x="304800" y="533400"/>
            <a:ext cx="8610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echo  is used to  print  output to the HTML file</a:t>
            </a:r>
          </a:p>
          <a:p>
            <a:pPr>
              <a:buFont typeface="Wingdings" pitchFamily="2" charset="2"/>
              <a:buChar char="Ø"/>
            </a:pPr>
            <a:r>
              <a:rPr lang="en-US" sz="2000" u="sng" dirty="0"/>
              <a:t>The argument of the echo function can have variables , </a:t>
            </a:r>
            <a:r>
              <a:rPr lang="en-US" sz="2000" u="sng" dirty="0">
                <a:solidFill>
                  <a:srgbClr val="C00000"/>
                </a:solidFill>
              </a:rPr>
              <a:t>values of these variables will be displayed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Argument of the echo function can be</a:t>
            </a:r>
            <a:r>
              <a:rPr lang="en-US" sz="2000" dirty="0">
                <a:solidFill>
                  <a:srgbClr val="0070C0"/>
                </a:solidFill>
              </a:rPr>
              <a:t> HTML Tags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The echo statement can be used with or without parentheses: echo or echo()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800" y="3352800"/>
            <a:ext cx="1600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Hello World</a:t>
            </a:r>
            <a:endParaRPr lang="ar-EG" dirty="0"/>
          </a:p>
        </p:txBody>
      </p:sp>
      <p:sp>
        <p:nvSpPr>
          <p:cNvPr id="17" name="TextBox 16"/>
          <p:cNvSpPr txBox="1"/>
          <p:nvPr/>
        </p:nvSpPr>
        <p:spPr>
          <a:xfrm>
            <a:off x="5257800" y="3429000"/>
            <a:ext cx="1600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10</a:t>
            </a:r>
            <a:endParaRPr lang="ar-EG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4953000"/>
            <a:ext cx="12192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Hello</a:t>
            </a:r>
          </a:p>
          <a:p>
            <a:r>
              <a:rPr lang="en-US" dirty="0"/>
              <a:t> World</a:t>
            </a:r>
            <a:endParaRPr lang="ar-EG" dirty="0"/>
          </a:p>
        </p:txBody>
      </p:sp>
      <p:sp>
        <p:nvSpPr>
          <p:cNvPr id="23" name="Rectangle 22"/>
          <p:cNvSpPr/>
          <p:nvPr/>
        </p:nvSpPr>
        <p:spPr>
          <a:xfrm>
            <a:off x="2810813" y="3654188"/>
            <a:ext cx="26649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http://localhost/phptest3.php</a:t>
            </a:r>
            <a:r>
              <a:rPr lang="en-US" sz="1400" dirty="0"/>
              <a:t>       </a:t>
            </a:r>
            <a:endParaRPr lang="ar-EG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4267200"/>
            <a:ext cx="182880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$x=10;</a:t>
            </a:r>
          </a:p>
          <a:p>
            <a:r>
              <a:rPr lang="en-US" dirty="0"/>
              <a:t>echo “x= $x”;</a:t>
            </a:r>
          </a:p>
          <a:p>
            <a:r>
              <a:rPr lang="en-US" dirty="0"/>
              <a:t>?&gt;</a:t>
            </a:r>
            <a:endParaRPr lang="ar-EG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" y="5486400"/>
            <a:ext cx="1600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x=10</a:t>
            </a:r>
            <a:endParaRPr lang="ar-EG" dirty="0"/>
          </a:p>
        </p:txBody>
      </p:sp>
      <p:sp>
        <p:nvSpPr>
          <p:cNvPr id="20" name="TextBox 19"/>
          <p:cNvSpPr txBox="1"/>
          <p:nvPr/>
        </p:nvSpPr>
        <p:spPr>
          <a:xfrm>
            <a:off x="5867400" y="3962400"/>
            <a:ext cx="3048000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$x=“Hello World”;</a:t>
            </a:r>
          </a:p>
          <a:p>
            <a:r>
              <a:rPr lang="en-US" dirty="0"/>
              <a:t>?&gt;</a:t>
            </a:r>
          </a:p>
          <a:p>
            <a:r>
              <a:rPr lang="en-US" dirty="0"/>
              <a:t>&lt;h1&gt; </a:t>
            </a:r>
            <a:r>
              <a:rPr lang="en-US" dirty="0">
                <a:solidFill>
                  <a:srgbClr val="C00000"/>
                </a:solidFill>
              </a:rPr>
              <a:t>&lt;?</a:t>
            </a:r>
            <a:r>
              <a:rPr lang="en-US" dirty="0" err="1">
                <a:solidFill>
                  <a:srgbClr val="C00000"/>
                </a:solidFill>
              </a:rPr>
              <a:t>php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echo $x  </a:t>
            </a:r>
            <a:r>
              <a:rPr lang="en-US" dirty="0">
                <a:solidFill>
                  <a:srgbClr val="C00000"/>
                </a:solidFill>
              </a:rPr>
              <a:t>?&gt;</a:t>
            </a:r>
            <a:r>
              <a:rPr lang="en-US" dirty="0"/>
              <a:t>&lt;/h1&gt;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 </a:t>
            </a:r>
            <a:endParaRPr lang="ar-EG" dirty="0"/>
          </a:p>
        </p:txBody>
      </p:sp>
      <p:sp>
        <p:nvSpPr>
          <p:cNvPr id="24" name="TextBox 23"/>
          <p:cNvSpPr txBox="1"/>
          <p:nvPr/>
        </p:nvSpPr>
        <p:spPr>
          <a:xfrm>
            <a:off x="6629400" y="6324600"/>
            <a:ext cx="1600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Hello World</a:t>
            </a:r>
            <a:endParaRPr lang="ar-EG" dirty="0"/>
          </a:p>
        </p:txBody>
      </p:sp>
      <p:sp>
        <p:nvSpPr>
          <p:cNvPr id="25" name="Rectangle 24"/>
          <p:cNvSpPr/>
          <p:nvPr/>
        </p:nvSpPr>
        <p:spPr>
          <a:xfrm>
            <a:off x="6096000" y="3657600"/>
            <a:ext cx="2557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4"/>
              </a:rPr>
              <a:t>http://localhost/</a:t>
            </a:r>
            <a:r>
              <a:rPr lang="en-US" sz="1400" dirty="0">
                <a:hlinkClick r:id="rId5"/>
              </a:rPr>
              <a:t>HelloWorld.php</a:t>
            </a:r>
            <a:endParaRPr lang="ar-EG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6" grpId="0"/>
      <p:bldP spid="17" grpId="0"/>
      <p:bldP spid="18" grpId="0"/>
      <p:bldP spid="23" grpId="0"/>
      <p:bldP spid="15" grpId="0" animBg="1"/>
      <p:bldP spid="19" grpId="0"/>
      <p:bldP spid="20" grpId="0" animBg="1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PHP print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7638"/>
            <a:ext cx="8686800" cy="2392362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/>
              <a:t>echo and print are more or less the same. They are both used to output data to the screen.</a:t>
            </a:r>
          </a:p>
          <a:p>
            <a:r>
              <a:rPr lang="en-US" sz="2600" dirty="0"/>
              <a:t>The print statement can be used with or without parentheses</a:t>
            </a:r>
            <a:r>
              <a:rPr lang="ar-EG" sz="2600" dirty="0"/>
              <a:t> بين قوسين </a:t>
            </a:r>
            <a:r>
              <a:rPr lang="en-US" sz="2600" dirty="0"/>
              <a:t>: print or print().</a:t>
            </a:r>
          </a:p>
          <a:p>
            <a:r>
              <a:rPr lang="en-US" sz="2600" dirty="0"/>
              <a:t>The differences are small: </a:t>
            </a:r>
          </a:p>
          <a:p>
            <a:pPr lvl="1"/>
            <a:r>
              <a:rPr lang="en-US" sz="2200" dirty="0"/>
              <a:t>echo has no return value while print has a return value of 1 so it can be used in expressions. </a:t>
            </a:r>
          </a:p>
          <a:p>
            <a:pPr lvl="1"/>
            <a:r>
              <a:rPr lang="en-US" sz="2200" dirty="0"/>
              <a:t>echo can take multiple parameters (although such usage is rare) while print can take one argument. </a:t>
            </a:r>
          </a:p>
          <a:p>
            <a:pPr lvl="1"/>
            <a:r>
              <a:rPr lang="en-US" sz="2200" dirty="0"/>
              <a:t>echo is marginally faster than print.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4148617"/>
            <a:ext cx="4038600" cy="19389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</a:rPr>
              <a:t>&lt;?</a:t>
            </a:r>
            <a:r>
              <a:rPr lang="en-US" sz="1200" dirty="0" err="1">
                <a:latin typeface="Courier New" panose="02070309020205020404" pitchFamily="49" charset="0"/>
              </a:rPr>
              <a:t>php</a:t>
            </a:r>
            <a:br>
              <a:rPr lang="en-US" sz="1200" dirty="0"/>
            </a:br>
            <a:r>
              <a:rPr lang="en-US" sz="1200" dirty="0">
                <a:latin typeface="Courier New" panose="02070309020205020404" pitchFamily="49" charset="0"/>
              </a:rPr>
              <a:t>$txt1 = "Learn PHP";</a:t>
            </a:r>
            <a:br>
              <a:rPr lang="en-US" sz="1200" dirty="0"/>
            </a:br>
            <a:r>
              <a:rPr lang="en-US" sz="1200" dirty="0">
                <a:latin typeface="Courier New" panose="02070309020205020404" pitchFamily="49" charset="0"/>
              </a:rPr>
              <a:t>$txt2 = "W3Schools.com";</a:t>
            </a:r>
            <a:br>
              <a:rPr lang="en-US" sz="1200" dirty="0"/>
            </a:br>
            <a:r>
              <a:rPr lang="en-US" sz="1200" dirty="0">
                <a:latin typeface="Courier New" panose="02070309020205020404" pitchFamily="49" charset="0"/>
              </a:rPr>
              <a:t>$x = 5;</a:t>
            </a:r>
            <a:br>
              <a:rPr lang="en-US" sz="1200" dirty="0"/>
            </a:br>
            <a:r>
              <a:rPr lang="en-US" sz="1200" dirty="0">
                <a:latin typeface="Courier New" panose="02070309020205020404" pitchFamily="49" charset="0"/>
              </a:rPr>
              <a:t>$y = 4;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latin typeface="Courier New" panose="02070309020205020404" pitchFamily="49" charset="0"/>
              </a:rPr>
              <a:t>print "&lt;h2&gt;" . $txt1 . "&lt;/h2&gt;";</a:t>
            </a:r>
            <a:br>
              <a:rPr lang="en-US" sz="1200" dirty="0"/>
            </a:br>
            <a:r>
              <a:rPr lang="en-US" sz="1200" dirty="0">
                <a:latin typeface="Courier New" panose="02070309020205020404" pitchFamily="49" charset="0"/>
              </a:rPr>
              <a:t>print "Study PHP at " . $txt2 . "&lt;</a:t>
            </a:r>
            <a:r>
              <a:rPr lang="en-US" sz="1200" dirty="0" err="1">
                <a:latin typeface="Courier New" panose="02070309020205020404" pitchFamily="49" charset="0"/>
              </a:rPr>
              <a:t>br</a:t>
            </a:r>
            <a:r>
              <a:rPr lang="en-US" sz="1200" dirty="0">
                <a:latin typeface="Courier New" panose="02070309020205020404" pitchFamily="49" charset="0"/>
              </a:rPr>
              <a:t>&gt;";</a:t>
            </a:r>
            <a:br>
              <a:rPr lang="en-US" sz="1200" dirty="0"/>
            </a:br>
            <a:r>
              <a:rPr lang="en-US" sz="1200" dirty="0">
                <a:latin typeface="Courier New" panose="02070309020205020404" pitchFamily="49" charset="0"/>
              </a:rPr>
              <a:t>print $x + $y;</a:t>
            </a:r>
            <a:br>
              <a:rPr lang="en-US" sz="1200" dirty="0"/>
            </a:br>
            <a:r>
              <a:rPr lang="en-US" sz="1200" dirty="0">
                <a:latin typeface="Courier New" panose="02070309020205020404" pitchFamily="49" charset="0"/>
              </a:rPr>
              <a:t>?&gt;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72818"/>
            <a:ext cx="20859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25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PHP Variables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6172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All PHP variables  should start with a $.</a:t>
            </a:r>
          </a:p>
          <a:p>
            <a:r>
              <a:rPr lang="en-US" sz="2000" dirty="0" err="1"/>
              <a:t>Php</a:t>
            </a:r>
            <a:r>
              <a:rPr lang="en-US" sz="2000" dirty="0"/>
              <a:t> variables are global and can be accessed from any </a:t>
            </a:r>
            <a:r>
              <a:rPr lang="en-US" sz="2000" dirty="0" err="1"/>
              <a:t>php</a:t>
            </a:r>
            <a:r>
              <a:rPr lang="en-US" sz="2000" dirty="0"/>
              <a:t> script in same page</a:t>
            </a:r>
          </a:p>
          <a:p>
            <a:pPr algn="just"/>
            <a:r>
              <a:rPr lang="en-GB" sz="2000" dirty="0"/>
              <a:t>There are no type declarations</a:t>
            </a:r>
          </a:p>
          <a:p>
            <a:pPr algn="just"/>
            <a:r>
              <a:rPr lang="en-GB" sz="2000" dirty="0"/>
              <a:t>Variable names are </a:t>
            </a:r>
            <a:r>
              <a:rPr lang="en-GB" sz="2000" u="sng" dirty="0">
                <a:solidFill>
                  <a:srgbClr val="C00000"/>
                </a:solidFill>
              </a:rPr>
              <a:t>case sensitive</a:t>
            </a:r>
            <a:r>
              <a:rPr lang="en-GB" sz="2000" dirty="0"/>
              <a:t>.</a:t>
            </a:r>
          </a:p>
          <a:p>
            <a:pPr algn="just"/>
            <a:r>
              <a:rPr lang="en-GB" sz="2000" dirty="0"/>
              <a:t> An unassigned (unbound) variable has the value </a:t>
            </a:r>
            <a:r>
              <a:rPr lang="en-GB" sz="2000" dirty="0">
                <a:solidFill>
                  <a:srgbClr val="0070C0"/>
                </a:solidFill>
                <a:latin typeface="Courier New" pitchFamily="49" charset="0"/>
              </a:rPr>
              <a:t>NULL</a:t>
            </a:r>
          </a:p>
          <a:p>
            <a:pPr algn="just"/>
            <a:r>
              <a:rPr lang="en-GB" sz="2000" dirty="0"/>
              <a:t>The </a:t>
            </a:r>
            <a:r>
              <a:rPr lang="en-GB" sz="2000" dirty="0">
                <a:solidFill>
                  <a:srgbClr val="0070C0"/>
                </a:solidFill>
                <a:latin typeface="Courier New" pitchFamily="49" charset="0"/>
              </a:rPr>
              <a:t>unset</a:t>
            </a:r>
            <a:r>
              <a:rPr lang="en-GB" sz="2000" dirty="0"/>
              <a:t> language construct sets a variable to </a:t>
            </a:r>
            <a:r>
              <a:rPr lang="en-GB" sz="2000" dirty="0">
                <a:solidFill>
                  <a:srgbClr val="0070C0"/>
                </a:solidFill>
              </a:rPr>
              <a:t>NULL</a:t>
            </a:r>
          </a:p>
          <a:p>
            <a:pPr algn="just"/>
            <a:r>
              <a:rPr lang="en-GB" sz="2000" dirty="0"/>
              <a:t> The </a:t>
            </a:r>
            <a:r>
              <a:rPr lang="en-GB" sz="2000" dirty="0" err="1">
                <a:solidFill>
                  <a:srgbClr val="0070C0"/>
                </a:solidFill>
                <a:latin typeface="Courier New" pitchFamily="49" charset="0"/>
              </a:rPr>
              <a:t>IsSet</a:t>
            </a:r>
            <a:r>
              <a:rPr lang="en-GB" sz="2000" dirty="0"/>
              <a:t> language construct is used to determine whether a variable is </a:t>
            </a:r>
            <a:r>
              <a:rPr lang="en-GB" sz="2000" dirty="0">
                <a:latin typeface="Courier New" pitchFamily="49" charset="0"/>
              </a:rPr>
              <a:t>NULL</a:t>
            </a:r>
            <a:r>
              <a:rPr lang="en-GB" sz="2000" dirty="0"/>
              <a:t> , ex :</a:t>
            </a:r>
            <a:r>
              <a:rPr lang="en-GB" sz="2000" dirty="0" err="1"/>
              <a:t>IsSet</a:t>
            </a:r>
            <a:r>
              <a:rPr lang="en-GB" sz="2000" dirty="0"/>
              <a:t>($fruit)</a:t>
            </a:r>
          </a:p>
          <a:p>
            <a:pPr algn="just"/>
            <a:r>
              <a:rPr lang="en-US" sz="2000" dirty="0"/>
              <a:t>If an unbound variable is used in an expression, NULL is forced to a value that is dictated by the context of the use. If the context specifies a </a:t>
            </a:r>
            <a:r>
              <a:rPr lang="en-US" sz="2000" dirty="0">
                <a:solidFill>
                  <a:srgbClr val="C00000"/>
                </a:solidFill>
              </a:rPr>
              <a:t>number</a:t>
            </a:r>
            <a:r>
              <a:rPr lang="en-US" sz="2000" dirty="0"/>
              <a:t>, NULL is coerced to </a:t>
            </a:r>
            <a:r>
              <a:rPr lang="en-US" sz="2000" dirty="0">
                <a:solidFill>
                  <a:srgbClr val="C00000"/>
                </a:solidFill>
              </a:rPr>
              <a:t>0</a:t>
            </a:r>
            <a:r>
              <a:rPr lang="en-US" sz="2000" dirty="0"/>
              <a:t>; if the context specifies a </a:t>
            </a:r>
            <a:r>
              <a:rPr lang="en-US" sz="2000" dirty="0">
                <a:solidFill>
                  <a:srgbClr val="C00000"/>
                </a:solidFill>
              </a:rPr>
              <a:t>string</a:t>
            </a:r>
            <a:r>
              <a:rPr lang="en-US" sz="2000" dirty="0"/>
              <a:t>, NULL is coerced to the </a:t>
            </a:r>
            <a:r>
              <a:rPr lang="en-US" sz="2000" dirty="0">
                <a:solidFill>
                  <a:srgbClr val="C00000"/>
                </a:solidFill>
              </a:rPr>
              <a:t>empty string</a:t>
            </a:r>
            <a:r>
              <a:rPr lang="en-US" sz="2000" dirty="0"/>
              <a:t>.</a:t>
            </a:r>
            <a:endParaRPr lang="en-GB" sz="2000" dirty="0"/>
          </a:p>
          <a:p>
            <a:endParaRPr lang="en-US" sz="2000" dirty="0"/>
          </a:p>
          <a:p>
            <a:endParaRPr lang="en-US" dirty="0"/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81800" y="1752600"/>
            <a:ext cx="2133600" cy="41549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400" dirty="0"/>
              <a:t>&lt;html&gt;</a:t>
            </a:r>
            <a:br>
              <a:rPr lang="en-US" sz="2400" dirty="0"/>
            </a:br>
            <a:r>
              <a:rPr lang="en-US" sz="2400" dirty="0"/>
              <a:t>&lt;body&gt;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&lt;?</a:t>
            </a:r>
            <a:r>
              <a:rPr lang="en-US" sz="2400" dirty="0" err="1">
                <a:solidFill>
                  <a:srgbClr val="FF0000"/>
                </a:solidFill>
              </a:rPr>
              <a:t>php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$x=12;</a:t>
            </a:r>
          </a:p>
          <a:p>
            <a:r>
              <a:rPr lang="en-US" sz="2400" dirty="0"/>
              <a:t>$y=“Hello”;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?&gt;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&lt;?</a:t>
            </a:r>
            <a:r>
              <a:rPr lang="en-US" sz="2400" dirty="0" err="1">
                <a:solidFill>
                  <a:srgbClr val="FF0000"/>
                </a:solidFill>
              </a:rPr>
              <a:t>php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echo $x;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?&gt;</a:t>
            </a:r>
          </a:p>
          <a:p>
            <a:r>
              <a:rPr lang="en-US" sz="2400" dirty="0"/>
              <a:t>&lt;/body&gt;</a:t>
            </a:r>
            <a:br>
              <a:rPr lang="en-US" sz="2400" dirty="0"/>
            </a:br>
            <a:r>
              <a:rPr lang="en-US" sz="2400" dirty="0"/>
              <a:t>&lt;/html&gt;</a:t>
            </a:r>
            <a:endParaRPr lang="ar-EG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PHP String Variables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64" y="990600"/>
            <a:ext cx="8915400" cy="2133600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A string variable is used to store and manipulate text.</a:t>
            </a:r>
          </a:p>
          <a:p>
            <a:pPr lvl="1"/>
            <a:r>
              <a:rPr lang="en-CA" sz="4400" dirty="0"/>
              <a:t>You can use single or double quotes</a:t>
            </a:r>
            <a:endParaRPr lang="en-US" sz="4400" dirty="0"/>
          </a:p>
          <a:p>
            <a:r>
              <a:rPr lang="en-US" sz="7200" dirty="0"/>
              <a:t>The Concatenation Operator</a:t>
            </a:r>
          </a:p>
          <a:p>
            <a:pPr lvl="1"/>
            <a:r>
              <a:rPr lang="en-US" sz="7200" dirty="0"/>
              <a:t>The concatenation operator (.)  is used to put two string values together, using (+)  is not allowed, it will return 0</a:t>
            </a:r>
          </a:p>
          <a:p>
            <a:r>
              <a:rPr lang="en-US" sz="7200" dirty="0"/>
              <a:t>The </a:t>
            </a:r>
            <a:r>
              <a:rPr lang="en-US" sz="7200" dirty="0" err="1"/>
              <a:t>strlen</a:t>
            </a:r>
            <a:r>
              <a:rPr lang="en-US" sz="7200" dirty="0"/>
              <a:t>() function is used to return the length of a string.</a:t>
            </a:r>
          </a:p>
          <a:p>
            <a:r>
              <a:rPr lang="en-US" sz="7200" dirty="0"/>
              <a:t>The </a:t>
            </a:r>
            <a:r>
              <a:rPr lang="en-US" sz="7200" dirty="0" err="1"/>
              <a:t>strpos</a:t>
            </a:r>
            <a:r>
              <a:rPr lang="en-US" sz="7200" dirty="0"/>
              <a:t>() function is used to search for a character/text within a string.</a:t>
            </a:r>
          </a:p>
          <a:p>
            <a:pPr lvl="1"/>
            <a:r>
              <a:rPr lang="en-US" sz="7200" dirty="0"/>
              <a:t>If a match is found, this function will return the character position of the first match. If no match is found, it will return FALSE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1264" y="3308066"/>
            <a:ext cx="2286000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br>
              <a:rPr lang="en-US" dirty="0"/>
            </a:br>
            <a:r>
              <a:rPr lang="en-US" dirty="0"/>
              <a:t>$txt="Hello World";</a:t>
            </a:r>
            <a:br>
              <a:rPr lang="en-US" dirty="0"/>
            </a:br>
            <a:r>
              <a:rPr lang="en-US" dirty="0"/>
              <a:t>echo $txt;</a:t>
            </a:r>
            <a:br>
              <a:rPr lang="en-US" dirty="0"/>
            </a:br>
            <a:r>
              <a:rPr lang="en-US" dirty="0"/>
              <a:t>?&gt;</a:t>
            </a:r>
            <a:endParaRPr lang="ar-EG" dirty="0"/>
          </a:p>
        </p:txBody>
      </p:sp>
      <p:sp>
        <p:nvSpPr>
          <p:cNvPr id="6" name="Rectangle 5"/>
          <p:cNvSpPr/>
          <p:nvPr/>
        </p:nvSpPr>
        <p:spPr>
          <a:xfrm>
            <a:off x="532264" y="4508395"/>
            <a:ext cx="1297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Hello World</a:t>
            </a:r>
            <a:endParaRPr lang="ar-EG" dirty="0"/>
          </a:p>
        </p:txBody>
      </p:sp>
      <p:sp>
        <p:nvSpPr>
          <p:cNvPr id="7" name="Rectangle 6"/>
          <p:cNvSpPr/>
          <p:nvPr/>
        </p:nvSpPr>
        <p:spPr>
          <a:xfrm>
            <a:off x="2970664" y="3308066"/>
            <a:ext cx="2971800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br>
              <a:rPr lang="en-US" dirty="0"/>
            </a:br>
            <a:r>
              <a:rPr lang="en-US" dirty="0"/>
              <a:t>$txt1="Hello World!";</a:t>
            </a:r>
            <a:br>
              <a:rPr lang="en-US" dirty="0"/>
            </a:br>
            <a:r>
              <a:rPr lang="en-US" dirty="0"/>
              <a:t>$txt2="What a nice day!";</a:t>
            </a:r>
            <a:br>
              <a:rPr lang="en-US" dirty="0"/>
            </a:br>
            <a:r>
              <a:rPr lang="en-US" dirty="0"/>
              <a:t>echo $txt1 . " " . $txt2;</a:t>
            </a:r>
            <a:br>
              <a:rPr lang="en-US" dirty="0"/>
            </a:br>
            <a:r>
              <a:rPr lang="en-US" dirty="0"/>
              <a:t>?&gt;</a:t>
            </a:r>
            <a:endParaRPr lang="ar-EG" dirty="0"/>
          </a:p>
        </p:txBody>
      </p:sp>
      <p:sp>
        <p:nvSpPr>
          <p:cNvPr id="8" name="Rectangle 7"/>
          <p:cNvSpPr/>
          <p:nvPr/>
        </p:nvSpPr>
        <p:spPr>
          <a:xfrm>
            <a:off x="2939957" y="4785394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Hello World! What a nice day!</a:t>
            </a:r>
          </a:p>
        </p:txBody>
      </p:sp>
      <p:sp>
        <p:nvSpPr>
          <p:cNvPr id="9" name="Rectangle 8"/>
          <p:cNvSpPr/>
          <p:nvPr/>
        </p:nvSpPr>
        <p:spPr>
          <a:xfrm>
            <a:off x="6064157" y="3327653"/>
            <a:ext cx="3101452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br>
              <a:rPr lang="en-US" dirty="0"/>
            </a:br>
            <a:r>
              <a:rPr lang="en-US" dirty="0"/>
              <a:t>echo </a:t>
            </a:r>
            <a:r>
              <a:rPr lang="en-US" dirty="0" err="1"/>
              <a:t>strlen</a:t>
            </a:r>
            <a:r>
              <a:rPr lang="en-US" dirty="0"/>
              <a:t>("Hello world!");</a:t>
            </a:r>
            <a:br>
              <a:rPr lang="en-US" dirty="0"/>
            </a:br>
            <a:r>
              <a:rPr lang="en-US" dirty="0"/>
              <a:t>?&gt;</a:t>
            </a:r>
            <a:endParaRPr lang="ar-EG" dirty="0"/>
          </a:p>
        </p:txBody>
      </p:sp>
      <p:sp>
        <p:nvSpPr>
          <p:cNvPr id="10" name="Rectangle 9"/>
          <p:cNvSpPr/>
          <p:nvPr/>
        </p:nvSpPr>
        <p:spPr>
          <a:xfrm>
            <a:off x="7173737" y="429260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dirty="0"/>
              <a:t>12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1264" y="5334000"/>
            <a:ext cx="388733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br>
              <a:rPr lang="en-US" dirty="0"/>
            </a:br>
            <a:r>
              <a:rPr lang="en-US" dirty="0"/>
              <a:t>echo </a:t>
            </a:r>
            <a:r>
              <a:rPr lang="en-US" dirty="0" err="1"/>
              <a:t>strpos</a:t>
            </a:r>
            <a:r>
              <a:rPr lang="en-US" dirty="0"/>
              <a:t>("Hello </a:t>
            </a:r>
            <a:r>
              <a:rPr lang="en-US" dirty="0" err="1"/>
              <a:t>world!","world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/>
              <a:t>?&gt;</a:t>
            </a:r>
            <a:endParaRPr lang="ar-EG" dirty="0"/>
          </a:p>
        </p:txBody>
      </p:sp>
      <p:sp>
        <p:nvSpPr>
          <p:cNvPr id="12" name="Rectangle 11"/>
          <p:cNvSpPr/>
          <p:nvPr/>
        </p:nvSpPr>
        <p:spPr>
          <a:xfrm>
            <a:off x="1516444" y="625349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25799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400"/>
            <a:ext cx="82296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PHP Programming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1" y="1295401"/>
            <a:ext cx="6477000" cy="2438400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4500" dirty="0"/>
              <a:t>Selection 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latin typeface="Courier New" pitchFamily="49" charset="0"/>
              </a:rPr>
              <a:t>if</a:t>
            </a:r>
            <a:r>
              <a:rPr lang="en-GB" dirty="0"/>
              <a:t>, </a:t>
            </a:r>
            <a:r>
              <a:rPr lang="en-GB" dirty="0">
                <a:latin typeface="Courier New" pitchFamily="49" charset="0"/>
              </a:rPr>
              <a:t>else</a:t>
            </a:r>
            <a:r>
              <a:rPr lang="en-GB" dirty="0"/>
              <a:t>, </a:t>
            </a:r>
            <a:r>
              <a:rPr lang="en-GB" dirty="0" err="1">
                <a:latin typeface="Courier New" pitchFamily="49" charset="0"/>
              </a:rPr>
              <a:t>elseif</a:t>
            </a:r>
            <a:r>
              <a:rPr lang="en-GB" dirty="0"/>
              <a:t> </a:t>
            </a:r>
          </a:p>
          <a:p>
            <a:pPr lvl="1">
              <a:lnSpc>
                <a:spcPct val="90000"/>
              </a:lnSpc>
            </a:pPr>
            <a:r>
              <a:rPr lang="en-GB" dirty="0">
                <a:latin typeface="Courier New" pitchFamily="49" charset="0"/>
              </a:rPr>
              <a:t>switch(same like JavaScript)</a:t>
            </a:r>
          </a:p>
          <a:p>
            <a:pPr>
              <a:lnSpc>
                <a:spcPct val="90000"/>
              </a:lnSpc>
            </a:pPr>
            <a:r>
              <a:rPr lang="en-GB" sz="4500" dirty="0"/>
              <a:t>Loops</a:t>
            </a:r>
          </a:p>
          <a:p>
            <a:pPr lvl="1">
              <a:lnSpc>
                <a:spcPct val="90000"/>
              </a:lnSpc>
            </a:pPr>
            <a:r>
              <a:rPr lang="en-GB" dirty="0">
                <a:latin typeface="Courier New" pitchFamily="49" charset="0"/>
              </a:rPr>
              <a:t>while</a:t>
            </a:r>
            <a:r>
              <a:rPr lang="en-GB" dirty="0"/>
              <a:t>,</a:t>
            </a:r>
            <a:r>
              <a:rPr lang="en-GB" dirty="0">
                <a:latin typeface="Courier New" pitchFamily="49" charset="0"/>
              </a:rPr>
              <a:t> (same like JavaScript)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en-GB" dirty="0"/>
              <a:t> </a:t>
            </a:r>
            <a:r>
              <a:rPr lang="en-GB" dirty="0">
                <a:latin typeface="Courier New" pitchFamily="49" charset="0"/>
              </a:rPr>
              <a:t>do-while</a:t>
            </a:r>
            <a:r>
              <a:rPr lang="en-GB" dirty="0"/>
              <a:t>, </a:t>
            </a:r>
            <a:r>
              <a:rPr lang="en-GB" dirty="0">
                <a:latin typeface="Courier New" pitchFamily="49" charset="0"/>
              </a:rPr>
              <a:t>(same like JavaScript)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en-GB" dirty="0">
                <a:latin typeface="Courier New" pitchFamily="49" charset="0"/>
              </a:rPr>
              <a:t>for</a:t>
            </a:r>
            <a:r>
              <a:rPr lang="en-GB" dirty="0"/>
              <a:t> </a:t>
            </a:r>
            <a:r>
              <a:rPr lang="en-GB" dirty="0">
                <a:latin typeface="Courier New" pitchFamily="49" charset="0"/>
              </a:rPr>
              <a:t>(same like JavaScript)</a:t>
            </a:r>
          </a:p>
          <a:p>
            <a:pPr lvl="1">
              <a:lnSpc>
                <a:spcPct val="90000"/>
              </a:lnSpc>
            </a:pPr>
            <a:r>
              <a:rPr lang="en-GB" dirty="0">
                <a:latin typeface="Courier New" pitchFamily="49" charset="0"/>
              </a:rPr>
              <a:t>foreach</a:t>
            </a:r>
            <a:endParaRPr lang="en-GB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4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0" y="3733800"/>
            <a:ext cx="64770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==,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!=,&lt;&gt;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,&lt;=,&gt;=,&gt;,&lt;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3200" dirty="0"/>
              <a:t>Logic Operator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&amp;&amp; ( keyword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and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can be uses)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ar-EG" sz="2400" dirty="0"/>
              <a:t>||</a:t>
            </a:r>
            <a:r>
              <a:rPr lang="en-GB" sz="2800" dirty="0">
                <a:latin typeface="Courier New" pitchFamily="49" charset="0"/>
              </a:rPr>
              <a:t> ( keyword </a:t>
            </a:r>
            <a:r>
              <a:rPr lang="en-GB" sz="2800" dirty="0">
                <a:solidFill>
                  <a:srgbClr val="7030A0"/>
                </a:solidFill>
                <a:latin typeface="Courier New" pitchFamily="49" charset="0"/>
              </a:rPr>
              <a:t>or</a:t>
            </a:r>
            <a:r>
              <a:rPr lang="en-GB" sz="2800" dirty="0">
                <a:latin typeface="Courier New" pitchFamily="49" charset="0"/>
              </a:rPr>
              <a:t> can be uses)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!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1" y="838200"/>
            <a:ext cx="579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line  Comments are using //  or </a:t>
            </a:r>
            <a:r>
              <a:rPr lang="en-US" dirty="0">
                <a:solidFill>
                  <a:srgbClr val="00B050"/>
                </a:solidFill>
              </a:rPr>
              <a:t>#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PHP Arrays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229600" cy="3124200"/>
          </a:xfrm>
        </p:spPr>
        <p:txBody>
          <a:bodyPr>
            <a:normAutofit/>
          </a:bodyPr>
          <a:lstStyle/>
          <a:p>
            <a:r>
              <a:rPr lang="en-GB" sz="2000" dirty="0"/>
              <a:t>Array Declaration</a:t>
            </a:r>
          </a:p>
          <a:p>
            <a:pPr lvl="1"/>
            <a:r>
              <a:rPr lang="en-GB" sz="2000" dirty="0"/>
              <a:t>$x=array();</a:t>
            </a:r>
          </a:p>
          <a:p>
            <a:pPr lvl="1">
              <a:buNone/>
            </a:pPr>
            <a:r>
              <a:rPr lang="en-GB" sz="2000" dirty="0"/>
              <a:t>     $x[0]=10;$x[1]=12;</a:t>
            </a:r>
          </a:p>
          <a:p>
            <a:pPr eaLnBrk="1" hangingPunct="1"/>
            <a:r>
              <a:rPr lang="en-GB" sz="2000" dirty="0"/>
              <a:t>Arrays can be declared dynamically </a:t>
            </a:r>
          </a:p>
          <a:p>
            <a:pPr eaLnBrk="1" hangingPunct="1">
              <a:buNone/>
            </a:pPr>
            <a:r>
              <a:rPr lang="en-GB" sz="2000" dirty="0"/>
              <a:t>          $x[0]=10; $x[1]=12;</a:t>
            </a:r>
          </a:p>
          <a:p>
            <a:r>
              <a:rPr lang="en-GB" sz="2000" dirty="0"/>
              <a:t>Arrays can be declared and initialized </a:t>
            </a:r>
          </a:p>
          <a:p>
            <a:pPr>
              <a:lnSpc>
                <a:spcPct val="90000"/>
              </a:lnSpc>
              <a:spcBef>
                <a:spcPct val="40000"/>
              </a:spcBef>
              <a:buNone/>
            </a:pPr>
            <a:r>
              <a:rPr lang="en-GB" sz="2000" dirty="0">
                <a:latin typeface="Courier New" pitchFamily="49" charset="0"/>
              </a:rPr>
              <a:t>	$list2 = array (17, 24, 45, 90);</a:t>
            </a:r>
          </a:p>
          <a:p>
            <a:pPr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sz="2000" dirty="0"/>
              <a:t>     $cars=array("</a:t>
            </a:r>
            <a:r>
              <a:rPr lang="en-US" sz="2000" dirty="0" err="1"/>
              <a:t>Saab","Volvo","BMW","Toyota</a:t>
            </a:r>
            <a:r>
              <a:rPr lang="en-US" sz="2000" dirty="0"/>
              <a:t>"); 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838200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Numeric array</a:t>
            </a:r>
            <a:r>
              <a:rPr lang="en-US" dirty="0"/>
              <a:t> - An array with a numeric index</a:t>
            </a:r>
          </a:p>
          <a:p>
            <a:r>
              <a:rPr lang="en-US" b="1" dirty="0"/>
              <a:t>Associative array</a:t>
            </a:r>
            <a:r>
              <a:rPr lang="en-US" dirty="0"/>
              <a:t> - An array where each ID key is associated with a value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828800"/>
            <a:ext cx="2385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Numeric array</a:t>
            </a:r>
            <a:r>
              <a:rPr lang="en-US" sz="2800" dirty="0"/>
              <a:t> </a:t>
            </a:r>
            <a:endParaRPr lang="ar-EG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Associative PHP Arrays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886200"/>
            <a:ext cx="7802562" cy="32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40000"/>
              </a:spcBef>
            </a:pPr>
            <a:r>
              <a:rPr lang="en-GB" sz="1600" dirty="0">
                <a:solidFill>
                  <a:prstClr val="black"/>
                </a:solidFill>
                <a:latin typeface="Courier New" pitchFamily="49" charset="0"/>
              </a:rPr>
              <a:t>$arr1 = array(0 =&gt; "apples", 1 =&gt; "oranges", 2 =&gt; "grapes“)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066800"/>
            <a:ext cx="85344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sz="2600" dirty="0"/>
              <a:t>Not like the arrays of any other programming language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600" dirty="0"/>
              <a:t>A PHP array is really a </a:t>
            </a:r>
            <a:r>
              <a:rPr lang="en-GB" sz="2600" dirty="0">
                <a:solidFill>
                  <a:srgbClr val="7030A0"/>
                </a:solidFill>
              </a:rPr>
              <a:t>mapping</a:t>
            </a:r>
            <a:r>
              <a:rPr lang="en-GB" sz="2600" dirty="0"/>
              <a:t> of </a:t>
            </a:r>
            <a:r>
              <a:rPr lang="en-GB" sz="2600" dirty="0">
                <a:solidFill>
                  <a:srgbClr val="7030A0"/>
                </a:solidFill>
              </a:rPr>
              <a:t>keys</a:t>
            </a:r>
            <a:r>
              <a:rPr lang="en-GB" sz="2600" dirty="0"/>
              <a:t> to </a:t>
            </a:r>
            <a:r>
              <a:rPr lang="en-GB" sz="2600" dirty="0">
                <a:solidFill>
                  <a:srgbClr val="7030A0"/>
                </a:solidFill>
              </a:rPr>
              <a:t>values</a:t>
            </a:r>
            <a:r>
              <a:rPr lang="en-GB" sz="2600" dirty="0"/>
              <a:t>, where the keys can be numbers (to get a traditional array) or </a:t>
            </a:r>
            <a:r>
              <a:rPr lang="en-GB" sz="2600" b="1" u="sng" dirty="0">
                <a:solidFill>
                  <a:srgbClr val="C00000"/>
                </a:solidFill>
              </a:rPr>
              <a:t>strings</a:t>
            </a:r>
            <a:r>
              <a:rPr lang="en-GB" sz="2600" dirty="0"/>
              <a:t> (to get a hash</a:t>
            </a:r>
            <a:endParaRPr lang="ar-EG" dirty="0"/>
          </a:p>
        </p:txBody>
      </p:sp>
      <p:sp>
        <p:nvSpPr>
          <p:cNvPr id="7" name="Rectangle 6"/>
          <p:cNvSpPr/>
          <p:nvPr/>
        </p:nvSpPr>
        <p:spPr>
          <a:xfrm>
            <a:off x="1143000" y="3200400"/>
            <a:ext cx="195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array(key =&gt; value)</a:t>
            </a:r>
            <a:endParaRPr lang="ar-EG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2895600"/>
            <a:ext cx="1524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Syntax</a:t>
            </a:r>
            <a:endParaRPr lang="ar-EG" b="1" u="sng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" y="4953000"/>
            <a:ext cx="733266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40000"/>
              </a:spcBef>
            </a:pPr>
            <a:r>
              <a:rPr lang="en-GB" sz="1600" dirty="0">
                <a:solidFill>
                  <a:prstClr val="black"/>
                </a:solidFill>
                <a:latin typeface="Courier New" pitchFamily="49" charset="0"/>
              </a:rPr>
              <a:t>$arr2 = array(“Ahmed” =&gt; 24,“Aly” =&gt; 41, “</a:t>
            </a:r>
            <a:r>
              <a:rPr lang="en-GB" sz="1600" dirty="0" err="1">
                <a:solidFill>
                  <a:prstClr val="black"/>
                </a:solidFill>
                <a:latin typeface="Courier New" pitchFamily="49" charset="0"/>
              </a:rPr>
              <a:t>Taerk</a:t>
            </a:r>
            <a:r>
              <a:rPr lang="en-GB" sz="1600" dirty="0">
                <a:solidFill>
                  <a:prstClr val="black"/>
                </a:solidFill>
                <a:latin typeface="Courier New" pitchFamily="49" charset="0"/>
              </a:rPr>
              <a:t>” =&gt; 17);</a:t>
            </a:r>
          </a:p>
          <a:p>
            <a:pPr marL="342900" lvl="0" indent="-342900">
              <a:lnSpc>
                <a:spcPct val="90000"/>
              </a:lnSpc>
              <a:spcBef>
                <a:spcPct val="40000"/>
              </a:spcBef>
            </a:pPr>
            <a:r>
              <a:rPr lang="en-GB" sz="1600" dirty="0">
                <a:solidFill>
                  <a:prstClr val="black"/>
                </a:solidFill>
                <a:latin typeface="Courier New" pitchFamily="49" charset="0"/>
              </a:rPr>
              <a:t>echo $arr2[“</a:t>
            </a:r>
            <a:r>
              <a:rPr lang="en-GB" sz="1600" dirty="0" err="1">
                <a:solidFill>
                  <a:prstClr val="black"/>
                </a:solidFill>
                <a:latin typeface="Courier New" pitchFamily="49" charset="0"/>
              </a:rPr>
              <a:t>Aly</a:t>
            </a:r>
            <a:r>
              <a:rPr lang="en-GB" sz="1600" dirty="0">
                <a:solidFill>
                  <a:prstClr val="black"/>
                </a:solidFill>
                <a:latin typeface="Courier New" pitchFamily="49" charset="0"/>
              </a:rPr>
              <a:t>”];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PHP Array Function: extract() 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525963"/>
          </a:xfrm>
        </p:spPr>
        <p:txBody>
          <a:bodyPr/>
          <a:lstStyle/>
          <a:p>
            <a:pPr algn="just"/>
            <a:r>
              <a:rPr lang="en-US" sz="1800" dirty="0"/>
              <a:t>The extract() function imports variables into the local symbol table from an array.</a:t>
            </a:r>
          </a:p>
          <a:p>
            <a:pPr algn="just"/>
            <a:r>
              <a:rPr lang="en-US" sz="1800" dirty="0"/>
              <a:t>This function uses array keys as variable names and values as variable values.</a:t>
            </a:r>
          </a:p>
          <a:p>
            <a:pPr algn="just"/>
            <a:r>
              <a:rPr lang="en-US" sz="1800" dirty="0"/>
              <a:t> For each element it will create a variable in the current symbol table.</a:t>
            </a:r>
          </a:p>
          <a:p>
            <a:pPr algn="just"/>
            <a:r>
              <a:rPr lang="en-US" sz="1800" dirty="0"/>
              <a:t>This function returns the number of variables extracted on success.</a:t>
            </a:r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2590800"/>
            <a:ext cx="6019800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br>
              <a:rPr lang="en-US" dirty="0"/>
            </a:br>
            <a:r>
              <a:rPr lang="en-US" dirty="0"/>
              <a:t>$a = 'Original';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my_array</a:t>
            </a:r>
            <a:r>
              <a:rPr lang="en-US" dirty="0"/>
              <a:t> = array("a" =&gt; "</a:t>
            </a:r>
            <a:r>
              <a:rPr lang="en-US" dirty="0" err="1"/>
              <a:t>Cat","b</a:t>
            </a:r>
            <a:r>
              <a:rPr lang="en-US" dirty="0"/>
              <a:t>" =&gt; "Dog", "c" =&gt; "Horse");</a:t>
            </a:r>
            <a:br>
              <a:rPr lang="en-US" dirty="0"/>
            </a:br>
            <a:r>
              <a:rPr lang="en-US" dirty="0"/>
              <a:t>extract($</a:t>
            </a:r>
            <a:r>
              <a:rPr lang="en-US" dirty="0" err="1"/>
              <a:t>my_array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echo "\$a = $a; \$b = $b; \$c = $c";</a:t>
            </a:r>
            <a:br>
              <a:rPr lang="en-US" dirty="0"/>
            </a:br>
            <a:r>
              <a:rPr lang="en-US" dirty="0"/>
              <a:t>?&gt;</a:t>
            </a:r>
            <a:endParaRPr lang="ar-EG" dirty="0"/>
          </a:p>
        </p:txBody>
      </p:sp>
      <p:sp>
        <p:nvSpPr>
          <p:cNvPr id="6" name="Rectangle 5"/>
          <p:cNvSpPr/>
          <p:nvPr/>
        </p:nvSpPr>
        <p:spPr>
          <a:xfrm>
            <a:off x="1600200" y="4724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$a = Cat; $b = Dog; $c = Horse</a:t>
            </a:r>
          </a:p>
          <a:p>
            <a:br>
              <a:rPr lang="en-US" dirty="0"/>
            </a:b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715254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Form Handling using PHP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458200" cy="3810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Forms could be handled by the same document that creates the form, or by A separate document 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dirty="0"/>
              <a:t>The document to handle the form is specified as the value of the </a:t>
            </a:r>
            <a:r>
              <a:rPr lang="en-GB" sz="2200" dirty="0">
                <a:latin typeface="Courier New" pitchFamily="49" charset="0"/>
              </a:rPr>
              <a:t>action</a:t>
            </a:r>
            <a:r>
              <a:rPr lang="en-GB" sz="2200" dirty="0"/>
              <a:t> attribute</a:t>
            </a:r>
            <a:r>
              <a:rPr lang="en-GB" sz="20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Client can request  the PHP  web page at server using the </a:t>
            </a:r>
            <a:r>
              <a:rPr lang="en-GB" sz="2400" dirty="0">
                <a:solidFill>
                  <a:srgbClr val="C00000"/>
                </a:solidFill>
              </a:rPr>
              <a:t>get –</a:t>
            </a:r>
            <a:r>
              <a:rPr lang="en-GB" sz="2400" dirty="0"/>
              <a:t>which is the </a:t>
            </a:r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default</a:t>
            </a:r>
            <a:r>
              <a:rPr lang="en-GB" sz="2400" dirty="0"/>
              <a:t> method  or </a:t>
            </a:r>
            <a:r>
              <a:rPr lang="en-GB" sz="2400" dirty="0">
                <a:solidFill>
                  <a:srgbClr val="C00000"/>
                </a:solidFill>
              </a:rPr>
              <a:t>post </a:t>
            </a:r>
            <a:r>
              <a:rPr lang="en-GB" sz="2400" dirty="0"/>
              <a:t>methods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PHP builds an </a:t>
            </a:r>
            <a:r>
              <a:rPr lang="en-GB" sz="2400" dirty="0">
                <a:solidFill>
                  <a:srgbClr val="660066"/>
                </a:solidFill>
              </a:rPr>
              <a:t>array</a:t>
            </a:r>
            <a:r>
              <a:rPr lang="en-GB" sz="2400" dirty="0"/>
              <a:t> of the form values</a:t>
            </a:r>
            <a:r>
              <a:rPr lang="en-GB" sz="2000" dirty="0"/>
              <a:t>  send to the PHP web page.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b="1" dirty="0">
                <a:solidFill>
                  <a:srgbClr val="660066"/>
                </a:solidFill>
              </a:rPr>
              <a:t>$_GET </a:t>
            </a:r>
            <a:r>
              <a:rPr lang="en-GB" sz="2200" dirty="0"/>
              <a:t>for the GET method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b="1" dirty="0">
                <a:solidFill>
                  <a:srgbClr val="660066"/>
                </a:solidFill>
              </a:rPr>
              <a:t>$_POST </a:t>
            </a:r>
            <a:r>
              <a:rPr lang="en-GB" sz="2200" dirty="0"/>
              <a:t>for the POST method 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7030A0"/>
                </a:solidFill>
              </a:rPr>
              <a:t>$_REQUEST </a:t>
            </a:r>
            <a:r>
              <a:rPr lang="en-US" sz="2400" dirty="0"/>
              <a:t>:contains the contents of </a:t>
            </a:r>
            <a:r>
              <a:rPr lang="en-US" sz="2400" dirty="0">
                <a:hlinkClick r:id="rId4"/>
              </a:rPr>
              <a:t>$_GET</a:t>
            </a:r>
            <a:r>
              <a:rPr lang="en-US" sz="2400" dirty="0"/>
              <a:t>, </a:t>
            </a:r>
            <a:r>
              <a:rPr lang="en-US" sz="2400" dirty="0">
                <a:hlinkClick r:id="rId5"/>
              </a:rPr>
              <a:t>$_POST</a:t>
            </a:r>
            <a:r>
              <a:rPr lang="en-US" sz="2400" dirty="0"/>
              <a:t> </a:t>
            </a:r>
            <a:endParaRPr lang="en-GB" sz="2200" dirty="0"/>
          </a:p>
          <a:p>
            <a:pPr lvl="1" eaLnBrk="1" hangingPunct="1">
              <a:lnSpc>
                <a:spcPct val="90000"/>
              </a:lnSpc>
            </a:pPr>
            <a:r>
              <a:rPr lang="en-GB" sz="2200" dirty="0">
                <a:solidFill>
                  <a:srgbClr val="FF0000"/>
                </a:solidFill>
              </a:rPr>
              <a:t>Array subscripts are the input (widget) names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4419600"/>
            <a:ext cx="7848600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&lt;form action=“myPage.php" method="get"&gt;</a:t>
            </a:r>
            <a:br>
              <a:rPr lang="en-US" sz="2400" dirty="0"/>
            </a:br>
            <a:r>
              <a:rPr lang="en-US" sz="2400" dirty="0"/>
              <a:t>  First name: &lt;input type="text" name="</a:t>
            </a:r>
            <a:r>
              <a:rPr lang="en-US" sz="2400" dirty="0" err="1"/>
              <a:t>fname</a:t>
            </a:r>
            <a:r>
              <a:rPr lang="en-US" sz="2400" dirty="0"/>
              <a:t>" /&gt;&lt;</a:t>
            </a:r>
            <a:r>
              <a:rPr lang="en-US" sz="2400" dirty="0" err="1"/>
              <a:t>br</a:t>
            </a:r>
            <a:r>
              <a:rPr lang="en-US" sz="2400" dirty="0"/>
              <a:t> /&gt;</a:t>
            </a:r>
            <a:br>
              <a:rPr lang="en-US" sz="2400" dirty="0"/>
            </a:br>
            <a:r>
              <a:rPr lang="en-US" sz="2400" dirty="0"/>
              <a:t>  Last name: &lt;input type="text" name="</a:t>
            </a:r>
            <a:r>
              <a:rPr lang="en-US" sz="2400" dirty="0" err="1"/>
              <a:t>lname</a:t>
            </a:r>
            <a:r>
              <a:rPr lang="en-US" sz="2400" dirty="0"/>
              <a:t>" /&gt;&lt;</a:t>
            </a:r>
            <a:r>
              <a:rPr lang="en-US" sz="2400" dirty="0" err="1"/>
              <a:t>br</a:t>
            </a:r>
            <a:r>
              <a:rPr lang="en-US" sz="2400" dirty="0"/>
              <a:t> /&gt;</a:t>
            </a:r>
            <a:br>
              <a:rPr lang="en-US" sz="2400" dirty="0"/>
            </a:br>
            <a:r>
              <a:rPr lang="en-US" sz="2400" dirty="0"/>
              <a:t>  &lt;input type="submit" value="Submit" /&gt;</a:t>
            </a:r>
            <a:br>
              <a:rPr lang="en-US" sz="2400" dirty="0"/>
            </a:br>
            <a:r>
              <a:rPr lang="en-US" sz="2400" dirty="0"/>
              <a:t>&lt;/form&gt;</a:t>
            </a:r>
            <a:endParaRPr lang="ar-EG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57890"/>
            <a:ext cx="9144000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000" b="1" dirty="0"/>
              <a:t>The  data written by user at the first textbox is accessed at</a:t>
            </a:r>
            <a:r>
              <a:rPr lang="en-US" sz="2000" b="1"/>
              <a:t>:       </a:t>
            </a:r>
            <a:r>
              <a:rPr lang="en-US" sz="2400" b="1">
                <a:solidFill>
                  <a:srgbClr val="660066"/>
                </a:solidFill>
              </a:rPr>
              <a:t>$_GET[“</a:t>
            </a:r>
            <a:r>
              <a:rPr lang="en-US" sz="2400" b="1" dirty="0" err="1">
                <a:solidFill>
                  <a:srgbClr val="660066"/>
                </a:solidFill>
              </a:rPr>
              <a:t>fname</a:t>
            </a:r>
            <a:r>
              <a:rPr lang="en-US" sz="2400" b="1" dirty="0">
                <a:solidFill>
                  <a:srgbClr val="660066"/>
                </a:solidFill>
              </a:rPr>
              <a:t>”]</a:t>
            </a:r>
            <a:endParaRPr lang="ar-EG" sz="2400" b="1" dirty="0">
              <a:solidFill>
                <a:srgbClr val="660066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Difference between "GET" and "POST"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"GET" : form data is to be encoded (by a browser) into a </a:t>
            </a:r>
            <a:r>
              <a:rPr lang="en-US" u="sng" dirty="0"/>
              <a:t>URL</a:t>
            </a:r>
            <a:r>
              <a:rPr lang="en-US" dirty="0"/>
              <a:t> </a:t>
            </a:r>
          </a:p>
          <a:p>
            <a:endParaRPr lang="en-US" dirty="0"/>
          </a:p>
          <a:p>
            <a:r>
              <a:rPr lang="en-US" dirty="0"/>
              <a:t>"POST" : form data is to appear within a message body. 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2895600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http://localhost/Welcome1/welcome.php?fname=Ahmed+Aly&amp;age=21</a:t>
            </a:r>
            <a:endParaRPr lang="ar-EG" dirty="0"/>
          </a:p>
        </p:txBody>
      </p:sp>
      <p:sp>
        <p:nvSpPr>
          <p:cNvPr id="6" name="Rectangle 5"/>
          <p:cNvSpPr/>
          <p:nvPr/>
        </p:nvSpPr>
        <p:spPr>
          <a:xfrm>
            <a:off x="1371600" y="4419600"/>
            <a:ext cx="4145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http://localhost/Welcome2/Welcome.php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96041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FF0000"/>
                </a:solidFill>
              </a:rPr>
              <a:t>World Wide Web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124200" y="3048000"/>
            <a:ext cx="5065712" cy="3048000"/>
            <a:chOff x="1563688" y="2506663"/>
            <a:chExt cx="6615112" cy="3508375"/>
          </a:xfrm>
        </p:grpSpPr>
        <p:sp>
          <p:nvSpPr>
            <p:cNvPr id="384003" name="AutoShape 3"/>
            <p:cNvSpPr>
              <a:spLocks noChangeArrowheads="1"/>
            </p:cNvSpPr>
            <p:nvPr/>
          </p:nvSpPr>
          <p:spPr bwMode="auto">
            <a:xfrm>
              <a:off x="1563688" y="5387975"/>
              <a:ext cx="1660525" cy="600075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84004" name="Text Box 4"/>
            <p:cNvSpPr txBox="1">
              <a:spLocks noChangeArrowheads="1"/>
            </p:cNvSpPr>
            <p:nvPr/>
          </p:nvSpPr>
          <p:spPr bwMode="auto">
            <a:xfrm>
              <a:off x="1589088" y="5373688"/>
              <a:ext cx="1685925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dirty="0">
                  <a:solidFill>
                    <a:srgbClr val="003366"/>
                  </a:solidFill>
                </a:rPr>
                <a:t>Software on Server</a:t>
              </a:r>
              <a:endParaRPr lang="en-US" dirty="0">
                <a:solidFill>
                  <a:srgbClr val="003366"/>
                </a:solidFill>
              </a:endParaRPr>
            </a:p>
          </p:txBody>
        </p:sp>
        <p:sp>
          <p:nvSpPr>
            <p:cNvPr id="384005" name="AutoShape 5"/>
            <p:cNvSpPr>
              <a:spLocks noChangeArrowheads="1"/>
            </p:cNvSpPr>
            <p:nvPr/>
          </p:nvSpPr>
          <p:spPr bwMode="auto">
            <a:xfrm>
              <a:off x="1608138" y="4613275"/>
              <a:ext cx="1541462" cy="54768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pic>
          <p:nvPicPr>
            <p:cNvPr id="384006" name="Picture 6" descr="pc0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332538" y="3136900"/>
              <a:ext cx="1296987" cy="1296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4007" name="AutoShape 7"/>
            <p:cNvSpPr>
              <a:spLocks noChangeArrowheads="1"/>
            </p:cNvSpPr>
            <p:nvPr/>
          </p:nvSpPr>
          <p:spPr bwMode="auto">
            <a:xfrm>
              <a:off x="3214688" y="3540125"/>
              <a:ext cx="261937" cy="249238"/>
            </a:xfrm>
            <a:prstGeom prst="diamond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84008" name="AutoShape 8"/>
            <p:cNvSpPr>
              <a:spLocks noChangeArrowheads="1"/>
            </p:cNvSpPr>
            <p:nvPr/>
          </p:nvSpPr>
          <p:spPr bwMode="auto">
            <a:xfrm>
              <a:off x="4110038" y="3548063"/>
              <a:ext cx="261937" cy="249237"/>
            </a:xfrm>
            <a:prstGeom prst="diamond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84009" name="AutoShape 9"/>
            <p:cNvSpPr>
              <a:spLocks noChangeArrowheads="1"/>
            </p:cNvSpPr>
            <p:nvPr/>
          </p:nvSpPr>
          <p:spPr bwMode="auto">
            <a:xfrm>
              <a:off x="5121275" y="3529013"/>
              <a:ext cx="261938" cy="249237"/>
            </a:xfrm>
            <a:prstGeom prst="diamond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84010" name="AutoShape 10"/>
            <p:cNvSpPr>
              <a:spLocks noChangeArrowheads="1"/>
            </p:cNvSpPr>
            <p:nvPr/>
          </p:nvSpPr>
          <p:spPr bwMode="auto">
            <a:xfrm>
              <a:off x="5559425" y="3524250"/>
              <a:ext cx="261938" cy="249238"/>
            </a:xfrm>
            <a:prstGeom prst="diamond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84011" name="AutoShape 11"/>
            <p:cNvSpPr>
              <a:spLocks noChangeArrowheads="1"/>
            </p:cNvSpPr>
            <p:nvPr/>
          </p:nvSpPr>
          <p:spPr bwMode="auto">
            <a:xfrm>
              <a:off x="5999163" y="3529013"/>
              <a:ext cx="261937" cy="249237"/>
            </a:xfrm>
            <a:prstGeom prst="diamond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84012" name="AutoShape 12"/>
            <p:cNvSpPr>
              <a:spLocks noChangeArrowheads="1"/>
            </p:cNvSpPr>
            <p:nvPr/>
          </p:nvSpPr>
          <p:spPr bwMode="auto">
            <a:xfrm>
              <a:off x="4521200" y="3556000"/>
              <a:ext cx="457200" cy="234950"/>
            </a:xfrm>
            <a:prstGeom prst="rightArrow">
              <a:avLst>
                <a:gd name="adj1" fmla="val 50000"/>
                <a:gd name="adj2" fmla="val 48649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84013" name="AutoShape 13"/>
            <p:cNvSpPr>
              <a:spLocks noChangeArrowheads="1"/>
            </p:cNvSpPr>
            <p:nvPr/>
          </p:nvSpPr>
          <p:spPr bwMode="auto">
            <a:xfrm>
              <a:off x="3665538" y="3533775"/>
              <a:ext cx="261937" cy="249238"/>
            </a:xfrm>
            <a:prstGeom prst="diamond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84014" name="Text Box 14"/>
            <p:cNvSpPr txBox="1">
              <a:spLocks noChangeArrowheads="1"/>
            </p:cNvSpPr>
            <p:nvPr/>
          </p:nvSpPr>
          <p:spPr bwMode="auto">
            <a:xfrm>
              <a:off x="6637338" y="2697163"/>
              <a:ext cx="1541462" cy="731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en-GB" sz="2000">
                  <a:solidFill>
                    <a:schemeClr val="hlink"/>
                  </a:solidFill>
                </a:rPr>
                <a:t>Client</a:t>
              </a:r>
            </a:p>
            <a:p>
              <a:pPr>
                <a:spcBef>
                  <a:spcPct val="10000"/>
                </a:spcBef>
              </a:pPr>
              <a:endParaRPr lang="en-US" sz="2000">
                <a:solidFill>
                  <a:schemeClr val="hlink"/>
                </a:solidFill>
              </a:endParaRPr>
            </a:p>
          </p:txBody>
        </p:sp>
        <p:sp>
          <p:nvSpPr>
            <p:cNvPr id="384015" name="Text Box 15"/>
            <p:cNvSpPr txBox="1">
              <a:spLocks noChangeArrowheads="1"/>
            </p:cNvSpPr>
            <p:nvPr/>
          </p:nvSpPr>
          <p:spPr bwMode="auto">
            <a:xfrm>
              <a:off x="4311650" y="3046413"/>
              <a:ext cx="127952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>
                  <a:solidFill>
                    <a:schemeClr val="hlink"/>
                  </a:solidFill>
                </a:rPr>
                <a:t>HTTP</a:t>
              </a: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4016" name="Text Box 16"/>
            <p:cNvSpPr txBox="1">
              <a:spLocks noChangeArrowheads="1"/>
            </p:cNvSpPr>
            <p:nvPr/>
          </p:nvSpPr>
          <p:spPr bwMode="auto">
            <a:xfrm>
              <a:off x="1725613" y="4703763"/>
              <a:ext cx="168592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003366"/>
                  </a:solidFill>
                </a:rPr>
                <a:t>HTML data</a:t>
              </a:r>
              <a:endParaRPr lang="en-US">
                <a:solidFill>
                  <a:srgbClr val="003366"/>
                </a:solidFill>
              </a:endParaRPr>
            </a:p>
          </p:txBody>
        </p:sp>
        <p:sp>
          <p:nvSpPr>
            <p:cNvPr id="384017" name="Arc 17"/>
            <p:cNvSpPr>
              <a:spLocks/>
            </p:cNvSpPr>
            <p:nvPr/>
          </p:nvSpPr>
          <p:spPr bwMode="auto">
            <a:xfrm flipH="1">
              <a:off x="2341563" y="3681413"/>
              <a:ext cx="1111250" cy="904875"/>
            </a:xfrm>
            <a:custGeom>
              <a:avLst/>
              <a:gdLst>
                <a:gd name="G0" fmla="+- 0 0 0"/>
                <a:gd name="G1" fmla="+- 21033 0 0"/>
                <a:gd name="G2" fmla="+- 21600 0 0"/>
                <a:gd name="T0" fmla="*/ 4918 w 21600"/>
                <a:gd name="T1" fmla="*/ 0 h 21033"/>
                <a:gd name="T2" fmla="*/ 21600 w 21600"/>
                <a:gd name="T3" fmla="*/ 21033 h 21033"/>
                <a:gd name="T4" fmla="*/ 0 w 21600"/>
                <a:gd name="T5" fmla="*/ 21033 h 2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033" fill="none" extrusionOk="0">
                  <a:moveTo>
                    <a:pt x="4917" y="0"/>
                  </a:moveTo>
                  <a:cubicBezTo>
                    <a:pt x="14689" y="2285"/>
                    <a:pt x="21600" y="10998"/>
                    <a:pt x="21600" y="21033"/>
                  </a:cubicBezTo>
                </a:path>
                <a:path w="21600" h="21033" stroke="0" extrusionOk="0">
                  <a:moveTo>
                    <a:pt x="4917" y="0"/>
                  </a:moveTo>
                  <a:cubicBezTo>
                    <a:pt x="14689" y="2285"/>
                    <a:pt x="21600" y="10998"/>
                    <a:pt x="21600" y="21033"/>
                  </a:cubicBezTo>
                  <a:lnTo>
                    <a:pt x="0" y="21033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84018" name="Text Box 18"/>
            <p:cNvSpPr txBox="1">
              <a:spLocks noChangeArrowheads="1"/>
            </p:cNvSpPr>
            <p:nvPr/>
          </p:nvSpPr>
          <p:spPr bwMode="auto">
            <a:xfrm>
              <a:off x="1662113" y="2506663"/>
              <a:ext cx="2116137" cy="731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15000"/>
                </a:spcBef>
              </a:pPr>
              <a:r>
                <a:rPr lang="en-GB" sz="2000">
                  <a:solidFill>
                    <a:schemeClr val="hlink"/>
                  </a:solidFill>
                </a:rPr>
                <a:t>HTTP Server </a:t>
              </a:r>
            </a:p>
            <a:p>
              <a:pPr>
                <a:spcBef>
                  <a:spcPct val="10000"/>
                </a:spcBef>
              </a:pPr>
              <a:endParaRPr lang="en-US" sz="2000">
                <a:solidFill>
                  <a:schemeClr val="hlink"/>
                </a:solidFill>
              </a:endParaRPr>
            </a:p>
          </p:txBody>
        </p:sp>
        <p:pic>
          <p:nvPicPr>
            <p:cNvPr id="384019" name="Picture 19" descr="server0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676400" y="2971800"/>
              <a:ext cx="1363663" cy="1363662"/>
            </a:xfrm>
            <a:prstGeom prst="rect">
              <a:avLst/>
            </a:prstGeom>
            <a:noFill/>
          </p:spPr>
        </p:pic>
        <p:sp>
          <p:nvSpPr>
            <p:cNvPr id="384020" name="AutoShape 20"/>
            <p:cNvSpPr>
              <a:spLocks noChangeArrowheads="1"/>
            </p:cNvSpPr>
            <p:nvPr/>
          </p:nvSpPr>
          <p:spPr bwMode="auto">
            <a:xfrm>
              <a:off x="2246313" y="5122863"/>
              <a:ext cx="198437" cy="271462"/>
            </a:xfrm>
            <a:prstGeom prst="upDownArrow">
              <a:avLst>
                <a:gd name="adj1" fmla="val 50000"/>
                <a:gd name="adj2" fmla="val 2736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ar-EG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7200" y="685800"/>
            <a:ext cx="6065838" cy="4318000"/>
            <a:chOff x="1565275" y="2063750"/>
            <a:chExt cx="6065838" cy="4318000"/>
          </a:xfrm>
        </p:grpSpPr>
        <p:sp>
          <p:nvSpPr>
            <p:cNvPr id="23" name="AutoShape 3"/>
            <p:cNvSpPr>
              <a:spLocks noChangeArrowheads="1"/>
            </p:cNvSpPr>
            <p:nvPr/>
          </p:nvSpPr>
          <p:spPr bwMode="auto">
            <a:xfrm>
              <a:off x="1616075" y="5834063"/>
              <a:ext cx="1541463" cy="547687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4" name="Text Box 4"/>
            <p:cNvSpPr txBox="1">
              <a:spLocks noChangeArrowheads="1"/>
            </p:cNvSpPr>
            <p:nvPr/>
          </p:nvSpPr>
          <p:spPr bwMode="auto">
            <a:xfrm>
              <a:off x="1773238" y="5926138"/>
              <a:ext cx="14239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3366"/>
                  </a:solidFill>
                </a:rPr>
                <a:t>Database</a:t>
              </a:r>
            </a:p>
          </p:txBody>
        </p:sp>
        <p:sp>
          <p:nvSpPr>
            <p:cNvPr id="25" name="AutoShape 5"/>
            <p:cNvSpPr>
              <a:spLocks noChangeArrowheads="1"/>
            </p:cNvSpPr>
            <p:nvPr/>
          </p:nvSpPr>
          <p:spPr bwMode="auto">
            <a:xfrm>
              <a:off x="1565275" y="4945063"/>
              <a:ext cx="1660525" cy="600075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6" name="Text Box 6"/>
            <p:cNvSpPr txBox="1">
              <a:spLocks noChangeArrowheads="1"/>
            </p:cNvSpPr>
            <p:nvPr/>
          </p:nvSpPr>
          <p:spPr bwMode="auto">
            <a:xfrm>
              <a:off x="1590675" y="4930775"/>
              <a:ext cx="1685925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>
                  <a:solidFill>
                    <a:srgbClr val="003366"/>
                  </a:solidFill>
                </a:rPr>
                <a:t>Software on Server</a:t>
              </a:r>
              <a:endParaRPr lang="en-US">
                <a:solidFill>
                  <a:srgbClr val="003366"/>
                </a:solidFill>
              </a:endParaRPr>
            </a:p>
          </p:txBody>
        </p:sp>
        <p:sp>
          <p:nvSpPr>
            <p:cNvPr id="27" name="AutoShape 7"/>
            <p:cNvSpPr>
              <a:spLocks noChangeArrowheads="1"/>
            </p:cNvSpPr>
            <p:nvPr/>
          </p:nvSpPr>
          <p:spPr bwMode="auto">
            <a:xfrm>
              <a:off x="1609725" y="4170363"/>
              <a:ext cx="1541463" cy="547687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pic>
          <p:nvPicPr>
            <p:cNvPr id="28" name="Picture 8" descr="pc0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334125" y="2693988"/>
              <a:ext cx="1296988" cy="1296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AutoShape 9"/>
            <p:cNvSpPr>
              <a:spLocks noChangeArrowheads="1"/>
            </p:cNvSpPr>
            <p:nvPr/>
          </p:nvSpPr>
          <p:spPr bwMode="auto">
            <a:xfrm>
              <a:off x="3216275" y="3097213"/>
              <a:ext cx="261938" cy="249237"/>
            </a:xfrm>
            <a:prstGeom prst="diamond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0" name="AutoShape 10"/>
            <p:cNvSpPr>
              <a:spLocks noChangeArrowheads="1"/>
            </p:cNvSpPr>
            <p:nvPr/>
          </p:nvSpPr>
          <p:spPr bwMode="auto">
            <a:xfrm>
              <a:off x="4111625" y="3105150"/>
              <a:ext cx="261938" cy="249238"/>
            </a:xfrm>
            <a:prstGeom prst="diamond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1" name="AutoShape 11"/>
            <p:cNvSpPr>
              <a:spLocks noChangeArrowheads="1"/>
            </p:cNvSpPr>
            <p:nvPr/>
          </p:nvSpPr>
          <p:spPr bwMode="auto">
            <a:xfrm>
              <a:off x="5122863" y="3086100"/>
              <a:ext cx="261937" cy="249238"/>
            </a:xfrm>
            <a:prstGeom prst="diamond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2" name="AutoShape 12"/>
            <p:cNvSpPr>
              <a:spLocks noChangeArrowheads="1"/>
            </p:cNvSpPr>
            <p:nvPr/>
          </p:nvSpPr>
          <p:spPr bwMode="auto">
            <a:xfrm>
              <a:off x="5561013" y="3081338"/>
              <a:ext cx="261937" cy="249237"/>
            </a:xfrm>
            <a:prstGeom prst="diamond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3" name="AutoShape 13"/>
            <p:cNvSpPr>
              <a:spLocks noChangeArrowheads="1"/>
            </p:cNvSpPr>
            <p:nvPr/>
          </p:nvSpPr>
          <p:spPr bwMode="auto">
            <a:xfrm>
              <a:off x="6000750" y="3086100"/>
              <a:ext cx="261938" cy="249238"/>
            </a:xfrm>
            <a:prstGeom prst="diamond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4" name="AutoShape 14"/>
            <p:cNvSpPr>
              <a:spLocks noChangeArrowheads="1"/>
            </p:cNvSpPr>
            <p:nvPr/>
          </p:nvSpPr>
          <p:spPr bwMode="auto">
            <a:xfrm>
              <a:off x="4522788" y="3113088"/>
              <a:ext cx="457200" cy="234950"/>
            </a:xfrm>
            <a:prstGeom prst="rightArrow">
              <a:avLst>
                <a:gd name="adj1" fmla="val 50000"/>
                <a:gd name="adj2" fmla="val 48649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5" name="AutoShape 15"/>
            <p:cNvSpPr>
              <a:spLocks noChangeArrowheads="1"/>
            </p:cNvSpPr>
            <p:nvPr/>
          </p:nvSpPr>
          <p:spPr bwMode="auto">
            <a:xfrm>
              <a:off x="3667125" y="3090863"/>
              <a:ext cx="261938" cy="249237"/>
            </a:xfrm>
            <a:prstGeom prst="diamond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6" name="Text Box 17"/>
            <p:cNvSpPr txBox="1">
              <a:spLocks noChangeArrowheads="1"/>
            </p:cNvSpPr>
            <p:nvPr/>
          </p:nvSpPr>
          <p:spPr bwMode="auto">
            <a:xfrm>
              <a:off x="4313238" y="2603500"/>
              <a:ext cx="12795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>
                  <a:solidFill>
                    <a:schemeClr val="hlink"/>
                  </a:solidFill>
                </a:rPr>
                <a:t>HTTP</a:t>
              </a: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7" name="Text Box 18"/>
            <p:cNvSpPr txBox="1">
              <a:spLocks noChangeArrowheads="1"/>
            </p:cNvSpPr>
            <p:nvPr/>
          </p:nvSpPr>
          <p:spPr bwMode="auto">
            <a:xfrm>
              <a:off x="1727200" y="4260850"/>
              <a:ext cx="16859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dirty="0">
                  <a:solidFill>
                    <a:srgbClr val="003366"/>
                  </a:solidFill>
                </a:rPr>
                <a:t>HTML data</a:t>
              </a:r>
              <a:endParaRPr lang="en-US" dirty="0">
                <a:solidFill>
                  <a:srgbClr val="003366"/>
                </a:solidFill>
              </a:endParaRPr>
            </a:p>
          </p:txBody>
        </p:sp>
        <p:sp>
          <p:nvSpPr>
            <p:cNvPr id="38" name="Arc 19"/>
            <p:cNvSpPr>
              <a:spLocks/>
            </p:cNvSpPr>
            <p:nvPr/>
          </p:nvSpPr>
          <p:spPr bwMode="auto">
            <a:xfrm flipH="1">
              <a:off x="2343150" y="3238500"/>
              <a:ext cx="1111250" cy="904875"/>
            </a:xfrm>
            <a:custGeom>
              <a:avLst/>
              <a:gdLst>
                <a:gd name="G0" fmla="+- 0 0 0"/>
                <a:gd name="G1" fmla="+- 21033 0 0"/>
                <a:gd name="G2" fmla="+- 21600 0 0"/>
                <a:gd name="T0" fmla="*/ 4918 w 21600"/>
                <a:gd name="T1" fmla="*/ 0 h 21033"/>
                <a:gd name="T2" fmla="*/ 21600 w 21600"/>
                <a:gd name="T3" fmla="*/ 21033 h 21033"/>
                <a:gd name="T4" fmla="*/ 0 w 21600"/>
                <a:gd name="T5" fmla="*/ 21033 h 2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033" fill="none" extrusionOk="0">
                  <a:moveTo>
                    <a:pt x="4917" y="0"/>
                  </a:moveTo>
                  <a:cubicBezTo>
                    <a:pt x="14689" y="2285"/>
                    <a:pt x="21600" y="10998"/>
                    <a:pt x="21600" y="21033"/>
                  </a:cubicBezTo>
                </a:path>
                <a:path w="21600" h="21033" stroke="0" extrusionOk="0">
                  <a:moveTo>
                    <a:pt x="4917" y="0"/>
                  </a:moveTo>
                  <a:cubicBezTo>
                    <a:pt x="14689" y="2285"/>
                    <a:pt x="21600" y="10998"/>
                    <a:pt x="21600" y="21033"/>
                  </a:cubicBezTo>
                  <a:lnTo>
                    <a:pt x="0" y="21033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9" name="Text Box 20"/>
            <p:cNvSpPr txBox="1">
              <a:spLocks noChangeArrowheads="1"/>
            </p:cNvSpPr>
            <p:nvPr/>
          </p:nvSpPr>
          <p:spPr bwMode="auto">
            <a:xfrm>
              <a:off x="1663700" y="2063750"/>
              <a:ext cx="2116138" cy="731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15000"/>
                </a:spcBef>
              </a:pPr>
              <a:r>
                <a:rPr lang="en-GB" sz="2000">
                  <a:solidFill>
                    <a:schemeClr val="hlink"/>
                  </a:solidFill>
                </a:rPr>
                <a:t>HTTP Server </a:t>
              </a:r>
            </a:p>
            <a:p>
              <a:pPr>
                <a:spcBef>
                  <a:spcPct val="10000"/>
                </a:spcBef>
              </a:pPr>
              <a:endParaRPr lang="en-US" sz="2000">
                <a:solidFill>
                  <a:schemeClr val="hlink"/>
                </a:solidFill>
              </a:endParaRPr>
            </a:p>
          </p:txBody>
        </p:sp>
        <p:pic>
          <p:nvPicPr>
            <p:cNvPr id="40" name="Picture 21" descr="server0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706563" y="2559050"/>
              <a:ext cx="1363662" cy="1363663"/>
            </a:xfrm>
            <a:prstGeom prst="rect">
              <a:avLst/>
            </a:prstGeom>
            <a:noFill/>
          </p:spPr>
        </p:pic>
        <p:sp>
          <p:nvSpPr>
            <p:cNvPr id="41" name="AutoShape 22"/>
            <p:cNvSpPr>
              <a:spLocks noChangeArrowheads="1"/>
            </p:cNvSpPr>
            <p:nvPr/>
          </p:nvSpPr>
          <p:spPr bwMode="auto">
            <a:xfrm>
              <a:off x="2247900" y="4692650"/>
              <a:ext cx="184150" cy="258763"/>
            </a:xfrm>
            <a:prstGeom prst="upDownArrow">
              <a:avLst>
                <a:gd name="adj1" fmla="val 50000"/>
                <a:gd name="adj2" fmla="val 28104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ar-EG"/>
            </a:p>
          </p:txBody>
        </p:sp>
        <p:sp>
          <p:nvSpPr>
            <p:cNvPr id="42" name="AutoShape 23"/>
            <p:cNvSpPr>
              <a:spLocks noChangeArrowheads="1"/>
            </p:cNvSpPr>
            <p:nvPr/>
          </p:nvSpPr>
          <p:spPr bwMode="auto">
            <a:xfrm>
              <a:off x="2246313" y="5527675"/>
              <a:ext cx="182562" cy="312738"/>
            </a:xfrm>
            <a:prstGeom prst="upDownArrow">
              <a:avLst>
                <a:gd name="adj1" fmla="val 50000"/>
                <a:gd name="adj2" fmla="val 34261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ar-EG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1183" y="1216848"/>
            <a:ext cx="495300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&lt;form action="welcome.php" method=“get"&gt;</a:t>
            </a:r>
            <a:br>
              <a:rPr lang="en-US" dirty="0"/>
            </a:br>
            <a:r>
              <a:rPr lang="en-US" dirty="0"/>
              <a:t>Name: &lt;input type="text" </a:t>
            </a:r>
            <a:r>
              <a:rPr lang="en-US" dirty="0">
                <a:solidFill>
                  <a:srgbClr val="C00000"/>
                </a:solidFill>
              </a:rPr>
              <a:t>name="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/>
              <a:t>" /&gt;</a:t>
            </a:r>
            <a:br>
              <a:rPr lang="en-US" dirty="0"/>
            </a:br>
            <a:r>
              <a:rPr lang="en-US" dirty="0"/>
              <a:t>Age: &lt;input type="text" </a:t>
            </a:r>
            <a:r>
              <a:rPr lang="en-US" dirty="0">
                <a:solidFill>
                  <a:srgbClr val="C00000"/>
                </a:solidFill>
              </a:rPr>
              <a:t>name="age</a:t>
            </a:r>
            <a:r>
              <a:rPr lang="en-US" dirty="0"/>
              <a:t>" /&gt;</a:t>
            </a:r>
            <a:br>
              <a:rPr lang="en-US" dirty="0"/>
            </a:br>
            <a:r>
              <a:rPr lang="en-US" dirty="0"/>
              <a:t>&lt;input type="submit" /&gt;</a:t>
            </a:r>
            <a:br>
              <a:rPr lang="en-US" dirty="0"/>
            </a:br>
            <a:r>
              <a:rPr lang="en-US" dirty="0"/>
              <a:t>&lt;/form&gt;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 </a:t>
            </a:r>
            <a:endParaRPr lang="ar-EG" dirty="0"/>
          </a:p>
        </p:txBody>
      </p:sp>
      <p:sp>
        <p:nvSpPr>
          <p:cNvPr id="6" name="Rectangle 5"/>
          <p:cNvSpPr/>
          <p:nvPr/>
        </p:nvSpPr>
        <p:spPr>
          <a:xfrm>
            <a:off x="5486400" y="1295400"/>
            <a:ext cx="3276600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Welcome </a:t>
            </a:r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</a:p>
          <a:p>
            <a:r>
              <a:rPr lang="en-US" dirty="0"/>
              <a:t>echo </a:t>
            </a:r>
            <a:r>
              <a:rPr lang="en-US" b="1" dirty="0">
                <a:solidFill>
                  <a:srgbClr val="0070C0"/>
                </a:solidFill>
              </a:rPr>
              <a:t>$_GET["</a:t>
            </a:r>
            <a:r>
              <a:rPr lang="en-US" b="1" dirty="0" err="1">
                <a:solidFill>
                  <a:srgbClr val="0070C0"/>
                </a:solidFill>
              </a:rPr>
              <a:t>fname</a:t>
            </a:r>
            <a:r>
              <a:rPr lang="en-US" b="1" dirty="0">
                <a:solidFill>
                  <a:srgbClr val="0070C0"/>
                </a:solidFill>
              </a:rPr>
              <a:t>"]</a:t>
            </a:r>
            <a:r>
              <a:rPr lang="en-US" dirty="0"/>
              <a:t>; </a:t>
            </a:r>
          </a:p>
          <a:p>
            <a:r>
              <a:rPr lang="en-US" dirty="0"/>
              <a:t>?&gt;</a:t>
            </a:r>
          </a:p>
          <a:p>
            <a:r>
              <a:rPr lang="en-US" dirty="0"/>
              <a:t>!&lt;</a:t>
            </a:r>
            <a:r>
              <a:rPr lang="en-US" dirty="0" err="1"/>
              <a:t>br</a:t>
            </a:r>
            <a:r>
              <a:rPr lang="en-US" dirty="0"/>
              <a:t> /&gt;</a:t>
            </a:r>
            <a:br>
              <a:rPr lang="en-US" dirty="0"/>
            </a:br>
            <a:r>
              <a:rPr lang="en-US" dirty="0"/>
              <a:t>You are </a:t>
            </a:r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 echo </a:t>
            </a:r>
            <a:r>
              <a:rPr lang="en-US" b="1" dirty="0">
                <a:solidFill>
                  <a:srgbClr val="0070C0"/>
                </a:solidFill>
              </a:rPr>
              <a:t>$_GET["age"]</a:t>
            </a:r>
            <a:r>
              <a:rPr lang="en-US" dirty="0"/>
              <a:t>; </a:t>
            </a:r>
          </a:p>
          <a:p>
            <a:r>
              <a:rPr lang="en-US" dirty="0"/>
              <a:t>?&gt;</a:t>
            </a:r>
          </a:p>
          <a:p>
            <a:r>
              <a:rPr lang="en-US" dirty="0"/>
              <a:t> years old.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 </a:t>
            </a:r>
            <a:endParaRPr lang="ar-EG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228600"/>
            <a:ext cx="7924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Example1 : Form Handling using </a:t>
            </a:r>
            <a:r>
              <a:rPr lang="en-GB" sz="2800" u="sng" dirty="0">
                <a:solidFill>
                  <a:srgbClr val="FF0000"/>
                </a:solidFill>
              </a:rPr>
              <a:t>PHP</a:t>
            </a:r>
            <a:r>
              <a:rPr lang="en-GB" sz="2800" dirty="0">
                <a:solidFill>
                  <a:srgbClr val="FF0000"/>
                </a:solidFill>
              </a:rPr>
              <a:t> and </a:t>
            </a:r>
            <a:r>
              <a:rPr lang="en-GB" sz="2800" u="sng" dirty="0">
                <a:solidFill>
                  <a:srgbClr val="FF0000"/>
                </a:solidFill>
              </a:rPr>
              <a:t>get</a:t>
            </a:r>
            <a:r>
              <a:rPr lang="en-GB" sz="2800" dirty="0">
                <a:solidFill>
                  <a:srgbClr val="FF0000"/>
                </a:solidFill>
              </a:rPr>
              <a:t> method </a:t>
            </a:r>
            <a:endParaRPr lang="ar-EG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3733800"/>
            <a:ext cx="18288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Welcome.html</a:t>
            </a:r>
            <a:endParaRPr lang="ar-EG" dirty="0"/>
          </a:p>
        </p:txBody>
      </p:sp>
      <p:sp>
        <p:nvSpPr>
          <p:cNvPr id="9" name="TextBox 8"/>
          <p:cNvSpPr txBox="1"/>
          <p:nvPr/>
        </p:nvSpPr>
        <p:spPr>
          <a:xfrm>
            <a:off x="6781800" y="4876800"/>
            <a:ext cx="18288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 err="1"/>
              <a:t>Welcome.php</a:t>
            </a:r>
            <a:endParaRPr lang="ar-E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267200"/>
            <a:ext cx="46005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0400" y="5638800"/>
            <a:ext cx="2133600" cy="78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381000" y="4876800"/>
            <a:ext cx="4213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http://localhost/Welcome1/Welcome.html</a:t>
            </a:r>
            <a:endParaRPr lang="ar-EG" dirty="0"/>
          </a:p>
        </p:txBody>
      </p:sp>
      <p:sp>
        <p:nvSpPr>
          <p:cNvPr id="12" name="Rectangle 11"/>
          <p:cNvSpPr/>
          <p:nvPr/>
        </p:nvSpPr>
        <p:spPr>
          <a:xfrm>
            <a:off x="0" y="5943600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http://localhost/Welcome1/welcome.php?fname=Ahmed+Aly&amp;age=21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752600"/>
            <a:ext cx="495300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&lt;form action="welcome.php" method="post"&gt;</a:t>
            </a:r>
            <a:br>
              <a:rPr lang="en-US" dirty="0"/>
            </a:br>
            <a:r>
              <a:rPr lang="en-US" dirty="0"/>
              <a:t>Name: &lt;input type="text" </a:t>
            </a:r>
            <a:r>
              <a:rPr lang="en-US" dirty="0">
                <a:solidFill>
                  <a:srgbClr val="C00000"/>
                </a:solidFill>
              </a:rPr>
              <a:t>name="</a:t>
            </a:r>
            <a:r>
              <a:rPr lang="en-US" dirty="0" err="1">
                <a:solidFill>
                  <a:srgbClr val="C00000"/>
                </a:solidFill>
              </a:rPr>
              <a:t>fname</a:t>
            </a:r>
            <a:r>
              <a:rPr lang="en-US" dirty="0"/>
              <a:t>" /&gt;</a:t>
            </a:r>
            <a:br>
              <a:rPr lang="en-US" dirty="0"/>
            </a:br>
            <a:r>
              <a:rPr lang="en-US" dirty="0"/>
              <a:t>Age: &lt;input type="text" </a:t>
            </a:r>
            <a:r>
              <a:rPr lang="en-US" dirty="0">
                <a:solidFill>
                  <a:srgbClr val="C00000"/>
                </a:solidFill>
              </a:rPr>
              <a:t>name="age</a:t>
            </a:r>
            <a:r>
              <a:rPr lang="en-US" dirty="0"/>
              <a:t>" /&gt;</a:t>
            </a:r>
            <a:br>
              <a:rPr lang="en-US" dirty="0"/>
            </a:br>
            <a:r>
              <a:rPr lang="en-US" dirty="0"/>
              <a:t>&lt;input type="submit" /&gt;</a:t>
            </a:r>
            <a:br>
              <a:rPr lang="en-US" dirty="0"/>
            </a:br>
            <a:r>
              <a:rPr lang="en-US" dirty="0"/>
              <a:t>&lt;/form&gt;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 </a:t>
            </a:r>
            <a:endParaRPr lang="ar-EG" dirty="0"/>
          </a:p>
        </p:txBody>
      </p:sp>
      <p:sp>
        <p:nvSpPr>
          <p:cNvPr id="6" name="Rectangle 5"/>
          <p:cNvSpPr/>
          <p:nvPr/>
        </p:nvSpPr>
        <p:spPr>
          <a:xfrm>
            <a:off x="5486400" y="1295400"/>
            <a:ext cx="3276600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Welcome </a:t>
            </a:r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</a:p>
          <a:p>
            <a:r>
              <a:rPr lang="en-US" dirty="0"/>
              <a:t>echo </a:t>
            </a:r>
            <a:r>
              <a:rPr lang="en-US" b="1" dirty="0">
                <a:solidFill>
                  <a:srgbClr val="0070C0"/>
                </a:solidFill>
              </a:rPr>
              <a:t>$_POST["</a:t>
            </a:r>
            <a:r>
              <a:rPr lang="en-US" b="1" dirty="0" err="1">
                <a:solidFill>
                  <a:srgbClr val="0070C0"/>
                </a:solidFill>
              </a:rPr>
              <a:t>fname</a:t>
            </a:r>
            <a:r>
              <a:rPr lang="en-US" b="1" dirty="0">
                <a:solidFill>
                  <a:srgbClr val="0070C0"/>
                </a:solidFill>
              </a:rPr>
              <a:t>"]; </a:t>
            </a:r>
          </a:p>
          <a:p>
            <a:r>
              <a:rPr lang="en-US" dirty="0"/>
              <a:t>?&gt;</a:t>
            </a:r>
          </a:p>
          <a:p>
            <a:r>
              <a:rPr lang="en-US" dirty="0"/>
              <a:t>!&lt;</a:t>
            </a:r>
            <a:r>
              <a:rPr lang="en-US" dirty="0" err="1"/>
              <a:t>br</a:t>
            </a:r>
            <a:r>
              <a:rPr lang="en-US" dirty="0"/>
              <a:t> /&gt;</a:t>
            </a:r>
            <a:br>
              <a:rPr lang="en-US" dirty="0"/>
            </a:br>
            <a:r>
              <a:rPr lang="en-US" dirty="0"/>
              <a:t>You are </a:t>
            </a:r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 echo </a:t>
            </a:r>
            <a:r>
              <a:rPr lang="en-US" b="1" dirty="0">
                <a:solidFill>
                  <a:srgbClr val="0070C0"/>
                </a:solidFill>
              </a:rPr>
              <a:t>$_POST["age"]; </a:t>
            </a:r>
          </a:p>
          <a:p>
            <a:r>
              <a:rPr lang="en-US" dirty="0"/>
              <a:t>?&gt;</a:t>
            </a:r>
          </a:p>
          <a:p>
            <a:r>
              <a:rPr lang="en-US" dirty="0"/>
              <a:t> years old.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 </a:t>
            </a:r>
            <a:endParaRPr lang="ar-EG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228600"/>
            <a:ext cx="8077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Example2 : Form Handling using </a:t>
            </a:r>
            <a:r>
              <a:rPr lang="en-GB" sz="2800" u="sng" dirty="0">
                <a:solidFill>
                  <a:srgbClr val="FF0000"/>
                </a:solidFill>
              </a:rPr>
              <a:t>PHP</a:t>
            </a:r>
            <a:r>
              <a:rPr lang="en-GB" sz="2800" dirty="0">
                <a:solidFill>
                  <a:srgbClr val="FF0000"/>
                </a:solidFill>
              </a:rPr>
              <a:t> and </a:t>
            </a:r>
            <a:r>
              <a:rPr lang="en-GB" sz="2800" u="sng" dirty="0">
                <a:solidFill>
                  <a:srgbClr val="FF0000"/>
                </a:solidFill>
              </a:rPr>
              <a:t>post</a:t>
            </a:r>
            <a:r>
              <a:rPr lang="en-GB" sz="2800" dirty="0">
                <a:solidFill>
                  <a:srgbClr val="FF0000"/>
                </a:solidFill>
              </a:rPr>
              <a:t> method </a:t>
            </a:r>
            <a:endParaRPr lang="ar-EG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3733800"/>
            <a:ext cx="18288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Welcome.html</a:t>
            </a:r>
            <a:endParaRPr lang="ar-EG" dirty="0"/>
          </a:p>
        </p:txBody>
      </p:sp>
      <p:sp>
        <p:nvSpPr>
          <p:cNvPr id="9" name="TextBox 8"/>
          <p:cNvSpPr txBox="1"/>
          <p:nvPr/>
        </p:nvSpPr>
        <p:spPr>
          <a:xfrm>
            <a:off x="6781800" y="4876800"/>
            <a:ext cx="18288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Welcom.php</a:t>
            </a:r>
            <a:endParaRPr lang="ar-E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724400"/>
            <a:ext cx="46005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5562600"/>
            <a:ext cx="2133600" cy="78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2743200" y="5791200"/>
            <a:ext cx="4213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http://localhost/Welcome2/Welcome.html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4572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Example 3 : controlling Login using PHP</a:t>
            </a:r>
            <a:endParaRPr lang="ar-EG" sz="3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62800" y="2590800"/>
            <a:ext cx="11844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hlinkClick r:id="rId3" action="ppaction://hlinkfile"/>
              </a:rPr>
              <a:t>LogIn.html</a:t>
            </a:r>
            <a:endParaRPr lang="ar-EG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211669"/>
            <a:ext cx="88392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When the form is submitted , the  form data are submitted to the “ log.php” page and the browser interpret the page then send it to client</a:t>
            </a:r>
            <a:endParaRPr lang="ar-EG" dirty="0"/>
          </a:p>
        </p:txBody>
      </p:sp>
      <p:sp>
        <p:nvSpPr>
          <p:cNvPr id="8" name="Rectangle 7"/>
          <p:cNvSpPr/>
          <p:nvPr/>
        </p:nvSpPr>
        <p:spPr>
          <a:xfrm>
            <a:off x="533400" y="5791200"/>
            <a:ext cx="3248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http://localhost/login/login.html</a:t>
            </a:r>
            <a:endParaRPr lang="ar-E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67396" y="1295400"/>
            <a:ext cx="2976604" cy="129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99054"/>
            <a:ext cx="5562600" cy="5328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Log.php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1582341"/>
            <a:ext cx="4572000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b="1" dirty="0">
                <a:solidFill>
                  <a:srgbClr val="660066"/>
                </a:solidFill>
              </a:rPr>
              <a:t>$user=$_POST["x"];</a:t>
            </a:r>
          </a:p>
          <a:p>
            <a:r>
              <a:rPr lang="en-US" b="1" dirty="0">
                <a:solidFill>
                  <a:srgbClr val="660066"/>
                </a:solidFill>
              </a:rPr>
              <a:t>$pass=$_POST["y"];</a:t>
            </a:r>
          </a:p>
          <a:p>
            <a:r>
              <a:rPr lang="en-US" dirty="0"/>
              <a:t>if($user=="CS433" &amp;&amp; $pass=="123")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echo " &lt;h1&gt;Java Secrets &lt;/h1&gt;";</a:t>
            </a:r>
          </a:p>
          <a:p>
            <a:r>
              <a:rPr lang="en-US" dirty="0"/>
              <a:t>echo "Welcome to our website";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echo "invalid user name or password";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?&gt;</a:t>
            </a:r>
            <a:endParaRPr lang="ar-EG" dirty="0"/>
          </a:p>
        </p:txBody>
      </p:sp>
      <p:sp>
        <p:nvSpPr>
          <p:cNvPr id="6" name="Rectangle 5"/>
          <p:cNvSpPr/>
          <p:nvPr/>
        </p:nvSpPr>
        <p:spPr>
          <a:xfrm>
            <a:off x="6019800" y="5334000"/>
            <a:ext cx="8915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log.php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 4: Reading Radio Button 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1219200"/>
            <a:ext cx="28793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81000" y="6248400"/>
            <a:ext cx="58674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http://localhost/favourateClub/radioDemo.html</a:t>
            </a:r>
            <a:endParaRPr lang="ar-EG" dirty="0"/>
          </a:p>
        </p:txBody>
      </p:sp>
      <p:sp>
        <p:nvSpPr>
          <p:cNvPr id="8" name="Rectangle 7"/>
          <p:cNvSpPr/>
          <p:nvPr/>
        </p:nvSpPr>
        <p:spPr>
          <a:xfrm>
            <a:off x="1066800" y="5916513"/>
            <a:ext cx="116095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/>
              <a:t>radioDemo.php</a:t>
            </a:r>
            <a:endParaRPr lang="ar-EG" sz="1200" dirty="0"/>
          </a:p>
        </p:txBody>
      </p:sp>
      <p:sp>
        <p:nvSpPr>
          <p:cNvPr id="9" name="Rectangle 8"/>
          <p:cNvSpPr/>
          <p:nvPr/>
        </p:nvSpPr>
        <p:spPr>
          <a:xfrm>
            <a:off x="457200" y="838200"/>
            <a:ext cx="3276600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$club=$_GET["clubs"];</a:t>
            </a:r>
          </a:p>
          <a:p>
            <a:r>
              <a:rPr lang="en-US" dirty="0"/>
              <a:t>switch ($club)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case "</a:t>
            </a:r>
            <a:r>
              <a:rPr lang="en-US" dirty="0" err="1"/>
              <a:t>Zamalek</a:t>
            </a:r>
            <a:r>
              <a:rPr lang="en-US" dirty="0"/>
              <a:t>":</a:t>
            </a:r>
          </a:p>
          <a:p>
            <a:r>
              <a:rPr lang="en-US" dirty="0"/>
              <a:t>echo "$club";</a:t>
            </a:r>
          </a:p>
          <a:p>
            <a:r>
              <a:rPr lang="en-US" dirty="0"/>
              <a:t>include  "Zamelk.php";</a:t>
            </a:r>
          </a:p>
          <a:p>
            <a:r>
              <a:rPr lang="en-US" dirty="0"/>
              <a:t>break;</a:t>
            </a:r>
          </a:p>
          <a:p>
            <a:r>
              <a:rPr lang="en-US" dirty="0"/>
              <a:t>case "</a:t>
            </a:r>
            <a:r>
              <a:rPr lang="en-US" dirty="0" err="1"/>
              <a:t>Elahly</a:t>
            </a:r>
            <a:r>
              <a:rPr lang="en-US" dirty="0"/>
              <a:t>":</a:t>
            </a:r>
          </a:p>
          <a:p>
            <a:r>
              <a:rPr lang="en-US" dirty="0"/>
              <a:t>echo "$club";</a:t>
            </a:r>
          </a:p>
          <a:p>
            <a:r>
              <a:rPr lang="en-US" dirty="0"/>
              <a:t>include  "Elahly.php";</a:t>
            </a:r>
          </a:p>
          <a:p>
            <a:r>
              <a:rPr lang="en-US" dirty="0"/>
              <a:t>break;</a:t>
            </a:r>
          </a:p>
          <a:p>
            <a:r>
              <a:rPr lang="en-US" dirty="0"/>
              <a:t>case "</a:t>
            </a:r>
            <a:r>
              <a:rPr lang="en-US" dirty="0" err="1"/>
              <a:t>Elasmaely</a:t>
            </a:r>
            <a:r>
              <a:rPr lang="en-US" dirty="0"/>
              <a:t>":</a:t>
            </a:r>
          </a:p>
          <a:p>
            <a:r>
              <a:rPr lang="en-US" dirty="0"/>
              <a:t>echo "$club";</a:t>
            </a:r>
          </a:p>
          <a:p>
            <a:r>
              <a:rPr lang="en-US" dirty="0"/>
              <a:t>include  "Elasmaely.html";</a:t>
            </a:r>
          </a:p>
          <a:p>
            <a:r>
              <a:rPr lang="en-US" dirty="0"/>
              <a:t>break;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?&gt;</a:t>
            </a:r>
            <a:endParaRPr lang="ar-EG" dirty="0"/>
          </a:p>
        </p:txBody>
      </p:sp>
      <p:sp>
        <p:nvSpPr>
          <p:cNvPr id="10" name="Rectangle 9"/>
          <p:cNvSpPr/>
          <p:nvPr/>
        </p:nvSpPr>
        <p:spPr>
          <a:xfrm>
            <a:off x="4343400" y="2362200"/>
            <a:ext cx="4572000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&lt;form name="calc"  action="</a:t>
            </a:r>
            <a:r>
              <a:rPr lang="en-US" dirty="0">
                <a:solidFill>
                  <a:srgbClr val="FF0000"/>
                </a:solidFill>
              </a:rPr>
              <a:t>radioDemo.php</a:t>
            </a:r>
            <a:r>
              <a:rPr lang="en-US" dirty="0"/>
              <a:t>"&gt;</a:t>
            </a:r>
          </a:p>
          <a:p>
            <a:endParaRPr lang="en-US" dirty="0"/>
          </a:p>
          <a:p>
            <a:r>
              <a:rPr lang="en-US" dirty="0"/>
              <a:t>&lt;input  </a:t>
            </a:r>
            <a:r>
              <a:rPr lang="en-US" dirty="0">
                <a:solidFill>
                  <a:srgbClr val="FF0000"/>
                </a:solidFill>
              </a:rPr>
              <a:t>name="clubs" </a:t>
            </a:r>
            <a:r>
              <a:rPr lang="en-US" dirty="0"/>
              <a:t>type="radio"  checked="checked" value="</a:t>
            </a:r>
            <a:r>
              <a:rPr lang="en-US" dirty="0" err="1"/>
              <a:t>Zamalek</a:t>
            </a:r>
            <a:r>
              <a:rPr lang="en-US" dirty="0"/>
              <a:t>"&gt;</a:t>
            </a:r>
            <a:r>
              <a:rPr lang="en-US" dirty="0" err="1"/>
              <a:t>Zamaelk</a:t>
            </a:r>
            <a:endParaRPr lang="en-US" dirty="0"/>
          </a:p>
          <a:p>
            <a:r>
              <a:rPr lang="en-US" dirty="0"/>
              <a:t>&lt;input  </a:t>
            </a:r>
            <a:r>
              <a:rPr lang="en-US" dirty="0">
                <a:solidFill>
                  <a:srgbClr val="FF0000"/>
                </a:solidFill>
              </a:rPr>
              <a:t>name="clubs" </a:t>
            </a:r>
            <a:r>
              <a:rPr lang="en-US" dirty="0"/>
              <a:t>type="radio"  value="</a:t>
            </a:r>
            <a:r>
              <a:rPr lang="en-US" dirty="0" err="1"/>
              <a:t>Elahly</a:t>
            </a:r>
            <a:r>
              <a:rPr lang="en-US" dirty="0"/>
              <a:t>"&gt;</a:t>
            </a:r>
            <a:r>
              <a:rPr lang="en-US" dirty="0" err="1"/>
              <a:t>Elahly</a:t>
            </a:r>
            <a:endParaRPr lang="en-US" dirty="0"/>
          </a:p>
          <a:p>
            <a:r>
              <a:rPr lang="en-US" dirty="0"/>
              <a:t>&lt;input  </a:t>
            </a:r>
            <a:r>
              <a:rPr lang="en-US" dirty="0">
                <a:solidFill>
                  <a:srgbClr val="FF0000"/>
                </a:solidFill>
              </a:rPr>
              <a:t>name="clubs"  </a:t>
            </a:r>
            <a:r>
              <a:rPr lang="en-US" dirty="0"/>
              <a:t>type="radio"  value="</a:t>
            </a:r>
            <a:r>
              <a:rPr lang="en-US" dirty="0" err="1"/>
              <a:t>Elasmaely</a:t>
            </a:r>
            <a:r>
              <a:rPr lang="en-US" dirty="0"/>
              <a:t>"&gt;</a:t>
            </a:r>
            <a:r>
              <a:rPr lang="en-US" dirty="0" err="1"/>
              <a:t>Elasmaely</a:t>
            </a:r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/&gt;</a:t>
            </a:r>
          </a:p>
          <a:p>
            <a:r>
              <a:rPr lang="en-US" dirty="0"/>
              <a:t>&lt;input type="submit" value="choose your </a:t>
            </a:r>
            <a:r>
              <a:rPr lang="en-US" dirty="0" err="1"/>
              <a:t>favourite</a:t>
            </a:r>
            <a:r>
              <a:rPr lang="en-US" dirty="0"/>
              <a:t> team"&gt;</a:t>
            </a:r>
          </a:p>
          <a:p>
            <a:r>
              <a:rPr lang="en-US" dirty="0"/>
              <a:t>&lt;/form&gt;</a:t>
            </a:r>
            <a:endParaRPr lang="ar-EG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Handling </a:t>
            </a:r>
            <a:r>
              <a:rPr lang="en-US" sz="3200" b="1" dirty="0" err="1">
                <a:solidFill>
                  <a:srgbClr val="FF0000"/>
                </a:solidFill>
              </a:rPr>
              <a:t>CheckBoxes</a:t>
            </a:r>
            <a:r>
              <a:rPr lang="en-US" sz="3200" b="1" dirty="0">
                <a:solidFill>
                  <a:srgbClr val="FF0000"/>
                </a:solidFill>
              </a:rPr>
              <a:t> in </a:t>
            </a:r>
            <a:r>
              <a:rPr lang="en-US" sz="3200" b="1" dirty="0" err="1">
                <a:solidFill>
                  <a:srgbClr val="FF0000"/>
                </a:solidFill>
              </a:rPr>
              <a:t>php</a:t>
            </a:r>
            <a:endParaRPr lang="ar-EG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14478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Since more than one Checkbox can be selected from one group , the group  values must have an  array as its name.</a:t>
            </a:r>
            <a:endParaRPr lang="en-GB" sz="1600" dirty="0"/>
          </a:p>
          <a:p>
            <a:r>
              <a:rPr lang="en-US" dirty="0"/>
              <a:t>If you have several checkboxes for the same topic, put square brackets ([]) at the end of the name: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7104" y="3200400"/>
            <a:ext cx="7391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&lt;input type="checkbox" name="condition[]" value="</a:t>
            </a:r>
            <a:r>
              <a:rPr lang="en-US" dirty="0" err="1"/>
              <a:t>abc</a:t>
            </a:r>
            <a:r>
              <a:rPr lang="en-US" dirty="0"/>
              <a:t>"&gt; ABC</a:t>
            </a:r>
            <a:br>
              <a:rPr lang="en-US" dirty="0"/>
            </a:br>
            <a:r>
              <a:rPr lang="en-US" dirty="0"/>
              <a:t>&lt;input type="checkbox" name="condition[]" value="</a:t>
            </a:r>
            <a:r>
              <a:rPr lang="en-US" dirty="0" err="1"/>
              <a:t>def</a:t>
            </a:r>
            <a:r>
              <a:rPr lang="en-US" dirty="0"/>
              <a:t>"&gt; DEF</a:t>
            </a:r>
            <a:br>
              <a:rPr lang="en-US" dirty="0"/>
            </a:br>
            <a:r>
              <a:rPr lang="en-US" dirty="0"/>
              <a:t>&lt;input type="checkbox" name="condition[]" value="</a:t>
            </a:r>
            <a:r>
              <a:rPr lang="en-US" dirty="0" err="1"/>
              <a:t>ghi</a:t>
            </a:r>
            <a:r>
              <a:rPr lang="en-US" dirty="0"/>
              <a:t>"&gt; GHI</a:t>
            </a:r>
            <a:br>
              <a:rPr lang="en-US" dirty="0"/>
            </a:br>
            <a:r>
              <a:rPr lang="en-US" dirty="0"/>
              <a:t>&lt;input type="checkbox" name="condition[]" value="</a:t>
            </a:r>
            <a:r>
              <a:rPr lang="en-US" dirty="0" err="1"/>
              <a:t>jkl</a:t>
            </a:r>
            <a:r>
              <a:rPr lang="en-US" dirty="0"/>
              <a:t>"&gt; JKL</a:t>
            </a:r>
            <a:br>
              <a:rPr lang="en-US" dirty="0"/>
            </a:br>
            <a:endParaRPr lang="ar-EG" dirty="0"/>
          </a:p>
        </p:txBody>
      </p:sp>
      <p:sp>
        <p:nvSpPr>
          <p:cNvPr id="6" name="Rectangle 5"/>
          <p:cNvSpPr/>
          <p:nvPr/>
        </p:nvSpPr>
        <p:spPr>
          <a:xfrm>
            <a:off x="-15922" y="4906328"/>
            <a:ext cx="91599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Then, in your PHP code you can access all of those values from an array</a:t>
            </a:r>
          </a:p>
          <a:p>
            <a:r>
              <a:rPr lang="en-US" b="1" dirty="0">
                <a:solidFill>
                  <a:srgbClr val="0070C0"/>
                </a:solidFill>
              </a:rPr>
              <a:t>           $condition[index]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If a user clicks 'ABC' and 'GHI,' index 0 will contain </a:t>
            </a:r>
            <a:r>
              <a:rPr lang="en-US" dirty="0" err="1"/>
              <a:t>abc</a:t>
            </a:r>
            <a:r>
              <a:rPr lang="en-US" dirty="0"/>
              <a:t> and index 1 will contain </a:t>
            </a:r>
            <a:r>
              <a:rPr lang="en-US" dirty="0" err="1"/>
              <a:t>ghi</a:t>
            </a:r>
            <a:r>
              <a:rPr lang="en-US" dirty="0"/>
              <a:t>. This method makes it easier to deal with forms that have a lot of variables</a:t>
            </a:r>
            <a:endParaRPr lang="ar-E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404" y="4359790"/>
            <a:ext cx="3352800" cy="635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6266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100" dirty="0">
                <a:solidFill>
                  <a:srgbClr val="FF0000"/>
                </a:solidFill>
              </a:rPr>
            </a:br>
            <a:r>
              <a:rPr lang="en-US" sz="3100" dirty="0">
                <a:solidFill>
                  <a:srgbClr val="FF0000"/>
                </a:solidFill>
              </a:rPr>
              <a:t>Example 5 : </a:t>
            </a:r>
            <a:r>
              <a:rPr lang="en-US" sz="3100" dirty="0"/>
              <a:t>Handling checkbox in a PHP form processor</a:t>
            </a:r>
            <a:br>
              <a:rPr lang="en-US" dirty="0"/>
            </a:br>
            <a:br>
              <a:rPr lang="en-US" dirty="0"/>
            </a:b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685800"/>
            <a:ext cx="83820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&lt;form action="checkBoxDemo.php"&gt;</a:t>
            </a:r>
          </a:p>
          <a:p>
            <a:r>
              <a:rPr lang="en-US" dirty="0"/>
              <a:t>&lt;input type="checkbox" name="</a:t>
            </a:r>
            <a:r>
              <a:rPr lang="en-US" dirty="0">
                <a:solidFill>
                  <a:srgbClr val="FF0000"/>
                </a:solidFill>
              </a:rPr>
              <a:t>vehicle[ ]</a:t>
            </a:r>
            <a:r>
              <a:rPr lang="en-US" dirty="0"/>
              <a:t>" value="Bike" /&gt; I have a bike&lt;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r>
              <a:rPr lang="en-US" dirty="0"/>
              <a:t>&lt;input type="checkbox" name="</a:t>
            </a:r>
            <a:r>
              <a:rPr lang="en-US" dirty="0">
                <a:solidFill>
                  <a:srgbClr val="FF0000"/>
                </a:solidFill>
              </a:rPr>
              <a:t>vehicle[ ]</a:t>
            </a:r>
            <a:r>
              <a:rPr lang="en-US" dirty="0"/>
              <a:t>" value="Car" /&gt; I have a car</a:t>
            </a:r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/&gt;</a:t>
            </a:r>
          </a:p>
          <a:p>
            <a:r>
              <a:rPr lang="en-US" dirty="0"/>
              <a:t>&lt;input type="submit" value="Submit" /&gt;</a:t>
            </a:r>
          </a:p>
          <a:p>
            <a:r>
              <a:rPr lang="en-US" dirty="0"/>
              <a:t>&lt;/form&gt;</a:t>
            </a:r>
            <a:endParaRPr lang="ar-EG" dirty="0"/>
          </a:p>
        </p:txBody>
      </p:sp>
      <p:sp>
        <p:nvSpPr>
          <p:cNvPr id="7" name="Rectangle 6"/>
          <p:cNvSpPr/>
          <p:nvPr/>
        </p:nvSpPr>
        <p:spPr>
          <a:xfrm>
            <a:off x="533400" y="2590800"/>
            <a:ext cx="4724400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$data = $_GET["</a:t>
            </a:r>
            <a:r>
              <a:rPr lang="en-US" dirty="0">
                <a:solidFill>
                  <a:srgbClr val="FF0000"/>
                </a:solidFill>
              </a:rPr>
              <a:t>vehicle</a:t>
            </a:r>
            <a:r>
              <a:rPr lang="en-US" dirty="0"/>
              <a:t>"];</a:t>
            </a:r>
          </a:p>
          <a:p>
            <a:r>
              <a:rPr lang="en-US" dirty="0"/>
              <a:t>  if(</a:t>
            </a:r>
            <a:r>
              <a:rPr lang="en-US" dirty="0">
                <a:solidFill>
                  <a:srgbClr val="0070C0"/>
                </a:solidFill>
              </a:rPr>
              <a:t>empty($data)</a:t>
            </a:r>
            <a:r>
              <a:rPr lang="en-US" dirty="0"/>
              <a:t>){</a:t>
            </a:r>
          </a:p>
          <a:p>
            <a:r>
              <a:rPr lang="en-US" dirty="0"/>
              <a:t>    echo("You didn't select any value.");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else{</a:t>
            </a:r>
          </a:p>
          <a:p>
            <a:r>
              <a:rPr lang="en-US" dirty="0"/>
              <a:t>    $N = </a:t>
            </a:r>
            <a:r>
              <a:rPr lang="en-US" dirty="0">
                <a:solidFill>
                  <a:srgbClr val="0070C0"/>
                </a:solidFill>
              </a:rPr>
              <a:t>count($data);</a:t>
            </a:r>
          </a:p>
          <a:p>
            <a:r>
              <a:rPr lang="en-US" dirty="0"/>
              <a:t>    echo("You selected $N </a:t>
            </a:r>
            <a:r>
              <a:rPr lang="en-US" dirty="0" err="1"/>
              <a:t>valu</a:t>
            </a:r>
            <a:r>
              <a:rPr lang="en-US" dirty="0"/>
              <a:t>(s): ");</a:t>
            </a:r>
          </a:p>
          <a:p>
            <a:r>
              <a:rPr lang="en-US" dirty="0"/>
              <a:t>    for($</a:t>
            </a:r>
            <a:r>
              <a:rPr lang="en-US" dirty="0" err="1"/>
              <a:t>i</a:t>
            </a:r>
            <a:r>
              <a:rPr lang="en-US" dirty="0"/>
              <a:t>=0; $</a:t>
            </a:r>
            <a:r>
              <a:rPr lang="en-US" dirty="0" err="1"/>
              <a:t>i</a:t>
            </a:r>
            <a:r>
              <a:rPr lang="en-US" dirty="0"/>
              <a:t> &lt; $N; $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echo($data[$</a:t>
            </a:r>
            <a:r>
              <a:rPr lang="en-US" dirty="0" err="1"/>
              <a:t>i</a:t>
            </a:r>
            <a:r>
              <a:rPr lang="en-US" dirty="0"/>
              <a:t>] . " 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?&gt;</a:t>
            </a:r>
            <a:endParaRPr lang="ar-EG" dirty="0"/>
          </a:p>
        </p:txBody>
      </p:sp>
      <p:sp>
        <p:nvSpPr>
          <p:cNvPr id="8" name="Rectangle 7"/>
          <p:cNvSpPr/>
          <p:nvPr/>
        </p:nvSpPr>
        <p:spPr>
          <a:xfrm>
            <a:off x="5562600" y="2743200"/>
            <a:ext cx="327660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empty() </a:t>
            </a:r>
            <a:r>
              <a:rPr lang="en-US" dirty="0"/>
              <a:t>function is used to check whether a defined variable has a value which is an empty string, empty array, zero or NULL. Returns true if it is and false if it is not empty or undefined.</a:t>
            </a:r>
            <a:endParaRPr lang="ar-EG" dirty="0"/>
          </a:p>
        </p:txBody>
      </p:sp>
      <p:sp>
        <p:nvSpPr>
          <p:cNvPr id="9" name="Rectangle 8"/>
          <p:cNvSpPr/>
          <p:nvPr/>
        </p:nvSpPr>
        <p:spPr>
          <a:xfrm>
            <a:off x="5638800" y="4953000"/>
            <a:ext cx="2895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count() </a:t>
            </a:r>
            <a:r>
              <a:rPr lang="en-US" dirty="0"/>
              <a:t>function counts the elements of an array</a:t>
            </a:r>
            <a:endParaRPr lang="ar-EG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454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PHP Functions</a:t>
            </a:r>
            <a:br>
              <a:rPr lang="en-US" dirty="0">
                <a:solidFill>
                  <a:srgbClr val="FF0000"/>
                </a:solidFill>
              </a:rPr>
            </a:b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1"/>
            <a:ext cx="8915400" cy="914400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The real power of PHP comes from its functions.</a:t>
            </a:r>
          </a:p>
          <a:p>
            <a:r>
              <a:rPr lang="en-US" sz="2400" dirty="0"/>
              <a:t>In PHP, there are more than 700 built-in functions.</a:t>
            </a:r>
            <a:br>
              <a:rPr lang="en-US" dirty="0"/>
            </a:b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447800"/>
            <a:ext cx="632012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PHP die() Function</a:t>
            </a:r>
          </a:p>
          <a:p>
            <a:r>
              <a:rPr lang="en-US" dirty="0"/>
              <a:t>    The die() function prints a message and exits the current script.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959627"/>
            <a:ext cx="24384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-35257" y="2286000"/>
            <a:ext cx="88808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PHP sleep() Function</a:t>
            </a:r>
          </a:p>
          <a:p>
            <a:r>
              <a:rPr lang="en-US" dirty="0"/>
              <a:t>The sleep() function delays execution of the current script for a specified number of seconds.</a:t>
            </a:r>
          </a:p>
        </p:txBody>
      </p:sp>
    </p:spTree>
    <p:extLst>
      <p:ext uri="{BB962C8B-B14F-4D97-AF65-F5344CB8AC3E}">
        <p14:creationId xmlns:p14="http://schemas.microsoft.com/office/powerpoint/2010/main" val="3371484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Creating your own Functions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5638800" cy="1371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000" dirty="0"/>
              <a:t>Functions need </a:t>
            </a:r>
            <a:r>
              <a:rPr lang="en-GB" sz="2000" b="1" dirty="0">
                <a:solidFill>
                  <a:srgbClr val="0070C0"/>
                </a:solidFill>
              </a:rPr>
              <a:t>NOT </a:t>
            </a:r>
            <a:r>
              <a:rPr lang="en-GB" sz="2000" dirty="0"/>
              <a:t>be defined before calling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/>
              <a:t>Function overloading is not supported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The </a:t>
            </a:r>
            <a:r>
              <a:rPr lang="en-GB" sz="2000" dirty="0">
                <a:latin typeface="Courier New" pitchFamily="49" charset="0"/>
              </a:rPr>
              <a:t>return</a:t>
            </a:r>
            <a:r>
              <a:rPr lang="en-GB" sz="2000" dirty="0"/>
              <a:t> statement is used to return a value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Function names are </a:t>
            </a:r>
            <a:r>
              <a:rPr lang="en-GB" sz="2000" b="1" dirty="0">
                <a:solidFill>
                  <a:srgbClr val="7030A0"/>
                </a:solidFill>
              </a:rPr>
              <a:t>NOT</a:t>
            </a:r>
            <a:r>
              <a:rPr lang="en-GB" sz="2000" dirty="0"/>
              <a:t> case sensitive</a:t>
            </a:r>
          </a:p>
          <a:p>
            <a:pPr eaLnBrk="1" hangingPunct="1">
              <a:lnSpc>
                <a:spcPct val="90000"/>
              </a:lnSpc>
            </a:pPr>
            <a:endParaRPr lang="en-GB" sz="2000" dirty="0"/>
          </a:p>
        </p:txBody>
      </p:sp>
      <p:sp>
        <p:nvSpPr>
          <p:cNvPr id="4" name="Rectangle 3"/>
          <p:cNvSpPr/>
          <p:nvPr/>
        </p:nvSpPr>
        <p:spPr>
          <a:xfrm>
            <a:off x="381000" y="838200"/>
            <a:ext cx="4572000" cy="10895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dirty="0"/>
              <a:t>function </a:t>
            </a:r>
            <a:r>
              <a:rPr lang="en-GB" i="1" dirty="0" err="1"/>
              <a:t>function_name</a:t>
            </a:r>
            <a:r>
              <a:rPr lang="en-GB" dirty="0"/>
              <a:t>([</a:t>
            </a:r>
            <a:r>
              <a:rPr lang="en-GB" i="1" dirty="0" err="1"/>
              <a:t>formal_parameters</a:t>
            </a:r>
            <a:r>
              <a:rPr lang="en-GB" dirty="0"/>
              <a:t>]) {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dirty="0"/>
              <a:t>	 …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04800"/>
            <a:ext cx="1447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u="sng" dirty="0"/>
              <a:t>syntax</a:t>
            </a:r>
            <a:endParaRPr lang="ar-EG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3687901"/>
            <a:ext cx="2133600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&lt;?</a:t>
            </a:r>
            <a:r>
              <a:rPr lang="en-US" sz="2000" dirty="0" err="1">
                <a:solidFill>
                  <a:srgbClr val="FF0000"/>
                </a:solidFill>
              </a:rPr>
              <a:t>php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function m()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echo (“Hello”);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>
                <a:solidFill>
                  <a:srgbClr val="FF0000"/>
                </a:solidFill>
              </a:rPr>
              <a:t>?&gt;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&lt;?</a:t>
            </a:r>
            <a:r>
              <a:rPr lang="en-US" sz="2000" dirty="0" err="1">
                <a:solidFill>
                  <a:srgbClr val="FF0000"/>
                </a:solidFill>
              </a:rPr>
              <a:t>php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m();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?&gt;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371600"/>
            <a:ext cx="3429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Function parameters </a:t>
            </a:r>
          </a:p>
        </p:txBody>
      </p:sp>
      <p:sp>
        <p:nvSpPr>
          <p:cNvPr id="245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6248400" cy="489426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GB" sz="2400" dirty="0"/>
              <a:t>If the caller sends too many actual parameters, the function ignores the extra ones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sz="2400" dirty="0"/>
              <a:t>If the caller does not send enough parameters, the unmatched formal parameters are unbound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sz="2400" dirty="0"/>
              <a:t>The default parameter passing method is pass by value (one-way communication)</a:t>
            </a:r>
          </a:p>
          <a:p>
            <a:pPr eaLnBrk="1" hangingPunct="1">
              <a:lnSpc>
                <a:spcPct val="90000"/>
              </a:lnSpc>
            </a:pPr>
            <a:endParaRPr lang="en-GB" sz="2400" dirty="0"/>
          </a:p>
          <a:p>
            <a:pPr eaLnBrk="1" hangingPunct="1">
              <a:lnSpc>
                <a:spcPct val="90000"/>
              </a:lnSpc>
            </a:pPr>
            <a:endParaRPr lang="en-GB" sz="2100" dirty="0"/>
          </a:p>
        </p:txBody>
      </p:sp>
      <p:sp>
        <p:nvSpPr>
          <p:cNvPr id="4" name="TextBox 3"/>
          <p:cNvSpPr txBox="1"/>
          <p:nvPr/>
        </p:nvSpPr>
        <p:spPr>
          <a:xfrm>
            <a:off x="6629400" y="1295400"/>
            <a:ext cx="2133600" cy="44012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000" dirty="0"/>
              <a:t>&lt;html&gt;</a:t>
            </a:r>
            <a:br>
              <a:rPr lang="en-US" sz="2000" dirty="0"/>
            </a:br>
            <a:r>
              <a:rPr lang="en-US" sz="2000" dirty="0"/>
              <a:t>&lt;body&gt;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&lt;?</a:t>
            </a:r>
            <a:r>
              <a:rPr lang="en-US" sz="2000" dirty="0" err="1">
                <a:solidFill>
                  <a:srgbClr val="FF0000"/>
                </a:solidFill>
              </a:rPr>
              <a:t>php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function m($</a:t>
            </a:r>
            <a:r>
              <a:rPr lang="en-US" sz="2000" dirty="0" err="1"/>
              <a:t>x,$y</a:t>
            </a:r>
            <a:r>
              <a:rPr lang="en-US" sz="2000" dirty="0"/>
              <a:t>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$z=$x*$y;</a:t>
            </a:r>
          </a:p>
          <a:p>
            <a:r>
              <a:rPr lang="en-US" sz="2000" dirty="0"/>
              <a:t>return $z;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>
                <a:solidFill>
                  <a:srgbClr val="FF0000"/>
                </a:solidFill>
              </a:rPr>
              <a:t>?&gt;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&lt;?</a:t>
            </a:r>
            <a:r>
              <a:rPr lang="en-US" sz="2000" dirty="0" err="1">
                <a:solidFill>
                  <a:srgbClr val="FF0000"/>
                </a:solidFill>
              </a:rPr>
              <a:t>php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m();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?&gt;</a:t>
            </a:r>
          </a:p>
          <a:p>
            <a:r>
              <a:rPr lang="en-US" sz="2000" dirty="0"/>
              <a:t>&lt;/body&gt;</a:t>
            </a:r>
            <a:br>
              <a:rPr lang="en-US" sz="2000" dirty="0"/>
            </a:br>
            <a:r>
              <a:rPr lang="en-US" sz="2000" dirty="0"/>
              <a:t>&lt;/html&gt;</a:t>
            </a:r>
            <a:endParaRPr lang="ar-EG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Origins and uses of PHP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5486400"/>
          </a:xfrm>
        </p:spPr>
        <p:txBody>
          <a:bodyPr>
            <a:noAutofit/>
          </a:bodyPr>
          <a:lstStyle/>
          <a:p>
            <a:r>
              <a:rPr lang="en-GB" sz="2800" dirty="0"/>
              <a:t>PHP is an acronym for </a:t>
            </a:r>
            <a:r>
              <a:rPr lang="en-GB" sz="2800" dirty="0">
                <a:solidFill>
                  <a:srgbClr val="0070C0"/>
                </a:solidFill>
              </a:rPr>
              <a:t>P</a:t>
            </a:r>
            <a:r>
              <a:rPr lang="en-GB" sz="2800" dirty="0"/>
              <a:t>ersonal </a:t>
            </a:r>
            <a:r>
              <a:rPr lang="en-GB" sz="2800" dirty="0">
                <a:solidFill>
                  <a:srgbClr val="0070C0"/>
                </a:solidFill>
              </a:rPr>
              <a:t>H</a:t>
            </a:r>
            <a:r>
              <a:rPr lang="en-GB" sz="2800" dirty="0"/>
              <a:t>ome Page, or PHP: Hypertext </a:t>
            </a:r>
            <a:r>
              <a:rPr lang="en-GB" sz="2800" dirty="0" err="1"/>
              <a:t>Preprocessor</a:t>
            </a:r>
            <a:endParaRPr lang="en-GB" sz="2800" dirty="0"/>
          </a:p>
          <a:p>
            <a:r>
              <a:rPr lang="en-US" sz="2800" dirty="0"/>
              <a:t>PHP is a general-purpose </a:t>
            </a:r>
            <a:r>
              <a:rPr lang="en-US" sz="2800" dirty="0">
                <a:solidFill>
                  <a:srgbClr val="FF0000"/>
                </a:solidFill>
              </a:rPr>
              <a:t>server-side scripting language</a:t>
            </a:r>
            <a:r>
              <a:rPr lang="en-US" sz="2800" dirty="0"/>
              <a:t> </a:t>
            </a:r>
            <a:endParaRPr lang="en-GB" sz="2800" dirty="0"/>
          </a:p>
          <a:p>
            <a:r>
              <a:rPr lang="en-GB" sz="2800" dirty="0" err="1"/>
              <a:t>Php</a:t>
            </a:r>
            <a:r>
              <a:rPr lang="en-GB" sz="2800" dirty="0"/>
              <a:t> is interpreted, open</a:t>
            </a:r>
            <a:r>
              <a:rPr lang="en-GB" sz="2800" dirty="0">
                <a:solidFill>
                  <a:srgbClr val="0070C0"/>
                </a:solidFill>
              </a:rPr>
              <a:t>-source</a:t>
            </a:r>
            <a:r>
              <a:rPr lang="en-GB" sz="2800" dirty="0"/>
              <a:t> product and free</a:t>
            </a:r>
          </a:p>
          <a:p>
            <a:r>
              <a:rPr lang="en-GB" sz="2800" dirty="0"/>
              <a:t>PHP is used for </a:t>
            </a:r>
            <a:r>
              <a:rPr lang="en-GB" sz="2800" dirty="0">
                <a:solidFill>
                  <a:srgbClr val="660066"/>
                </a:solidFill>
              </a:rPr>
              <a:t>form handling</a:t>
            </a:r>
            <a:r>
              <a:rPr lang="en-GB" sz="2800" dirty="0"/>
              <a:t>, </a:t>
            </a:r>
            <a:r>
              <a:rPr lang="en-GB" sz="2800" dirty="0">
                <a:solidFill>
                  <a:srgbClr val="660066"/>
                </a:solidFill>
              </a:rPr>
              <a:t>file processing</a:t>
            </a:r>
            <a:r>
              <a:rPr lang="en-GB" sz="2800" dirty="0"/>
              <a:t>, and</a:t>
            </a:r>
            <a:r>
              <a:rPr lang="en-GB" sz="2800" dirty="0">
                <a:solidFill>
                  <a:srgbClr val="660066"/>
                </a:solidFill>
              </a:rPr>
              <a:t> database access</a:t>
            </a:r>
          </a:p>
          <a:p>
            <a:r>
              <a:rPr lang="en-GB" sz="2800" dirty="0"/>
              <a:t>PHP syntax is similar to that of JavaScript</a:t>
            </a:r>
          </a:p>
          <a:p>
            <a:pPr eaLnBrk="1" hangingPunct="1"/>
            <a:r>
              <a:rPr lang="en-GB" sz="2800" dirty="0" err="1"/>
              <a:t>Php</a:t>
            </a:r>
            <a:r>
              <a:rPr lang="en-GB" sz="2800" dirty="0"/>
              <a:t> support more than 15 database system</a:t>
            </a:r>
          </a:p>
          <a:p>
            <a:pPr eaLnBrk="1" hangingPunct="1"/>
            <a:r>
              <a:rPr lang="en-GB" sz="2800" dirty="0"/>
              <a:t>Official site :</a:t>
            </a:r>
            <a:r>
              <a:rPr lang="en-GB" sz="2800" dirty="0">
                <a:solidFill>
                  <a:srgbClr val="C00000"/>
                </a:solidFill>
              </a:rPr>
              <a:t>www.php.net</a:t>
            </a:r>
          </a:p>
          <a:p>
            <a:pPr eaLnBrk="1" hangingPunct="1"/>
            <a:r>
              <a:rPr lang="en-GB" sz="2800" dirty="0"/>
              <a:t>PHP7  </a:t>
            </a:r>
            <a:r>
              <a:rPr lang="en-CA" sz="2800" dirty="0"/>
              <a:t>released 3 Dec 2015</a:t>
            </a:r>
            <a:endParaRPr lang="en-GB" sz="2800" dirty="0"/>
          </a:p>
          <a:p>
            <a:endParaRPr lang="en-GB" sz="2000" dirty="0"/>
          </a:p>
          <a:p>
            <a:pPr eaLnBrk="1" hangingPunct="1"/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800" dirty="0">
                <a:solidFill>
                  <a:srgbClr val="FF0000"/>
                </a:solidFill>
              </a:rPr>
              <a:t>Scope and Lifetime of function  Variables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1" y="1295400"/>
            <a:ext cx="8684524" cy="11430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GB" sz="2000" dirty="0"/>
              <a:t>Variables defined in a function have </a:t>
            </a:r>
            <a:r>
              <a:rPr lang="en-GB" sz="2000" b="1" dirty="0">
                <a:solidFill>
                  <a:srgbClr val="7030A0"/>
                </a:solidFill>
              </a:rPr>
              <a:t>local</a:t>
            </a:r>
            <a:r>
              <a:rPr lang="en-GB" sz="2000" dirty="0"/>
              <a:t> scope</a:t>
            </a:r>
          </a:p>
          <a:p>
            <a:r>
              <a:rPr lang="en-GB" sz="2000" dirty="0"/>
              <a:t>Variables defined outside function have </a:t>
            </a:r>
            <a:r>
              <a:rPr lang="en-GB" sz="2000" b="1" dirty="0">
                <a:solidFill>
                  <a:srgbClr val="7030A0"/>
                </a:solidFill>
              </a:rPr>
              <a:t>global </a:t>
            </a:r>
            <a:r>
              <a:rPr lang="en-GB" sz="2000" dirty="0"/>
              <a:t>scope</a:t>
            </a:r>
          </a:p>
          <a:p>
            <a:r>
              <a:rPr lang="en-US" sz="2000" dirty="0"/>
              <a:t>global variables must be declared global inside a function if they are going to be used in that function.</a:t>
            </a:r>
            <a:endParaRPr lang="en-GB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24124"/>
            <a:ext cx="4114800" cy="2428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52320" y="4953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above script will output </a:t>
            </a:r>
            <a:r>
              <a:rPr lang="en-US" b="1" i="1" dirty="0"/>
              <a:t>3</a:t>
            </a:r>
            <a:r>
              <a:rPr lang="en-US" dirty="0"/>
              <a:t>. By declaring </a:t>
            </a:r>
            <a:r>
              <a:rPr lang="en-US" i="1" dirty="0"/>
              <a:t>$a</a:t>
            </a:r>
            <a:r>
              <a:rPr lang="en-US" dirty="0"/>
              <a:t> and </a:t>
            </a:r>
            <a:r>
              <a:rPr lang="en-US" i="1" dirty="0"/>
              <a:t>$b</a:t>
            </a:r>
            <a:r>
              <a:rPr lang="en-US" dirty="0"/>
              <a:t> global within the function, all references to either variable will refer to the global version. 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4952999"/>
            <a:ext cx="4114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script will not produce any output because the echo statement refers to a local version of the </a:t>
            </a:r>
            <a:r>
              <a:rPr lang="en-US" i="1" dirty="0"/>
              <a:t>$a</a:t>
            </a:r>
            <a:r>
              <a:rPr lang="en-US" dirty="0"/>
              <a:t> variable, and it has not been assigned a value within this scope</a:t>
            </a:r>
            <a:endParaRPr lang="ar-EG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524124"/>
            <a:ext cx="33528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800" dirty="0">
                <a:solidFill>
                  <a:srgbClr val="FF0000"/>
                </a:solidFill>
              </a:rPr>
              <a:t>Scope and Lifetime of function  Variables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7848600" cy="14478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000" dirty="0"/>
              <a:t>To declare or access non-local variable in a function can declare any of their variables to be global ; </a:t>
            </a:r>
            <a:r>
              <a:rPr lang="en-GB" sz="2000" dirty="0">
                <a:solidFill>
                  <a:srgbClr val="7030A0"/>
                </a:solidFill>
                <a:latin typeface="Courier New" pitchFamily="49" charset="0"/>
              </a:rPr>
              <a:t>global $sum</a:t>
            </a:r>
            <a:r>
              <a:rPr lang="en-GB" sz="2000" dirty="0">
                <a:solidFill>
                  <a:srgbClr val="7030A0"/>
                </a:solidFill>
              </a:rPr>
              <a:t>;</a:t>
            </a:r>
            <a:endParaRPr lang="en-GB" sz="2000" dirty="0"/>
          </a:p>
        </p:txBody>
      </p:sp>
      <p:sp>
        <p:nvSpPr>
          <p:cNvPr id="4" name="Rectangle 3"/>
          <p:cNvSpPr/>
          <p:nvPr/>
        </p:nvSpPr>
        <p:spPr>
          <a:xfrm>
            <a:off x="304800" y="3456379"/>
            <a:ext cx="4191000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br>
              <a:rPr lang="en-US" dirty="0"/>
            </a:br>
            <a:r>
              <a:rPr lang="en-US" dirty="0"/>
              <a:t>function foo() {</a:t>
            </a:r>
            <a:br>
              <a:rPr lang="en-US" dirty="0"/>
            </a:br>
            <a:r>
              <a:rPr lang="en-US" dirty="0"/>
              <a:t>  $</a:t>
            </a:r>
            <a:r>
              <a:rPr lang="en-US" dirty="0" err="1"/>
              <a:t>variable_a</a:t>
            </a:r>
            <a:r>
              <a:rPr lang="en-US" dirty="0"/>
              <a:t> = 'value'; // Local variable.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function bar() {</a:t>
            </a:r>
            <a:br>
              <a:rPr lang="en-US" dirty="0"/>
            </a:br>
            <a:r>
              <a:rPr lang="en-US" dirty="0"/>
              <a:t>  print $</a:t>
            </a:r>
            <a:r>
              <a:rPr lang="en-US" dirty="0" err="1"/>
              <a:t>variable_a</a:t>
            </a:r>
            <a:r>
              <a:rPr lang="en-US" dirty="0"/>
              <a:t>; // Prints nothing.</a:t>
            </a:r>
            <a:br>
              <a:rPr lang="en-US" dirty="0"/>
            </a:br>
            <a:r>
              <a:rPr lang="en-US" dirty="0"/>
              <a:t>}</a:t>
            </a:r>
            <a:endParaRPr lang="ar-EG" dirty="0"/>
          </a:p>
        </p:txBody>
      </p:sp>
      <p:sp>
        <p:nvSpPr>
          <p:cNvPr id="5" name="Rectangle 4"/>
          <p:cNvSpPr/>
          <p:nvPr/>
        </p:nvSpPr>
        <p:spPr>
          <a:xfrm>
            <a:off x="4724400" y="3505200"/>
            <a:ext cx="4191000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function </a:t>
            </a:r>
            <a:r>
              <a:rPr lang="en-US" dirty="0" err="1"/>
              <a:t>foo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>
                <a:solidFill>
                  <a:srgbClr val="C00000"/>
                </a:solidFill>
              </a:rPr>
              <a:t>global $</a:t>
            </a:r>
            <a:r>
              <a:rPr lang="en-US" dirty="0" err="1">
                <a:solidFill>
                  <a:srgbClr val="C00000"/>
                </a:solidFill>
              </a:rPr>
              <a:t>variable_b</a:t>
            </a:r>
            <a:r>
              <a:rPr lang="en-US" dirty="0"/>
              <a:t>; // Global variable </a:t>
            </a:r>
            <a:br>
              <a:rPr lang="en-US" dirty="0"/>
            </a:br>
            <a:r>
              <a:rPr lang="en-US" dirty="0"/>
              <a:t>  $</a:t>
            </a:r>
            <a:r>
              <a:rPr lang="en-US" dirty="0" err="1"/>
              <a:t>variable_b</a:t>
            </a:r>
            <a:r>
              <a:rPr lang="en-US" dirty="0"/>
              <a:t> = 'value';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function bar() {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>
                <a:solidFill>
                  <a:srgbClr val="FF0000"/>
                </a:solidFill>
              </a:rPr>
              <a:t>global $</a:t>
            </a:r>
            <a:r>
              <a:rPr lang="en-US" dirty="0" err="1">
                <a:solidFill>
                  <a:srgbClr val="FF0000"/>
                </a:solidFill>
              </a:rPr>
              <a:t>variable_b</a:t>
            </a:r>
            <a:r>
              <a:rPr lang="en-US" dirty="0">
                <a:solidFill>
                  <a:srgbClr val="FF0000"/>
                </a:solidFill>
              </a:rPr>
              <a:t>;</a:t>
            </a:r>
            <a:br>
              <a:rPr lang="en-US" dirty="0"/>
            </a:br>
            <a:r>
              <a:rPr lang="en-US" dirty="0"/>
              <a:t>  print $</a:t>
            </a:r>
            <a:r>
              <a:rPr lang="en-US" dirty="0" err="1"/>
              <a:t>variable_b</a:t>
            </a:r>
            <a:r>
              <a:rPr lang="en-US" dirty="0"/>
              <a:t>; // Prints 'value'.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?&gt;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127550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rgbClr val="FF0000"/>
                </a:solidFill>
              </a:rPr>
              <a:t>Static PHP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190500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CA" dirty="0"/>
              <a:t>When a function is completed, all of its variables are normally deleted. However, sometimes you want a local variable to not be deleted.</a:t>
            </a:r>
          </a:p>
          <a:p>
            <a:pPr algn="just"/>
            <a:r>
              <a:rPr lang="en-CA" dirty="0"/>
              <a:t>To do this, use the </a:t>
            </a:r>
            <a:r>
              <a:rPr lang="en-CA" b="1" dirty="0">
                <a:solidFill>
                  <a:srgbClr val="0070C0"/>
                </a:solidFill>
              </a:rPr>
              <a:t>static</a:t>
            </a:r>
            <a:r>
              <a:rPr lang="en-CA" dirty="0"/>
              <a:t> keyword when you first declare the variable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2913840"/>
            <a:ext cx="1905000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CA" dirty="0"/>
              <a:t>&lt;?</a:t>
            </a:r>
            <a:r>
              <a:rPr lang="en-CA" dirty="0" err="1"/>
              <a:t>php</a:t>
            </a:r>
            <a:br>
              <a:rPr lang="en-CA" dirty="0"/>
            </a:br>
            <a:br>
              <a:rPr lang="en-CA" dirty="0"/>
            </a:br>
            <a:r>
              <a:rPr lang="en-CA" dirty="0"/>
              <a:t>function </a:t>
            </a:r>
            <a:r>
              <a:rPr lang="en-CA" dirty="0" err="1"/>
              <a:t>myTest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{</a:t>
            </a:r>
            <a:br>
              <a:rPr lang="en-CA" dirty="0"/>
            </a:br>
            <a:r>
              <a:rPr lang="en-CA" dirty="0"/>
              <a:t>static $x=0;</a:t>
            </a:r>
            <a:br>
              <a:rPr lang="en-CA" dirty="0"/>
            </a:br>
            <a:r>
              <a:rPr lang="en-CA" dirty="0"/>
              <a:t>echo $x;</a:t>
            </a:r>
            <a:br>
              <a:rPr lang="en-CA" dirty="0"/>
            </a:br>
            <a:r>
              <a:rPr lang="en-CA" dirty="0"/>
              <a:t>$x++;</a:t>
            </a:r>
            <a:br>
              <a:rPr lang="en-CA" dirty="0"/>
            </a:br>
            <a:r>
              <a:rPr lang="en-CA" dirty="0"/>
              <a:t>}</a:t>
            </a:r>
            <a:br>
              <a:rPr lang="en-CA" dirty="0"/>
            </a:br>
            <a:r>
              <a:rPr lang="en-CA" dirty="0" err="1"/>
              <a:t>myTest</a:t>
            </a:r>
            <a:r>
              <a:rPr lang="en-CA" dirty="0"/>
              <a:t>();</a:t>
            </a:r>
            <a:br>
              <a:rPr lang="en-CA" dirty="0"/>
            </a:br>
            <a:r>
              <a:rPr lang="en-CA" dirty="0" err="1"/>
              <a:t>myTest</a:t>
            </a:r>
            <a:r>
              <a:rPr lang="en-CA" dirty="0"/>
              <a:t>();</a:t>
            </a:r>
            <a:br>
              <a:rPr lang="en-CA" dirty="0"/>
            </a:br>
            <a:r>
              <a:rPr lang="en-CA" dirty="0" err="1"/>
              <a:t>myTest</a:t>
            </a:r>
            <a:r>
              <a:rPr lang="en-CA" dirty="0"/>
              <a:t>();</a:t>
            </a:r>
            <a:br>
              <a:rPr lang="en-CA" dirty="0"/>
            </a:br>
            <a:r>
              <a:rPr lang="en-CA" dirty="0"/>
              <a:t>?&gt;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3800" y="5715000"/>
            <a:ext cx="4036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/>
              <a:t> The variable is still local to the function.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5800" y="3733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$x=3</a:t>
            </a:r>
          </a:p>
        </p:txBody>
      </p:sp>
    </p:spTree>
    <p:extLst>
      <p:ext uri="{BB962C8B-B14F-4D97-AF65-F5344CB8AC3E}">
        <p14:creationId xmlns:p14="http://schemas.microsoft.com/office/powerpoint/2010/main" val="1753077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Main differences between JS &amp; PHP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686800" cy="22859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/>
              <a:t>PHP and JavaScript take two very different approaches to declaring variables in functions. </a:t>
            </a:r>
          </a:p>
          <a:p>
            <a:r>
              <a:rPr lang="en-US" sz="2400" dirty="0"/>
              <a:t>In PHP, all variables are </a:t>
            </a:r>
            <a:r>
              <a:rPr lang="en-US" sz="2400" i="1" dirty="0">
                <a:solidFill>
                  <a:srgbClr val="0070C0"/>
                </a:solidFill>
              </a:rPr>
              <a:t>local</a:t>
            </a:r>
            <a:r>
              <a:rPr lang="en-US" sz="2400" dirty="0"/>
              <a:t> in scope unless declared as </a:t>
            </a:r>
            <a:r>
              <a:rPr lang="en-US" sz="2400" dirty="0">
                <a:solidFill>
                  <a:srgbClr val="0070C0"/>
                </a:solidFill>
              </a:rPr>
              <a:t>global</a:t>
            </a:r>
            <a:r>
              <a:rPr lang="en-US" sz="2400" dirty="0"/>
              <a:t>. </a:t>
            </a:r>
          </a:p>
          <a:p>
            <a:r>
              <a:rPr lang="en-US" sz="2400" dirty="0"/>
              <a:t>JavaScript is opposite, all variables are </a:t>
            </a:r>
            <a:r>
              <a:rPr lang="en-US" sz="2400" i="1" dirty="0">
                <a:solidFill>
                  <a:srgbClr val="0070C0"/>
                </a:solidFill>
              </a:rPr>
              <a:t>global</a:t>
            </a:r>
            <a:r>
              <a:rPr lang="en-US" sz="2400" dirty="0"/>
              <a:t> unless declared with the </a:t>
            </a:r>
            <a:r>
              <a:rPr lang="en-US" sz="2400" dirty="0" err="1">
                <a:solidFill>
                  <a:srgbClr val="0070C0"/>
                </a:solidFill>
              </a:rPr>
              <a:t>var</a:t>
            </a:r>
            <a:r>
              <a:rPr lang="en-US" sz="2400" dirty="0"/>
              <a:t> keyword.</a:t>
            </a:r>
            <a:endParaRPr lang="ar-E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" y="4493309"/>
            <a:ext cx="87630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Both JavaScript and PHP are case sensitive in their </a:t>
            </a:r>
            <a:r>
              <a:rPr lang="en-US" i="1" dirty="0"/>
              <a:t>variables</a:t>
            </a:r>
            <a:r>
              <a:rPr lang="en-US" dirty="0"/>
              <a:t>. PHP is not case-sensitive in function or class declarations, but JavaScript is case sensitive for these also.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33657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Scope and Lifetime of function  Variables...</a:t>
            </a:r>
            <a:endParaRPr lang="ar-E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43400" y="1752600"/>
            <a:ext cx="2133600" cy="47089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000" dirty="0"/>
              <a:t>&lt;html&gt;</a:t>
            </a:r>
            <a:br>
              <a:rPr lang="en-US" sz="2000" dirty="0"/>
            </a:br>
            <a:r>
              <a:rPr lang="en-US" sz="2000" dirty="0"/>
              <a:t>&lt;body&gt;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&lt;?</a:t>
            </a:r>
            <a:r>
              <a:rPr lang="en-US" sz="2000" dirty="0" err="1">
                <a:solidFill>
                  <a:srgbClr val="FF0000"/>
                </a:solidFill>
              </a:rPr>
              <a:t>php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$u=12;</a:t>
            </a:r>
          </a:p>
          <a:p>
            <a:r>
              <a:rPr lang="en-US" sz="2000" dirty="0"/>
              <a:t>function m($</a:t>
            </a:r>
            <a:r>
              <a:rPr lang="en-US" sz="2000" dirty="0" err="1"/>
              <a:t>x,$y</a:t>
            </a:r>
            <a:r>
              <a:rPr lang="en-US" sz="2000" dirty="0"/>
              <a:t>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global $u;</a:t>
            </a:r>
          </a:p>
          <a:p>
            <a:r>
              <a:rPr lang="en-US" sz="2000" dirty="0"/>
              <a:t>$z=$x*$y+$u;</a:t>
            </a:r>
          </a:p>
          <a:p>
            <a:r>
              <a:rPr lang="en-US" sz="2000" dirty="0"/>
              <a:t>return $z;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>
                <a:solidFill>
                  <a:srgbClr val="FF0000"/>
                </a:solidFill>
              </a:rPr>
              <a:t>?&gt;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&lt;?</a:t>
            </a:r>
            <a:r>
              <a:rPr lang="en-US" sz="2000" dirty="0" err="1">
                <a:solidFill>
                  <a:srgbClr val="FF0000"/>
                </a:solidFill>
              </a:rPr>
              <a:t>php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$sum=m(4,5);</a:t>
            </a:r>
          </a:p>
          <a:p>
            <a:r>
              <a:rPr lang="en-US" sz="2000" dirty="0"/>
              <a:t>echo "$sum";</a:t>
            </a:r>
            <a:r>
              <a:rPr lang="en-US" sz="2000" dirty="0">
                <a:solidFill>
                  <a:srgbClr val="FF0000"/>
                </a:solidFill>
              </a:rPr>
              <a:t>?&gt;</a:t>
            </a:r>
          </a:p>
          <a:p>
            <a:r>
              <a:rPr lang="en-US" sz="2000" dirty="0"/>
              <a:t>&lt;/body&gt;&lt;/html&gt;</a:t>
            </a:r>
            <a:endParaRPr lang="ar-EG" sz="20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685800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</a:t>
            </a:r>
            <a:r>
              <a:rPr kumimoji="0" lang="en-GB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access a  variable declared </a:t>
            </a:r>
            <a:r>
              <a:rPr kumimoji="0" lang="en-GB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php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script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page , the </a:t>
            </a:r>
            <a:r>
              <a:rPr kumimoji="0" lang="en-GB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must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declare it with the keyword global otherwise </a:t>
            </a:r>
            <a:r>
              <a:rPr kumimoji="0" lang="en-GB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will not be accessed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1905000"/>
            <a:ext cx="2133600" cy="47089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000" dirty="0"/>
              <a:t>&lt;html&gt;</a:t>
            </a:r>
            <a:br>
              <a:rPr lang="en-US" sz="2000" dirty="0"/>
            </a:br>
            <a:r>
              <a:rPr lang="en-US" sz="2000" dirty="0"/>
              <a:t>&lt;body&gt;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&lt;?</a:t>
            </a:r>
            <a:r>
              <a:rPr lang="en-US" sz="2000" dirty="0" err="1">
                <a:solidFill>
                  <a:srgbClr val="FF0000"/>
                </a:solidFill>
              </a:rPr>
              <a:t>php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$u=12;</a:t>
            </a:r>
          </a:p>
          <a:p>
            <a:r>
              <a:rPr lang="en-US" sz="2000" dirty="0"/>
              <a:t>function m($</a:t>
            </a:r>
            <a:r>
              <a:rPr lang="en-US" sz="2000" dirty="0" err="1"/>
              <a:t>x,$y</a:t>
            </a:r>
            <a:r>
              <a:rPr lang="en-US" sz="2000" dirty="0"/>
              <a:t>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$z=$x*$y+$u;</a:t>
            </a:r>
          </a:p>
          <a:p>
            <a:r>
              <a:rPr lang="en-US" sz="2000" dirty="0"/>
              <a:t>return $z;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>
                <a:solidFill>
                  <a:srgbClr val="FF0000"/>
                </a:solidFill>
              </a:rPr>
              <a:t>?&gt;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&lt;?</a:t>
            </a:r>
            <a:r>
              <a:rPr lang="en-US" sz="2000" dirty="0" err="1">
                <a:solidFill>
                  <a:srgbClr val="FF0000"/>
                </a:solidFill>
              </a:rPr>
              <a:t>php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$sum=m(4,5);</a:t>
            </a:r>
          </a:p>
          <a:p>
            <a:r>
              <a:rPr lang="en-US" sz="2000" dirty="0"/>
              <a:t>echo "$sum";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?&gt;</a:t>
            </a:r>
          </a:p>
          <a:p>
            <a:r>
              <a:rPr lang="en-US" sz="2000" dirty="0"/>
              <a:t>&lt;/body&gt;&lt;/html&gt;</a:t>
            </a:r>
            <a:endParaRPr lang="ar-EG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971800" y="4191000"/>
            <a:ext cx="5334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x</a:t>
            </a:r>
            <a:endParaRPr lang="ar-EG" sz="54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69393" y="6096000"/>
            <a:ext cx="20746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functionDemo2.php</a:t>
            </a:r>
            <a:endParaRPr lang="ar-EG" dirty="0"/>
          </a:p>
        </p:txBody>
      </p:sp>
      <p:sp>
        <p:nvSpPr>
          <p:cNvPr id="10" name="Rectangle 9"/>
          <p:cNvSpPr/>
          <p:nvPr/>
        </p:nvSpPr>
        <p:spPr>
          <a:xfrm>
            <a:off x="3886200" y="6488668"/>
            <a:ext cx="36738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http://127.0.0.1/functionDemo2.php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PHP Reference</a:t>
            </a:r>
            <a:br>
              <a:rPr lang="en-US" b="1" dirty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hlinkClick r:id="rId3"/>
              </a:rPr>
              <a:t>PHP Array</a:t>
            </a:r>
            <a:br>
              <a:rPr lang="en-US" dirty="0"/>
            </a:br>
            <a:r>
              <a:rPr lang="en-US" dirty="0">
                <a:hlinkClick r:id="rId4"/>
              </a:rPr>
              <a:t>PHP Calendar</a:t>
            </a:r>
            <a:br>
              <a:rPr lang="en-US" dirty="0"/>
            </a:br>
            <a:r>
              <a:rPr lang="en-US" dirty="0">
                <a:hlinkClick r:id="rId5"/>
              </a:rPr>
              <a:t>PHP Date</a:t>
            </a:r>
            <a:br>
              <a:rPr lang="en-US" dirty="0"/>
            </a:br>
            <a:r>
              <a:rPr lang="en-US" dirty="0">
                <a:hlinkClick r:id="rId6"/>
              </a:rPr>
              <a:t>PHP Directory</a:t>
            </a:r>
            <a:br>
              <a:rPr lang="en-US" dirty="0"/>
            </a:br>
            <a:r>
              <a:rPr lang="en-US" dirty="0">
                <a:hlinkClick r:id="rId7"/>
              </a:rPr>
              <a:t>PHP Error</a:t>
            </a:r>
            <a:br>
              <a:rPr lang="en-US" dirty="0"/>
            </a:br>
            <a:r>
              <a:rPr lang="en-US" dirty="0">
                <a:hlinkClick r:id="rId8"/>
              </a:rPr>
              <a:t>PHP Filesystem</a:t>
            </a:r>
            <a:br>
              <a:rPr lang="en-US" dirty="0"/>
            </a:br>
            <a:r>
              <a:rPr lang="en-US" dirty="0">
                <a:hlinkClick r:id="rId9"/>
              </a:rPr>
              <a:t>PHP Filter</a:t>
            </a:r>
            <a:br>
              <a:rPr lang="en-US" dirty="0"/>
            </a:br>
            <a:r>
              <a:rPr lang="en-US" dirty="0">
                <a:hlinkClick r:id="rId10"/>
              </a:rPr>
              <a:t>PHP FTP</a:t>
            </a:r>
            <a:br>
              <a:rPr lang="en-US" dirty="0"/>
            </a:br>
            <a:r>
              <a:rPr lang="en-US" dirty="0">
                <a:hlinkClick r:id="rId11"/>
              </a:rPr>
              <a:t>PHP HTTP</a:t>
            </a:r>
            <a:br>
              <a:rPr lang="en-US" dirty="0"/>
            </a:br>
            <a:r>
              <a:rPr lang="en-US" dirty="0">
                <a:hlinkClick r:id="rId12"/>
              </a:rPr>
              <a:t>PHP </a:t>
            </a:r>
            <a:r>
              <a:rPr lang="en-US" dirty="0" err="1">
                <a:hlinkClick r:id="rId12"/>
              </a:rPr>
              <a:t>Libxml</a:t>
            </a:r>
            <a:br>
              <a:rPr lang="en-US" dirty="0"/>
            </a:br>
            <a:r>
              <a:rPr lang="en-US" dirty="0">
                <a:hlinkClick r:id="rId13"/>
              </a:rPr>
              <a:t>PHP Mail</a:t>
            </a:r>
            <a:br>
              <a:rPr lang="en-US" dirty="0"/>
            </a:br>
            <a:r>
              <a:rPr lang="en-US" dirty="0">
                <a:hlinkClick r:id="rId14"/>
              </a:rPr>
              <a:t>PHP Math</a:t>
            </a:r>
            <a:br>
              <a:rPr lang="en-US" dirty="0"/>
            </a:br>
            <a:r>
              <a:rPr lang="en-US" dirty="0">
                <a:hlinkClick r:id="rId15"/>
              </a:rPr>
              <a:t>PHP Misc</a:t>
            </a:r>
            <a:br>
              <a:rPr lang="en-US" dirty="0"/>
            </a:br>
            <a:r>
              <a:rPr lang="en-US" dirty="0">
                <a:hlinkClick r:id="rId16"/>
              </a:rPr>
              <a:t>PHP </a:t>
            </a:r>
            <a:r>
              <a:rPr lang="en-US" dirty="0" err="1">
                <a:hlinkClick r:id="rId16"/>
              </a:rPr>
              <a:t>MySQL</a:t>
            </a:r>
            <a:br>
              <a:rPr lang="en-US" dirty="0"/>
            </a:br>
            <a:r>
              <a:rPr lang="en-US" dirty="0">
                <a:hlinkClick r:id="rId17"/>
              </a:rPr>
              <a:t>PHP </a:t>
            </a:r>
            <a:r>
              <a:rPr lang="en-US" dirty="0" err="1">
                <a:hlinkClick r:id="rId17"/>
              </a:rPr>
              <a:t>SimpleXML</a:t>
            </a:r>
            <a:br>
              <a:rPr lang="en-US" dirty="0"/>
            </a:br>
            <a:r>
              <a:rPr lang="en-US" dirty="0">
                <a:hlinkClick r:id="rId18"/>
              </a:rPr>
              <a:t>PHP String</a:t>
            </a:r>
            <a:br>
              <a:rPr lang="en-US" dirty="0"/>
            </a:br>
            <a:r>
              <a:rPr lang="en-US" dirty="0">
                <a:hlinkClick r:id="rId19"/>
              </a:rPr>
              <a:t>PHP XML</a:t>
            </a:r>
            <a:br>
              <a:rPr lang="en-US" dirty="0"/>
            </a:br>
            <a:r>
              <a:rPr lang="en-US" dirty="0">
                <a:hlinkClick r:id="rId20"/>
              </a:rPr>
              <a:t>PHP Zip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PHP tutorial</a:t>
            </a:r>
          </a:p>
          <a:p>
            <a:pPr lvl="1"/>
            <a:r>
              <a:rPr lang="en-US" dirty="0">
                <a:hlinkClick r:id="rId3"/>
              </a:rPr>
              <a:t>http://www.tizag.com/phpT/index.php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Comparing JavaScript &amp; PHP</a:t>
            </a:r>
          </a:p>
          <a:p>
            <a:pPr lvl="2"/>
            <a:r>
              <a:rPr lang="en-US" dirty="0">
                <a:hlinkClick r:id="rId4"/>
              </a:rPr>
              <a:t>http://www.lullabot.com/articles/learning-javascript-php-comparison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What do you Need?</a:t>
            </a:r>
            <a:br>
              <a:rPr lang="en-US" dirty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534400" cy="26670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Download PHP</a:t>
            </a:r>
          </a:p>
          <a:p>
            <a:pPr lvl="1"/>
            <a:r>
              <a:rPr lang="en-US" dirty="0"/>
              <a:t>Download PHP for free here: </a:t>
            </a:r>
            <a:r>
              <a:rPr lang="en-US" dirty="0">
                <a:hlinkClick r:id="rId3"/>
              </a:rPr>
              <a:t>http://www.php.net/downloads.php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Download MySQL Database server</a:t>
            </a:r>
          </a:p>
          <a:p>
            <a:pPr lvl="1"/>
            <a:r>
              <a:rPr lang="en-US" dirty="0"/>
              <a:t>Download </a:t>
            </a:r>
            <a:r>
              <a:rPr lang="en-US" dirty="0" err="1"/>
              <a:t>MySQL</a:t>
            </a:r>
            <a:r>
              <a:rPr lang="en-US" dirty="0"/>
              <a:t> for free here: </a:t>
            </a:r>
            <a:r>
              <a:rPr lang="en-US" dirty="0">
                <a:hlinkClick r:id="rId4"/>
              </a:rPr>
              <a:t>http://www.mysql.com/downloads/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Download  a web server with PHP support </a:t>
            </a:r>
          </a:p>
          <a:p>
            <a:pPr lvl="1"/>
            <a:r>
              <a:rPr lang="en-US" dirty="0"/>
              <a:t>Apache Server</a:t>
            </a:r>
          </a:p>
          <a:p>
            <a:pPr>
              <a:buNone/>
            </a:pPr>
            <a:br>
              <a:rPr lang="en-US" dirty="0"/>
            </a:b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8612" name="Picture 4" descr="http://localhost:8080/asf-logo.png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29000" y="3048000"/>
            <a:ext cx="4010025" cy="38100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52400" y="3733800"/>
            <a:ext cx="7010400" cy="15081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u="sng" dirty="0">
                <a:solidFill>
                  <a:srgbClr val="0070C0"/>
                </a:solidFill>
              </a:rPr>
              <a:t>Alternatively</a:t>
            </a:r>
            <a:endParaRPr lang="en-US" u="sng" dirty="0">
              <a:solidFill>
                <a:srgbClr val="0070C0"/>
              </a:solidFill>
            </a:endParaRPr>
          </a:p>
          <a:p>
            <a:r>
              <a:rPr lang="en-US" dirty="0"/>
              <a:t>You can </a:t>
            </a:r>
            <a:r>
              <a:rPr lang="en-US" dirty="0" err="1"/>
              <a:t>downalod</a:t>
            </a:r>
            <a:r>
              <a:rPr lang="en-US" dirty="0"/>
              <a:t> a bundle of </a:t>
            </a:r>
            <a:r>
              <a:rPr lang="en-US" dirty="0" err="1"/>
              <a:t>Apache+MySQL+PHP</a:t>
            </a:r>
            <a:r>
              <a:rPr lang="en-US" dirty="0"/>
              <a:t> packages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EasyPHP  </a:t>
            </a:r>
            <a:r>
              <a:rPr lang="en-US" b="1" dirty="0"/>
              <a:t>:http://www.easyphp.org/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PHP Triad for Windows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XAMPP : </a:t>
            </a:r>
            <a:r>
              <a:rPr lang="en-US" dirty="0">
                <a:hlinkClick r:id="rId7"/>
              </a:rPr>
              <a:t>http://www.apachefriends.org/en/xampp.html</a:t>
            </a:r>
            <a:endParaRPr lang="ar-EG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5562600"/>
            <a:ext cx="70866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 each web server, locate the folder to place your </a:t>
            </a:r>
            <a:r>
              <a:rPr lang="en-US" dirty="0">
                <a:solidFill>
                  <a:srgbClr val="C00000"/>
                </a:solidFill>
              </a:rPr>
              <a:t>html</a:t>
            </a:r>
            <a:r>
              <a:rPr lang="en-US" dirty="0"/>
              <a:t> and </a:t>
            </a:r>
            <a:r>
              <a:rPr lang="en-US" dirty="0" err="1">
                <a:solidFill>
                  <a:srgbClr val="C00000"/>
                </a:solidFill>
              </a:rPr>
              <a:t>php</a:t>
            </a:r>
            <a:r>
              <a:rPr lang="en-US" dirty="0"/>
              <a:t> files</a:t>
            </a:r>
          </a:p>
          <a:p>
            <a:r>
              <a:rPr lang="en-US" dirty="0"/>
              <a:t>In </a:t>
            </a:r>
            <a:r>
              <a:rPr lang="en-US" dirty="0" err="1"/>
              <a:t>EsayPHP</a:t>
            </a:r>
            <a:r>
              <a:rPr lang="en-US" dirty="0"/>
              <a:t>: the folder is </a:t>
            </a:r>
            <a:r>
              <a:rPr lang="en-US" dirty="0">
                <a:solidFill>
                  <a:srgbClr val="0070C0"/>
                </a:solidFill>
              </a:rPr>
              <a:t>www</a:t>
            </a:r>
            <a:r>
              <a:rPr lang="en-US" dirty="0"/>
              <a:t>.</a:t>
            </a:r>
          </a:p>
          <a:p>
            <a:r>
              <a:rPr lang="en-US" dirty="0"/>
              <a:t>In XAMPP, PHP Triad :the folder is </a:t>
            </a:r>
            <a:r>
              <a:rPr lang="en-US" dirty="0" err="1">
                <a:solidFill>
                  <a:srgbClr val="0070C0"/>
                </a:solidFill>
              </a:rPr>
              <a:t>htdocs</a:t>
            </a:r>
            <a:r>
              <a:rPr lang="en-US" dirty="0"/>
              <a:t>.</a:t>
            </a:r>
            <a:endParaRPr lang="ar-EG" dirty="0"/>
          </a:p>
        </p:txBody>
      </p:sp>
      <p:sp>
        <p:nvSpPr>
          <p:cNvPr id="1028" name="AutoShape 4" descr="http://upload.wikimedia.org/wikipedia/commons/4/41/Easyphp.png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81800" y="5029200"/>
            <a:ext cx="1905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086600" y="3810000"/>
            <a:ext cx="1014413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Basic PHP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1"/>
            <a:ext cx="8915400" cy="1828799"/>
          </a:xfrm>
        </p:spPr>
        <p:txBody>
          <a:bodyPr>
            <a:normAutofit/>
          </a:bodyPr>
          <a:lstStyle/>
          <a:p>
            <a:r>
              <a:rPr lang="en-US" sz="2400" dirty="0" err="1"/>
              <a:t>php</a:t>
            </a:r>
            <a:r>
              <a:rPr lang="en-US" sz="2400" dirty="0"/>
              <a:t> code is written in normal text files between </a:t>
            </a:r>
            <a:r>
              <a:rPr lang="en-US" sz="2400" dirty="0">
                <a:solidFill>
                  <a:srgbClr val="002060"/>
                </a:solidFill>
              </a:rPr>
              <a:t>&lt;?</a:t>
            </a:r>
            <a:r>
              <a:rPr lang="en-US" sz="2400" dirty="0" err="1">
                <a:solidFill>
                  <a:srgbClr val="002060"/>
                </a:solidFill>
              </a:rPr>
              <a:t>php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/>
              <a:t>and  </a:t>
            </a:r>
            <a:r>
              <a:rPr lang="en-US" sz="2400" b="1" dirty="0">
                <a:solidFill>
                  <a:srgbClr val="002060"/>
                </a:solidFill>
              </a:rPr>
              <a:t>?&gt;</a:t>
            </a:r>
            <a:r>
              <a:rPr lang="en-US" sz="2400" dirty="0"/>
              <a:t>  tags</a:t>
            </a:r>
          </a:p>
          <a:p>
            <a:r>
              <a:rPr lang="en-US" sz="2400" dirty="0"/>
              <a:t>A PHP file normally contains HTML tags.</a:t>
            </a:r>
          </a:p>
          <a:p>
            <a:r>
              <a:rPr lang="en-US" sz="2400" dirty="0"/>
              <a:t>You can have more than one </a:t>
            </a:r>
            <a:r>
              <a:rPr lang="en-US" sz="2400" dirty="0" err="1"/>
              <a:t>php</a:t>
            </a:r>
            <a:r>
              <a:rPr lang="en-US" sz="2400" dirty="0"/>
              <a:t> script in our page</a:t>
            </a:r>
          </a:p>
          <a:p>
            <a:r>
              <a:rPr lang="en-GB" sz="2400" dirty="0"/>
              <a:t>PHP statements terminated with </a:t>
            </a:r>
            <a:r>
              <a:rPr lang="en-GB" sz="2400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600" y="3276600"/>
            <a:ext cx="1828800" cy="3416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400" dirty="0"/>
              <a:t>&lt;html&gt;</a:t>
            </a:r>
            <a:br>
              <a:rPr lang="en-US" sz="2400" dirty="0"/>
            </a:br>
            <a:r>
              <a:rPr lang="en-US" sz="2400" dirty="0"/>
              <a:t>&lt;body&gt;</a:t>
            </a:r>
          </a:p>
          <a:p>
            <a:r>
              <a:rPr lang="en-US" sz="2400" dirty="0"/>
              <a:t>&lt;h1&gt;…&lt;/h1&gt;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&lt;?</a:t>
            </a:r>
            <a:r>
              <a:rPr lang="en-US" sz="2400" dirty="0" err="1">
                <a:solidFill>
                  <a:srgbClr val="FF0000"/>
                </a:solidFill>
              </a:rPr>
              <a:t>php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…………….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?&gt;</a:t>
            </a:r>
          </a:p>
          <a:p>
            <a:r>
              <a:rPr lang="en-US" sz="2400" dirty="0"/>
              <a:t>……………</a:t>
            </a:r>
          </a:p>
          <a:p>
            <a:r>
              <a:rPr lang="en-US" sz="2400" dirty="0"/>
              <a:t>&lt;/body&gt;</a:t>
            </a:r>
            <a:br>
              <a:rPr lang="en-US" sz="2400" dirty="0"/>
            </a:br>
            <a:r>
              <a:rPr lang="en-US" sz="2400" dirty="0"/>
              <a:t>&lt;/html&gt;</a:t>
            </a:r>
            <a:endParaRPr lang="ar-EG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2438400"/>
            <a:ext cx="2133600" cy="41549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400" dirty="0"/>
              <a:t>&lt;html&gt;</a:t>
            </a:r>
            <a:br>
              <a:rPr lang="en-US" sz="2400" dirty="0"/>
            </a:br>
            <a:r>
              <a:rPr lang="en-US" sz="2400" dirty="0"/>
              <a:t>&lt;body&gt;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&lt;?</a:t>
            </a:r>
            <a:r>
              <a:rPr lang="en-US" sz="2400" dirty="0" err="1">
                <a:solidFill>
                  <a:srgbClr val="FF0000"/>
                </a:solidFill>
              </a:rPr>
              <a:t>php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…………….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?&gt;</a:t>
            </a:r>
          </a:p>
          <a:p>
            <a:r>
              <a:rPr lang="en-US" sz="2400" dirty="0"/>
              <a:t>……………</a:t>
            </a:r>
          </a:p>
          <a:p>
            <a:r>
              <a:rPr lang="en-US" sz="2400" dirty="0">
                <a:solidFill>
                  <a:srgbClr val="FF0000"/>
                </a:solidFill>
              </a:rPr>
              <a:t>&lt;?</a:t>
            </a:r>
            <a:r>
              <a:rPr lang="en-US" sz="2400" dirty="0" err="1">
                <a:solidFill>
                  <a:srgbClr val="FF0000"/>
                </a:solidFill>
              </a:rPr>
              <a:t>php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…………….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?&gt;</a:t>
            </a:r>
          </a:p>
          <a:p>
            <a:r>
              <a:rPr lang="en-US" sz="2400" dirty="0"/>
              <a:t>&lt;/body&gt;</a:t>
            </a:r>
            <a:br>
              <a:rPr lang="en-US" sz="2400" dirty="0"/>
            </a:br>
            <a:r>
              <a:rPr lang="en-US" sz="2400" dirty="0"/>
              <a:t>&lt;/html&gt;</a:t>
            </a:r>
            <a:endParaRPr lang="ar-EG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PHP execution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 algn="just"/>
            <a:r>
              <a:rPr lang="en-GB" dirty="0"/>
              <a:t>The server determines that a document includes PHP script by the file name extension  </a:t>
            </a:r>
            <a:r>
              <a:rPr lang="en-GB" dirty="0">
                <a:solidFill>
                  <a:srgbClr val="0070C0"/>
                </a:solidFill>
              </a:rPr>
              <a:t>.</a:t>
            </a:r>
            <a:r>
              <a:rPr lang="en-GB" dirty="0" err="1">
                <a:solidFill>
                  <a:srgbClr val="0070C0"/>
                </a:solidFill>
              </a:rPr>
              <a:t>php</a:t>
            </a:r>
            <a:endParaRPr lang="en-GB" dirty="0"/>
          </a:p>
          <a:p>
            <a:pPr lvl="1" algn="just"/>
            <a:r>
              <a:rPr lang="en-GB" dirty="0"/>
              <a:t>When a browser requests a document that include PHP script, the web server that provides the document calls its </a:t>
            </a:r>
            <a:r>
              <a:rPr lang="en-GB" b="1" dirty="0">
                <a:solidFill>
                  <a:srgbClr val="660066"/>
                </a:solidFill>
              </a:rPr>
              <a:t>PHP processor</a:t>
            </a:r>
            <a:endParaRPr lang="en-US" b="1" dirty="0">
              <a:solidFill>
                <a:srgbClr val="660066"/>
              </a:solidFill>
            </a:endParaRPr>
          </a:p>
          <a:p>
            <a:pPr lvl="1" algn="just"/>
            <a:r>
              <a:rPr lang="en-US" dirty="0"/>
              <a:t>the server executes the PHP code, </a:t>
            </a:r>
            <a:r>
              <a:rPr lang="en-US" b="1" dirty="0">
                <a:solidFill>
                  <a:srgbClr val="660066"/>
                </a:solidFill>
              </a:rPr>
              <a:t>substitutes</a:t>
            </a:r>
            <a:r>
              <a:rPr lang="en-US" dirty="0"/>
              <a:t> output into the HTML</a:t>
            </a:r>
          </a:p>
          <a:p>
            <a:pPr lvl="1" algn="just"/>
            <a:r>
              <a:rPr lang="en-US" dirty="0"/>
              <a:t>the resulting page is then downloaded to the client</a:t>
            </a:r>
          </a:p>
          <a:p>
            <a:pPr lvl="1" algn="just"/>
            <a:r>
              <a:rPr lang="en-US" b="1" u="sng" dirty="0"/>
              <a:t>user never sees the PHP code, only the output in the page</a:t>
            </a:r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F23A-F602-4599-9F95-C1394206B628}" type="slidenum">
              <a:rPr lang="en-US"/>
              <a:pPr/>
              <a:t>7</a:t>
            </a:fld>
            <a:endParaRPr 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PHP execution……</a:t>
            </a:r>
          </a:p>
        </p:txBody>
      </p:sp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685800" y="1600200"/>
            <a:ext cx="5733143" cy="21648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86493" tIns="43247" rIns="86493" bIns="43247">
            <a:spAutoFit/>
          </a:bodyPr>
          <a:lstStyle/>
          <a:p>
            <a:r>
              <a:rPr lang="en-US" sz="1100" dirty="0">
                <a:latin typeface="Courier New" pitchFamily="49" charset="0"/>
              </a:rPr>
              <a:t>&lt;!--  hello.php  --&gt;</a:t>
            </a:r>
          </a:p>
          <a:p>
            <a:r>
              <a:rPr lang="en-US" sz="1100" dirty="0">
                <a:latin typeface="Courier New" pitchFamily="49" charset="0"/>
              </a:rPr>
              <a:t>&lt;html&gt;</a:t>
            </a:r>
          </a:p>
          <a:p>
            <a:r>
              <a:rPr lang="en-US" sz="1100" dirty="0">
                <a:latin typeface="Courier New" pitchFamily="49" charset="0"/>
              </a:rPr>
              <a:t>&lt;head&gt;</a:t>
            </a:r>
          </a:p>
          <a:p>
            <a:r>
              <a:rPr lang="en-US" sz="1100" dirty="0">
                <a:latin typeface="Courier New" pitchFamily="49" charset="0"/>
              </a:rPr>
              <a:t>  &lt;title&gt;Server-side Hello&lt;/title&gt;</a:t>
            </a:r>
          </a:p>
          <a:p>
            <a:r>
              <a:rPr lang="en-US" sz="1100" dirty="0">
                <a:latin typeface="Courier New" pitchFamily="49" charset="0"/>
              </a:rPr>
              <a:t>&lt;/head&gt;</a:t>
            </a:r>
          </a:p>
          <a:p>
            <a:r>
              <a:rPr lang="en-US" sz="1100" dirty="0">
                <a:latin typeface="Courier New" pitchFamily="49" charset="0"/>
              </a:rPr>
              <a:t>&lt;body&gt;</a:t>
            </a:r>
          </a:p>
          <a:p>
            <a:r>
              <a:rPr lang="en-US" sz="1100" dirty="0">
                <a:latin typeface="Courier New" pitchFamily="49" charset="0"/>
              </a:rPr>
              <a:t>  &lt;table border=1 align="center"&gt;</a:t>
            </a:r>
          </a:p>
          <a:p>
            <a:r>
              <a:rPr lang="en-US" sz="1100" dirty="0">
                <a:latin typeface="Courier New" pitchFamily="49" charset="0"/>
              </a:rPr>
              <a:t>    &lt;</a:t>
            </a:r>
            <a:r>
              <a:rPr lang="en-US" sz="1100" dirty="0" err="1">
                <a:latin typeface="Courier New" pitchFamily="49" charset="0"/>
              </a:rPr>
              <a:t>tr</a:t>
            </a:r>
            <a:r>
              <a:rPr lang="en-US" sz="1100" dirty="0">
                <a:latin typeface="Courier New" pitchFamily="49" charset="0"/>
              </a:rPr>
              <a:t>&gt;&lt;td&gt;</a:t>
            </a:r>
          </a:p>
          <a:p>
            <a:r>
              <a:rPr lang="en-US" sz="1100" dirty="0">
                <a:latin typeface="Courier New" pitchFamily="49" charset="0"/>
              </a:rPr>
              <a:t>      </a:t>
            </a:r>
            <a:r>
              <a:rPr lang="en-US" sz="1100" dirty="0">
                <a:solidFill>
                  <a:srgbClr val="FF0033"/>
                </a:solidFill>
                <a:latin typeface="Courier New" pitchFamily="49" charset="0"/>
              </a:rPr>
              <a:t>&lt;?</a:t>
            </a:r>
            <a:r>
              <a:rPr lang="en-US" sz="1100" dirty="0" err="1">
                <a:solidFill>
                  <a:srgbClr val="FF0033"/>
                </a:solidFill>
                <a:latin typeface="Courier New" pitchFamily="49" charset="0"/>
              </a:rPr>
              <a:t>php</a:t>
            </a:r>
            <a:r>
              <a:rPr lang="en-US" sz="1100" dirty="0">
                <a:solidFill>
                  <a:srgbClr val="FF0033"/>
                </a:solidFill>
                <a:latin typeface="Courier New" pitchFamily="49" charset="0"/>
              </a:rPr>
              <a:t> print("Hello and welcome to &lt;</a:t>
            </a:r>
            <a:r>
              <a:rPr lang="en-US" sz="1100" dirty="0" err="1">
                <a:solidFill>
                  <a:srgbClr val="FF0033"/>
                </a:solidFill>
                <a:latin typeface="Courier New" pitchFamily="49" charset="0"/>
              </a:rPr>
              <a:t>i</a:t>
            </a:r>
            <a:r>
              <a:rPr lang="en-US" sz="1100" dirty="0">
                <a:solidFill>
                  <a:srgbClr val="FF0033"/>
                </a:solidFill>
                <a:latin typeface="Courier New" pitchFamily="49" charset="0"/>
              </a:rPr>
              <a:t>&gt;my&lt;/</a:t>
            </a:r>
            <a:r>
              <a:rPr lang="en-US" sz="1100" dirty="0" err="1">
                <a:solidFill>
                  <a:srgbClr val="FF0033"/>
                </a:solidFill>
                <a:latin typeface="Courier New" pitchFamily="49" charset="0"/>
              </a:rPr>
              <a:t>i</a:t>
            </a:r>
            <a:r>
              <a:rPr lang="en-US" sz="1100" dirty="0">
                <a:solidFill>
                  <a:srgbClr val="FF0033"/>
                </a:solidFill>
                <a:latin typeface="Courier New" pitchFamily="49" charset="0"/>
              </a:rPr>
              <a:t>&gt; page!"); ?&gt;</a:t>
            </a:r>
          </a:p>
          <a:p>
            <a:r>
              <a:rPr lang="en-US" sz="1100" dirty="0">
                <a:latin typeface="Courier New" pitchFamily="49" charset="0"/>
              </a:rPr>
              <a:t>  &lt;/table&gt;</a:t>
            </a:r>
          </a:p>
          <a:p>
            <a:r>
              <a:rPr lang="en-US" sz="1100" dirty="0">
                <a:latin typeface="Courier New" pitchFamily="49" charset="0"/>
              </a:rPr>
              <a:t>&lt;/body&gt;</a:t>
            </a:r>
          </a:p>
          <a:p>
            <a:r>
              <a:rPr lang="en-US" sz="1100" dirty="0">
                <a:latin typeface="Courier New" pitchFamily="49" charset="0"/>
              </a:rPr>
              <a:t>&lt;/html&gt; </a:t>
            </a:r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4644572" y="4429125"/>
            <a:ext cx="3918857" cy="21648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86493" tIns="43247" rIns="86493" bIns="43247">
            <a:spAutoFit/>
          </a:bodyPr>
          <a:lstStyle/>
          <a:p>
            <a:r>
              <a:rPr lang="en-US" sz="1100" dirty="0">
                <a:latin typeface="Courier New" pitchFamily="49" charset="0"/>
              </a:rPr>
              <a:t>&lt;!--  hello.php  --&gt;</a:t>
            </a:r>
          </a:p>
          <a:p>
            <a:r>
              <a:rPr lang="en-US" sz="1100" dirty="0">
                <a:latin typeface="Courier New" pitchFamily="49" charset="0"/>
              </a:rPr>
              <a:t>&lt;html&gt;</a:t>
            </a:r>
          </a:p>
          <a:p>
            <a:r>
              <a:rPr lang="en-US" sz="1100" dirty="0">
                <a:latin typeface="Courier New" pitchFamily="49" charset="0"/>
              </a:rPr>
              <a:t>&lt;head&gt;</a:t>
            </a:r>
          </a:p>
          <a:p>
            <a:r>
              <a:rPr lang="en-US" sz="1100" dirty="0">
                <a:latin typeface="Courier New" pitchFamily="49" charset="0"/>
              </a:rPr>
              <a:t>  &lt;title&gt;Server-side Hello&lt;/title&gt;</a:t>
            </a:r>
          </a:p>
          <a:p>
            <a:r>
              <a:rPr lang="en-US" sz="1100" dirty="0">
                <a:latin typeface="Courier New" pitchFamily="49" charset="0"/>
              </a:rPr>
              <a:t>&lt;/head&gt;</a:t>
            </a:r>
          </a:p>
          <a:p>
            <a:r>
              <a:rPr lang="en-US" sz="1100" dirty="0">
                <a:latin typeface="Courier New" pitchFamily="49" charset="0"/>
              </a:rPr>
              <a:t>&lt;body&gt;</a:t>
            </a:r>
          </a:p>
          <a:p>
            <a:r>
              <a:rPr lang="en-US" sz="1100" dirty="0">
                <a:latin typeface="Courier New" pitchFamily="49" charset="0"/>
              </a:rPr>
              <a:t>  &lt;table border=1 align="center"&gt;</a:t>
            </a:r>
          </a:p>
          <a:p>
            <a:r>
              <a:rPr lang="en-US" sz="1100" dirty="0">
                <a:latin typeface="Courier New" pitchFamily="49" charset="0"/>
              </a:rPr>
              <a:t>    &lt;</a:t>
            </a:r>
            <a:r>
              <a:rPr lang="en-US" sz="1100" dirty="0" err="1">
                <a:latin typeface="Courier New" pitchFamily="49" charset="0"/>
              </a:rPr>
              <a:t>tr</a:t>
            </a:r>
            <a:r>
              <a:rPr lang="en-US" sz="1100" dirty="0">
                <a:latin typeface="Courier New" pitchFamily="49" charset="0"/>
              </a:rPr>
              <a:t>&gt;&lt;td&gt;</a:t>
            </a:r>
          </a:p>
          <a:p>
            <a:r>
              <a:rPr lang="en-US" sz="1100" dirty="0">
                <a:latin typeface="Courier New" pitchFamily="49" charset="0"/>
              </a:rPr>
              <a:t>      </a:t>
            </a:r>
            <a:r>
              <a:rPr lang="en-US" sz="1100" dirty="0">
                <a:solidFill>
                  <a:srgbClr val="FF0033"/>
                </a:solidFill>
                <a:latin typeface="Courier New" pitchFamily="49" charset="0"/>
              </a:rPr>
              <a:t>Hello and welcome to &lt;</a:t>
            </a:r>
            <a:r>
              <a:rPr lang="en-US" sz="1100" dirty="0" err="1">
                <a:solidFill>
                  <a:srgbClr val="FF0033"/>
                </a:solidFill>
                <a:latin typeface="Courier New" pitchFamily="49" charset="0"/>
              </a:rPr>
              <a:t>i</a:t>
            </a:r>
            <a:r>
              <a:rPr lang="en-US" sz="1100" dirty="0">
                <a:solidFill>
                  <a:srgbClr val="FF0033"/>
                </a:solidFill>
                <a:latin typeface="Courier New" pitchFamily="49" charset="0"/>
              </a:rPr>
              <a:t>&gt;my&lt;/</a:t>
            </a:r>
            <a:r>
              <a:rPr lang="en-US" sz="1100" dirty="0" err="1">
                <a:solidFill>
                  <a:srgbClr val="FF0033"/>
                </a:solidFill>
                <a:latin typeface="Courier New" pitchFamily="49" charset="0"/>
              </a:rPr>
              <a:t>i</a:t>
            </a:r>
            <a:r>
              <a:rPr lang="en-US" sz="1100" dirty="0">
                <a:solidFill>
                  <a:srgbClr val="FF0033"/>
                </a:solidFill>
                <a:latin typeface="Courier New" pitchFamily="49" charset="0"/>
              </a:rPr>
              <a:t>&gt; page!</a:t>
            </a:r>
          </a:p>
          <a:p>
            <a:r>
              <a:rPr lang="en-US" sz="1100" dirty="0">
                <a:latin typeface="Courier New" pitchFamily="49" charset="0"/>
              </a:rPr>
              <a:t>  &lt;/table&gt;</a:t>
            </a:r>
          </a:p>
          <a:p>
            <a:r>
              <a:rPr lang="en-US" sz="1100" dirty="0">
                <a:latin typeface="Courier New" pitchFamily="49" charset="0"/>
              </a:rPr>
              <a:t>&lt;/body&gt;</a:t>
            </a:r>
          </a:p>
          <a:p>
            <a:r>
              <a:rPr lang="en-US" sz="1100" dirty="0">
                <a:latin typeface="Courier New" pitchFamily="49" charset="0"/>
              </a:rPr>
              <a:t>&lt;/html&gt; </a:t>
            </a:r>
          </a:p>
        </p:txBody>
      </p:sp>
      <p:sp>
        <p:nvSpPr>
          <p:cNvPr id="335878" name="AutoShape 6"/>
          <p:cNvSpPr>
            <a:spLocks noChangeArrowheads="1"/>
          </p:cNvSpPr>
          <p:nvPr/>
        </p:nvSpPr>
        <p:spPr bwMode="auto">
          <a:xfrm rot="5400000">
            <a:off x="3064328" y="4174671"/>
            <a:ext cx="1600200" cy="870857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86493" tIns="43247" rIns="86493" bIns="43247" anchor="ctr"/>
          <a:lstStyle/>
          <a:p>
            <a:endParaRPr lang="ar-EG"/>
          </a:p>
        </p:txBody>
      </p:sp>
      <p:sp>
        <p:nvSpPr>
          <p:cNvPr id="335879" name="Text Box 7"/>
          <p:cNvSpPr txBox="1">
            <a:spLocks noChangeArrowheads="1"/>
          </p:cNvSpPr>
          <p:nvPr/>
        </p:nvSpPr>
        <p:spPr bwMode="auto">
          <a:xfrm>
            <a:off x="725715" y="4714876"/>
            <a:ext cx="2612571" cy="125689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86493" tIns="43247" rIns="86493" bIns="43247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900" dirty="0">
                <a:solidFill>
                  <a:schemeClr val="accent2"/>
                </a:solidFill>
                <a:latin typeface="Arial Narrow" pitchFamily="34" charset="0"/>
              </a:rPr>
              <a:t>the server executes the print statement, substitutes output, downloads resulting page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Test Your Environment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Start the web server.</a:t>
            </a:r>
          </a:p>
          <a:p>
            <a:r>
              <a:rPr lang="en-US" sz="2000" dirty="0"/>
              <a:t>Browse the address :</a:t>
            </a:r>
            <a:r>
              <a:rPr lang="en-US" sz="2000" dirty="0">
                <a:solidFill>
                  <a:srgbClr val="0070C0"/>
                </a:solidFill>
              </a:rPr>
              <a:t>http://localhost</a:t>
            </a:r>
          </a:p>
          <a:p>
            <a:pPr>
              <a:buNone/>
            </a:pPr>
            <a:r>
              <a:rPr lang="en-US" sz="2000" dirty="0"/>
              <a:t>You should see the welcome page   which is usually the index.html page </a:t>
            </a:r>
          </a:p>
          <a:p>
            <a:r>
              <a:rPr lang="en-US" sz="2000" dirty="0"/>
              <a:t> copy a simple </a:t>
            </a:r>
            <a:r>
              <a:rPr lang="en-US" sz="2000" dirty="0">
                <a:solidFill>
                  <a:srgbClr val="0070C0"/>
                </a:solidFill>
              </a:rPr>
              <a:t>html file </a:t>
            </a:r>
            <a:r>
              <a:rPr lang="en-US" sz="2000" dirty="0"/>
              <a:t>to your </a:t>
            </a:r>
            <a:r>
              <a:rPr lang="en-US" sz="2000" dirty="0">
                <a:solidFill>
                  <a:srgbClr val="0070C0"/>
                </a:solidFill>
              </a:rPr>
              <a:t>Apache folder</a:t>
            </a:r>
            <a:r>
              <a:rPr lang="en-US" sz="2000" dirty="0"/>
              <a:t>, example page1.html </a:t>
            </a:r>
          </a:p>
          <a:p>
            <a:r>
              <a:rPr lang="en-US" sz="2000" dirty="0"/>
              <a:t> Browse the address :http:/localhost/page1.html</a:t>
            </a:r>
          </a:p>
          <a:p>
            <a:r>
              <a:rPr lang="en-US" sz="2000" dirty="0"/>
              <a:t>copy a simple </a:t>
            </a:r>
            <a:r>
              <a:rPr lang="en-US" sz="2000" dirty="0" err="1">
                <a:solidFill>
                  <a:srgbClr val="0070C0"/>
                </a:solidFill>
              </a:rPr>
              <a:t>php</a:t>
            </a:r>
            <a:r>
              <a:rPr lang="en-US" sz="2000" dirty="0">
                <a:solidFill>
                  <a:srgbClr val="0070C0"/>
                </a:solidFill>
              </a:rPr>
              <a:t> file </a:t>
            </a:r>
            <a:r>
              <a:rPr lang="en-US" sz="2000" dirty="0"/>
              <a:t>to your browser, example phptest.php </a:t>
            </a:r>
          </a:p>
          <a:p>
            <a:pPr>
              <a:buNone/>
            </a:pPr>
            <a:r>
              <a:rPr lang="en-US" sz="2000" dirty="0"/>
              <a:t>        Browse the address :http:/</a:t>
            </a:r>
            <a:r>
              <a:rPr lang="en-US" sz="2000" dirty="0" err="1"/>
              <a:t>localhost</a:t>
            </a:r>
            <a:r>
              <a:rPr lang="en-US" sz="2000" dirty="0"/>
              <a:t>/phptest.php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1400" y="4648200"/>
            <a:ext cx="23622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/>
              <a:t>echo </a:t>
            </a:r>
            <a:r>
              <a:rPr lang="en-US" dirty="0"/>
              <a:t>“Hello World”</a:t>
            </a:r>
          </a:p>
          <a:p>
            <a:r>
              <a:rPr lang="en-US" dirty="0"/>
              <a:t>?&gt;</a:t>
            </a:r>
            <a:endParaRPr lang="ar-EG" dirty="0"/>
          </a:p>
        </p:txBody>
      </p:sp>
      <p:sp>
        <p:nvSpPr>
          <p:cNvPr id="6" name="Rectangle 5"/>
          <p:cNvSpPr/>
          <p:nvPr/>
        </p:nvSpPr>
        <p:spPr>
          <a:xfrm>
            <a:off x="3581400" y="5562600"/>
            <a:ext cx="132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phptest.php</a:t>
            </a:r>
            <a:endParaRPr lang="ar-EG" dirty="0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3530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  <a:r>
              <a:rPr lang="en-US" u="sng" dirty="0">
                <a:hlinkClick r:id="rId3"/>
              </a:rPr>
              <a:t>http://127.0.0.1</a:t>
            </a:r>
            <a:r>
              <a:rPr lang="en-US" dirty="0"/>
              <a:t> or </a:t>
            </a:r>
            <a:r>
              <a:rPr lang="en-US" u="sng" dirty="0">
                <a:hlinkClick r:id="rId4"/>
              </a:rPr>
              <a:t>http://localhost</a:t>
            </a:r>
            <a:endParaRPr lang="ar-EG" dirty="0"/>
          </a:p>
        </p:txBody>
      </p:sp>
      <p:sp>
        <p:nvSpPr>
          <p:cNvPr id="8" name="Rectangle 7"/>
          <p:cNvSpPr/>
          <p:nvPr/>
        </p:nvSpPr>
        <p:spPr>
          <a:xfrm>
            <a:off x="190500" y="4001869"/>
            <a:ext cx="83439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 online PHP Interpreter: http://www.tutorialspoint.com/execute_php_online.php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4666" y="76200"/>
            <a:ext cx="8229600" cy="715962"/>
          </a:xfrm>
        </p:spPr>
        <p:txBody>
          <a:bodyPr>
            <a:noAutofit/>
          </a:bodyPr>
          <a:lstStyle/>
          <a:p>
            <a:r>
              <a:rPr lang="en-US" sz="2400" dirty="0"/>
              <a:t>Embedding HTMLPHP using a language construct: </a:t>
            </a:r>
            <a:r>
              <a:rPr lang="en-US" sz="2400" b="1" dirty="0">
                <a:solidFill>
                  <a:srgbClr val="FF0000"/>
                </a:solidFill>
              </a:rPr>
              <a:t>include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8763000" cy="16002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GB" sz="1800" dirty="0"/>
              <a:t>PHP /HTML code can be embedded in an HTML  document externally using </a:t>
            </a:r>
            <a:r>
              <a:rPr lang="en-GB" sz="1800" b="1" dirty="0">
                <a:solidFill>
                  <a:srgbClr val="660066"/>
                </a:solidFill>
              </a:rPr>
              <a:t>include</a:t>
            </a:r>
            <a:endParaRPr lang="en-GB" sz="18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sz="1800" dirty="0"/>
              <a:t>The included file can be .html or .</a:t>
            </a:r>
            <a:r>
              <a:rPr lang="en-GB" sz="1800" dirty="0" err="1"/>
              <a:t>php</a:t>
            </a:r>
            <a:endParaRPr lang="en-GB" sz="18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sz="1800" dirty="0">
                <a:latin typeface="Courier New" pitchFamily="49" charset="0"/>
              </a:rPr>
              <a:t>If the file does not exist,  a warning  message in shown and script </a:t>
            </a:r>
            <a:r>
              <a:rPr lang="en-GB" sz="1800" dirty="0">
                <a:solidFill>
                  <a:srgbClr val="00B050"/>
                </a:solidFill>
                <a:latin typeface="Courier New" pitchFamily="49" charset="0"/>
              </a:rPr>
              <a:t>continues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sz="1800" dirty="0">
                <a:latin typeface="Courier New" pitchFamily="49" charset="0"/>
              </a:rPr>
              <a:t>If use </a:t>
            </a:r>
            <a:r>
              <a:rPr lang="en-GB" sz="1800" b="1" dirty="0">
                <a:solidFill>
                  <a:srgbClr val="0070C0"/>
                </a:solidFill>
                <a:latin typeface="Courier New" pitchFamily="49" charset="0"/>
              </a:rPr>
              <a:t>require</a:t>
            </a:r>
            <a:r>
              <a:rPr lang="en-GB" sz="1800" dirty="0">
                <a:latin typeface="Courier New" pitchFamily="49" charset="0"/>
              </a:rPr>
              <a:t> instead of include, missing file will cause a message to be shown and </a:t>
            </a:r>
            <a:r>
              <a:rPr lang="en-GB" sz="1800">
                <a:latin typeface="Courier New" pitchFamily="49" charset="0"/>
              </a:rPr>
              <a:t>script </a:t>
            </a:r>
            <a:r>
              <a:rPr lang="en-GB" sz="1800" b="1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GB" sz="1800" b="1">
                <a:solidFill>
                  <a:srgbClr val="FF0000"/>
                </a:solidFill>
                <a:latin typeface="Courier New" pitchFamily="49" charset="0"/>
              </a:rPr>
              <a:t>stops</a:t>
            </a:r>
            <a:r>
              <a:rPr lang="en-GB" sz="1800" b="1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GB" sz="1800" dirty="0">
                <a:latin typeface="Courier New" pitchFamily="49" charset="0"/>
              </a:rPr>
              <a:t>executing</a:t>
            </a:r>
            <a:endParaRPr lang="en-GB" sz="1800" dirty="0"/>
          </a:p>
        </p:txBody>
      </p:sp>
      <p:sp>
        <p:nvSpPr>
          <p:cNvPr id="7" name="Rectangle 6"/>
          <p:cNvSpPr/>
          <p:nvPr/>
        </p:nvSpPr>
        <p:spPr>
          <a:xfrm>
            <a:off x="228600" y="4114800"/>
            <a:ext cx="4572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include("menu.php");</a:t>
            </a:r>
            <a:r>
              <a:rPr lang="en-US" dirty="0"/>
              <a:t> ?&gt;</a:t>
            </a:r>
          </a:p>
          <a:p>
            <a:r>
              <a:rPr lang="en-US" dirty="0"/>
              <a:t>&lt;p&gt;This is my home page that uses a common menu to save me time when I add</a:t>
            </a:r>
          </a:p>
          <a:p>
            <a:r>
              <a:rPr lang="en-US" dirty="0"/>
              <a:t>new pages to my website!&lt;/p&gt;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  <a:endParaRPr lang="ar-EG" dirty="0"/>
          </a:p>
        </p:txBody>
      </p:sp>
      <p:sp>
        <p:nvSpPr>
          <p:cNvPr id="8" name="Rectangle 7"/>
          <p:cNvSpPr/>
          <p:nvPr/>
        </p:nvSpPr>
        <p:spPr>
          <a:xfrm>
            <a:off x="0" y="2514600"/>
            <a:ext cx="64770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&lt;a </a:t>
            </a:r>
            <a:r>
              <a:rPr lang="en-US" sz="1600" dirty="0" err="1"/>
              <a:t>href</a:t>
            </a:r>
            <a:r>
              <a:rPr lang="en-US" sz="1600" dirty="0"/>
              <a:t>="/default.php"&gt;Home&lt;/a&gt;</a:t>
            </a:r>
          </a:p>
          <a:p>
            <a:r>
              <a:rPr lang="en-US" sz="1600" dirty="0"/>
              <a:t>&lt;a </a:t>
            </a:r>
            <a:r>
              <a:rPr lang="en-US" sz="1600" dirty="0" err="1"/>
              <a:t>href</a:t>
            </a:r>
            <a:r>
              <a:rPr lang="en-US" sz="1600" dirty="0"/>
              <a:t>="/tutorials.php"&gt;Tutorials&lt;/a&gt;</a:t>
            </a:r>
          </a:p>
          <a:p>
            <a:r>
              <a:rPr lang="en-US" sz="1600" dirty="0"/>
              <a:t>&lt;a </a:t>
            </a:r>
            <a:r>
              <a:rPr lang="en-US" sz="1600" dirty="0" err="1"/>
              <a:t>href</a:t>
            </a:r>
            <a:r>
              <a:rPr lang="en-US" sz="1600" dirty="0"/>
              <a:t>="/references.php"&gt;References&lt;/a&gt;</a:t>
            </a:r>
          </a:p>
          <a:p>
            <a:r>
              <a:rPr lang="en-US" sz="1600" dirty="0"/>
              <a:t>&lt;a </a:t>
            </a:r>
            <a:r>
              <a:rPr lang="en-US" sz="1600" dirty="0" err="1"/>
              <a:t>href</a:t>
            </a:r>
            <a:r>
              <a:rPr lang="en-US" sz="1600" dirty="0"/>
              <a:t>="/examples.php"&gt;Examples&lt;/a&gt;</a:t>
            </a:r>
          </a:p>
          <a:p>
            <a:r>
              <a:rPr lang="en-US" sz="1600" dirty="0"/>
              <a:t>&lt;a </a:t>
            </a:r>
            <a:r>
              <a:rPr lang="en-US" sz="1600" dirty="0" err="1"/>
              <a:t>href</a:t>
            </a:r>
            <a:r>
              <a:rPr lang="en-US" sz="1600" dirty="0"/>
              <a:t>="/about.php"&gt;About Us&lt;/a&gt;</a:t>
            </a:r>
          </a:p>
          <a:p>
            <a:r>
              <a:rPr lang="en-US" sz="1600" dirty="0"/>
              <a:t>&lt;a </a:t>
            </a:r>
            <a:r>
              <a:rPr lang="en-US" sz="1600" dirty="0" err="1"/>
              <a:t>href</a:t>
            </a:r>
            <a:r>
              <a:rPr lang="en-US" sz="1600" dirty="0"/>
              <a:t>="/contact.php"&gt;Contact Us&lt;/a&gt;</a:t>
            </a:r>
            <a:endParaRPr lang="ar-EG" sz="1600" dirty="0"/>
          </a:p>
        </p:txBody>
      </p:sp>
      <p:sp>
        <p:nvSpPr>
          <p:cNvPr id="9" name="Rectangle 8"/>
          <p:cNvSpPr/>
          <p:nvPr/>
        </p:nvSpPr>
        <p:spPr>
          <a:xfrm>
            <a:off x="5257800" y="2514600"/>
            <a:ext cx="11512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menu.php</a:t>
            </a:r>
            <a:endParaRPr lang="ar-EG" dirty="0"/>
          </a:p>
        </p:txBody>
      </p:sp>
      <p:sp>
        <p:nvSpPr>
          <p:cNvPr id="10" name="Rectangle 9"/>
          <p:cNvSpPr/>
          <p:nvPr/>
        </p:nvSpPr>
        <p:spPr>
          <a:xfrm>
            <a:off x="6553200" y="3352800"/>
            <a:ext cx="2331087" cy="1477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……………</a:t>
            </a:r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 include("menu.php"); </a:t>
            </a:r>
          </a:p>
          <a:p>
            <a:r>
              <a:rPr lang="en-US" dirty="0"/>
              <a:t>?&gt;</a:t>
            </a:r>
          </a:p>
          <a:p>
            <a:r>
              <a:rPr lang="en-US" dirty="0"/>
              <a:t>……………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09800" y="6488668"/>
            <a:ext cx="45679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http://localhost/includeDemo/includeTest.php</a:t>
            </a:r>
            <a:endParaRPr lang="ar-EG" dirty="0"/>
          </a:p>
        </p:txBody>
      </p:sp>
      <p:sp>
        <p:nvSpPr>
          <p:cNvPr id="12" name="Rectangle 11"/>
          <p:cNvSpPr/>
          <p:nvPr/>
        </p:nvSpPr>
        <p:spPr>
          <a:xfrm>
            <a:off x="3657600" y="4114800"/>
            <a:ext cx="9618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test.php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20746</TotalTime>
  <Words>3222</Words>
  <Application>Microsoft Office PowerPoint</Application>
  <PresentationFormat>On-screen Show (4:3)</PresentationFormat>
  <Paragraphs>593</Paragraphs>
  <Slides>36</Slides>
  <Notes>34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Arial Narrow</vt:lpstr>
      <vt:lpstr>Calibri</vt:lpstr>
      <vt:lpstr>Courier New</vt:lpstr>
      <vt:lpstr>Times New Roman</vt:lpstr>
      <vt:lpstr>Wingdings</vt:lpstr>
      <vt:lpstr>Office Theme</vt:lpstr>
      <vt:lpstr>PowerPoint Presentation</vt:lpstr>
      <vt:lpstr>World Wide Web</vt:lpstr>
      <vt:lpstr>Origins and uses of PHP</vt:lpstr>
      <vt:lpstr> What do you Need? </vt:lpstr>
      <vt:lpstr>Basic PHP Syntax</vt:lpstr>
      <vt:lpstr>PHP execution</vt:lpstr>
      <vt:lpstr>PHP execution……</vt:lpstr>
      <vt:lpstr>Test Your Environment</vt:lpstr>
      <vt:lpstr>Embedding HTMLPHP using a language construct: include</vt:lpstr>
      <vt:lpstr>The echo language construct </vt:lpstr>
      <vt:lpstr>The PHP print Statement</vt:lpstr>
      <vt:lpstr>PHP Variables</vt:lpstr>
      <vt:lpstr>PHP String Variables</vt:lpstr>
      <vt:lpstr>PHP Programming </vt:lpstr>
      <vt:lpstr>PHP Arrays</vt:lpstr>
      <vt:lpstr>Associative PHP Arrays</vt:lpstr>
      <vt:lpstr>PHP Array Function: extract() </vt:lpstr>
      <vt:lpstr>Form Handling using PHP</vt:lpstr>
      <vt:lpstr>Difference between "GET" and "POST"</vt:lpstr>
      <vt:lpstr>PowerPoint Presentation</vt:lpstr>
      <vt:lpstr>PowerPoint Presentation</vt:lpstr>
      <vt:lpstr>Example 3 : controlling Login using PHP</vt:lpstr>
      <vt:lpstr>Log.php</vt:lpstr>
      <vt:lpstr>Example 4: Reading Radio Button </vt:lpstr>
      <vt:lpstr>Handling CheckBoxes in php</vt:lpstr>
      <vt:lpstr> Example 5 : Handling checkbox in a PHP form processor  </vt:lpstr>
      <vt:lpstr>PHP Functions </vt:lpstr>
      <vt:lpstr>Creating your own Functions</vt:lpstr>
      <vt:lpstr>Function parameters </vt:lpstr>
      <vt:lpstr>Scope and Lifetime of function  Variables</vt:lpstr>
      <vt:lpstr>Scope and Lifetime of function  Variables</vt:lpstr>
      <vt:lpstr>Static PHP variables</vt:lpstr>
      <vt:lpstr>Main differences between JS &amp; PHP</vt:lpstr>
      <vt:lpstr>Scope and Lifetime of function  Variables...</vt:lpstr>
      <vt:lpstr>PHP Reference 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soltan</cp:lastModifiedBy>
  <cp:revision>1624</cp:revision>
  <cp:lastPrinted>2012-05-07T06:49:49Z</cp:lastPrinted>
  <dcterms:created xsi:type="dcterms:W3CDTF">2006-08-16T00:00:00Z</dcterms:created>
  <dcterms:modified xsi:type="dcterms:W3CDTF">2018-11-11T09:13:58Z</dcterms:modified>
</cp:coreProperties>
</file>