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357" r:id="rId3"/>
    <p:sldId id="367" r:id="rId4"/>
    <p:sldId id="365" r:id="rId5"/>
    <p:sldId id="316" r:id="rId6"/>
    <p:sldId id="318" r:id="rId7"/>
    <p:sldId id="376" r:id="rId8"/>
    <p:sldId id="377" r:id="rId9"/>
    <p:sldId id="378" r:id="rId10"/>
    <p:sldId id="379" r:id="rId11"/>
    <p:sldId id="369" r:id="rId12"/>
    <p:sldId id="380" r:id="rId13"/>
    <p:sldId id="375" r:id="rId14"/>
    <p:sldId id="371" r:id="rId15"/>
    <p:sldId id="372" r:id="rId16"/>
    <p:sldId id="381" r:id="rId17"/>
    <p:sldId id="325" r:id="rId18"/>
    <p:sldId id="363" r:id="rId19"/>
    <p:sldId id="364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6" r:id="rId38"/>
    <p:sldId id="407" r:id="rId39"/>
    <p:sldId id="404" r:id="rId40"/>
    <p:sldId id="405" r:id="rId41"/>
    <p:sldId id="403" r:id="rId42"/>
    <p:sldId id="402" r:id="rId43"/>
    <p:sldId id="401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4291" autoAdjust="0"/>
  </p:normalViewPr>
  <p:slideViewPr>
    <p:cSldViewPr>
      <p:cViewPr>
        <p:scale>
          <a:sx n="95" d="100"/>
          <a:sy n="95" d="100"/>
        </p:scale>
        <p:origin x="66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1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985478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01724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programming_langu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817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root object in JavaScript is Object – all objects are derived from 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Does not support class-based inheritance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/>
              <a:t>Cannot support polymorphism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8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writeln</a:t>
            </a:r>
            <a:r>
              <a:rPr lang="en-US" dirty="0"/>
              <a:t>() method is identical to the write() method, with the addition of writing a newline character after each statement.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97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53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/>
              <a:t>The </a:t>
            </a:r>
            <a:r>
              <a:rPr lang="en-GB" sz="2000" dirty="0">
                <a:latin typeface="Courier New" pitchFamily="49" charset="0"/>
              </a:rPr>
              <a:t>Window</a:t>
            </a:r>
            <a:r>
              <a:rPr lang="en-GB" sz="2000" dirty="0"/>
              <a:t> object has two properties, </a:t>
            </a:r>
            <a:r>
              <a:rPr lang="en-GB" sz="2000" dirty="0">
                <a:latin typeface="Courier New" pitchFamily="49" charset="0"/>
              </a:rPr>
              <a:t>document</a:t>
            </a:r>
            <a:r>
              <a:rPr lang="en-GB" sz="2000" dirty="0"/>
              <a:t> and </a:t>
            </a:r>
            <a:r>
              <a:rPr lang="en-GB" sz="2000" dirty="0">
                <a:latin typeface="Courier New" pitchFamily="49" charset="0"/>
              </a:rPr>
              <a:t>window</a:t>
            </a:r>
            <a:r>
              <a:rPr lang="en-GB" sz="2000" dirty="0"/>
              <a:t>, which refer to the </a:t>
            </a:r>
            <a:r>
              <a:rPr lang="en-GB" sz="2000" dirty="0">
                <a:latin typeface="Courier New" pitchFamily="49" charset="0"/>
              </a:rPr>
              <a:t>Document</a:t>
            </a:r>
            <a:r>
              <a:rPr lang="en-GB" sz="2000" dirty="0"/>
              <a:t> and </a:t>
            </a:r>
            <a:r>
              <a:rPr lang="en-GB" sz="2000" dirty="0">
                <a:latin typeface="Courier New" pitchFamily="49" charset="0"/>
              </a:rPr>
              <a:t>Window</a:t>
            </a:r>
            <a:r>
              <a:rPr lang="en-GB" sz="2000" dirty="0"/>
              <a:t> objects, respectively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1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8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9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4201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2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146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3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Now standardized by the European Computer Manufacturers Association as ECMA-262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eaLnBrk="1" hangingPunct="1">
              <a:lnSpc>
                <a:spcPct val="90000"/>
              </a:lnSpc>
            </a:pPr>
            <a:r>
              <a:rPr lang="en-GB" sz="1200" dirty="0"/>
              <a:t>Microsoft </a:t>
            </a:r>
            <a:r>
              <a:rPr lang="en-GB" sz="1200" dirty="0" err="1"/>
              <a:t>javaScript</a:t>
            </a:r>
            <a:r>
              <a:rPr lang="en-GB" sz="1200" dirty="0"/>
              <a:t> is Jscript.</a:t>
            </a:r>
          </a:p>
          <a:p>
            <a:pPr eaLnBrk="1" hangingPunct="1">
              <a:lnSpc>
                <a:spcPct val="90000"/>
              </a:lnSpc>
            </a:pPr>
            <a:endParaRPr lang="en-GB" sz="1200" dirty="0"/>
          </a:p>
          <a:p>
            <a:pPr eaLnBrk="1" hangingPunct="1">
              <a:lnSpc>
                <a:spcPct val="90000"/>
              </a:lnSpc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final choice of name caused confusion, giving the impression that the language was a spin-off of the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Java programming language"/>
              </a:rPr>
              <a:t>Java programming language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choice has been characterized by many as a marketing ploy by Netscape to give JavaScript the cachet of what was then the hot new web programming language</a:t>
            </a:r>
            <a:endParaRPr lang="en-GB" sz="1200" dirty="0"/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9686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The control expression can be a </a:t>
            </a:r>
            <a:r>
              <a:rPr lang="en-US" b="1" dirty="0">
                <a:solidFill>
                  <a:srgbClr val="7030A0"/>
                </a:solidFill>
              </a:rPr>
              <a:t>number</a:t>
            </a:r>
            <a:r>
              <a:rPr lang="en-US" dirty="0"/>
              <a:t>, a  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, or a </a:t>
            </a:r>
            <a:r>
              <a:rPr lang="en-US" b="1" dirty="0">
                <a:solidFill>
                  <a:srgbClr val="7030A0"/>
                </a:solidFill>
              </a:rPr>
              <a:t>Boolean</a:t>
            </a:r>
          </a:p>
          <a:p>
            <a:r>
              <a:rPr lang="en-US" dirty="0"/>
              <a:t>      - If it is a string, it is true unless it is empty or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>
                <a:latin typeface="Courier New" pitchFamily="49" charset="0"/>
              </a:rPr>
              <a:t>0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  <a:p>
            <a:r>
              <a:rPr lang="en-US" dirty="0"/>
              <a:t>      - If it is a number, it is true unless it is zero</a:t>
            </a:r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295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get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alerts to print right to left, as well as looking OK, you need to go to control panel &gt; regional settings &gt; language tab, and check the box 'install files for complex scripts and right to left languages.' This installs files from the Windows CD. A quick reboot and all is well!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724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</a:t>
            </a:r>
            <a:r>
              <a:rPr lang="en-US" baseline="0" dirty="0"/>
              <a:t> Can Have more than one Case with the same </a:t>
            </a:r>
            <a:r>
              <a:rPr lang="en-US" baseline="0" dirty="0" err="1"/>
              <a:t>excuted</a:t>
            </a:r>
            <a:r>
              <a:rPr lang="en-US" baseline="0" dirty="0"/>
              <a:t> code.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730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1522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5534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3562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/>
              <a:t>init can have declarations, but the scope of such variables is the whole script</a:t>
            </a:r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839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10750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34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5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C00000"/>
                </a:solidFill>
              </a:rPr>
              <a:t>ript</a:t>
            </a:r>
            <a:r>
              <a:rPr lang="en-US" dirty="0">
                <a:solidFill>
                  <a:srgbClr val="C00000"/>
                </a:solidFill>
              </a:rPr>
              <a:t> &gt;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&lt;script language="</a:t>
            </a:r>
            <a:r>
              <a:rPr lang="en-US" dirty="0" err="1">
                <a:solidFill>
                  <a:srgbClr val="C00000"/>
                </a:solidFill>
              </a:rPr>
              <a:t>javascript</a:t>
            </a:r>
            <a:r>
              <a:rPr lang="en-US" dirty="0">
                <a:solidFill>
                  <a:srgbClr val="C00000"/>
                </a:solidFill>
              </a:rPr>
              <a:t>"&gt;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89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3004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Parameters are passed by value, but when a reference variable is passed, the semantics are pass-by-reference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All parameters are sent through a property array, </a:t>
            </a:r>
            <a:r>
              <a:rPr lang="en-GB" sz="1200" dirty="0">
                <a:latin typeface="Courier New" pitchFamily="49" charset="0"/>
              </a:rPr>
              <a:t>arguments</a:t>
            </a:r>
            <a:r>
              <a:rPr lang="en-GB" sz="1200" dirty="0"/>
              <a:t>, which has the </a:t>
            </a:r>
            <a:r>
              <a:rPr lang="en-GB" sz="1200" dirty="0">
                <a:latin typeface="Courier New" pitchFamily="49" charset="0"/>
              </a:rPr>
              <a:t>length</a:t>
            </a:r>
            <a:r>
              <a:rPr lang="en-GB" sz="1200" dirty="0"/>
              <a:t> property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53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5657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6134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6249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768BF-1A59-4ACF-9103-D5DA19D1E110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81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120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\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 lang="en-US" baseline="0">
                <a:solidFill>
                  <a:srgbClr val="C00000"/>
                </a:solidFill>
              </a:rPr>
              <a:t> tab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1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6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NB JavaScript programs can issue HTTP requests and load other pages</a:t>
            </a:r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JavaScript scripts do not require the Java VM to be loaded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Thus JavaScript scripts tend to be fast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Document Object Model makes it possible to create dynamic HTML documents with JavaScript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Server side java scripts are rarely used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8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25 reserved words, plus future reserved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>
              <a:lnSpc>
                <a:spcPct val="80000"/>
              </a:lnSpc>
            </a:pPr>
            <a:r>
              <a:rPr lang="en-GB" sz="1200" dirty="0"/>
              <a:t>Scripts are usually hidden from browsers that do not include JavaScript interpreters by putting them in </a:t>
            </a:r>
            <a:r>
              <a:rPr lang="en-GB" sz="1200" dirty="0">
                <a:solidFill>
                  <a:srgbClr val="FF0000"/>
                </a:solidFill>
              </a:rPr>
              <a:t>special</a:t>
            </a:r>
            <a:r>
              <a:rPr lang="en-GB" sz="1200" dirty="0"/>
              <a:t> comments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200" dirty="0">
                <a:latin typeface="Courier New" pitchFamily="49" charset="0"/>
              </a:rPr>
              <a:t>     </a:t>
            </a:r>
            <a:r>
              <a:rPr lang="en-GB" sz="1200" b="1" dirty="0">
                <a:latin typeface="Courier New" pitchFamily="49" charset="0"/>
              </a:rPr>
              <a:t> &lt;!--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200" dirty="0">
                <a:latin typeface="Courier New" pitchFamily="49" charset="0"/>
              </a:rPr>
              <a:t>      -- JavaScript script –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200" dirty="0">
                <a:latin typeface="Courier New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en-GB" sz="1200" b="1" dirty="0">
                <a:latin typeface="Courier New" pitchFamily="49" charset="0"/>
              </a:rPr>
              <a:t>--&gt;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comment closer must be on its own line and preceded by two slashes, by this way it is ignored by browser that </a:t>
            </a:r>
            <a:r>
              <a:rPr lang="en-US" b="1" dirty="0">
                <a:solidFill>
                  <a:srgbClr val="C00000"/>
                </a:solidFill>
              </a:rPr>
              <a:t>can not execute </a:t>
            </a:r>
            <a:r>
              <a:rPr lang="en-US" b="1" dirty="0"/>
              <a:t>java script and executed by browser which can</a:t>
            </a:r>
            <a:endParaRPr lang="ar-EG" b="1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08E7B-64BA-4610-BCEC-725F7A436D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5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6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4E7A-670B-4F9B-B729-D40277F673A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8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43F4-DB46-4DDE-9DCE-80824F8DBFD4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60D-83D7-4BE6-9AFA-ADE4C76D884F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C5BE-6F9C-4B62-8BD0-F78A23BE287D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8A47-A778-4F20-88CA-32493E22FC87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96390"/>
            <a:ext cx="3581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sz="1050" dirty="0"/>
              <a:t>Web Programming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lec5</a:t>
            </a:r>
            <a:endParaRPr lang="ar-EG" dirty="0"/>
          </a:p>
        </p:txBody>
      </p:sp>
      <p:pic>
        <p:nvPicPr>
          <p:cNvPr id="12" name="Picture 6" descr="http://www.crcs.bc.ca/images/javascript-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95400" cy="431800"/>
          </a:xfrm>
          <a:prstGeom prst="rect">
            <a:avLst/>
          </a:prstGeom>
          <a:noFill/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2286000" y="6594470"/>
            <a:ext cx="609600" cy="24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016AE0-64E8-4F28-9C22-7FEE4CE8DE0A}" type="datetime10">
              <a:rPr lang="en-US" smtClean="0"/>
              <a:pPr/>
              <a:t>04:45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documen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DocumentObjectDemo.html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hello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obj_window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Examples/confirmDemo.html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s/Greeting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xamples/Demo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Demo3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s/simpleQuestion/simpleQues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xamples/simpleSwitchCaseDemo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s/DynamicBorder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s/forDemo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/printingHeader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/whileDemo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obfuscato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xamples/FunctionCallDemo1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FunctionCallDemo3.js" TargetMode="External"/><Relationship Id="rId5" Type="http://schemas.openxmlformats.org/officeDocument/2006/relationships/hyperlink" Target="Examples/FunctionCallDemo3.html" TargetMode="External"/><Relationship Id="rId4" Type="http://schemas.openxmlformats.org/officeDocument/2006/relationships/hyperlink" Target="Examples/FunctionCallDemo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s/parametersDemo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s/simpleEventFuctionDemo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simpleEventDemo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Demo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685800"/>
          </a:xfrm>
        </p:spPr>
        <p:txBody>
          <a:bodyPr/>
          <a:lstStyle/>
          <a:p>
            <a:r>
              <a:rPr lang="en-US" dirty="0"/>
              <a:t>Dr Walid M. Aly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90600"/>
            <a:ext cx="7543800" cy="9781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dirty="0"/>
              <a:t>Web Programming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4191000"/>
            <a:ext cx="304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Lecture 5</a:t>
            </a:r>
            <a:endParaRPr lang="ar-E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4965412"/>
            <a:ext cx="304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Java Script Basics</a:t>
            </a:r>
            <a:endParaRPr lang="ar-EG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Java Script Object Orientation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648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dirty="0"/>
              <a:t>JavaScript is NOT an object-oriented programming language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3200" dirty="0"/>
              <a:t>Rather </a:t>
            </a:r>
            <a:r>
              <a:rPr lang="en-GB" sz="3200" dirty="0">
                <a:solidFill>
                  <a:srgbClr val="0070C0"/>
                </a:solidFill>
              </a:rPr>
              <a:t>object-based </a:t>
            </a:r>
          </a:p>
          <a:p>
            <a:pPr algn="just" eaLnBrk="1" hangingPunct="1">
              <a:lnSpc>
                <a:spcPct val="8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GB" dirty="0"/>
              <a:t>JavaScript objects are collections of </a:t>
            </a:r>
          </a:p>
          <a:p>
            <a:pPr lvl="1" algn="just">
              <a:lnSpc>
                <a:spcPct val="8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GB" dirty="0">
                <a:solidFill>
                  <a:srgbClr val="0070C0"/>
                </a:solidFill>
              </a:rPr>
              <a:t>properties</a:t>
            </a:r>
            <a:r>
              <a:rPr lang="en-GB" dirty="0"/>
              <a:t> (like the fields of classes in Java) </a:t>
            </a:r>
          </a:p>
          <a:p>
            <a:pPr lvl="1" algn="just">
              <a:lnSpc>
                <a:spcPct val="80000"/>
              </a:lnSpc>
              <a:spcBef>
                <a:spcPct val="25000"/>
              </a:spcBef>
              <a:buFont typeface="Wingdings" pitchFamily="2" charset="2"/>
              <a:buChar char="§"/>
            </a:pPr>
            <a:r>
              <a:rPr lang="en-GB" dirty="0">
                <a:solidFill>
                  <a:srgbClr val="0070C0"/>
                </a:solidFill>
              </a:rPr>
              <a:t>methods</a:t>
            </a:r>
          </a:p>
          <a:p>
            <a:pPr eaLnBrk="1" hangingPunct="1">
              <a:lnSpc>
                <a:spcPct val="80000"/>
              </a:lnSpc>
            </a:pP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The document Object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4665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JavaScript models the </a:t>
            </a:r>
            <a:r>
              <a:rPr lang="en-GB" sz="2000" dirty="0">
                <a:solidFill>
                  <a:srgbClr val="0070C0"/>
                </a:solidFill>
              </a:rPr>
              <a:t>HTML document </a:t>
            </a:r>
            <a:r>
              <a:rPr lang="en-GB" sz="2000" dirty="0"/>
              <a:t>with the </a:t>
            </a:r>
            <a:r>
              <a:rPr lang="en-GB" sz="2000" dirty="0">
                <a:solidFill>
                  <a:srgbClr val="0070C0"/>
                </a:solidFill>
                <a:latin typeface="Courier New" pitchFamily="49" charset="0"/>
              </a:rPr>
              <a:t>document</a:t>
            </a:r>
            <a:r>
              <a:rPr lang="en-GB" sz="2000" dirty="0"/>
              <a:t> object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The document object is a property of </a:t>
            </a:r>
            <a:r>
              <a:rPr lang="en-GB" sz="2000" u="sng" dirty="0"/>
              <a:t>window object </a:t>
            </a:r>
            <a:r>
              <a:rPr lang="en-GB" sz="2000" dirty="0"/>
              <a:t>and can be accessed as </a:t>
            </a:r>
            <a:r>
              <a:rPr lang="en-GB" sz="2000" dirty="0">
                <a:solidFill>
                  <a:srgbClr val="7030A0"/>
                </a:solidFill>
              </a:rPr>
              <a:t>document</a:t>
            </a:r>
            <a:r>
              <a:rPr lang="en-GB" sz="2000" dirty="0"/>
              <a:t> or </a:t>
            </a:r>
            <a:r>
              <a:rPr lang="en-GB" sz="2000" dirty="0" err="1">
                <a:solidFill>
                  <a:srgbClr val="7030A0"/>
                </a:solidFill>
              </a:rPr>
              <a:t>window.document</a:t>
            </a:r>
            <a:endParaRPr lang="en-GB" sz="2000" dirty="0">
              <a:solidFill>
                <a:srgbClr val="7030A0"/>
              </a:solidFill>
            </a:endParaRPr>
          </a:p>
          <a:p>
            <a:pPr marL="1800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000" dirty="0"/>
              <a:t>The </a:t>
            </a:r>
            <a:r>
              <a:rPr lang="en-GB" sz="2000" dirty="0">
                <a:latin typeface="Courier New" pitchFamily="49" charset="0"/>
              </a:rPr>
              <a:t>document</a:t>
            </a:r>
            <a:r>
              <a:rPr lang="en-GB" sz="2000" dirty="0"/>
              <a:t> object has a method, </a:t>
            </a:r>
            <a:r>
              <a:rPr lang="en-GB" sz="2000" dirty="0">
                <a:solidFill>
                  <a:srgbClr val="7030A0"/>
                </a:solidFill>
                <a:latin typeface="Courier New" pitchFamily="49" charset="0"/>
              </a:rPr>
              <a:t>write</a:t>
            </a:r>
            <a:r>
              <a:rPr lang="en-GB" sz="2000" dirty="0"/>
              <a:t>, which </a:t>
            </a:r>
            <a:r>
              <a:rPr lang="en-GB" sz="2000" dirty="0">
                <a:solidFill>
                  <a:srgbClr val="FF0000"/>
                </a:solidFill>
              </a:rPr>
              <a:t>dynamically</a:t>
            </a:r>
            <a:r>
              <a:rPr lang="en-GB" sz="2000" dirty="0"/>
              <a:t> creates content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rgbClr val="C00000"/>
                </a:solidFill>
              </a:rPr>
              <a:t>The parameter of the write method  is a string, often concatenated from parts, some of which are variables or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any HTML tags</a:t>
            </a:r>
          </a:p>
          <a:p>
            <a:pPr>
              <a:lnSpc>
                <a:spcPct val="90000"/>
              </a:lnSpc>
              <a:buNone/>
            </a:pPr>
            <a:r>
              <a:rPr lang="en-GB" sz="2000" b="1" dirty="0"/>
              <a:t> </a:t>
            </a:r>
            <a:r>
              <a:rPr lang="en-GB" sz="2000" b="1" dirty="0" err="1"/>
              <a:t>document.write</a:t>
            </a:r>
            <a:r>
              <a:rPr lang="en-GB" sz="2000" b="1" dirty="0"/>
              <a:t>("Hello world1");</a:t>
            </a:r>
          </a:p>
          <a:p>
            <a:pPr>
              <a:lnSpc>
                <a:spcPct val="90000"/>
              </a:lnSpc>
              <a:buNone/>
            </a:pPr>
            <a:r>
              <a:rPr lang="en-GB" sz="2000" b="1" dirty="0"/>
              <a:t> </a:t>
            </a:r>
            <a:r>
              <a:rPr lang="en-GB" sz="2000" b="1" dirty="0" err="1"/>
              <a:t>document.write</a:t>
            </a:r>
            <a:r>
              <a:rPr lang="en-GB" sz="2000" b="1" dirty="0"/>
              <a:t>("&lt;h1&gt;Hello world2&lt;/h1&gt;");</a:t>
            </a:r>
          </a:p>
          <a:p>
            <a:pPr>
              <a:lnSpc>
                <a:spcPct val="90000"/>
              </a:lnSpc>
              <a:buNone/>
            </a:pPr>
            <a:r>
              <a:rPr lang="en-GB" sz="2000" b="1" dirty="0" err="1"/>
              <a:t>document.write</a:t>
            </a:r>
            <a:r>
              <a:rPr lang="en-GB" sz="2000" b="1" dirty="0"/>
              <a:t>("Hello", "&lt;</a:t>
            </a:r>
            <a:r>
              <a:rPr lang="en-GB" sz="2000" b="1" dirty="0" err="1"/>
              <a:t>br</a:t>
            </a:r>
            <a:r>
              <a:rPr lang="en-GB" sz="2000" b="1" dirty="0"/>
              <a:t>/&gt;" ,"world3");</a:t>
            </a:r>
          </a:p>
          <a:p>
            <a:pPr>
              <a:lnSpc>
                <a:spcPct val="90000"/>
              </a:lnSpc>
              <a:buNone/>
            </a:pPr>
            <a:r>
              <a:rPr lang="en-GB" sz="2000" b="1" dirty="0" err="1">
                <a:latin typeface="Courier New" pitchFamily="49" charset="0"/>
              </a:rPr>
              <a:t>document.write</a:t>
            </a:r>
            <a:r>
              <a:rPr lang="en-GB" sz="2000" b="1" dirty="0">
                <a:latin typeface="Courier New" pitchFamily="49" charset="0"/>
              </a:rPr>
              <a:t>("Answer: ", result, "&lt;</a:t>
            </a:r>
            <a:r>
              <a:rPr lang="en-GB" sz="2000" b="1" dirty="0" err="1">
                <a:latin typeface="Courier New" pitchFamily="49" charset="0"/>
              </a:rPr>
              <a:t>br</a:t>
            </a:r>
            <a:r>
              <a:rPr lang="en-GB" sz="2000" b="1" dirty="0">
                <a:latin typeface="Courier New" pitchFamily="49" charset="0"/>
              </a:rPr>
              <a:t>&gt;");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/>
              <a:t>The parameter is sent to the browser, so it can be anything that can appear in an HTML document (any HTML tags)</a:t>
            </a:r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http://www.w3schools.com/jsref/dom_obj_document.asp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2970" y="2895600"/>
            <a:ext cx="1524000" cy="1266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04184" y="6121063"/>
            <a:ext cx="283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file"/>
              </a:rPr>
              <a:t>DocumentObjectDemo.html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44074" y="5080660"/>
            <a:ext cx="87630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If the  HTML code have attributes, use the escape character \” , or single quotation</a:t>
            </a:r>
          </a:p>
          <a:p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rgbClr val="C00000"/>
                </a:solidFill>
              </a:rPr>
              <a:t>\”</a:t>
            </a:r>
            <a:r>
              <a:rPr lang="en-US" dirty="0"/>
              <a:t>image.png</a:t>
            </a:r>
            <a:r>
              <a:rPr lang="en-US" dirty="0">
                <a:solidFill>
                  <a:srgbClr val="C00000"/>
                </a:solidFill>
              </a:rPr>
              <a:t>\”</a:t>
            </a:r>
            <a:r>
              <a:rPr lang="en-US" dirty="0"/>
              <a:t>  /&gt;”); </a:t>
            </a:r>
          </a:p>
          <a:p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dirty="0"/>
              <a:t>image.png</a:t>
            </a:r>
            <a:r>
              <a:rPr lang="en-US" dirty="0">
                <a:solidFill>
                  <a:srgbClr val="C00000"/>
                </a:solidFill>
              </a:rPr>
              <a:t>’ </a:t>
            </a:r>
            <a:r>
              <a:rPr lang="en-US" dirty="0"/>
              <a:t> /&gt;”); 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609600"/>
            <a:ext cx="6858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 Hello world 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&lt;script &gt;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</a:t>
            </a:r>
            <a:r>
              <a:rPr lang="en-US" b="1" dirty="0" err="1">
                <a:solidFill>
                  <a:srgbClr val="C00000"/>
                </a:solidFill>
              </a:rPr>
              <a:t>document.write</a:t>
            </a:r>
            <a:r>
              <a:rPr lang="en-US" b="1" dirty="0">
                <a:solidFill>
                  <a:srgbClr val="C00000"/>
                </a:solidFill>
              </a:rPr>
              <a:t>("Hello","&lt;</a:t>
            </a:r>
            <a:r>
              <a:rPr lang="en-US" b="1" dirty="0" err="1">
                <a:solidFill>
                  <a:srgbClr val="C00000"/>
                </a:solidFill>
              </a:rPr>
              <a:t>br</a:t>
            </a:r>
            <a:r>
              <a:rPr lang="en-US" b="1" dirty="0">
                <a:solidFill>
                  <a:srgbClr val="C00000"/>
                </a:solidFill>
              </a:rPr>
              <a:t>/&gt;"+ "fellow Web programmers!");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&lt;/script&gt;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648200"/>
            <a:ext cx="169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61722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hlinkClick r:id="rId4" action="ppaction://hlinkfile"/>
              </a:rPr>
              <a:t>hello.html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The window Object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10600" cy="2362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/>
              <a:t>The model for the browser display window is the </a:t>
            </a:r>
            <a:r>
              <a:rPr lang="en-GB" sz="2400" dirty="0">
                <a:solidFill>
                  <a:srgbClr val="0070C0"/>
                </a:solidFill>
                <a:latin typeface="Courier New" pitchFamily="49" charset="0"/>
              </a:rPr>
              <a:t>Window</a:t>
            </a:r>
            <a:r>
              <a:rPr lang="en-GB" sz="2400" dirty="0"/>
              <a:t> object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/>
              <a:t>The document object is a window </a:t>
            </a:r>
            <a:r>
              <a:rPr lang="en-GB" sz="2400" dirty="0" err="1"/>
              <a:t>prperty</a:t>
            </a:r>
            <a:r>
              <a:rPr lang="en-GB" sz="2400" dirty="0"/>
              <a:t> and can be accessed by </a:t>
            </a:r>
            <a:r>
              <a:rPr lang="en-GB" sz="2400" dirty="0" err="1"/>
              <a:t>window.document</a:t>
            </a:r>
            <a:r>
              <a:rPr lang="en-GB" sz="2400" dirty="0"/>
              <a:t> or simply document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sz="2400" dirty="0"/>
              <a:t>  The </a:t>
            </a:r>
            <a:r>
              <a:rPr lang="en-GB" sz="2400" dirty="0">
                <a:latin typeface="Courier New" pitchFamily="49" charset="0"/>
              </a:rPr>
              <a:t>Window</a:t>
            </a:r>
            <a:r>
              <a:rPr lang="en-GB" sz="2400" dirty="0"/>
              <a:t> object has three  basic methods for creating dialog boxes: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2000" dirty="0"/>
              <a:t>alert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2000" dirty="0"/>
              <a:t>confirm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sz="2000" dirty="0"/>
              <a:t>prompt</a:t>
            </a:r>
            <a:endParaRPr lang="en-GB" sz="24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95300" indent="-4953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GB" b="1" dirty="0"/>
              <a:t>Alert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4114800"/>
            <a:ext cx="8153400" cy="22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GB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window.alert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(“The sum is:” + sum + ”\n");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is plain text,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HTML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Opens a dialog box which displays the  parameter string and an OK button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waits for the user to press the OK button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7848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http://www.w3schools.com/jsref/obj_window.asp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895600"/>
            <a:ext cx="8153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Calling these methods is done by </a:t>
            </a:r>
            <a:r>
              <a:rPr lang="en-US" dirty="0" err="1">
                <a:solidFill>
                  <a:srgbClr val="C00000"/>
                </a:solidFill>
              </a:rPr>
              <a:t>window.methodName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or simply </a:t>
            </a:r>
            <a:r>
              <a:rPr lang="en-US" dirty="0" err="1">
                <a:solidFill>
                  <a:srgbClr val="C00000"/>
                </a:solidFill>
              </a:rPr>
              <a:t>methodname</a:t>
            </a:r>
            <a:r>
              <a:rPr lang="en-US" dirty="0">
                <a:solidFill>
                  <a:srgbClr val="C00000"/>
                </a:solidFill>
              </a:rPr>
              <a:t>(….)</a:t>
            </a:r>
            <a:endParaRPr lang="ar-E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window Object.....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895600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GB" sz="2600" b="1" dirty="0">
                <a:solidFill>
                  <a:srgbClr val="FF0000"/>
                </a:solidFill>
              </a:rPr>
              <a:t>Confirm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GB" sz="2400" dirty="0">
                <a:latin typeface="Courier New" pitchFamily="49" charset="0"/>
              </a:rPr>
              <a:t>   var question = </a:t>
            </a:r>
            <a:r>
              <a:rPr lang="en-GB" sz="2400" dirty="0" err="1">
                <a:latin typeface="Courier New" pitchFamily="49" charset="0"/>
              </a:rPr>
              <a:t>window.confirm</a:t>
            </a:r>
            <a:r>
              <a:rPr lang="en-GB" sz="2400" dirty="0">
                <a:latin typeface="Courier New" pitchFamily="49" charset="0"/>
              </a:rPr>
              <a:t>("Do you want to continue this download?");</a:t>
            </a:r>
          </a:p>
          <a:p>
            <a:pPr marL="990600" lvl="1" indent="-533400" eaLnBrk="1" hangingPunct="1"/>
            <a:r>
              <a:rPr lang="en-GB" sz="2400" dirty="0"/>
              <a:t>Opens a dialog box and displays the parameter and two buttons, OK and Cancel</a:t>
            </a:r>
          </a:p>
          <a:p>
            <a:pPr marL="990600" lvl="1" indent="-533400" eaLnBrk="1" hangingPunct="1"/>
            <a:r>
              <a:rPr lang="en-GB" sz="2400" dirty="0"/>
              <a:t>Returns a Boolean value, depending on which button was pressed (it waits for one)</a:t>
            </a:r>
          </a:p>
          <a:p>
            <a:pPr marL="571500" indent="-571500" eaLnBrk="1" hangingPunct="1"/>
            <a:endParaRPr lang="en-GB" sz="2600" dirty="0"/>
          </a:p>
        </p:txBody>
      </p:sp>
      <p:pic>
        <p:nvPicPr>
          <p:cNvPr id="21508" name="Picture 5" descr="Sebesta_c04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4191000"/>
            <a:ext cx="347503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5638800"/>
            <a:ext cx="196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file"/>
              </a:rPr>
              <a:t>confirmDemo.html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Window Object.....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93075" cy="3094037"/>
          </a:xfrm>
        </p:spPr>
        <p:txBody>
          <a:bodyPr>
            <a:normAutofit fontScale="92500"/>
          </a:bodyPr>
          <a:lstStyle/>
          <a:p>
            <a:pPr marL="400050" indent="-40005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3"/>
            </a:pPr>
            <a:r>
              <a:rPr lang="en-GB" sz="2600" b="1" dirty="0">
                <a:solidFill>
                  <a:srgbClr val="FF0000"/>
                </a:solidFill>
              </a:rPr>
              <a:t>Prompt </a:t>
            </a:r>
          </a:p>
          <a:p>
            <a:pPr marL="400050" indent="-400050" eaLnBrk="1" hangingPunct="1">
              <a:buFont typeface="Wingdings" pitchFamily="2" charset="2"/>
              <a:buNone/>
            </a:pPr>
            <a:r>
              <a:rPr lang="en-GB" sz="2400" dirty="0"/>
              <a:t>     </a:t>
            </a:r>
            <a:r>
              <a:rPr lang="en-GB" sz="2400" dirty="0" err="1"/>
              <a:t>window.</a:t>
            </a:r>
            <a:r>
              <a:rPr lang="en-GB" sz="2400" dirty="0" err="1">
                <a:latin typeface="Courier New" pitchFamily="49" charset="0"/>
              </a:rPr>
              <a:t>prompt</a:t>
            </a:r>
            <a:r>
              <a:rPr lang="en-GB" sz="2400" dirty="0">
                <a:latin typeface="Courier New" pitchFamily="49" charset="0"/>
              </a:rPr>
              <a:t>("What is your name?", “ ");</a:t>
            </a:r>
          </a:p>
          <a:p>
            <a:pPr marL="838200" lvl="1" indent="-381000" eaLnBrk="1" hangingPunct="1"/>
            <a:r>
              <a:rPr lang="en-GB" sz="2200" dirty="0"/>
              <a:t>Opens a dialog box and displays its string parameter, along with a text box and two  buttons, OK and Cancel</a:t>
            </a:r>
          </a:p>
          <a:p>
            <a:pPr marL="838200" lvl="1" indent="-381000" eaLnBrk="1" hangingPunct="1"/>
            <a:r>
              <a:rPr lang="en-GB" sz="2200" dirty="0"/>
              <a:t>The second parameter is for a default response if the user presses OK without typing a response in the text box (waits for OK)</a:t>
            </a:r>
          </a:p>
          <a:p>
            <a:pPr marL="838200" lvl="1" indent="-381000"/>
            <a:r>
              <a:rPr lang="en-US" sz="2400" dirty="0"/>
              <a:t>If the user clicks "OK" the box returns the input value as a </a:t>
            </a:r>
            <a:r>
              <a:rPr lang="en-US" sz="2400" b="1" dirty="0">
                <a:solidFill>
                  <a:srgbClr val="00B0F0"/>
                </a:solidFill>
              </a:rPr>
              <a:t>string</a:t>
            </a:r>
            <a:r>
              <a:rPr lang="en-US" sz="2400" dirty="0"/>
              <a:t>. If the user clicks "Cancel" the box returns </a:t>
            </a:r>
            <a:r>
              <a:rPr lang="en-US" sz="2400" u="sng" dirty="0">
                <a:solidFill>
                  <a:srgbClr val="0070C0"/>
                </a:solidFill>
              </a:rPr>
              <a:t>null</a:t>
            </a:r>
            <a:r>
              <a:rPr lang="en-US" sz="2400" dirty="0"/>
              <a:t>.</a:t>
            </a:r>
          </a:p>
          <a:p>
            <a:pPr marL="838200" lvl="1" indent="-381000" eaLnBrk="1" hangingPunct="1"/>
            <a:endParaRPr lang="en-GB" sz="2200" dirty="0"/>
          </a:p>
          <a:p>
            <a:pPr marL="400050" indent="-400050" eaLnBrk="1" hangingPunct="1"/>
            <a:endParaRPr lang="en-GB" sz="2200" dirty="0"/>
          </a:p>
          <a:p>
            <a:pPr marL="400050" indent="-400050" eaLnBrk="1" hangingPunct="1"/>
            <a:endParaRPr lang="en-GB" dirty="0"/>
          </a:p>
        </p:txBody>
      </p:sp>
      <p:pic>
        <p:nvPicPr>
          <p:cNvPr id="22532" name="Picture 4" descr="Sebesta_c04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54225" y="4294187"/>
            <a:ext cx="5257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If  the second argument is omitted , IE shows the word “undefined” , Google chrome  shows an empty string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Example: using prompt function</a:t>
            </a:r>
            <a:endParaRPr lang="ar-E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701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 Demo 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&lt;script type = "text/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b="1" dirty="0">
                <a:solidFill>
                  <a:srgbClr val="C00000"/>
                </a:solidFill>
              </a:rPr>
              <a:t>"  &gt;</a:t>
            </a:r>
          </a:p>
          <a:p>
            <a:r>
              <a:rPr lang="en-US" b="1" dirty="0">
                <a:solidFill>
                  <a:srgbClr val="C00000"/>
                </a:solidFill>
              </a:rPr>
              <a:t>   name= </a:t>
            </a:r>
            <a:r>
              <a:rPr lang="en-US" b="1" dirty="0" err="1">
                <a:solidFill>
                  <a:srgbClr val="C00000"/>
                </a:solidFill>
              </a:rPr>
              <a:t>window.prompt</a:t>
            </a:r>
            <a:r>
              <a:rPr lang="en-US" b="1" dirty="0">
                <a:solidFill>
                  <a:srgbClr val="C00000"/>
                </a:solidFill>
              </a:rPr>
              <a:t>("what is your name");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 err="1">
                <a:solidFill>
                  <a:srgbClr val="C00000"/>
                </a:solidFill>
              </a:rPr>
              <a:t>window.alert</a:t>
            </a:r>
            <a:r>
              <a:rPr lang="en-US" b="1" dirty="0">
                <a:solidFill>
                  <a:srgbClr val="C00000"/>
                </a:solidFill>
              </a:rPr>
              <a:t>("Hello " + name);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 err="1">
                <a:solidFill>
                  <a:srgbClr val="C00000"/>
                </a:solidFill>
              </a:rPr>
              <a:t>document.write</a:t>
            </a:r>
            <a:r>
              <a:rPr lang="en-US" b="1" dirty="0">
                <a:solidFill>
                  <a:srgbClr val="C00000"/>
                </a:solidFill>
              </a:rPr>
              <a:t>("Hello ",name);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&lt;/script&gt;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61722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hlinkClick r:id="rId3" action="ppaction://hlinkfile"/>
              </a:rPr>
              <a:t>greeting.html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JavaScript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67325"/>
            <a:ext cx="8763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267200"/>
            <a:ext cx="331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JavaScript Assignment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5720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Assignment operators are used to assign values to JavaScript variables.</a:t>
            </a:r>
          </a:p>
          <a:p>
            <a:r>
              <a:rPr lang="en-US" dirty="0"/>
              <a:t>Given that </a:t>
            </a:r>
            <a:r>
              <a:rPr lang="en-US" b="1" dirty="0"/>
              <a:t>x=10</a:t>
            </a:r>
            <a:r>
              <a:rPr lang="en-US" dirty="0"/>
              <a:t> and </a:t>
            </a:r>
            <a:r>
              <a:rPr lang="en-US" b="1" dirty="0"/>
              <a:t>y=5</a:t>
            </a:r>
            <a:r>
              <a:rPr lang="en-US" dirty="0"/>
              <a:t>, the table below explains the assignment operators: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3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- All operations are in double precision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Arithmetic operators are used to perform arithmetic between variables and/or values.</a:t>
            </a:r>
          </a:p>
          <a:p>
            <a:r>
              <a:rPr lang="en-US" dirty="0"/>
              <a:t>Given that </a:t>
            </a:r>
            <a:r>
              <a:rPr lang="en-US" b="1" dirty="0"/>
              <a:t>y=5</a:t>
            </a:r>
            <a:r>
              <a:rPr lang="en-US" dirty="0"/>
              <a:t>, the table below explains the arithmetic operators: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321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JavaScript Arithmetic Operators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05000"/>
            <a:ext cx="61817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+ operator can also be used to add string variables or text values together.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txt1="What a very ";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txt2="nice day";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txt3=txt1+txt2</a:t>
            </a:r>
            <a:r>
              <a:rPr lang="en-US" dirty="0"/>
              <a:t>;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the execution of the statements above, the variable txt3 contains "What a very nice day".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20040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ectangle 8"/>
          <p:cNvSpPr/>
          <p:nvPr/>
        </p:nvSpPr>
        <p:spPr>
          <a:xfrm>
            <a:off x="0" y="3276600"/>
            <a:ext cx="290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Adding Strings and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90600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Adding Strings and Strings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4038600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x=5+5;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document.write(x);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x="5"+"5";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document.write(x);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x=5+"5";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document.write(x);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4267200" y="4267200"/>
            <a:ext cx="60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/>
              <a:t>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55</a:t>
            </a:r>
            <a:br>
              <a:rPr lang="ar-EG" dirty="0"/>
            </a:b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0" y="36576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rule is: </a:t>
            </a:r>
            <a:r>
              <a:rPr lang="en-US" b="1" dirty="0"/>
              <a:t>If you add a number and a string, the result will be a string!</a:t>
            </a: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3810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Operators………..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3581400" cy="38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Comparison Operators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4996" y="2743200"/>
            <a:ext cx="408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(age&lt;18) </a:t>
            </a:r>
            <a:r>
              <a:rPr lang="en-US" dirty="0" err="1"/>
              <a:t>document.write</a:t>
            </a:r>
            <a:r>
              <a:rPr lang="en-US" dirty="0"/>
              <a:t>("Too young");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7529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143000"/>
            <a:ext cx="883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itchFamily="49" charset="0"/>
                <a:cs typeface="Courier New" pitchFamily="49" charset="0"/>
              </a:rPr>
              <a:t>Comparison and Logical operators are used to test for true or false.</a:t>
            </a:r>
            <a:endParaRPr kumimoji="0" lang="ar-EG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494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JavaScript Comparison and Logical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191000"/>
            <a:ext cx="184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Logical Operators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886200"/>
            <a:ext cx="5248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0" y="38862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0" y="53340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2438400" y="5715000"/>
            <a:ext cx="4066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variablename</a:t>
            </a:r>
            <a:r>
              <a:rPr lang="en-US" dirty="0"/>
              <a:t>=(condition)?value1:value2 </a:t>
            </a:r>
            <a:endParaRPr lang="ar-EG" dirty="0"/>
          </a:p>
        </p:txBody>
      </p:sp>
      <p:sp>
        <p:nvSpPr>
          <p:cNvPr id="16" name="Rectangle 15"/>
          <p:cNvSpPr/>
          <p:nvPr/>
        </p:nvSpPr>
        <p:spPr>
          <a:xfrm>
            <a:off x="0" y="5410200"/>
            <a:ext cx="220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Conditional Operator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6211669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greeting=(visitor=="PRES")?"Dear President ":"Dear ";</a:t>
            </a:r>
            <a:endParaRPr lang="ar-EG" dirty="0">
              <a:solidFill>
                <a:srgbClr val="0070C0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33400" y="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Operators………..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152400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x=5;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2" grpId="0" animBg="1"/>
      <p:bldP spid="12" grpId="1" animBg="1"/>
      <p:bldP spid="13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JavaScript?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53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GB" sz="11200" dirty="0"/>
              <a:t>Originally developed by </a:t>
            </a:r>
            <a:r>
              <a:rPr lang="en-GB" sz="11200" dirty="0">
                <a:solidFill>
                  <a:srgbClr val="FF0000"/>
                </a:solidFill>
              </a:rPr>
              <a:t>Netscape</a:t>
            </a:r>
            <a:r>
              <a:rPr lang="en-GB" sz="11200" dirty="0"/>
              <a:t>, as Mocha/ </a:t>
            </a:r>
            <a:r>
              <a:rPr lang="en-GB" sz="11200" dirty="0" err="1"/>
              <a:t>LiveScript</a:t>
            </a:r>
            <a:endParaRPr lang="en-GB" sz="11200" dirty="0"/>
          </a:p>
          <a:p>
            <a:pPr>
              <a:lnSpc>
                <a:spcPct val="90000"/>
              </a:lnSpc>
            </a:pPr>
            <a:r>
              <a:rPr lang="en-GB" sz="11200" dirty="0"/>
              <a:t>Became a joint venture of Netscape and Sun in 1995, renamed JavaScript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JavaScript is the most popular </a:t>
            </a:r>
            <a:r>
              <a:rPr lang="en-US" sz="11200" dirty="0">
                <a:solidFill>
                  <a:srgbClr val="FF0000"/>
                </a:solidFill>
              </a:rPr>
              <a:t>scripting language </a:t>
            </a:r>
            <a:r>
              <a:rPr lang="en-US" sz="11200" dirty="0"/>
              <a:t>on the internet, and works in all major browsers, such as Internet Explorer, Firefox, Chrome, Opera, and Safari.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JavaScript was designed to </a:t>
            </a:r>
            <a:r>
              <a:rPr lang="en-US" sz="11200" dirty="0">
                <a:solidFill>
                  <a:srgbClr val="FF0000"/>
                </a:solidFill>
              </a:rPr>
              <a:t>add interactivity </a:t>
            </a:r>
            <a:r>
              <a:rPr lang="en-US" sz="11200" dirty="0"/>
              <a:t>to HTML pages.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A scripting language is a </a:t>
            </a:r>
            <a:r>
              <a:rPr lang="en-US" sz="11200" dirty="0">
                <a:solidFill>
                  <a:srgbClr val="00B0F0"/>
                </a:solidFill>
              </a:rPr>
              <a:t>lightweight</a:t>
            </a:r>
            <a:r>
              <a:rPr lang="en-US" sz="11200" dirty="0"/>
              <a:t> programming language.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JavaScript is usually embedded directly into HTML pages.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JavaScript is an </a:t>
            </a:r>
            <a:r>
              <a:rPr lang="en-US" sz="11200" dirty="0">
                <a:solidFill>
                  <a:srgbClr val="00B0F0"/>
                </a:solidFill>
              </a:rPr>
              <a:t>interpreted</a:t>
            </a:r>
            <a:r>
              <a:rPr lang="en-US" sz="11200" dirty="0"/>
              <a:t> language (means that scripts execute without preliminary compilation)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/>
              <a:t>Everyone can use JavaScript without purchasing a license.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6488668"/>
            <a:ext cx="1357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Demo2.html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4191000" y="6488668"/>
            <a:ext cx="1357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4" action="ppaction://hlinkfile"/>
              </a:rPr>
              <a:t>Demo3.html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4114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(</a:t>
            </a:r>
            <a:r>
              <a:rPr lang="en-US" b="1" i="1" dirty="0"/>
              <a:t>condition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condition is true</a:t>
            </a:r>
            <a:br>
              <a:rPr lang="en-US" dirty="0"/>
            </a:br>
            <a:r>
              <a:rPr lang="en-US" dirty="0"/>
              <a:t>  }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4343400" y="7620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(</a:t>
            </a:r>
            <a:r>
              <a:rPr lang="en-US" b="1" i="1" dirty="0"/>
              <a:t>condition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condition is true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b="1" dirty="0"/>
              <a:t>else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condition is not true</a:t>
            </a:r>
            <a:br>
              <a:rPr lang="en-US" dirty="0"/>
            </a:br>
            <a:r>
              <a:rPr lang="en-US" dirty="0"/>
              <a:t>  }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2057400"/>
            <a:ext cx="43434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(</a:t>
            </a:r>
            <a:r>
              <a:rPr lang="en-US" b="1" i="1" dirty="0"/>
              <a:t>condition1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condition1 is true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b="1" dirty="0"/>
              <a:t>else if (</a:t>
            </a:r>
            <a:r>
              <a:rPr lang="en-US" b="1" i="1" dirty="0"/>
              <a:t>condition2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condition2 is true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b="1" dirty="0"/>
              <a:t>else</a:t>
            </a:r>
            <a:br>
              <a:rPr lang="en-US" dirty="0"/>
            </a:br>
            <a:r>
              <a:rPr lang="en-US" dirty="0"/>
              <a:t>  {</a:t>
            </a:r>
            <a:br>
              <a:rPr lang="en-US" dirty="0"/>
            </a:br>
            <a:r>
              <a:rPr lang="en-US" i="1" dirty="0"/>
              <a:t>  code to be executed if neither condition1</a:t>
            </a:r>
          </a:p>
          <a:p>
            <a:r>
              <a:rPr lang="en-US" i="1" dirty="0"/>
              <a:t> nor condition2 is true</a:t>
            </a:r>
            <a:br>
              <a:rPr lang="en-US" dirty="0"/>
            </a:br>
            <a:r>
              <a:rPr lang="en-US" dirty="0"/>
              <a:t>  }</a:t>
            </a:r>
            <a:endParaRPr lang="ar-EG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5105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Conditional if-else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581400"/>
            <a:ext cx="4495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(answer==10)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</a:t>
            </a:r>
            <a:r>
              <a:rPr lang="en-US" dirty="0" err="1"/>
              <a:t>window.alert</a:t>
            </a:r>
            <a:r>
              <a:rPr lang="en-US" dirty="0"/>
              <a:t> </a:t>
            </a:r>
            <a:r>
              <a:rPr lang="ar-EG" dirty="0"/>
              <a:t>“</a:t>
            </a:r>
            <a:r>
              <a:rPr lang="en-US" dirty="0"/>
              <a:t>Correct Answer”);</a:t>
            </a:r>
          </a:p>
          <a:p>
            <a:r>
              <a:rPr lang="en-US" dirty="0"/>
              <a:t>  }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6172200"/>
            <a:ext cx="214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simpleQuestion.html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716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var </a:t>
            </a:r>
            <a:r>
              <a:rPr lang="en-US" sz="2400" dirty="0" err="1"/>
              <a:t>inCorrect</a:t>
            </a:r>
            <a:r>
              <a:rPr lang="en-US" sz="2400" dirty="0"/>
              <a:t>=</a:t>
            </a:r>
            <a:r>
              <a:rPr lang="ar-EG" sz="2400" dirty="0"/>
              <a:t> “الأجابه غير صحيحه“</a:t>
            </a:r>
            <a:r>
              <a:rPr lang="en-US" sz="2400" dirty="0"/>
              <a:t>;</a:t>
            </a:r>
            <a:endParaRPr lang="ar-EG" sz="2400" dirty="0"/>
          </a:p>
          <a:p>
            <a:r>
              <a:rPr lang="en-US" sz="2400" dirty="0"/>
              <a:t>var correct=</a:t>
            </a:r>
            <a:r>
              <a:rPr lang="ar-EG" sz="2400" dirty="0"/>
              <a:t>“الأجابه صحيحه"</a:t>
            </a:r>
            <a:r>
              <a:rPr lang="en-US" sz="2400" dirty="0"/>
              <a:t> ;</a:t>
            </a:r>
            <a:endParaRPr lang="ar-EG" sz="2400" dirty="0"/>
          </a:p>
          <a:p>
            <a:r>
              <a:rPr lang="en-US" sz="2400" dirty="0"/>
              <a:t>var answer=</a:t>
            </a:r>
            <a:r>
              <a:rPr lang="en-US" sz="2400" dirty="0" err="1"/>
              <a:t>window.prompt</a:t>
            </a:r>
            <a:r>
              <a:rPr lang="ar-EG" sz="2400" dirty="0"/>
              <a:t>ما حاصل جمع 5 و5 ”)</a:t>
            </a:r>
            <a:r>
              <a:rPr lang="en-US" sz="2400" dirty="0"/>
              <a:t>”,” “);</a:t>
            </a:r>
            <a:endParaRPr lang="ar-EG" sz="2400" dirty="0"/>
          </a:p>
          <a:p>
            <a:r>
              <a:rPr lang="en-US" sz="2400" dirty="0"/>
              <a:t>if (answer!=10)</a:t>
            </a:r>
          </a:p>
          <a:p>
            <a:r>
              <a:rPr lang="en-US" sz="2400" dirty="0"/>
              <a:t>  {</a:t>
            </a:r>
          </a:p>
          <a:p>
            <a:pPr algn="l"/>
            <a:r>
              <a:rPr lang="en-US" sz="2400" dirty="0"/>
              <a:t>  flag=</a:t>
            </a:r>
            <a:r>
              <a:rPr lang="en-US" sz="2400" dirty="0" err="1"/>
              <a:t>window.confirm</a:t>
            </a:r>
            <a:r>
              <a:rPr lang="en-US" sz="2400" dirty="0"/>
              <a:t> </a:t>
            </a:r>
            <a:r>
              <a:rPr lang="ar-EG" sz="2400" dirty="0"/>
              <a:t>“اجابه خطأ! حاول مره اخري”)</a:t>
            </a:r>
            <a:r>
              <a:rPr lang="en-US" sz="2400" dirty="0"/>
              <a:t>);</a:t>
            </a:r>
            <a:endParaRPr lang="ar-EG" sz="2400" dirty="0"/>
          </a:p>
          <a:p>
            <a:r>
              <a:rPr lang="en-US" sz="2400" dirty="0"/>
              <a:t>if(flag)</a:t>
            </a:r>
          </a:p>
          <a:p>
            <a:r>
              <a:rPr lang="en-US" sz="2400" dirty="0"/>
              <a:t>answer=</a:t>
            </a:r>
            <a:r>
              <a:rPr lang="en-US" sz="2400" dirty="0" err="1"/>
              <a:t>window.prompt</a:t>
            </a:r>
            <a:r>
              <a:rPr lang="ar-EG" sz="2400" dirty="0"/>
              <a:t>ما حاصل جمع 5 و 5؟“) </a:t>
            </a:r>
            <a:r>
              <a:rPr lang="en-US" sz="2400" dirty="0"/>
              <a:t>”,” “);</a:t>
            </a:r>
            <a:endParaRPr lang="ar-EG" sz="2400" dirty="0"/>
          </a:p>
          <a:p>
            <a:r>
              <a:rPr lang="ar-EG" sz="2400" dirty="0"/>
              <a:t> </a:t>
            </a:r>
            <a:r>
              <a:rPr lang="en-US" sz="2400" dirty="0"/>
              <a:t>}</a:t>
            </a:r>
            <a:endParaRPr lang="ar-EG" sz="2400" dirty="0"/>
          </a:p>
          <a:p>
            <a:endParaRPr lang="ar-EG" sz="2400" dirty="0"/>
          </a:p>
          <a:p>
            <a:r>
              <a:rPr lang="en-US" sz="2400" dirty="0"/>
              <a:t>if (answer==10)</a:t>
            </a:r>
          </a:p>
          <a:p>
            <a:r>
              <a:rPr lang="en-US" sz="2400" dirty="0" err="1"/>
              <a:t>document.write</a:t>
            </a:r>
            <a:r>
              <a:rPr lang="en-US" sz="2400" dirty="0"/>
              <a:t>(correct);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inCorrect</a:t>
            </a:r>
            <a:r>
              <a:rPr lang="en-US" sz="2400" dirty="0"/>
              <a:t>);</a:t>
            </a:r>
            <a:endParaRPr lang="ar-E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0"/>
            <a:ext cx="54102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Example : Simple Question</a:t>
            </a:r>
            <a:endParaRPr lang="ar-EG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0198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Conditional switch statement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229600" cy="313932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7030A0"/>
                </a:solidFill>
              </a:rPr>
              <a:t>switch</a:t>
            </a:r>
            <a:r>
              <a:rPr lang="en-US" dirty="0"/>
              <a:t>(n)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case</a:t>
            </a:r>
            <a:r>
              <a:rPr lang="en-US" dirty="0"/>
              <a:t> 1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br>
              <a:rPr lang="en-US" dirty="0"/>
            </a:br>
            <a:r>
              <a:rPr lang="en-US" i="1" dirty="0"/>
              <a:t>  execute code block 1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7030A0"/>
                </a:solidFill>
              </a:rPr>
              <a:t>break;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case</a:t>
            </a:r>
            <a:r>
              <a:rPr lang="en-US" dirty="0"/>
              <a:t> 2:</a:t>
            </a:r>
            <a:br>
              <a:rPr lang="en-US" dirty="0"/>
            </a:br>
            <a:r>
              <a:rPr lang="en-US" i="1" dirty="0"/>
              <a:t>  execute code block 2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7030A0"/>
                </a:solidFill>
              </a:rPr>
              <a:t>break;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default:</a:t>
            </a:r>
            <a:br>
              <a:rPr lang="en-US" dirty="0"/>
            </a:br>
            <a:r>
              <a:rPr lang="en-US" i="1" dirty="0"/>
              <a:t>  code to be executed if n is different from case 1 and 2</a:t>
            </a:r>
            <a:br>
              <a:rPr lang="en-US" dirty="0"/>
            </a:br>
            <a:r>
              <a:rPr lang="en-US" dirty="0"/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572000"/>
            <a:ext cx="8839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CA" dirty="0"/>
              <a:t>The expression n can be a number or a character or a String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CA" dirty="0"/>
              <a:t>Use the switch statement to select one of many blocks of code to be executed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CA" dirty="0"/>
              <a:t>a single expression </a:t>
            </a:r>
            <a:r>
              <a:rPr lang="en-CA" i="1" dirty="0"/>
              <a:t>n</a:t>
            </a:r>
            <a:r>
              <a:rPr lang="en-CA" dirty="0"/>
              <a:t> (most often a variable), that is evaluated once. The value of the expression is then compared with the values for each case in the structure. If there is a match, the block of code associated with that case is executed. Use </a:t>
            </a:r>
            <a:r>
              <a:rPr lang="en-CA" b="1" dirty="0"/>
              <a:t>break</a:t>
            </a:r>
            <a:r>
              <a:rPr lang="en-CA" dirty="0"/>
              <a:t> to prevent the code from running into the next case automatically.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CA" dirty="0"/>
              <a:t>Use the </a:t>
            </a:r>
            <a:r>
              <a:rPr lang="en-CA" i="1" dirty="0"/>
              <a:t>default</a:t>
            </a:r>
            <a:r>
              <a:rPr lang="en-CA" dirty="0"/>
              <a:t> keyword to specify what to do if there is no match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0"/>
            <a:ext cx="6705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Example : simple switch case Demo</a:t>
            </a:r>
            <a:endParaRPr lang="ar-EG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6858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….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&lt;script type = "text/</a:t>
            </a:r>
            <a:r>
              <a:rPr lang="en-US" dirty="0" err="1"/>
              <a:t>javascript</a:t>
            </a:r>
            <a:r>
              <a:rPr lang="en-US" dirty="0"/>
              <a:t>"  &gt;</a:t>
            </a:r>
          </a:p>
          <a:p>
            <a:endParaRPr lang="en-US" dirty="0"/>
          </a:p>
          <a:p>
            <a:r>
              <a:rPr lang="en-US" dirty="0"/>
              <a:t>var  country = prompt("Enter the name of country\n" +"to display its capital city" );</a:t>
            </a:r>
          </a:p>
          <a:p>
            <a:r>
              <a:rPr lang="en-US" dirty="0"/>
              <a:t>	switch (country) {</a:t>
            </a:r>
          </a:p>
          <a:p>
            <a:r>
              <a:rPr lang="en-US" dirty="0"/>
              <a:t>	  case "Egypt":</a:t>
            </a:r>
          </a:p>
          <a:p>
            <a:r>
              <a:rPr lang="en-US" dirty="0"/>
              <a:t>	               </a:t>
            </a:r>
            <a:r>
              <a:rPr lang="en-US" dirty="0" err="1"/>
              <a:t>window.alert</a:t>
            </a:r>
            <a:r>
              <a:rPr lang="en-US" dirty="0"/>
              <a:t>("Cairo");</a:t>
            </a:r>
          </a:p>
          <a:p>
            <a:r>
              <a:rPr lang="en-US" dirty="0"/>
              <a:t>	               break;</a:t>
            </a:r>
          </a:p>
          <a:p>
            <a:r>
              <a:rPr lang="en-US" dirty="0"/>
              <a:t>	  case "France":</a:t>
            </a:r>
          </a:p>
          <a:p>
            <a:r>
              <a:rPr lang="en-US" dirty="0"/>
              <a:t>	               </a:t>
            </a:r>
            <a:r>
              <a:rPr lang="en-US" dirty="0" err="1"/>
              <a:t>window.alert</a:t>
            </a:r>
            <a:r>
              <a:rPr lang="en-US" dirty="0"/>
              <a:t>("Paris");</a:t>
            </a:r>
          </a:p>
          <a:p>
            <a:r>
              <a:rPr lang="en-US" dirty="0"/>
              <a:t>	               break;</a:t>
            </a:r>
          </a:p>
          <a:p>
            <a:r>
              <a:rPr lang="en-US" dirty="0"/>
              <a:t>	  case "England":</a:t>
            </a:r>
          </a:p>
          <a:p>
            <a:r>
              <a:rPr lang="en-US" dirty="0"/>
              <a:t>	               </a:t>
            </a:r>
            <a:r>
              <a:rPr lang="en-US" dirty="0" err="1"/>
              <a:t>window.alert</a:t>
            </a:r>
            <a:r>
              <a:rPr lang="en-US" dirty="0"/>
              <a:t>("London");</a:t>
            </a:r>
          </a:p>
          <a:p>
            <a:r>
              <a:rPr lang="en-US" dirty="0"/>
              <a:t>	               break;</a:t>
            </a:r>
          </a:p>
          <a:p>
            <a:r>
              <a:rPr lang="en-US" dirty="0"/>
              <a:t>	  default:    </a:t>
            </a:r>
            <a:r>
              <a:rPr lang="en-US" dirty="0" err="1"/>
              <a:t>window.alert</a:t>
            </a:r>
            <a:r>
              <a:rPr lang="en-US" dirty="0"/>
              <a:t>("unknown City");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&lt;/script&gt;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172200"/>
            <a:ext cx="29125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simpleSwitchCaseDemo.html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6488668"/>
            <a:ext cx="2217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DynamicBorders.html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0"/>
            <a:ext cx="6705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Example : dynamic setting of table border</a:t>
            </a:r>
            <a:endParaRPr lang="ar-EG" sz="28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57200"/>
            <a:ext cx="7772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  &gt;</a:t>
            </a:r>
          </a:p>
          <a:p>
            <a:r>
              <a:rPr lang="en-US" dirty="0"/>
              <a:t>    </a:t>
            </a:r>
            <a:r>
              <a:rPr lang="en-US" sz="1400" dirty="0"/>
              <a:t>var </a:t>
            </a:r>
            <a:r>
              <a:rPr lang="en-US" sz="1400" dirty="0" err="1"/>
              <a:t>bordersize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bordersize</a:t>
            </a:r>
            <a:r>
              <a:rPr lang="en-US" sz="1400" dirty="0"/>
              <a:t> = prompt("Select a table border size \n" +</a:t>
            </a:r>
          </a:p>
          <a:p>
            <a:r>
              <a:rPr lang="en-US" sz="1400" dirty="0"/>
              <a:t>	                    "0 (no border) \n" +</a:t>
            </a:r>
          </a:p>
          <a:p>
            <a:r>
              <a:rPr lang="en-US" sz="1400" dirty="0"/>
              <a:t>	                    "1 (1 pixel border) \n" +</a:t>
            </a:r>
          </a:p>
          <a:p>
            <a:r>
              <a:rPr lang="en-US" sz="1400" dirty="0"/>
              <a:t>	                    "4 (4 pixel border) \n" +</a:t>
            </a:r>
          </a:p>
          <a:p>
            <a:r>
              <a:rPr lang="en-US" sz="1400" dirty="0"/>
              <a:t>	                    "8 (8 pixel border) \n");</a:t>
            </a:r>
          </a:p>
          <a:p>
            <a:r>
              <a:rPr lang="en-US" sz="1400" dirty="0"/>
              <a:t>	switch (</a:t>
            </a:r>
            <a:r>
              <a:rPr lang="en-US" sz="1400" dirty="0" err="1"/>
              <a:t>bordersize</a:t>
            </a:r>
            <a:r>
              <a:rPr lang="en-US" sz="1400" dirty="0"/>
              <a:t>) {</a:t>
            </a:r>
          </a:p>
          <a:p>
            <a:r>
              <a:rPr lang="en-US" sz="1400" dirty="0"/>
              <a:t>	  case "0": </a:t>
            </a:r>
            <a:r>
              <a:rPr lang="en-US" sz="1400" dirty="0" err="1"/>
              <a:t>document.write</a:t>
            </a:r>
            <a:r>
              <a:rPr lang="en-US" sz="1400" dirty="0"/>
              <a:t>("&lt;table&gt;");</a:t>
            </a:r>
          </a:p>
          <a:p>
            <a:r>
              <a:rPr lang="en-US" sz="1400" dirty="0"/>
              <a:t>	            break;</a:t>
            </a:r>
          </a:p>
          <a:p>
            <a:r>
              <a:rPr lang="en-US" sz="1400" dirty="0"/>
              <a:t>	  case "1": </a:t>
            </a:r>
            <a:r>
              <a:rPr lang="en-US" sz="1400" dirty="0" err="1"/>
              <a:t>document.write</a:t>
            </a:r>
            <a:r>
              <a:rPr lang="en-US" sz="1400" dirty="0"/>
              <a:t>("&lt;table border = '1'&gt;");</a:t>
            </a:r>
          </a:p>
          <a:p>
            <a:r>
              <a:rPr lang="en-US" sz="1400" dirty="0"/>
              <a:t>	            break;</a:t>
            </a:r>
          </a:p>
          <a:p>
            <a:r>
              <a:rPr lang="en-US" sz="1400" dirty="0"/>
              <a:t>	  case "4": </a:t>
            </a:r>
            <a:r>
              <a:rPr lang="en-US" sz="1400" dirty="0" err="1"/>
              <a:t>document.write</a:t>
            </a:r>
            <a:r>
              <a:rPr lang="en-US" sz="1400" dirty="0"/>
              <a:t>("&lt;table border = '4'&gt;");</a:t>
            </a:r>
          </a:p>
          <a:p>
            <a:r>
              <a:rPr lang="en-US" sz="1400" dirty="0"/>
              <a:t>	            break;</a:t>
            </a:r>
          </a:p>
          <a:p>
            <a:r>
              <a:rPr lang="en-US" sz="1400" dirty="0"/>
              <a:t>	  case "8": </a:t>
            </a:r>
            <a:r>
              <a:rPr lang="en-US" sz="1400" dirty="0" err="1"/>
              <a:t>document.write</a:t>
            </a:r>
            <a:r>
              <a:rPr lang="en-US" sz="1400" dirty="0"/>
              <a:t>("&lt;table border = '8'&gt;");</a:t>
            </a:r>
          </a:p>
          <a:p>
            <a:r>
              <a:rPr lang="en-US" sz="1400" dirty="0"/>
              <a:t>	            break;</a:t>
            </a:r>
          </a:p>
          <a:p>
            <a:r>
              <a:rPr lang="en-US" sz="1400" dirty="0"/>
              <a:t>	  default:  </a:t>
            </a:r>
            <a:r>
              <a:rPr lang="en-US" sz="1400" dirty="0" err="1"/>
              <a:t>document.write</a:t>
            </a:r>
            <a:r>
              <a:rPr lang="en-US" sz="1400" dirty="0"/>
              <a:t>("Error - invalid choice: ",</a:t>
            </a:r>
          </a:p>
          <a:p>
            <a:r>
              <a:rPr lang="en-US" sz="1400" dirty="0"/>
              <a:t>	                            </a:t>
            </a:r>
            <a:r>
              <a:rPr lang="en-US" sz="1400" dirty="0" err="1"/>
              <a:t>bordersize</a:t>
            </a:r>
            <a:r>
              <a:rPr lang="en-US" sz="1400" dirty="0"/>
              <a:t>, "&lt;</a:t>
            </a:r>
            <a:r>
              <a:rPr lang="en-US" sz="1400" dirty="0" err="1"/>
              <a:t>br</a:t>
            </a:r>
            <a:r>
              <a:rPr lang="en-US" sz="1400" dirty="0"/>
              <a:t> /&gt;");</a:t>
            </a:r>
          </a:p>
          <a:p>
            <a:r>
              <a:rPr lang="en-US" sz="1400" dirty="0"/>
              <a:t>                   </a:t>
            </a:r>
            <a:r>
              <a:rPr lang="en-US" sz="1400" dirty="0" err="1"/>
              <a:t>document.write</a:t>
            </a:r>
            <a:r>
              <a:rPr lang="en-US" sz="1400" dirty="0"/>
              <a:t>("&lt;table&gt;");</a:t>
            </a:r>
          </a:p>
          <a:p>
            <a:r>
              <a:rPr lang="en-US" sz="1400" dirty="0"/>
              <a:t>	}</a:t>
            </a:r>
          </a:p>
          <a:p>
            <a:r>
              <a:rPr lang="en-US" sz="1400" b="1" dirty="0"/>
              <a:t>&lt;/script&gt;</a:t>
            </a:r>
          </a:p>
          <a:p>
            <a:r>
              <a:rPr lang="en-US" sz="1400" dirty="0"/>
              <a:t>	&lt;caption&gt; Clubs &lt;/Caption&gt;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&gt;&lt;</a:t>
            </a:r>
            <a:r>
              <a:rPr lang="en-US" sz="1400" dirty="0" err="1"/>
              <a:t>th</a:t>
            </a:r>
            <a:r>
              <a:rPr lang="en-US" sz="1400" dirty="0"/>
              <a:t>&gt; Club Name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th</a:t>
            </a:r>
            <a:r>
              <a:rPr lang="en-US" sz="1400" dirty="0"/>
              <a:t>&gt; Establishment Year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 &lt;td&gt; </a:t>
            </a:r>
            <a:r>
              <a:rPr lang="en-US" sz="1400" dirty="0" err="1"/>
              <a:t>zamalek</a:t>
            </a:r>
            <a:r>
              <a:rPr lang="en-US" sz="1400" dirty="0"/>
              <a:t>&lt;/td&gt;&lt;td&gt; 1911 &lt;/td&gt;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&lt;/table&gt;</a:t>
            </a:r>
            <a:endParaRPr lang="ar-EG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Java script has the following structure for loop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34000"/>
            <a:ext cx="6561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Javascript</a:t>
            </a:r>
            <a:r>
              <a:rPr lang="en-US" sz="3200" dirty="0"/>
              <a:t> supports break &amp; continue </a:t>
            </a:r>
            <a:endParaRPr lang="ar-EG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for(</a:t>
            </a:r>
            <a:r>
              <a:rPr lang="en-US" sz="2000" i="1" dirty="0"/>
              <a:t>variable</a:t>
            </a:r>
            <a:r>
              <a:rPr lang="en-US" sz="2000" dirty="0"/>
              <a:t>=</a:t>
            </a:r>
            <a:r>
              <a:rPr lang="en-US" sz="2000" i="1" dirty="0" err="1"/>
              <a:t>startvalue</a:t>
            </a:r>
            <a:r>
              <a:rPr lang="en-US" sz="2000" dirty="0" err="1"/>
              <a:t>;</a:t>
            </a:r>
            <a:r>
              <a:rPr lang="en-US" sz="2000" i="1" dirty="0" err="1"/>
              <a:t>variable</a:t>
            </a:r>
            <a:r>
              <a:rPr lang="en-US" sz="2000" dirty="0"/>
              <a:t>&lt;=</a:t>
            </a:r>
            <a:r>
              <a:rPr lang="en-US" sz="2000" i="1" dirty="0" err="1"/>
              <a:t>endvalue</a:t>
            </a:r>
            <a:r>
              <a:rPr lang="en-US" sz="2000" dirty="0" err="1"/>
              <a:t>;</a:t>
            </a:r>
            <a:r>
              <a:rPr lang="en-US" sz="2000" i="1" dirty="0" err="1"/>
              <a:t>variable</a:t>
            </a:r>
            <a:r>
              <a:rPr lang="en-US" sz="2000" dirty="0"/>
              <a:t>=</a:t>
            </a:r>
            <a:r>
              <a:rPr lang="en-US" sz="2000" i="1" dirty="0" err="1"/>
              <a:t>variable</a:t>
            </a:r>
            <a:r>
              <a:rPr lang="en-US" sz="2000" dirty="0" err="1"/>
              <a:t>+</a:t>
            </a:r>
            <a:r>
              <a:rPr lang="en-US" sz="2000" i="1" dirty="0" err="1"/>
              <a:t>increment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i="1" dirty="0"/>
              <a:t>code to be executed</a:t>
            </a:r>
            <a:br>
              <a:rPr lang="en-US" sz="2000" dirty="0"/>
            </a:br>
            <a:r>
              <a:rPr lang="en-US" sz="2000" dirty="0"/>
              <a:t>}</a:t>
            </a:r>
            <a:endParaRPr lang="ar-EG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3733800"/>
            <a:ext cx="4953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=0;i&lt;=5;i++)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 err="1"/>
              <a:t>document.write</a:t>
            </a:r>
            <a:r>
              <a:rPr lang="en-US" sz="2000" dirty="0"/>
              <a:t>("The number is 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 err="1"/>
              <a:t>document.write</a:t>
            </a:r>
            <a:r>
              <a:rPr lang="en-US" sz="2000" dirty="0"/>
              <a:t>("&lt;</a:t>
            </a:r>
            <a:r>
              <a:rPr lang="en-US" sz="2000" dirty="0" err="1"/>
              <a:t>br</a:t>
            </a:r>
            <a:r>
              <a:rPr lang="en-US" sz="2000" dirty="0"/>
              <a:t> /&gt;");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&lt;/script&gt;</a:t>
            </a:r>
            <a:endParaRPr lang="ar-EG" sz="2000" dirty="0"/>
          </a:p>
        </p:txBody>
      </p:sp>
      <p:sp>
        <p:nvSpPr>
          <p:cNvPr id="8" name="Rectangle 7"/>
          <p:cNvSpPr/>
          <p:nvPr/>
        </p:nvSpPr>
        <p:spPr>
          <a:xfrm>
            <a:off x="5410200" y="6172200"/>
            <a:ext cx="1508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forDemo.html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2590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For  Loops</a:t>
            </a:r>
            <a:endParaRPr lang="ar-EG" sz="32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590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 The increment parameter could also be negative, and the &lt;= could be any comparing statement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784860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&lt;script type="text/</a:t>
            </a:r>
            <a:r>
              <a:rPr lang="en-US" sz="3200" dirty="0" err="1"/>
              <a:t>javascript</a:t>
            </a:r>
            <a:r>
              <a:rPr lang="en-US" sz="3200" dirty="0"/>
              <a:t>"&gt;</a:t>
            </a:r>
          </a:p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 = 1; </a:t>
            </a:r>
            <a:r>
              <a:rPr lang="en-US" sz="3200" dirty="0" err="1"/>
              <a:t>i</a:t>
            </a:r>
            <a:r>
              <a:rPr lang="en-US" sz="3200" dirty="0"/>
              <a:t> &lt;= 6;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</a:p>
          <a:p>
            <a:r>
              <a:rPr lang="en-US" sz="3200" dirty="0"/>
              <a:t>{</a:t>
            </a:r>
          </a:p>
          <a:p>
            <a:r>
              <a:rPr lang="en-US" sz="2800" dirty="0" err="1"/>
              <a:t>document.write</a:t>
            </a:r>
            <a:r>
              <a:rPr lang="en-US" sz="2800" dirty="0"/>
              <a:t>("&lt;h" + </a:t>
            </a:r>
            <a:r>
              <a:rPr lang="en-US" sz="2800" dirty="0" err="1"/>
              <a:t>i</a:t>
            </a:r>
            <a:r>
              <a:rPr lang="en-US" sz="2800" dirty="0"/>
              <a:t> + "&gt;This is heading " +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("&lt;/h" + </a:t>
            </a:r>
            <a:r>
              <a:rPr lang="en-US" sz="3200" dirty="0" err="1"/>
              <a:t>i</a:t>
            </a:r>
            <a:r>
              <a:rPr lang="en-US" sz="3200" dirty="0"/>
              <a:t> + "&gt;");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&lt;/script&gt;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printing different Headers</a:t>
            </a:r>
            <a:endParaRPr kumimoji="0" lang="ar-EG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6096000"/>
            <a:ext cx="21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printingHeaders.html</a:t>
            </a:r>
            <a:endParaRPr lang="ar-E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Loops...........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7200"/>
            <a:ext cx="2590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while</a:t>
            </a:r>
            <a:endParaRPr lang="ar-EG" sz="32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447800"/>
            <a:ext cx="3505200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while (</a:t>
            </a:r>
            <a:r>
              <a:rPr lang="en-US" sz="2000" i="1" dirty="0"/>
              <a:t>variable</a:t>
            </a:r>
            <a:r>
              <a:rPr lang="en-US" sz="2000" dirty="0"/>
              <a:t>&lt;=</a:t>
            </a:r>
            <a:r>
              <a:rPr lang="en-US" sz="2000" i="1" dirty="0" err="1"/>
              <a:t>endvalue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  {</a:t>
            </a:r>
            <a:br>
              <a:rPr lang="en-US" sz="2000" dirty="0"/>
            </a:br>
            <a:r>
              <a:rPr lang="en-US" sz="2000" i="1" dirty="0"/>
              <a:t>  code to be executed</a:t>
            </a:r>
            <a:br>
              <a:rPr lang="en-US" sz="2000" dirty="0"/>
            </a:br>
            <a:r>
              <a:rPr lang="en-US" sz="2000" dirty="0"/>
              <a:t>  }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019800"/>
            <a:ext cx="5281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&lt;= could be any comparing operator.</a:t>
            </a:r>
            <a:endParaRPr lang="ar-EG" sz="2400" dirty="0"/>
          </a:p>
        </p:txBody>
      </p:sp>
      <p:sp>
        <p:nvSpPr>
          <p:cNvPr id="11" name="Rectangle 10"/>
          <p:cNvSpPr/>
          <p:nvPr/>
        </p:nvSpPr>
        <p:spPr>
          <a:xfrm>
            <a:off x="4191000" y="11430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&lt;=10)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document.write</a:t>
            </a:r>
            <a:r>
              <a:rPr lang="en-US" dirty="0"/>
              <a:t>("&lt;</a:t>
            </a:r>
            <a:r>
              <a:rPr lang="en-US" dirty="0" err="1"/>
              <a:t>li</a:t>
            </a:r>
            <a:r>
              <a:rPr lang="en-US" dirty="0"/>
              <a:t>&gt;" + "Hello "+ </a:t>
            </a:r>
            <a:r>
              <a:rPr lang="en-US" dirty="0" err="1"/>
              <a:t>i</a:t>
            </a:r>
            <a:r>
              <a:rPr lang="en-US" dirty="0"/>
              <a:t> + " &lt;/</a:t>
            </a:r>
            <a:r>
              <a:rPr lang="en-US" dirty="0" err="1"/>
              <a:t>li</a:t>
            </a:r>
            <a:r>
              <a:rPr lang="en-US" dirty="0"/>
              <a:t>&gt;");</a:t>
            </a:r>
          </a:p>
          <a:p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  <a:endParaRPr lang="ar-EG" dirty="0"/>
          </a:p>
        </p:txBody>
      </p:sp>
      <p:grpSp>
        <p:nvGrpSpPr>
          <p:cNvPr id="2" name="Group 14"/>
          <p:cNvGrpSpPr/>
          <p:nvPr/>
        </p:nvGrpSpPr>
        <p:grpSpPr>
          <a:xfrm>
            <a:off x="0" y="3581400"/>
            <a:ext cx="5105400" cy="2163128"/>
            <a:chOff x="0" y="3581400"/>
            <a:chExt cx="5105400" cy="2163128"/>
          </a:xfrm>
        </p:grpSpPr>
        <p:sp>
          <p:nvSpPr>
            <p:cNvPr id="12" name="TextBox 11"/>
            <p:cNvSpPr txBox="1"/>
            <p:nvPr/>
          </p:nvSpPr>
          <p:spPr>
            <a:xfrm>
              <a:off x="0" y="3581400"/>
              <a:ext cx="25908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</a:rPr>
                <a:t>do-while</a:t>
              </a:r>
              <a:endParaRPr lang="ar-EG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4267200"/>
              <a:ext cx="4572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do</a:t>
              </a:r>
              <a:br>
                <a:rPr lang="en-US" dirty="0"/>
              </a:br>
              <a:r>
                <a:rPr lang="en-US" dirty="0"/>
                <a:t>  {</a:t>
              </a:r>
              <a:br>
                <a:rPr lang="en-US" dirty="0"/>
              </a:br>
              <a:r>
                <a:rPr lang="en-US" i="1" dirty="0"/>
                <a:t>  code to be executed</a:t>
              </a:r>
              <a:br>
                <a:rPr lang="en-US" i="1" dirty="0"/>
              </a:br>
              <a:r>
                <a:rPr lang="en-US" i="1" dirty="0"/>
                <a:t>  </a:t>
              </a:r>
              <a:r>
                <a:rPr lang="en-US" dirty="0"/>
                <a:t>}</a:t>
              </a:r>
              <a:br>
                <a:rPr lang="en-US" dirty="0"/>
              </a:br>
              <a:r>
                <a:rPr lang="en-US" dirty="0"/>
                <a:t>while (</a:t>
              </a:r>
              <a:r>
                <a:rPr lang="en-US" i="1" dirty="0"/>
                <a:t>variable</a:t>
              </a:r>
              <a:r>
                <a:rPr lang="en-US" dirty="0"/>
                <a:t>&lt;=</a:t>
              </a:r>
              <a:r>
                <a:rPr lang="en-US" i="1" dirty="0" err="1"/>
                <a:t>endvalue</a:t>
              </a:r>
              <a:r>
                <a:rPr lang="en-US" dirty="0"/>
                <a:t>);</a:t>
              </a:r>
              <a:endParaRPr lang="ar-EG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58000" y="3429000"/>
            <a:ext cx="174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whileDemo.html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Functions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369175" cy="10667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/>
              <a:t>function </a:t>
            </a:r>
            <a:r>
              <a:rPr lang="en-US" sz="1800" i="1" dirty="0" err="1"/>
              <a:t>functionname</a:t>
            </a:r>
            <a:r>
              <a:rPr lang="en-US" sz="1800" dirty="0"/>
              <a:t>(</a:t>
            </a:r>
            <a:r>
              <a:rPr lang="en-US" sz="1800" i="1" dirty="0"/>
              <a:t>var1,var2,...,</a:t>
            </a:r>
            <a:r>
              <a:rPr lang="en-US" sz="1800" i="1" dirty="0" err="1"/>
              <a:t>varX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i="1" dirty="0"/>
              <a:t>some code</a:t>
            </a:r>
            <a:br>
              <a:rPr lang="en-US" sz="1800" dirty="0"/>
            </a:br>
            <a:r>
              <a:rPr lang="en-US" sz="1800" dirty="0"/>
              <a:t>}</a:t>
            </a:r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228600" y="4382905"/>
            <a:ext cx="46482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function hello()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{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window.alert</a:t>
            </a:r>
            <a:r>
              <a:rPr lang="en-US" sz="2000" b="1" dirty="0">
                <a:solidFill>
                  <a:srgbClr val="0070C0"/>
                </a:solidFill>
              </a:rPr>
              <a:t>( “Hello World!”);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dirty="0"/>
              <a:t>We place  function definitions in the </a:t>
            </a:r>
            <a:r>
              <a:rPr lang="en-GB" b="1" dirty="0">
                <a:solidFill>
                  <a:srgbClr val="C00000"/>
                </a:solidFill>
              </a:rPr>
              <a:t>head</a:t>
            </a:r>
            <a:r>
              <a:rPr lang="en-GB" dirty="0"/>
              <a:t>  or </a:t>
            </a:r>
            <a:r>
              <a:rPr lang="en-GB" b="1" dirty="0">
                <a:solidFill>
                  <a:srgbClr val="C00000"/>
                </a:solidFill>
              </a:rPr>
              <a:t>body</a:t>
            </a:r>
            <a:r>
              <a:rPr lang="en-GB" dirty="0"/>
              <a:t> of the HTML document </a:t>
            </a:r>
            <a:r>
              <a:rPr lang="en-GB" dirty="0">
                <a:solidFill>
                  <a:srgbClr val="00B050"/>
                </a:solidFill>
              </a:rPr>
              <a:t>within a java script </a:t>
            </a:r>
            <a:r>
              <a:rPr lang="en-GB" dirty="0"/>
              <a:t>or in </a:t>
            </a:r>
            <a:r>
              <a:rPr lang="en-GB" b="1" dirty="0">
                <a:solidFill>
                  <a:srgbClr val="C00000"/>
                </a:solidFill>
              </a:rPr>
              <a:t>external </a:t>
            </a:r>
            <a:r>
              <a:rPr lang="en-GB" b="1" dirty="0" err="1">
                <a:solidFill>
                  <a:srgbClr val="C00000"/>
                </a:solidFill>
              </a:rPr>
              <a:t>js</a:t>
            </a:r>
            <a:r>
              <a:rPr lang="en-GB" b="1" dirty="0">
                <a:solidFill>
                  <a:srgbClr val="C00000"/>
                </a:solidFill>
              </a:rPr>
              <a:t> files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CA" dirty="0"/>
              <a:t>JavaScript functions can be called before they are declared(JavaScript Declarations are Hoisted)</a:t>
            </a: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1600" dirty="0"/>
              <a:t>Function names are case sensitive (unlike PHP)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Syntax</a:t>
            </a:r>
            <a:endParaRPr lang="ar-EG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5334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ourier New" pitchFamily="49" charset="0"/>
              </a:rPr>
              <a:t>A function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alibri" pitchFamily="34" charset="0"/>
              </a:rPr>
              <a:t>is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alibri" pitchFamily="34" charset="0"/>
              </a:rPr>
              <a:t> a block of code that </a:t>
            </a: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ourier New" pitchFamily="49" charset="0"/>
              </a:rPr>
              <a:t>will be executed by an </a:t>
            </a: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ourier New" pitchFamily="49" charset="0"/>
              </a:rPr>
              <a:t>event</a:t>
            </a: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ourier New" pitchFamily="49" charset="0"/>
              </a:rPr>
              <a:t> or by a </a:t>
            </a: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Courier New" pitchFamily="49" charset="0"/>
              </a:rPr>
              <a:t>call </a:t>
            </a:r>
            <a:r>
              <a:rPr kumimoji="0" lang="ar-EG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itchFamily="34" charset="0"/>
                <a:cs typeface="Courier New" pitchFamily="49" charset="0"/>
              </a:rPr>
              <a:t>to the function.</a:t>
            </a:r>
            <a:endParaRPr kumimoji="0" lang="ar-E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4536792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&lt;script type = "text/</a:t>
            </a:r>
            <a:r>
              <a:rPr lang="en-US" sz="2000" b="1" dirty="0" err="1">
                <a:solidFill>
                  <a:srgbClr val="7030A0"/>
                </a:solidFill>
              </a:rPr>
              <a:t>javascript</a:t>
            </a:r>
            <a:r>
              <a:rPr lang="en-US" sz="2000" b="1" dirty="0">
                <a:solidFill>
                  <a:srgbClr val="7030A0"/>
                </a:solidFill>
              </a:rPr>
              <a:t>"  &gt;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hello();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&lt;/script&gt;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79167"/>
              </p:ext>
            </p:extLst>
          </p:nvPr>
        </p:nvGraphicFramePr>
        <p:xfrm>
          <a:off x="152400" y="5943600"/>
          <a:ext cx="8610600" cy="548640"/>
        </p:xfrm>
        <a:graphic>
          <a:graphicData uri="http://schemas.openxmlformats.org/drawingml/2006/table">
            <a:tbl>
              <a:tblPr/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  <a:latin typeface="verdana"/>
                        </a:rPr>
                        <a:t>When using 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  <a:latin typeface="verdana"/>
                        </a:rPr>
                        <a:t>document.write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verdana"/>
                        </a:rPr>
                        <a:t>() inside a function, the entire HTML page will be overwritten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Embedding in HTML docs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7772400" cy="2895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800" dirty="0"/>
              <a:t>Either directly, as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&lt;script&gt;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      -- JavaScript script 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  &lt;/script&gt;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z="1800" dirty="0"/>
              <a:t>Or indirectly, as a file specified in the </a:t>
            </a:r>
            <a:r>
              <a:rPr lang="en-GB" sz="1800" dirty="0" err="1">
                <a:latin typeface="Courier New" pitchFamily="49" charset="0"/>
              </a:rPr>
              <a:t>src</a:t>
            </a:r>
            <a:r>
              <a:rPr lang="en-GB" sz="1800" dirty="0"/>
              <a:t> attribute of </a:t>
            </a:r>
            <a:r>
              <a:rPr lang="en-GB" sz="1800" dirty="0">
                <a:latin typeface="Courier New" pitchFamily="49" charset="0"/>
              </a:rPr>
              <a:t>&lt;script&gt;</a:t>
            </a:r>
            <a:r>
              <a:rPr lang="en-GB" sz="1800" dirty="0"/>
              <a:t>, as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70C0"/>
                </a:solidFill>
              </a:rPr>
              <a:t>     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&lt;script </a:t>
            </a:r>
            <a:r>
              <a:rPr lang="en-GB" sz="1800" dirty="0" err="1">
                <a:solidFill>
                  <a:srgbClr val="0070C0"/>
                </a:solidFill>
                <a:latin typeface="Courier New" pitchFamily="49" charset="0"/>
              </a:rPr>
              <a:t>src</a:t>
            </a: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 = “myScript.js”&gt;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70C0"/>
                </a:solidFill>
                <a:latin typeface="Courier New" pitchFamily="49" charset="0"/>
              </a:rPr>
              <a:t>   &lt;/script&gt;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>
                <a:latin typeface="Courier New" pitchFamily="49" charset="0"/>
              </a:rPr>
              <a:t>  any code within </a:t>
            </a:r>
            <a:r>
              <a:rPr lang="en-GB" sz="2000" dirty="0">
                <a:solidFill>
                  <a:srgbClr val="0070C0"/>
                </a:solidFill>
                <a:latin typeface="Courier New" pitchFamily="49" charset="0"/>
              </a:rPr>
              <a:t>script </a:t>
            </a:r>
            <a:r>
              <a:rPr lang="en-GB" sz="2000" dirty="0">
                <a:latin typeface="Courier New" pitchFamily="49" charset="0"/>
              </a:rPr>
              <a:t>tags is </a:t>
            </a:r>
            <a:r>
              <a:rPr lang="en-GB" sz="2000" dirty="0">
                <a:solidFill>
                  <a:srgbClr val="FF0000"/>
                </a:solidFill>
                <a:latin typeface="Courier New" pitchFamily="49" charset="0"/>
              </a:rPr>
              <a:t>ignored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External scripts cannot contain &lt;script&gt; tags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438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&lt;head&gt;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191000"/>
            <a:ext cx="1600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Java script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257800"/>
            <a:ext cx="1600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Java script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228600" y="3396936"/>
            <a:ext cx="54864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GB" dirty="0"/>
              <a:t>A java script can appear in the HTML Page at the </a:t>
            </a:r>
            <a:r>
              <a:rPr lang="en-GB" dirty="0">
                <a:solidFill>
                  <a:srgbClr val="00B0F0"/>
                </a:solidFill>
              </a:rPr>
              <a:t>head</a:t>
            </a:r>
            <a:r>
              <a:rPr lang="en-GB" dirty="0"/>
              <a:t> section or the </a:t>
            </a:r>
            <a:r>
              <a:rPr lang="en-GB" dirty="0">
                <a:solidFill>
                  <a:srgbClr val="00B0F0"/>
                </a:solidFill>
              </a:rPr>
              <a:t>body</a:t>
            </a:r>
            <a:r>
              <a:rPr lang="en-GB" dirty="0"/>
              <a:t> Section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 dirty="0"/>
              <a:t>It is not possible to hide </a:t>
            </a:r>
            <a:r>
              <a:rPr lang="en-US" b="1" dirty="0" err="1"/>
              <a:t>Javascript</a:t>
            </a:r>
            <a:r>
              <a:rPr lang="en-US" b="1" dirty="0"/>
              <a:t> from the user, since their browser needs to download it to execute it. The only other option is </a:t>
            </a:r>
            <a:r>
              <a:rPr lang="en-US" b="1" dirty="0">
                <a:hlinkClick r:id="rId3"/>
              </a:rPr>
              <a:t>obfuscation</a:t>
            </a:r>
            <a:r>
              <a:rPr lang="en-US" b="1" dirty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6200" y="4985063"/>
            <a:ext cx="5638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Old examples may have type="text/</a:t>
            </a:r>
            <a:r>
              <a:rPr lang="en-US" dirty="0" err="1"/>
              <a:t>javascript</a:t>
            </a:r>
            <a:r>
              <a:rPr lang="en-US" dirty="0"/>
              <a:t>" in the &lt;script&gt; tag. </a:t>
            </a:r>
          </a:p>
          <a:p>
            <a:pPr algn="just"/>
            <a:r>
              <a:rPr lang="en-US" dirty="0"/>
              <a:t>This is no longer required. JavaScript is the default scripting language in all modern browsers and in HTML5.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6488668"/>
            <a:ext cx="9144000" cy="369332"/>
            <a:chOff x="0" y="6488668"/>
            <a:chExt cx="91440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0" y="6488668"/>
              <a:ext cx="2590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file"/>
                </a:rPr>
                <a:t>Function callDemo1.html</a:t>
              </a:r>
              <a:endParaRPr lang="ar-E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88668"/>
              <a:ext cx="2590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file"/>
                </a:rPr>
                <a:t>Function callDemo2.html</a:t>
              </a:r>
              <a:endParaRPr lang="ar-E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6488668"/>
              <a:ext cx="2590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file"/>
                </a:rPr>
                <a:t>Function callDemo3.html</a:t>
              </a:r>
              <a:endParaRPr lang="ar-E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0" y="6488668"/>
              <a:ext cx="838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file"/>
                </a:rPr>
                <a:t>script</a:t>
              </a:r>
              <a:endParaRPr lang="ar-EG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6800" y="1447800"/>
            <a:ext cx="62484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7030A0"/>
                </a:solidFill>
              </a:rPr>
              <a:t>&lt;script type = "text/</a:t>
            </a:r>
            <a:r>
              <a:rPr lang="en-US" b="1" dirty="0" err="1">
                <a:solidFill>
                  <a:srgbClr val="7030A0"/>
                </a:solidFill>
              </a:rPr>
              <a:t>javascript</a:t>
            </a:r>
            <a:r>
              <a:rPr lang="en-US" b="1" dirty="0">
                <a:solidFill>
                  <a:srgbClr val="7030A0"/>
                </a:solidFill>
              </a:rPr>
              <a:t>"  &gt;</a:t>
            </a:r>
          </a:p>
          <a:p>
            <a:r>
              <a:rPr lang="en-US" b="1" dirty="0">
                <a:solidFill>
                  <a:srgbClr val="7030A0"/>
                </a:solidFill>
              </a:rPr>
              <a:t>  function hello() {</a:t>
            </a:r>
          </a:p>
          <a:p>
            <a:r>
              <a:rPr lang="en-US" b="1" dirty="0">
                <a:solidFill>
                  <a:srgbClr val="7030A0"/>
                </a:solidFill>
              </a:rPr>
              <a:t>   </a:t>
            </a:r>
            <a:r>
              <a:rPr lang="en-US" b="1" dirty="0" err="1">
                <a:solidFill>
                  <a:srgbClr val="7030A0"/>
                </a:solidFill>
              </a:rPr>
              <a:t>window.alert</a:t>
            </a:r>
            <a:r>
              <a:rPr lang="en-US" b="1" dirty="0">
                <a:solidFill>
                  <a:srgbClr val="7030A0"/>
                </a:solidFill>
              </a:rPr>
              <a:t>( "Hello World!");</a:t>
            </a:r>
          </a:p>
          <a:p>
            <a:r>
              <a:rPr lang="en-US" b="1" dirty="0">
                <a:solidFill>
                  <a:srgbClr val="7030A0"/>
                </a:solidFill>
              </a:rPr>
              <a:t>   }</a:t>
            </a:r>
          </a:p>
          <a:p>
            <a:r>
              <a:rPr lang="en-US" b="1" dirty="0">
                <a:solidFill>
                  <a:srgbClr val="7030A0"/>
                </a:solidFill>
              </a:rPr>
              <a:t>   &lt;/script&gt;</a:t>
            </a:r>
          </a:p>
          <a:p>
            <a:r>
              <a:rPr lang="en-US" dirty="0"/>
              <a:t>    &lt;title&gt; FunctionCallDemo1 .html 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b="1" dirty="0">
                <a:solidFill>
                  <a:srgbClr val="7030A0"/>
                </a:solidFill>
              </a:rPr>
              <a:t>&lt;script type = "text/</a:t>
            </a:r>
            <a:r>
              <a:rPr lang="en-US" b="1" dirty="0" err="1">
                <a:solidFill>
                  <a:srgbClr val="7030A0"/>
                </a:solidFill>
              </a:rPr>
              <a:t>javascript</a:t>
            </a:r>
            <a:r>
              <a:rPr lang="en-US" b="1" dirty="0">
                <a:solidFill>
                  <a:srgbClr val="7030A0"/>
                </a:solidFill>
              </a:rPr>
              <a:t>"  &gt;</a:t>
            </a:r>
          </a:p>
          <a:p>
            <a:r>
              <a:rPr lang="en-US" b="1" dirty="0">
                <a:solidFill>
                  <a:srgbClr val="7030A0"/>
                </a:solidFill>
              </a:rPr>
              <a:t> hello();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&lt;/script&gt;</a:t>
            </a:r>
          </a:p>
          <a:p>
            <a:r>
              <a:rPr lang="en-US" dirty="0"/>
              <a:t>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34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calling a method</a:t>
            </a:r>
            <a:endParaRPr kumimoji="0" lang="ar-EG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Functions – parameters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229600" cy="129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600" dirty="0"/>
              <a:t>There is no type checking of parameters, nor is the number of parameters checked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excess actual parameters are ignored, excess formal parameters are set to undefined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4191000" cy="286232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cs typeface="+mj-cs"/>
              </a:rPr>
              <a:t> function m(a, b) {</a:t>
            </a:r>
          </a:p>
          <a:p>
            <a:r>
              <a:rPr lang="en-US" dirty="0" err="1">
                <a:cs typeface="+mj-cs"/>
              </a:rPr>
              <a:t>document.write</a:t>
            </a:r>
            <a:r>
              <a:rPr lang="en-US" dirty="0">
                <a:cs typeface="+mj-cs"/>
              </a:rPr>
              <a:t>(“a=“+a);</a:t>
            </a:r>
          </a:p>
          <a:p>
            <a:r>
              <a:rPr lang="en-US" dirty="0" err="1"/>
              <a:t>document.write</a:t>
            </a:r>
            <a:r>
              <a:rPr lang="en-US" dirty="0"/>
              <a:t>(“b=“+b);</a:t>
            </a:r>
          </a:p>
          <a:p>
            <a:r>
              <a:rPr lang="en-US" dirty="0">
                <a:cs typeface="+mj-cs"/>
              </a:rPr>
              <a:t>        }</a:t>
            </a:r>
          </a:p>
          <a:p>
            <a:r>
              <a:rPr lang="en-US" dirty="0">
                <a:cs typeface="+mj-cs"/>
              </a:rPr>
              <a:t>      </a:t>
            </a:r>
          </a:p>
          <a:p>
            <a:r>
              <a:rPr lang="en-US" dirty="0">
                <a:cs typeface="+mj-cs"/>
              </a:rPr>
              <a:t>// A test driver for function </a:t>
            </a:r>
            <a:r>
              <a:rPr lang="en-US" dirty="0" err="1">
                <a:cs typeface="+mj-cs"/>
              </a:rPr>
              <a:t>params</a:t>
            </a:r>
            <a:endParaRPr lang="en-US" dirty="0">
              <a:cs typeface="+mj-cs"/>
            </a:endParaRPr>
          </a:p>
          <a:p>
            <a:endParaRPr lang="en-US" dirty="0">
              <a:cs typeface="+mj-cs"/>
            </a:endParaRPr>
          </a:p>
          <a:p>
            <a:r>
              <a:rPr lang="en-US" dirty="0">
                <a:cs typeface="+mj-cs"/>
              </a:rPr>
              <a:t>      m(“Ahmed");</a:t>
            </a:r>
          </a:p>
          <a:p>
            <a:r>
              <a:rPr lang="en-US" dirty="0">
                <a:cs typeface="+mj-cs"/>
              </a:rPr>
              <a:t>      m(“Ahmed", “Mohamed");</a:t>
            </a:r>
          </a:p>
          <a:p>
            <a:r>
              <a:rPr lang="en-US" dirty="0">
                <a:cs typeface="+mj-cs"/>
              </a:rPr>
              <a:t>      m("</a:t>
            </a:r>
            <a:r>
              <a:rPr lang="en-US" dirty="0"/>
              <a:t> Ahmed </a:t>
            </a:r>
            <a:r>
              <a:rPr lang="en-US" dirty="0">
                <a:cs typeface="+mj-cs"/>
              </a:rPr>
              <a:t>", </a:t>
            </a:r>
            <a:r>
              <a:rPr lang="en-US" dirty="0"/>
              <a:t>“</a:t>
            </a:r>
            <a:r>
              <a:rPr lang="en-US"/>
              <a:t>Mohamed“,</a:t>
            </a:r>
            <a:r>
              <a:rPr lang="en-US">
                <a:cs typeface="+mj-cs"/>
              </a:rPr>
              <a:t>“</a:t>
            </a:r>
            <a:r>
              <a:rPr lang="en-US" dirty="0" err="1">
                <a:cs typeface="+mj-cs"/>
              </a:rPr>
              <a:t>Aly</a:t>
            </a:r>
            <a:r>
              <a:rPr lang="en-US" dirty="0">
                <a:cs typeface="+mj-cs"/>
              </a:rPr>
              <a:t>");</a:t>
            </a:r>
            <a:endParaRPr lang="ar-EG" dirty="0"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5257800"/>
            <a:ext cx="231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parametersDemo.html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126343"/>
            <a:ext cx="2209800" cy="223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5791201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it is not possible to overload functions in </a:t>
            </a:r>
            <a:r>
              <a:rPr lang="en-US" dirty="0" err="1"/>
              <a:t>Javascript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ar-E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2133600"/>
            <a:ext cx="3962400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dirty="0">
                <a:solidFill>
                  <a:srgbClr val="0070C0"/>
                </a:solidFill>
              </a:rPr>
              <a:t>&lt;script type="text/</a:t>
            </a:r>
            <a:r>
              <a:rPr lang="en-US" dirty="0" err="1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"&gt;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function product(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return a*b;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(product(4,3));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00" y="0"/>
            <a:ext cx="4307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The return Statement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914400"/>
            <a:ext cx="87630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return statement is used to specify the value that is returned from the function.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functions that are going to return a value must use the return statement.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If there is no return or if return has no parameter, undefined is returned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6096000"/>
            <a:ext cx="861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Note: product(3); returns NAN , as undefined multiplied by any number </a:t>
            </a:r>
            <a:r>
              <a:rPr lang="en-US"/>
              <a:t>=NAN</a:t>
            </a:r>
            <a:endParaRPr lang="ar-E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Calling Function automatically with events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229600" cy="761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Event model in html is simple and based on </a:t>
            </a:r>
            <a:r>
              <a:rPr lang="en-US" b="1" dirty="0">
                <a:solidFill>
                  <a:srgbClr val="FF0000"/>
                </a:solidFill>
              </a:rPr>
              <a:t>attributes</a:t>
            </a:r>
            <a:r>
              <a:rPr lang="en-US" dirty="0"/>
              <a:t>.</a:t>
            </a:r>
          </a:p>
          <a:p>
            <a:pPr lvl="1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867400"/>
            <a:ext cx="807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HTML documentation shows which event attributes are valid with  which tags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http://www.w3schools.com/tags/ref_eventattributes.asp</a:t>
            </a:r>
            <a:endParaRPr lang="ar-E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133600"/>
          <a:ext cx="8534400" cy="335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 to be run when a document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onunload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 document unload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onclick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 to be run on a mouse click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onsubmit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script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 form is submitted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onfocus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script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an element gets 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script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an element loses 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script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to be run when mouse pointer moves over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09800" y="1371600"/>
            <a:ext cx="3684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onclick</a:t>
            </a:r>
            <a:r>
              <a:rPr lang="en-US" sz="2400" b="1" dirty="0">
                <a:solidFill>
                  <a:srgbClr val="7030A0"/>
                </a:solidFill>
              </a:rPr>
              <a:t>="</a:t>
            </a:r>
            <a:r>
              <a:rPr lang="en-US" sz="2400" b="1" dirty="0" err="1">
                <a:solidFill>
                  <a:srgbClr val="7030A0"/>
                </a:solidFill>
              </a:rPr>
              <a:t>displaymessage</a:t>
            </a:r>
            <a:r>
              <a:rPr lang="en-US" sz="2400" b="1" dirty="0">
                <a:solidFill>
                  <a:srgbClr val="7030A0"/>
                </a:solidFill>
              </a:rPr>
              <a:t>()”</a:t>
            </a:r>
            <a:endParaRPr lang="ar-E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1447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Example</a:t>
            </a:r>
            <a:endParaRPr lang="ar-EG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Example: clicking a button displays a message</a:t>
            </a:r>
            <a:endParaRPr lang="ar-EG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657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      ……..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displaymessage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alert("Hello World!");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&lt;form&gt;</a:t>
            </a:r>
            <a:br>
              <a:rPr lang="en-US" dirty="0"/>
            </a:br>
            <a:r>
              <a:rPr lang="en-US" b="1" dirty="0"/>
              <a:t>&lt;input type="button" value="Click me!" </a:t>
            </a:r>
            <a:r>
              <a:rPr lang="en-US" b="1" dirty="0" err="1">
                <a:solidFill>
                  <a:srgbClr val="7030A0"/>
                </a:solidFill>
              </a:rPr>
              <a:t>onclick</a:t>
            </a:r>
            <a:r>
              <a:rPr lang="en-US" b="1" dirty="0">
                <a:solidFill>
                  <a:srgbClr val="7030A0"/>
                </a:solidFill>
              </a:rPr>
              <a:t>="</a:t>
            </a:r>
            <a:r>
              <a:rPr lang="en-US" b="1" dirty="0" err="1">
                <a:solidFill>
                  <a:srgbClr val="7030A0"/>
                </a:solidFill>
              </a:rPr>
              <a:t>displaymessage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en-US" b="1" dirty="0"/>
              <a:t>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4648200"/>
            <a:ext cx="307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simpleEventFuctionDemo.html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339436" y="5017532"/>
            <a:ext cx="467677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="#" </a:t>
            </a:r>
            <a:r>
              <a:rPr lang="en-US" sz="1600" dirty="0" err="1"/>
              <a:t>onclick</a:t>
            </a:r>
            <a:r>
              <a:rPr lang="en-US" sz="1600" dirty="0"/>
              <a:t>="alert(' Hello!');"&gt; click me &lt;/a&gt;</a:t>
            </a:r>
            <a:endParaRPr lang="ar-EG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" y="6172200"/>
            <a:ext cx="84582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&lt;input type="button" value="Click me!" </a:t>
            </a:r>
            <a:r>
              <a:rPr lang="en-US" sz="1600" b="1" dirty="0" err="1">
                <a:solidFill>
                  <a:srgbClr val="7030A0"/>
                </a:solidFill>
              </a:rPr>
              <a:t>onclick</a:t>
            </a:r>
            <a:r>
              <a:rPr lang="en-US" sz="1600" b="1" dirty="0">
                <a:solidFill>
                  <a:srgbClr val="7030A0"/>
                </a:solidFill>
              </a:rPr>
              <a:t>=</a:t>
            </a:r>
            <a:r>
              <a:rPr lang="en-US" sz="1600" dirty="0"/>
              <a:t>"alert('First Hello!');alert('Second Hello!!')“</a:t>
            </a:r>
            <a:r>
              <a:rPr lang="en-US" sz="1600" b="1" dirty="0"/>
              <a:t>/&gt;</a:t>
            </a:r>
            <a:endParaRPr lang="ar-EG" sz="1600" dirty="0"/>
          </a:p>
        </p:txBody>
      </p:sp>
      <p:sp>
        <p:nvSpPr>
          <p:cNvPr id="8" name="Rectangle 7"/>
          <p:cNvSpPr/>
          <p:nvPr/>
        </p:nvSpPr>
        <p:spPr>
          <a:xfrm>
            <a:off x="5030068" y="5205612"/>
            <a:ext cx="249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 action="ppaction://hlinkfile"/>
              </a:rPr>
              <a:t>simpleEventDemo2.html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304800" y="5833646"/>
            <a:ext cx="74329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JavaScript:m</a:t>
            </a:r>
            <a:r>
              <a:rPr lang="en-US" sz="1600" dirty="0"/>
              <a:t>() “&gt;click me &lt;/a&gt;</a:t>
            </a:r>
            <a:endParaRPr lang="ar-E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3964" y="2819400"/>
            <a:ext cx="6069329" cy="3495370"/>
          </a:xfrm>
          <a:prstGeom prst="rect">
            <a:avLst/>
          </a:prstGeom>
          <a:noFill/>
        </p:spPr>
      </p:pic>
      <p:pic>
        <p:nvPicPr>
          <p:cNvPr id="350213" name="Picture 5" descr="Sebesta_c05T02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141093" y="1066800"/>
            <a:ext cx="6172200" cy="137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09800" y="152400"/>
            <a:ext cx="426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Event attributes</a:t>
            </a:r>
            <a:endParaRPr lang="ar-EG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scope in JavaScript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61" y="1219200"/>
            <a:ext cx="8915400" cy="190499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Variables declared in functions using the  keyword   </a:t>
            </a:r>
            <a:r>
              <a:rPr lang="en-US" sz="2400" b="1" dirty="0">
                <a:solidFill>
                  <a:srgbClr val="7030A0"/>
                </a:solidFill>
              </a:rPr>
              <a:t>var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B0F0"/>
                </a:solidFill>
              </a:rPr>
              <a:t>local</a:t>
            </a:r>
            <a:r>
              <a:rPr lang="en-US" sz="2400" dirty="0"/>
              <a:t> variables </a:t>
            </a:r>
          </a:p>
          <a:p>
            <a:r>
              <a:rPr lang="en-US" sz="2400" dirty="0"/>
              <a:t>Variables declared in functions without the  keyword   </a:t>
            </a:r>
            <a:r>
              <a:rPr lang="en-US" sz="2400" b="1" dirty="0">
                <a:solidFill>
                  <a:srgbClr val="7030A0"/>
                </a:solidFill>
              </a:rPr>
              <a:t>var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B0F0"/>
                </a:solidFill>
              </a:rPr>
              <a:t>global</a:t>
            </a:r>
          </a:p>
          <a:p>
            <a:r>
              <a:rPr lang="en-US" sz="2400" dirty="0"/>
              <a:t>Variables declared outside of a function have </a:t>
            </a:r>
            <a:r>
              <a:rPr lang="en-US" sz="2400" dirty="0">
                <a:solidFill>
                  <a:srgbClr val="00B0F0"/>
                </a:solidFill>
              </a:rPr>
              <a:t>global </a:t>
            </a:r>
            <a:r>
              <a:rPr lang="en-US" sz="2400" dirty="0"/>
              <a:t>scope. In this case, a function can access not only its locally declared variables but also those variables that are declared outside of the function —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595300"/>
            <a:ext cx="2895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function m1() </a:t>
            </a:r>
          </a:p>
          <a:p>
            <a:r>
              <a:rPr lang="en-US" dirty="0"/>
              <a:t>{x=10;}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m2()</a:t>
            </a:r>
          </a:p>
          <a:p>
            <a:r>
              <a:rPr lang="en-US" dirty="0"/>
              <a:t>{</a:t>
            </a:r>
            <a:r>
              <a:rPr lang="en-US" dirty="0" err="1"/>
              <a:t>document.write</a:t>
            </a:r>
            <a:r>
              <a:rPr lang="en-US" dirty="0"/>
              <a:t>(x);}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&lt;script&gt; m1();m2();&lt;/script&gt;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733800"/>
            <a:ext cx="289559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function m1()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var</a:t>
            </a:r>
            <a:r>
              <a:rPr lang="en-US" dirty="0"/>
              <a:t> x=10;}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m2()</a:t>
            </a:r>
          </a:p>
          <a:p>
            <a:r>
              <a:rPr lang="en-US" dirty="0"/>
              <a:t>{</a:t>
            </a:r>
            <a:r>
              <a:rPr lang="en-US" dirty="0" err="1"/>
              <a:t>document.write</a:t>
            </a:r>
            <a:r>
              <a:rPr lang="en-US" dirty="0"/>
              <a:t>(x);}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&lt;script&gt; m1(); m2();&lt;/script&gt;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3328" y="622261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10 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7543799" y="6407284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160361" y="3756660"/>
            <a:ext cx="25908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counter 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add() {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counter +=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add();add();add();</a:t>
            </a:r>
            <a:br>
              <a:rPr lang="en-CA" dirty="0"/>
            </a:b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the counter is </a:t>
            </a:r>
          </a:p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//now equal to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2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Function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7" y="1683921"/>
            <a:ext cx="8229600" cy="1717596"/>
          </a:xfrm>
        </p:spPr>
        <p:txBody>
          <a:bodyPr/>
          <a:lstStyle/>
          <a:p>
            <a:r>
              <a:rPr lang="en-CA" dirty="0"/>
              <a:t>A JavaScript function can also be defined using an </a:t>
            </a:r>
            <a:r>
              <a:rPr lang="en-CA" b="1" dirty="0"/>
              <a:t>expression</a:t>
            </a:r>
            <a:r>
              <a:rPr lang="en-CA" dirty="0"/>
              <a:t>. A function expression can be stored in a variable: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401516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(a, b) {return a * b};</a:t>
            </a:r>
            <a:br>
              <a:rPr lang="en-CA" dirty="0"/>
            </a:br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z = x(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8074" y="4889739"/>
            <a:ext cx="8658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The function above is actually an </a:t>
            </a:r>
            <a:r>
              <a:rPr lang="en-CA" b="1" dirty="0">
                <a:solidFill>
                  <a:srgbClr val="000000"/>
                </a:solidFill>
                <a:latin typeface="Verdana" panose="020B0604030504040204" pitchFamily="34" charset="0"/>
              </a:rPr>
              <a:t>anonymous function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 (a function without a name).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Functions stored in variables do not need function names. They are always invoked (called) using the variable name.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98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Self-Invoking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CA" sz="2400" dirty="0"/>
              <a:t>Function expressions can be made "self-invoking".</a:t>
            </a:r>
          </a:p>
          <a:p>
            <a:pPr algn="just"/>
            <a:r>
              <a:rPr lang="en-CA" sz="2400" dirty="0"/>
              <a:t>A self-invoking expression is invoked (started) automatically, without being called.</a:t>
            </a:r>
          </a:p>
          <a:p>
            <a:pPr algn="just"/>
            <a:r>
              <a:rPr lang="en-CA" sz="2400" dirty="0"/>
              <a:t>Function expressions will execute automatically if the expression is followed by </a:t>
            </a:r>
            <a:r>
              <a:rPr lang="en-CA" sz="3400" b="1" dirty="0">
                <a:solidFill>
                  <a:srgbClr val="00B050"/>
                </a:solidFill>
              </a:rPr>
              <a:t>()</a:t>
            </a:r>
            <a:r>
              <a:rPr lang="en-CA" sz="2400" dirty="0"/>
              <a:t>.</a:t>
            </a:r>
          </a:p>
          <a:p>
            <a:pPr algn="just"/>
            <a:r>
              <a:rPr lang="en-CA" sz="2400" dirty="0"/>
              <a:t>You cannot self-invoke a function declaration.</a:t>
            </a:r>
          </a:p>
          <a:p>
            <a:pPr algn="just"/>
            <a:r>
              <a:rPr lang="en-CA" sz="2400" dirty="0">
                <a:solidFill>
                  <a:srgbClr val="00B050"/>
                </a:solidFill>
              </a:rPr>
              <a:t>You have to add </a:t>
            </a:r>
            <a:r>
              <a:rPr lang="en-CA" sz="2400" b="1" u="sng" dirty="0">
                <a:solidFill>
                  <a:srgbClr val="FF0000"/>
                </a:solidFill>
              </a:rPr>
              <a:t>parentheses</a:t>
            </a:r>
            <a:r>
              <a:rPr lang="en-CA" sz="2400" dirty="0">
                <a:solidFill>
                  <a:srgbClr val="FF0000"/>
                </a:solidFill>
              </a:rPr>
              <a:t> </a:t>
            </a:r>
            <a:r>
              <a:rPr lang="en-CA" sz="2400" dirty="0">
                <a:solidFill>
                  <a:srgbClr val="00B050"/>
                </a:solidFill>
              </a:rPr>
              <a:t>around the function to indicate that it is a function expression</a:t>
            </a:r>
            <a:r>
              <a:rPr lang="en-CA" sz="2400" dirty="0"/>
              <a:t>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581401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() {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"Hello!!"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I will invoke myself</a:t>
            </a:r>
            <a:b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137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JavaScript Nested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057006"/>
            <a:ext cx="412242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add() {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counter 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counter +=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add();add();add();</a:t>
            </a:r>
            <a:br>
              <a:rPr lang="en-CA" dirty="0"/>
            </a:b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the counter should now be 3, //but it does not work !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0" y="115271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JavaScript supports nested functions. Nested functions have access to the scope "above" them.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752600" y="4332645"/>
            <a:ext cx="4800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add() {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counter 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plus() {counter +=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 plus();    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counter; 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2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alert Function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/>
              <a:t>Alert function is used to display output message to user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/>
              <a:t>Argument passed to function is the message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362200"/>
            <a:ext cx="4572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…….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&lt;h1&gt;My First Web Page&lt;/h1&gt;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&lt;script &gt;</a:t>
            </a:r>
          </a:p>
          <a:p>
            <a:r>
              <a:rPr lang="en-US" dirty="0">
                <a:solidFill>
                  <a:srgbClr val="7030A0"/>
                </a:solidFill>
              </a:rPr>
              <a:t>alert</a:t>
            </a:r>
            <a:r>
              <a:rPr lang="en-US" dirty="0">
                <a:solidFill>
                  <a:srgbClr val="C00000"/>
                </a:solidFill>
              </a:rPr>
              <a:t>(“Welcome to my site”);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334000"/>
            <a:ext cx="13575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Demo1.html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286000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alert(‘Welcome to my site  ‘);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1148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alert(9+1);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34290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alert(9);</a:t>
            </a:r>
            <a:endParaRPr lang="ar-EG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724400"/>
            <a:ext cx="2239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alert("3+5 =" + (3+5));</a:t>
            </a:r>
            <a:endParaRPr lang="ar-EG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971800"/>
            <a:ext cx="349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alert("Welcome " + "to </a:t>
            </a:r>
            <a:r>
              <a:rPr lang="en-US" dirty="0" err="1"/>
              <a:t>javascript</a:t>
            </a:r>
            <a:r>
              <a:rPr lang="en-US" dirty="0"/>
              <a:t>");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7800" y="5410200"/>
            <a:ext cx="2441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alert(“welcome”);</a:t>
            </a:r>
          </a:p>
          <a:p>
            <a:r>
              <a:rPr lang="en-US" dirty="0"/>
              <a:t>alert(“welcome again”);</a:t>
            </a:r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94360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Alert(“hello”);</a:t>
            </a:r>
            <a:endParaRPr lang="ar-EG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5715000"/>
            <a:ext cx="30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ar-EG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3657600"/>
            <a:ext cx="895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4800600" y="6172200"/>
            <a:ext cx="3900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alert("Welcome"+"\n "+"to </a:t>
            </a:r>
            <a:r>
              <a:rPr lang="en-US" dirty="0" err="1"/>
              <a:t>javascript</a:t>
            </a:r>
            <a:r>
              <a:rPr lang="en-US" dirty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JavaScript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687" y="136910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 closure is a function having access to the parent scope, even after the parent function has closed.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2339235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add =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()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counter 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() {return counter += 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CA" dirty="0"/>
            </a:b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CA" dirty="0"/>
            </a:b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add();add();add();</a:t>
            </a:r>
            <a:br>
              <a:rPr lang="en-CA" dirty="0"/>
            </a:b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the counter is now 3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0" y="5367024"/>
            <a:ext cx="880678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000000"/>
                </a:solidFill>
                <a:latin typeface="Verdana" panose="020B0604030504040204" pitchFamily="34" charset="0"/>
              </a:rPr>
              <a:t>The variable </a:t>
            </a:r>
            <a:r>
              <a:rPr lang="en-CA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lang="en-CA" sz="1400" dirty="0">
                <a:solidFill>
                  <a:srgbClr val="000000"/>
                </a:solidFill>
                <a:latin typeface="Verdana" panose="020B0604030504040204" pitchFamily="34" charset="0"/>
              </a:rPr>
              <a:t> is assigned the return value of a self-invoking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000000"/>
                </a:solidFill>
                <a:latin typeface="Verdana" panose="020B0604030504040204" pitchFamily="34" charset="0"/>
              </a:rPr>
              <a:t>The self-invoking function only runs once. It sets the counter to zero (0), and returns a function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000000"/>
                </a:solidFill>
                <a:latin typeface="Verdana" panose="020B0604030504040204" pitchFamily="34" charset="0"/>
              </a:rPr>
              <a:t>This way add becomes a function. The "wonderful" part is that it can access the counter in the parent scope.</a:t>
            </a:r>
            <a:endParaRPr lang="en-CA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7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  variable Scope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618070"/>
            <a:ext cx="3784600" cy="2494815"/>
            <a:chOff x="25400" y="1624568"/>
            <a:chExt cx="3784600" cy="24948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0" y="1981200"/>
              <a:ext cx="3784600" cy="213818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5400" y="1624568"/>
              <a:ext cx="3172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Local JavaScript Variables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14061" y="4497943"/>
            <a:ext cx="3666886" cy="2360057"/>
            <a:chOff x="-114061" y="4497943"/>
            <a:chExt cx="3666886" cy="23600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867275"/>
              <a:ext cx="3552825" cy="19907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-114061" y="4497943"/>
              <a:ext cx="3312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Global JavaScript Variables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1618070"/>
            <a:ext cx="2886075" cy="1833007"/>
            <a:chOff x="5638800" y="2773124"/>
            <a:chExt cx="2886075" cy="18330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8800" y="3167856"/>
              <a:ext cx="2886075" cy="14382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638800" y="2773124"/>
              <a:ext cx="256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Automatically Global</a:t>
              </a:r>
              <a:endPara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14800" y="4322911"/>
            <a:ext cx="48768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04040"/>
                </a:solidFill>
                <a:latin typeface="+mj-lt"/>
              </a:rPr>
              <a:t>Local variables are deleted when the function is completed.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404040"/>
                </a:solidFill>
                <a:latin typeface="+mj-lt"/>
              </a:rPr>
              <a:t>Global variables are deleted when you close the page.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In HTML, the global scope is the window object: All global variables belong to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3495643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 of effect of var on 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09800" y="1301333"/>
            <a:ext cx="4724400" cy="52629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external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external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"first Try: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external);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external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"second Try: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external);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alert(external);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alert(external);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7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alert(external);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45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JavaScript Validation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6577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686646"/>
            <a:ext cx="235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http://www.jslint.com/</a:t>
            </a:r>
            <a:endParaRPr lang="ar-E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871312"/>
            <a:ext cx="42195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0800" y="1501980"/>
            <a:ext cx="147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Error Console</a:t>
            </a:r>
          </a:p>
        </p:txBody>
      </p:sp>
      <p:pic>
        <p:nvPicPr>
          <p:cNvPr id="8" name="Picture 7" descr="https://encrypted-tbn3.gstatic.com/images?q=tbn:ANd9GcTjx945O7PT49fzHPLmINZyV9sC0cCmYmpM6sPFs6DO1h_hZb0Sq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3" y="4543061"/>
            <a:ext cx="3844925" cy="23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1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JavaScript and Java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GB" dirty="0"/>
              <a:t>JavaScript and Java are </a:t>
            </a:r>
            <a:r>
              <a:rPr lang="en-GB" dirty="0">
                <a:solidFill>
                  <a:srgbClr val="C00000"/>
                </a:solidFill>
              </a:rPr>
              <a:t>only</a:t>
            </a:r>
            <a:r>
              <a:rPr lang="en-GB" dirty="0"/>
              <a:t> related through syntax of their expressions ,assignments and control statements.</a:t>
            </a:r>
          </a:p>
          <a:p>
            <a:pPr algn="just" eaLnBrk="1" hangingPunct="1"/>
            <a:r>
              <a:rPr lang="en-GB" dirty="0"/>
              <a:t>JavaScript is </a:t>
            </a:r>
            <a:r>
              <a:rPr lang="en-GB" dirty="0">
                <a:solidFill>
                  <a:srgbClr val="C00000"/>
                </a:solidFill>
              </a:rPr>
              <a:t>dynamically typed</a:t>
            </a:r>
            <a:r>
              <a:rPr lang="en-GB" dirty="0"/>
              <a:t>, ex: variable type is not declared</a:t>
            </a:r>
          </a:p>
          <a:p>
            <a:pPr algn="just" eaLnBrk="1" hangingPunct="1"/>
            <a:r>
              <a:rPr lang="en-GB" dirty="0"/>
              <a:t>JavaScript’s support for objects is very different</a:t>
            </a:r>
          </a:p>
          <a:p>
            <a:pPr algn="just" eaLnBrk="1" hangingPunct="1"/>
            <a:r>
              <a:rPr lang="en-GB" dirty="0"/>
              <a:t>JavaScript is </a:t>
            </a:r>
            <a:r>
              <a:rPr lang="en-GB" dirty="0">
                <a:solidFill>
                  <a:srgbClr val="C00000"/>
                </a:solidFill>
              </a:rPr>
              <a:t>interpreted</a:t>
            </a:r>
          </a:p>
          <a:p>
            <a:pPr lvl="1" algn="just" eaLnBrk="1" hangingPunct="1"/>
            <a:r>
              <a:rPr lang="en-GB" dirty="0"/>
              <a:t>Source code is embedded inside HTML doc, there is </a:t>
            </a:r>
            <a:r>
              <a:rPr lang="en-GB" dirty="0">
                <a:solidFill>
                  <a:srgbClr val="C00000"/>
                </a:solidFill>
              </a:rPr>
              <a:t>no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JavaScript Execution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JavaScript scripts are </a:t>
            </a:r>
            <a:r>
              <a:rPr lang="en-GB" sz="2800" dirty="0">
                <a:solidFill>
                  <a:srgbClr val="00B0F0"/>
                </a:solidFill>
              </a:rPr>
              <a:t>executed</a:t>
            </a:r>
            <a:r>
              <a:rPr lang="en-GB" sz="2800" dirty="0"/>
              <a:t> entirely by the </a:t>
            </a:r>
            <a:r>
              <a:rPr lang="en-GB" sz="2800" dirty="0">
                <a:solidFill>
                  <a:srgbClr val="00B0F0"/>
                </a:solidFill>
              </a:rPr>
              <a:t>browser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Transfer of some </a:t>
            </a:r>
            <a:r>
              <a:rPr lang="en-GB" sz="2600" dirty="0">
                <a:solidFill>
                  <a:srgbClr val="00B0F0"/>
                </a:solidFill>
              </a:rPr>
              <a:t>load</a:t>
            </a:r>
            <a:r>
              <a:rPr lang="en-GB" sz="2600" dirty="0"/>
              <a:t> from server to client 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User interactions through forms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Events easily detected with JavaScript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E.g. validate user input (However, HTML5 can help in validation)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Once downloaded there is </a:t>
            </a:r>
            <a:r>
              <a:rPr lang="en-GB" dirty="0">
                <a:solidFill>
                  <a:srgbClr val="00B0F0"/>
                </a:solidFill>
              </a:rPr>
              <a:t>no exchange </a:t>
            </a:r>
            <a:r>
              <a:rPr lang="en-GB" dirty="0"/>
              <a:t>of information with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Syntactic Characteristics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354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C00000"/>
                </a:solidFill>
              </a:rPr>
              <a:t>Identifier :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begin with a </a:t>
            </a:r>
            <a:r>
              <a:rPr lang="en-GB" sz="2000" dirty="0">
                <a:solidFill>
                  <a:srgbClr val="0070C0"/>
                </a:solidFill>
              </a:rPr>
              <a:t>letter</a:t>
            </a:r>
            <a:r>
              <a:rPr lang="en-GB" sz="2000" dirty="0"/>
              <a:t> or </a:t>
            </a:r>
            <a:r>
              <a:rPr lang="en-GB" sz="2000" dirty="0">
                <a:solidFill>
                  <a:srgbClr val="0070C0"/>
                </a:solidFill>
              </a:rPr>
              <a:t>underscore or $</a:t>
            </a:r>
            <a:r>
              <a:rPr lang="en-GB" sz="2000" dirty="0"/>
              <a:t>, followed by any number of letters, underscores, and digits, no space allowed.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Identifiers  are case sensitive and should not be a keyword</a:t>
            </a:r>
          </a:p>
          <a:p>
            <a:pPr>
              <a:lnSpc>
                <a:spcPct val="80000"/>
              </a:lnSpc>
              <a:buNone/>
            </a:pPr>
            <a:r>
              <a:rPr lang="en-GB" sz="2400" b="1" dirty="0">
                <a:solidFill>
                  <a:srgbClr val="0070C0"/>
                </a:solidFill>
              </a:rPr>
              <a:t>              </a:t>
            </a:r>
            <a:r>
              <a:rPr lang="en-GB" sz="2000" b="1" dirty="0">
                <a:solidFill>
                  <a:srgbClr val="0070C0"/>
                </a:solidFill>
              </a:rPr>
              <a:t>Ex:   sum=10;</a:t>
            </a:r>
          </a:p>
          <a:p>
            <a:pPr>
              <a:lnSpc>
                <a:spcPct val="80000"/>
              </a:lnSpc>
            </a:pPr>
            <a:endParaRPr lang="en-GB" sz="24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C00000"/>
                </a:solidFill>
              </a:rPr>
              <a:t>Comments</a:t>
            </a:r>
            <a:r>
              <a:rPr lang="en-GB" sz="24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Single line Comment    //</a:t>
            </a:r>
          </a:p>
          <a:p>
            <a:pPr lvl="1">
              <a:lnSpc>
                <a:spcPct val="80000"/>
              </a:lnSpc>
            </a:pPr>
            <a:r>
              <a:rPr lang="en-GB" sz="2000" dirty="0" err="1"/>
              <a:t>MultiLine</a:t>
            </a:r>
            <a:r>
              <a:rPr lang="en-GB" sz="2000" dirty="0"/>
              <a:t> Comment /* …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>
                <a:solidFill>
                  <a:srgbClr val="0070C0"/>
                </a:solidFill>
              </a:rPr>
              <a:t> Ex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>
                <a:solidFill>
                  <a:srgbClr val="0070C0"/>
                </a:solidFill>
              </a:rPr>
              <a:t> //</a:t>
            </a:r>
            <a:r>
              <a:rPr lang="en-GB" sz="2400" b="1" dirty="0" err="1">
                <a:solidFill>
                  <a:srgbClr val="0070C0"/>
                </a:solidFill>
              </a:rPr>
              <a:t>document.write</a:t>
            </a:r>
            <a:r>
              <a:rPr lang="en-GB" sz="2400" b="1" dirty="0">
                <a:solidFill>
                  <a:srgbClr val="0070C0"/>
                </a:solidFill>
              </a:rPr>
              <a:t>(“Hello World”);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JavaScript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3276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2800" dirty="0"/>
              <a:t>All primitive values have one of the five types: </a:t>
            </a:r>
            <a:r>
              <a:rPr lang="en-GB" sz="2800" dirty="0">
                <a:solidFill>
                  <a:srgbClr val="00B050"/>
                </a:solidFill>
              </a:rPr>
              <a:t>Number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00B050"/>
                </a:solidFill>
              </a:rPr>
              <a:t>String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00B050"/>
                </a:solidFill>
              </a:rPr>
              <a:t>Boolean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00B050"/>
                </a:solidFill>
              </a:rPr>
              <a:t>Undefined</a:t>
            </a:r>
            <a:r>
              <a:rPr lang="en-GB" sz="2800" dirty="0"/>
              <a:t>, or </a:t>
            </a:r>
            <a:r>
              <a:rPr lang="en-GB" sz="2800" dirty="0">
                <a:solidFill>
                  <a:srgbClr val="00B050"/>
                </a:solidFill>
              </a:rPr>
              <a:t>Null</a:t>
            </a:r>
          </a:p>
          <a:p>
            <a:pPr algn="just" eaLnBrk="1" hangingPunct="1"/>
            <a:r>
              <a:rPr lang="en-GB" sz="2800" dirty="0"/>
              <a:t>JavaScript is </a:t>
            </a:r>
            <a:r>
              <a:rPr lang="en-GB" sz="2800" b="1" dirty="0">
                <a:solidFill>
                  <a:srgbClr val="002060"/>
                </a:solidFill>
              </a:rPr>
              <a:t>dynamically typed </a:t>
            </a:r>
            <a:r>
              <a:rPr lang="en-GB" sz="2800" dirty="0"/>
              <a:t>– </a:t>
            </a:r>
            <a:r>
              <a:rPr lang="en-GB" sz="2800" b="1" dirty="0">
                <a:solidFill>
                  <a:srgbClr val="C00000"/>
                </a:solidFill>
              </a:rPr>
              <a:t>any variable can be used for anything</a:t>
            </a:r>
            <a:r>
              <a:rPr lang="en-GB" sz="2800" dirty="0"/>
              <a:t> (primitive value or reference to any object)</a:t>
            </a:r>
          </a:p>
          <a:p>
            <a:pPr algn="just">
              <a:lnSpc>
                <a:spcPct val="80000"/>
              </a:lnSpc>
            </a:pPr>
            <a:r>
              <a:rPr lang="en-GB" sz="2800" dirty="0"/>
              <a:t>The </a:t>
            </a:r>
            <a:r>
              <a:rPr lang="en-GB" sz="2800" dirty="0">
                <a:solidFill>
                  <a:srgbClr val="0070C0"/>
                </a:solidFill>
              </a:rPr>
              <a:t>interpreter</a:t>
            </a:r>
            <a:r>
              <a:rPr lang="en-GB" sz="2800" dirty="0"/>
              <a:t> determines the </a:t>
            </a:r>
            <a:r>
              <a:rPr lang="en-GB" sz="2800" dirty="0">
                <a:solidFill>
                  <a:srgbClr val="0070C0"/>
                </a:solidFill>
              </a:rPr>
              <a:t>type</a:t>
            </a:r>
            <a:r>
              <a:rPr lang="en-GB" sz="2800" dirty="0"/>
              <a:t> of a particular occurrence of a variable</a:t>
            </a:r>
          </a:p>
          <a:p>
            <a:pPr algn="just" eaLnBrk="1" hangingPunct="1"/>
            <a:r>
              <a:rPr lang="en-GB" sz="2800" dirty="0"/>
              <a:t>Variables can be either </a:t>
            </a:r>
            <a:r>
              <a:rPr lang="en-GB" sz="2800" dirty="0">
                <a:solidFill>
                  <a:srgbClr val="0070C0"/>
                </a:solidFill>
              </a:rPr>
              <a:t>implicitly</a:t>
            </a:r>
            <a:r>
              <a:rPr lang="en-GB" sz="2800" dirty="0"/>
              <a:t> or </a:t>
            </a:r>
            <a:r>
              <a:rPr lang="en-GB" sz="2800" dirty="0">
                <a:solidFill>
                  <a:srgbClr val="0070C0"/>
                </a:solidFill>
              </a:rPr>
              <a:t>explicitly</a:t>
            </a:r>
            <a:r>
              <a:rPr lang="en-GB" sz="2800" dirty="0"/>
              <a:t> declared using the </a:t>
            </a:r>
            <a:r>
              <a:rPr lang="en-GB" sz="2800" dirty="0" err="1">
                <a:solidFill>
                  <a:schemeClr val="accent1"/>
                </a:solidFill>
              </a:rPr>
              <a:t>var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keyword</a:t>
            </a:r>
          </a:p>
          <a:p>
            <a:pPr algn="just" eaLnBrk="1" hangingPunct="1"/>
            <a:r>
              <a:rPr lang="en-GB" sz="2800" dirty="0"/>
              <a:t>Variables implicitly declared should be initialized</a:t>
            </a:r>
          </a:p>
          <a:p>
            <a:pPr algn="just"/>
            <a:r>
              <a:rPr lang="en-US" sz="2800" dirty="0"/>
              <a:t>Variables declared outside a function, become </a:t>
            </a:r>
            <a:r>
              <a:rPr lang="en-US" sz="2800" b="1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, and all scripts and functions on the web page can access it.</a:t>
            </a:r>
            <a:endParaRPr lang="en-GB" sz="2800" dirty="0"/>
          </a:p>
          <a:p>
            <a:pPr lvl="1" eaLnBrk="1" hangingPunct="1">
              <a:buFontTx/>
              <a:buNone/>
            </a:pPr>
            <a:endParaRPr lang="en-GB" sz="2400" dirty="0">
              <a:latin typeface="Courier New" pitchFamily="49" charset="0"/>
            </a:endParaRPr>
          </a:p>
          <a:p>
            <a:pPr eaLnBrk="1" hangingPunct="1"/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4800" y="4577375"/>
            <a:ext cx="3733800" cy="1732902"/>
            <a:chOff x="304800" y="4577375"/>
            <a:chExt cx="3733800" cy="1732902"/>
          </a:xfrm>
        </p:grpSpPr>
        <p:sp>
          <p:nvSpPr>
            <p:cNvPr id="6" name="Rectangle 5"/>
            <p:cNvSpPr/>
            <p:nvPr/>
          </p:nvSpPr>
          <p:spPr>
            <a:xfrm>
              <a:off x="304800" y="5448503"/>
              <a:ext cx="3733800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today= “Monday”;    </a:t>
              </a:r>
              <a:endParaRPr lang="en-GB" sz="2200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5029606"/>
              <a:ext cx="2209800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sum = 0;    </a:t>
              </a:r>
              <a:endParaRPr lang="en-GB" sz="2200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" y="5879390"/>
              <a:ext cx="3733800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flag= false;    </a:t>
              </a:r>
              <a:endParaRPr lang="en-GB" sz="2200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86384" y="4577375"/>
              <a:ext cx="1385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implicitly </a:t>
              </a:r>
              <a:endParaRPr lang="ar-EG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96690" y="4520148"/>
            <a:ext cx="4142510" cy="1826858"/>
            <a:chOff x="4696690" y="4520148"/>
            <a:chExt cx="4142510" cy="1826858"/>
          </a:xfrm>
        </p:grpSpPr>
        <p:sp>
          <p:nvSpPr>
            <p:cNvPr id="7" name="Rectangle 6"/>
            <p:cNvSpPr/>
            <p:nvPr/>
          </p:nvSpPr>
          <p:spPr>
            <a:xfrm>
              <a:off x="4724400" y="4991709"/>
              <a:ext cx="2743200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var sum </a:t>
              </a:r>
              <a:r>
                <a:rPr lang="en-GB" sz="2200">
                  <a:solidFill>
                    <a:srgbClr val="0070C0"/>
                  </a:solidFill>
                  <a:latin typeface="Courier New" pitchFamily="49" charset="0"/>
                </a:rPr>
                <a:t>= 0;</a:t>
              </a:r>
              <a:endParaRPr lang="en-GB" sz="2200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6690" y="5448502"/>
              <a:ext cx="4142510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 err="1">
                  <a:solidFill>
                    <a:srgbClr val="0070C0"/>
                  </a:solidFill>
                  <a:latin typeface="Courier New" pitchFamily="49" charset="0"/>
                </a:rPr>
                <a:t>var</a:t>
              </a:r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 today= “Monday”;    </a:t>
              </a:r>
              <a:endParaRPr lang="en-GB" sz="2200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482" y="5916119"/>
              <a:ext cx="4122717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GB" sz="2200" dirty="0" err="1">
                  <a:solidFill>
                    <a:srgbClr val="0070C0"/>
                  </a:solidFill>
                  <a:latin typeface="Courier New" pitchFamily="49" charset="0"/>
                </a:rPr>
                <a:t>var</a:t>
              </a:r>
              <a:r>
                <a:rPr lang="en-GB" sz="2200" dirty="0">
                  <a:solidFill>
                    <a:srgbClr val="0070C0"/>
                  </a:solidFill>
                  <a:latin typeface="Courier New" pitchFamily="49" charset="0"/>
                </a:rPr>
                <a:t> flag= false,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54574" y="4520148"/>
              <a:ext cx="12828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explicitly</a:t>
              </a:r>
              <a:endParaRPr lang="ar-EG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Java script literals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600" dirty="0"/>
              <a:t>All </a:t>
            </a:r>
            <a:r>
              <a:rPr lang="en-GB" sz="2600" u="sng" dirty="0"/>
              <a:t>numeric values </a:t>
            </a:r>
            <a:r>
              <a:rPr lang="en-GB" sz="2600" dirty="0"/>
              <a:t>are stored in </a:t>
            </a:r>
            <a:r>
              <a:rPr lang="en-GB" sz="2600" b="1" dirty="0">
                <a:solidFill>
                  <a:schemeClr val="accent6">
                    <a:lumMod val="75000"/>
                  </a:schemeClr>
                </a:solidFill>
              </a:rPr>
              <a:t>double-precision floating point.</a:t>
            </a:r>
          </a:p>
          <a:p>
            <a:r>
              <a:rPr lang="en-GB" sz="2600" dirty="0"/>
              <a:t>String literals are delimited by either </a:t>
            </a:r>
            <a:r>
              <a:rPr lang="en-GB" sz="2600" dirty="0">
                <a:solidFill>
                  <a:srgbClr val="0070C0"/>
                </a:solidFill>
              </a:rPr>
              <a:t>'</a:t>
            </a:r>
            <a:r>
              <a:rPr lang="en-GB" sz="2600" dirty="0"/>
              <a:t> or </a:t>
            </a:r>
            <a:r>
              <a:rPr lang="en-GB" sz="2600" dirty="0">
                <a:solidFill>
                  <a:srgbClr val="0070C0"/>
                </a:solidFill>
              </a:rPr>
              <a:t>“,</a:t>
            </a:r>
            <a:r>
              <a:rPr lang="en-CA" sz="2800" dirty="0"/>
              <a:t> You can use quotes inside a string, as long as they don't match the quotes surrounding the string: ex: var answer = "It's alright";</a:t>
            </a:r>
            <a:endParaRPr lang="en-GB" sz="2600" dirty="0">
              <a:solidFill>
                <a:srgbClr val="0070C0"/>
              </a:solidFill>
            </a:endParaRPr>
          </a:p>
          <a:p>
            <a:pPr eaLnBrk="1" hangingPunct="1"/>
            <a:r>
              <a:rPr lang="en-GB" sz="2600" dirty="0"/>
              <a:t>Boolean values are </a:t>
            </a:r>
            <a:r>
              <a:rPr lang="en-GB" sz="26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GB" sz="2600" dirty="0"/>
              <a:t> and </a:t>
            </a:r>
            <a:r>
              <a:rPr lang="en-GB" sz="26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pPr eaLnBrk="1" hangingPunct="1"/>
            <a:r>
              <a:rPr lang="en-GB" sz="2600" dirty="0"/>
              <a:t>The only Null value is </a:t>
            </a:r>
            <a:r>
              <a:rPr lang="en-GB" sz="2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null</a:t>
            </a:r>
            <a:r>
              <a:rPr lang="en-GB" sz="2600" dirty="0">
                <a:latin typeface="Courier New" pitchFamily="49" charset="0"/>
              </a:rPr>
              <a:t>, if an attempt is made to use a value that is null , a runtime error will occur</a:t>
            </a:r>
          </a:p>
          <a:p>
            <a:pPr eaLnBrk="1" hangingPunct="1"/>
            <a:r>
              <a:rPr lang="en-GB" sz="2600" dirty="0"/>
              <a:t>The only Undefined value is </a:t>
            </a:r>
            <a:r>
              <a:rPr lang="en-GB" sz="2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undefined</a:t>
            </a:r>
            <a:r>
              <a:rPr lang="en-GB" sz="2600" dirty="0">
                <a:latin typeface="Courier New" pitchFamily="49" charset="0"/>
              </a:rPr>
              <a:t> ,it is the </a:t>
            </a:r>
            <a:r>
              <a:rPr lang="en-GB" sz="2600" dirty="0">
                <a:solidFill>
                  <a:srgbClr val="0070C0"/>
                </a:solidFill>
                <a:latin typeface="Courier New" pitchFamily="49" charset="0"/>
              </a:rPr>
              <a:t>default</a:t>
            </a:r>
            <a:r>
              <a:rPr lang="en-GB" sz="2600" dirty="0">
                <a:latin typeface="Courier New" pitchFamily="49" charset="0"/>
              </a:rPr>
              <a:t> value for the variables that are declared but not assigned</a:t>
            </a:r>
          </a:p>
          <a:p>
            <a:pPr eaLnBrk="1" hangingPunct="1"/>
            <a:endParaRPr lang="en-GB" sz="2600" dirty="0"/>
          </a:p>
          <a:p>
            <a:pPr eaLnBrk="1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15019</TotalTime>
  <Words>3446</Words>
  <Application>Microsoft Office PowerPoint</Application>
  <PresentationFormat>On-screen Show (4:3)</PresentationFormat>
  <Paragraphs>628</Paragraphs>
  <Slides>43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Times New Roman</vt:lpstr>
      <vt:lpstr>verdana</vt:lpstr>
      <vt:lpstr>verdana</vt:lpstr>
      <vt:lpstr>Wingdings</vt:lpstr>
      <vt:lpstr>Office Theme</vt:lpstr>
      <vt:lpstr>PowerPoint Presentation</vt:lpstr>
      <vt:lpstr>What is JavaScript?</vt:lpstr>
      <vt:lpstr>Embedding in HTML docs </vt:lpstr>
      <vt:lpstr>alert Function </vt:lpstr>
      <vt:lpstr>JavaScript and Java</vt:lpstr>
      <vt:lpstr>JavaScript Execution</vt:lpstr>
      <vt:lpstr>Syntactic Characteristics</vt:lpstr>
      <vt:lpstr>JavaScript Variables</vt:lpstr>
      <vt:lpstr>Java script literals</vt:lpstr>
      <vt:lpstr>Java Script Object Orientation</vt:lpstr>
      <vt:lpstr>The document Object</vt:lpstr>
      <vt:lpstr>PowerPoint Presentation</vt:lpstr>
      <vt:lpstr>The window Object</vt:lpstr>
      <vt:lpstr>The window Object.....</vt:lpstr>
      <vt:lpstr>The Window Object.....</vt:lpstr>
      <vt:lpstr>Example: using prompt function</vt:lpstr>
      <vt:lpstr>JavaScript Operators</vt:lpstr>
      <vt:lpstr>PowerPoint Presentation</vt:lpstr>
      <vt:lpstr>PowerPoint Presentation</vt:lpstr>
      <vt:lpstr>Conditional if-else </vt:lpstr>
      <vt:lpstr>PowerPoint Presentation</vt:lpstr>
      <vt:lpstr>Conditional switch statement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</vt:lpstr>
      <vt:lpstr>PowerPoint Presentation</vt:lpstr>
      <vt:lpstr>Functions – parameters </vt:lpstr>
      <vt:lpstr>PowerPoint Presentation</vt:lpstr>
      <vt:lpstr>Calling Function automatically with events</vt:lpstr>
      <vt:lpstr>Example: clicking a button displays a message</vt:lpstr>
      <vt:lpstr>PowerPoint Presentation</vt:lpstr>
      <vt:lpstr>Variable scope in JavaScript </vt:lpstr>
      <vt:lpstr>Function Expressions</vt:lpstr>
      <vt:lpstr>Self-Invoking Functions</vt:lpstr>
      <vt:lpstr>JavaScript Nested Functions</vt:lpstr>
      <vt:lpstr>JavaScript Closures</vt:lpstr>
      <vt:lpstr>JavaScript  variable Scope </vt:lpstr>
      <vt:lpstr>Example of effect of var on variable scope</vt:lpstr>
      <vt:lpstr>JavaScript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soltan</cp:lastModifiedBy>
  <cp:revision>1275</cp:revision>
  <dcterms:created xsi:type="dcterms:W3CDTF">2006-08-16T00:00:00Z</dcterms:created>
  <dcterms:modified xsi:type="dcterms:W3CDTF">2018-11-11T05:14:16Z</dcterms:modified>
</cp:coreProperties>
</file>