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p:scale>
          <a:sx n="150" d="100"/>
          <a:sy n="150" d="100"/>
        </p:scale>
        <p:origin x="47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DD1B-BECC-9714-657F-72F01592A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CD1C4-82D5-40DF-48FB-F27FDB0CF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EFCEA6-60BA-2025-4F0D-3211315746E5}"/>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5" name="Footer Placeholder 4">
            <a:extLst>
              <a:ext uri="{FF2B5EF4-FFF2-40B4-BE49-F238E27FC236}">
                <a16:creationId xmlns:a16="http://schemas.microsoft.com/office/drawing/2014/main" id="{9A87B0DB-1173-D9B2-40FC-8EBA26EB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91BB4-D966-8C84-8807-BA70CB5C2B3D}"/>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52139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B051-A03A-2332-F0E8-224B1EC13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3BDE11-419C-1A08-2BB5-7F5E1FEED6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CAAA0-3AD4-80BF-B12E-76029F572CBB}"/>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5" name="Footer Placeholder 4">
            <a:extLst>
              <a:ext uri="{FF2B5EF4-FFF2-40B4-BE49-F238E27FC236}">
                <a16:creationId xmlns:a16="http://schemas.microsoft.com/office/drawing/2014/main" id="{1876E7B2-DBC9-147A-4C6F-F9697C2E0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32527-819F-F97F-5E2D-96B6266991CE}"/>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56840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730242-5C14-67C0-5F6F-413E8E1A8C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0945BA-85C5-FC53-36E9-82E9384F1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E287B-64A2-5630-B303-1B9A0F90871F}"/>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5" name="Footer Placeholder 4">
            <a:extLst>
              <a:ext uri="{FF2B5EF4-FFF2-40B4-BE49-F238E27FC236}">
                <a16:creationId xmlns:a16="http://schemas.microsoft.com/office/drawing/2014/main" id="{61CD25BA-376D-D72D-D008-A9F7FE1D1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62A43-1DC8-6E80-FDE2-7D8CE0327306}"/>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290112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3733-19C8-F869-022B-72C70263A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047A0-3209-9F18-717C-5F10CB70D8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34B7C-6D04-0C36-51F5-785B2C8DDCAA}"/>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5" name="Footer Placeholder 4">
            <a:extLst>
              <a:ext uri="{FF2B5EF4-FFF2-40B4-BE49-F238E27FC236}">
                <a16:creationId xmlns:a16="http://schemas.microsoft.com/office/drawing/2014/main" id="{A1185F1E-CAAE-D590-3F36-164B0C6C8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434BB-4B84-D8FE-BD5C-F2B39AA3B1ED}"/>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294489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816-F803-EACD-00F1-6B559CE6F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4A928-B678-F8B4-E42F-F3121EA61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3DC9D-EA4A-72D2-CA07-5893F7212AC4}"/>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5" name="Footer Placeholder 4">
            <a:extLst>
              <a:ext uri="{FF2B5EF4-FFF2-40B4-BE49-F238E27FC236}">
                <a16:creationId xmlns:a16="http://schemas.microsoft.com/office/drawing/2014/main" id="{8A0C6E09-FCB6-2E81-05BD-1C34095EE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55925-BA17-A406-6392-B6F8837AA065}"/>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26311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E332-261F-372C-FF3B-26450E584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CD753-55B1-1D3D-8579-319424212A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5D758-7F52-633F-F576-723F2EDBF7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88EAD-1880-6F52-DA96-7F017190D2DA}"/>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6" name="Footer Placeholder 5">
            <a:extLst>
              <a:ext uri="{FF2B5EF4-FFF2-40B4-BE49-F238E27FC236}">
                <a16:creationId xmlns:a16="http://schemas.microsoft.com/office/drawing/2014/main" id="{0DBED642-C82B-E3DB-0224-C1E52F902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F7E4E-EC37-2930-8172-0ECBBA69D676}"/>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216029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6391-2A8F-9DA6-92A2-0DA990798D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C82E74-77A9-355C-FFBF-7E89C81E6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A02B9-0B40-4E30-2D5C-C92FE122D0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467C3-D213-CE44-9139-9A32D34E5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EAE137-9876-EF98-E441-EE9FD6B957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7AA2C7-0E94-6896-26EF-DCFBC28BE15D}"/>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8" name="Footer Placeholder 7">
            <a:extLst>
              <a:ext uri="{FF2B5EF4-FFF2-40B4-BE49-F238E27FC236}">
                <a16:creationId xmlns:a16="http://schemas.microsoft.com/office/drawing/2014/main" id="{DB3292EF-434C-F7DE-C827-16F0C2E60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7722B4-C3CF-536C-11BE-742518F836CB}"/>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360401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0757-EB64-7425-75D6-813ED4BCE1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C45386-6378-2071-42BE-CAAFF6A1E07A}"/>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4" name="Footer Placeholder 3">
            <a:extLst>
              <a:ext uri="{FF2B5EF4-FFF2-40B4-BE49-F238E27FC236}">
                <a16:creationId xmlns:a16="http://schemas.microsoft.com/office/drawing/2014/main" id="{A9553BC2-E397-0D4A-7A68-7DB7EF571C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5A4E1-37B4-8A04-4607-E2B8B4326C8C}"/>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159141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797240-05AE-CFFB-72A8-AF4CC6030A73}"/>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3" name="Footer Placeholder 2">
            <a:extLst>
              <a:ext uri="{FF2B5EF4-FFF2-40B4-BE49-F238E27FC236}">
                <a16:creationId xmlns:a16="http://schemas.microsoft.com/office/drawing/2014/main" id="{41023CB4-39D0-5A5C-D2F7-25AE3A2BF6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2F5E7-1B78-862E-F324-4298235C1FDD}"/>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216891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F6D6-D751-B37A-B612-E1763BBFE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35F89C-87D9-EC9B-A6FF-EB1606A31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36D6B6-F751-CC3E-CEF9-447F4EBA7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6C3C5-592F-7CAB-FB9B-CAEACD475902}"/>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6" name="Footer Placeholder 5">
            <a:extLst>
              <a:ext uri="{FF2B5EF4-FFF2-40B4-BE49-F238E27FC236}">
                <a16:creationId xmlns:a16="http://schemas.microsoft.com/office/drawing/2014/main" id="{DFC5C6C5-9B4E-5815-0A42-FD5193716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E83B8-8C95-E8EB-A8E9-68C1D0B5FB40}"/>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275161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FDED-D14D-A155-B287-8AB42EE29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5C7230-6999-EEFE-7A6B-9165E325A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C99A3-8CE0-A006-D6C9-EB8C4B786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49657-BC26-FCDA-F477-70D8EE15D6D2}"/>
              </a:ext>
            </a:extLst>
          </p:cNvPr>
          <p:cNvSpPr>
            <a:spLocks noGrp="1"/>
          </p:cNvSpPr>
          <p:nvPr>
            <p:ph type="dt" sz="half" idx="10"/>
          </p:nvPr>
        </p:nvSpPr>
        <p:spPr/>
        <p:txBody>
          <a:bodyPr/>
          <a:lstStyle/>
          <a:p>
            <a:fld id="{84C9B7CC-E75F-4600-8490-E5F710566FCF}" type="datetimeFigureOut">
              <a:rPr lang="en-US" smtClean="0"/>
              <a:t>07.07.2022</a:t>
            </a:fld>
            <a:endParaRPr lang="en-US"/>
          </a:p>
        </p:txBody>
      </p:sp>
      <p:sp>
        <p:nvSpPr>
          <p:cNvPr id="6" name="Footer Placeholder 5">
            <a:extLst>
              <a:ext uri="{FF2B5EF4-FFF2-40B4-BE49-F238E27FC236}">
                <a16:creationId xmlns:a16="http://schemas.microsoft.com/office/drawing/2014/main" id="{5A77744B-8601-3D17-3AF9-EFE58AE80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725D8-C6F8-BA3E-5CD0-8C1B12A96804}"/>
              </a:ext>
            </a:extLst>
          </p:cNvPr>
          <p:cNvSpPr>
            <a:spLocks noGrp="1"/>
          </p:cNvSpPr>
          <p:nvPr>
            <p:ph type="sldNum" sz="quarter" idx="12"/>
          </p:nvPr>
        </p:nvSpPr>
        <p:spPr/>
        <p:txBody>
          <a:bodyPr/>
          <a:lstStyle/>
          <a:p>
            <a:fld id="{4FB8612D-08E2-4772-97C5-768F2A23845B}" type="slidenum">
              <a:rPr lang="en-US" smtClean="0"/>
              <a:t>‹#›</a:t>
            </a:fld>
            <a:endParaRPr lang="en-US"/>
          </a:p>
        </p:txBody>
      </p:sp>
    </p:spTree>
    <p:extLst>
      <p:ext uri="{BB962C8B-B14F-4D97-AF65-F5344CB8AC3E}">
        <p14:creationId xmlns:p14="http://schemas.microsoft.com/office/powerpoint/2010/main" val="2479321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5C3037-6008-9DAF-7C05-58B603796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4CA787-BB7A-D9A9-12E5-A9F206414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FA2BF-D589-4573-E7A7-7C327847F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9B7CC-E75F-4600-8490-E5F710566FCF}" type="datetimeFigureOut">
              <a:rPr lang="en-US" smtClean="0"/>
              <a:t>07.07.2022</a:t>
            </a:fld>
            <a:endParaRPr lang="en-US"/>
          </a:p>
        </p:txBody>
      </p:sp>
      <p:sp>
        <p:nvSpPr>
          <p:cNvPr id="5" name="Footer Placeholder 4">
            <a:extLst>
              <a:ext uri="{FF2B5EF4-FFF2-40B4-BE49-F238E27FC236}">
                <a16:creationId xmlns:a16="http://schemas.microsoft.com/office/drawing/2014/main" id="{2D74795D-9913-F527-04A9-A7160C0C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5D169-B01C-9B3B-9405-5DBFA19A2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8612D-08E2-4772-97C5-768F2A23845B}" type="slidenum">
              <a:rPr lang="en-US" smtClean="0"/>
              <a:t>‹#›</a:t>
            </a:fld>
            <a:endParaRPr lang="en-US"/>
          </a:p>
        </p:txBody>
      </p:sp>
    </p:spTree>
    <p:extLst>
      <p:ext uri="{BB962C8B-B14F-4D97-AF65-F5344CB8AC3E}">
        <p14:creationId xmlns:p14="http://schemas.microsoft.com/office/powerpoint/2010/main" val="20378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5100695/" TargetMode="External"/><Relationship Id="rId2" Type="http://schemas.openxmlformats.org/officeDocument/2006/relationships/hyperlink" Target="https://www.tycho.pitt.edu/global-health-research/" TargetMode="External"/><Relationship Id="rId1" Type="http://schemas.openxmlformats.org/officeDocument/2006/relationships/slideLayout" Target="../slideLayouts/slideLayout2.xml"/><Relationship Id="rId5" Type="http://schemas.openxmlformats.org/officeDocument/2006/relationships/hyperlink" Target="https://eriqande.github.io/rep-res-web/lectures/making-maps-with-R.html" TargetMode="External"/><Relationship Id="rId4" Type="http://schemas.openxmlformats.org/officeDocument/2006/relationships/hyperlink" Target="https://stacks.cdc.gov/view/cdc7232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8BB5-68A9-D2D3-7391-86D44D3715E6}"/>
              </a:ext>
            </a:extLst>
          </p:cNvPr>
          <p:cNvSpPr>
            <a:spLocks noGrp="1"/>
          </p:cNvSpPr>
          <p:nvPr>
            <p:ph type="ctrTitle"/>
          </p:nvPr>
        </p:nvSpPr>
        <p:spPr>
          <a:xfrm>
            <a:off x="1523999" y="1931067"/>
            <a:ext cx="9202153" cy="1578895"/>
          </a:xfrm>
        </p:spPr>
        <p:txBody>
          <a:bodyPr/>
          <a:lstStyle/>
          <a:p>
            <a:r>
              <a:rPr lang="en-US" dirty="0"/>
              <a:t>Hepatitis in the United States</a:t>
            </a:r>
          </a:p>
        </p:txBody>
      </p:sp>
      <p:sp>
        <p:nvSpPr>
          <p:cNvPr id="3" name="Subtitle 2">
            <a:extLst>
              <a:ext uri="{FF2B5EF4-FFF2-40B4-BE49-F238E27FC236}">
                <a16:creationId xmlns:a16="http://schemas.microsoft.com/office/drawing/2014/main" id="{A5B0DF19-39B0-01C3-542E-4790A17A5C5E}"/>
              </a:ext>
            </a:extLst>
          </p:cNvPr>
          <p:cNvSpPr>
            <a:spLocks noGrp="1"/>
          </p:cNvSpPr>
          <p:nvPr>
            <p:ph type="subTitle" idx="1"/>
          </p:nvPr>
        </p:nvSpPr>
        <p:spPr>
          <a:xfrm>
            <a:off x="5560384" y="4671304"/>
            <a:ext cx="5877635" cy="1470547"/>
          </a:xfrm>
        </p:spPr>
        <p:txBody>
          <a:bodyPr/>
          <a:lstStyle/>
          <a:p>
            <a:pPr algn="r"/>
            <a:r>
              <a:rPr lang="en-US" dirty="0" err="1"/>
              <a:t>Soltanagha</a:t>
            </a:r>
            <a:r>
              <a:rPr lang="en-US" dirty="0"/>
              <a:t> Huseynov</a:t>
            </a:r>
          </a:p>
          <a:p>
            <a:pPr algn="r"/>
            <a:r>
              <a:rPr lang="en-US" dirty="0"/>
              <a:t>Matriculation number: 803218</a:t>
            </a:r>
          </a:p>
          <a:p>
            <a:pPr algn="r"/>
            <a:r>
              <a:rPr lang="en-US" dirty="0"/>
              <a:t>soltanagha.huseynov@stud.th-deg.de</a:t>
            </a:r>
          </a:p>
        </p:txBody>
      </p:sp>
      <p:pic>
        <p:nvPicPr>
          <p:cNvPr id="5" name="Picture 4" descr="Text&#10;&#10;Description automatically generated with medium confidence">
            <a:extLst>
              <a:ext uri="{FF2B5EF4-FFF2-40B4-BE49-F238E27FC236}">
                <a16:creationId xmlns:a16="http://schemas.microsoft.com/office/drawing/2014/main" id="{68B6D870-9A56-B352-E4C9-40AF09336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29" y="416107"/>
            <a:ext cx="3703213" cy="786869"/>
          </a:xfrm>
          <a:prstGeom prst="rect">
            <a:avLst/>
          </a:prstGeom>
        </p:spPr>
      </p:pic>
    </p:spTree>
    <p:extLst>
      <p:ext uri="{BB962C8B-B14F-4D97-AF65-F5344CB8AC3E}">
        <p14:creationId xmlns:p14="http://schemas.microsoft.com/office/powerpoint/2010/main" val="1688886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E901D-F888-BB78-B2A8-63D47CF166A0}"/>
              </a:ext>
            </a:extLst>
          </p:cNvPr>
          <p:cNvSpPr>
            <a:spLocks noGrp="1"/>
          </p:cNvSpPr>
          <p:nvPr>
            <p:ph type="title"/>
          </p:nvPr>
        </p:nvSpPr>
        <p:spPr>
          <a:xfrm>
            <a:off x="841248" y="548640"/>
            <a:ext cx="3600860" cy="5431536"/>
          </a:xfrm>
        </p:spPr>
        <p:txBody>
          <a:bodyPr>
            <a:normAutofit/>
          </a:bodyPr>
          <a:lstStyle/>
          <a:p>
            <a:r>
              <a:rPr lang="en-US" sz="5400" b="1" u="sng"/>
              <a:t>Conclusion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D33C48-C57E-3305-EB1C-0F8F1BE9BD5A}"/>
              </a:ext>
            </a:extLst>
          </p:cNvPr>
          <p:cNvSpPr>
            <a:spLocks noGrp="1"/>
          </p:cNvSpPr>
          <p:nvPr>
            <p:ph idx="1"/>
          </p:nvPr>
        </p:nvSpPr>
        <p:spPr>
          <a:xfrm>
            <a:off x="5126418" y="552091"/>
            <a:ext cx="6224335" cy="5431536"/>
          </a:xfrm>
        </p:spPr>
        <p:txBody>
          <a:bodyPr anchor="ctr">
            <a:normAutofit/>
          </a:bodyPr>
          <a:lstStyle/>
          <a:p>
            <a:r>
              <a:rPr lang="en-US" sz="2200" b="0" i="0">
                <a:effectLst/>
                <a:latin typeface="Arial" panose="020B0604020202020204" pitchFamily="34" charset="0"/>
              </a:rPr>
              <a:t>Project Tycho data global health informatics aims to improve access, representation, and interoperability of data produced by health agencies and researchers working in global health.</a:t>
            </a:r>
          </a:p>
          <a:p>
            <a:r>
              <a:rPr lang="en-US" sz="2200">
                <a:latin typeface="Arial" panose="020B0604020202020204" pitchFamily="34" charset="0"/>
              </a:rPr>
              <a:t>Highest infection rate was detected in 1961.</a:t>
            </a:r>
          </a:p>
          <a:p>
            <a:r>
              <a:rPr lang="en-US" sz="2200" b="0" i="0">
                <a:effectLst/>
                <a:latin typeface="Arial" panose="020B0604020202020204" pitchFamily="34" charset="0"/>
              </a:rPr>
              <a:t>It can be observed that southern states had a noticeably higher number of cases than the northern states. California and Florida had the largest number of incidents, when South Dakota had the smallest number of cases. </a:t>
            </a:r>
            <a:endParaRPr lang="en-US" sz="2200"/>
          </a:p>
        </p:txBody>
      </p:sp>
    </p:spTree>
    <p:extLst>
      <p:ext uri="{BB962C8B-B14F-4D97-AF65-F5344CB8AC3E}">
        <p14:creationId xmlns:p14="http://schemas.microsoft.com/office/powerpoint/2010/main" val="242832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B268-3EBE-E337-EBE9-BE342E4DDFF1}"/>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C777A4DA-001D-1495-FFB1-23A9C2964907}"/>
              </a:ext>
            </a:extLst>
          </p:cNvPr>
          <p:cNvSpPr>
            <a:spLocks noGrp="1"/>
          </p:cNvSpPr>
          <p:nvPr>
            <p:ph idx="1"/>
          </p:nvPr>
        </p:nvSpPr>
        <p:spPr/>
        <p:txBody>
          <a:bodyPr/>
          <a:lstStyle/>
          <a:p>
            <a:r>
              <a:rPr lang="en-US" dirty="0">
                <a:hlinkClick r:id="rId2"/>
              </a:rPr>
              <a:t>https://r-graph-gallery.com/</a:t>
            </a:r>
          </a:p>
          <a:p>
            <a:r>
              <a:rPr lang="en-US" dirty="0">
                <a:hlinkClick r:id="rId2"/>
              </a:rPr>
              <a:t>https://www.tycho.pitt.edu/global-health-research/</a:t>
            </a:r>
            <a:endParaRPr lang="en-US" dirty="0"/>
          </a:p>
          <a:p>
            <a:r>
              <a:rPr lang="en-US" dirty="0">
                <a:hlinkClick r:id="rId3"/>
              </a:rPr>
              <a:t>https://www.ncbi.nlm.nih.gov/pmc/articles/PMC5100695/</a:t>
            </a:r>
            <a:endParaRPr lang="en-US" dirty="0"/>
          </a:p>
          <a:p>
            <a:r>
              <a:rPr lang="en-US" dirty="0">
                <a:hlinkClick r:id="rId4"/>
              </a:rPr>
              <a:t>https://stacks.cdc.gov/view/cdc72320</a:t>
            </a:r>
            <a:endParaRPr lang="en-US" dirty="0"/>
          </a:p>
          <a:p>
            <a:r>
              <a:rPr lang="en-US" dirty="0">
                <a:hlinkClick r:id="rId5"/>
              </a:rPr>
              <a:t>https://eriqande.github.io/rep-res-web/lectures/making-maps-with-R.html</a:t>
            </a:r>
            <a:endParaRPr lang="en-US" dirty="0"/>
          </a:p>
        </p:txBody>
      </p:sp>
    </p:spTree>
    <p:extLst>
      <p:ext uri="{BB962C8B-B14F-4D97-AF65-F5344CB8AC3E}">
        <p14:creationId xmlns:p14="http://schemas.microsoft.com/office/powerpoint/2010/main" val="136398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96477BFB-7727-1F15-BDC5-A535F0B4C5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380087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F24B-E93E-8C8A-375B-58B52585955A}"/>
              </a:ext>
            </a:extLst>
          </p:cNvPr>
          <p:cNvSpPr>
            <a:spLocks noGrp="1"/>
          </p:cNvSpPr>
          <p:nvPr>
            <p:ph type="title"/>
          </p:nvPr>
        </p:nvSpPr>
        <p:spPr/>
        <p:txBody>
          <a:bodyPr/>
          <a:lstStyle/>
          <a:p>
            <a:r>
              <a:rPr lang="en-US" u="sng" dirty="0"/>
              <a:t>Outline</a:t>
            </a:r>
          </a:p>
        </p:txBody>
      </p:sp>
      <p:sp>
        <p:nvSpPr>
          <p:cNvPr id="3" name="Content Placeholder 2">
            <a:extLst>
              <a:ext uri="{FF2B5EF4-FFF2-40B4-BE49-F238E27FC236}">
                <a16:creationId xmlns:a16="http://schemas.microsoft.com/office/drawing/2014/main" id="{AEDD8E67-7EA7-FC67-C6D5-04F6A9C916C8}"/>
              </a:ext>
            </a:extLst>
          </p:cNvPr>
          <p:cNvSpPr>
            <a:spLocks noGrp="1"/>
          </p:cNvSpPr>
          <p:nvPr>
            <p:ph idx="1"/>
          </p:nvPr>
        </p:nvSpPr>
        <p:spPr/>
        <p:txBody>
          <a:bodyPr>
            <a:normAutofit/>
          </a:bodyPr>
          <a:lstStyle/>
          <a:p>
            <a:pPr>
              <a:lnSpc>
                <a:spcPct val="100000"/>
              </a:lnSpc>
            </a:pPr>
            <a:r>
              <a:rPr lang="en-US" dirty="0"/>
              <a:t>What is Project Tycho ?</a:t>
            </a:r>
          </a:p>
          <a:p>
            <a:pPr>
              <a:lnSpc>
                <a:spcPct val="100000"/>
              </a:lnSpc>
            </a:pPr>
            <a:r>
              <a:rPr lang="en-US" dirty="0"/>
              <a:t>When hepatitis infection found in US?</a:t>
            </a:r>
          </a:p>
          <a:p>
            <a:pPr>
              <a:lnSpc>
                <a:spcPct val="100000"/>
              </a:lnSpc>
            </a:pPr>
            <a:r>
              <a:rPr lang="en-US" dirty="0"/>
              <a:t>Highest infection level and how it distributed in timeline of US history?</a:t>
            </a:r>
          </a:p>
          <a:p>
            <a:pPr>
              <a:lnSpc>
                <a:spcPct val="100000"/>
              </a:lnSpc>
            </a:pPr>
            <a:r>
              <a:rPr lang="en-US" dirty="0"/>
              <a:t>Which counties in the United States had the highest annual infection rate by Hepatitis A and Hepatitis B?</a:t>
            </a:r>
          </a:p>
        </p:txBody>
      </p:sp>
    </p:spTree>
    <p:extLst>
      <p:ext uri="{BB962C8B-B14F-4D97-AF65-F5344CB8AC3E}">
        <p14:creationId xmlns:p14="http://schemas.microsoft.com/office/powerpoint/2010/main" val="310639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0B95D67-79D3-BA98-7ED6-0F28BA04D479}"/>
              </a:ext>
            </a:extLst>
          </p:cNvPr>
          <p:cNvSpPr>
            <a:spLocks noGrp="1"/>
          </p:cNvSpPr>
          <p:nvPr>
            <p:ph type="title"/>
          </p:nvPr>
        </p:nvSpPr>
        <p:spPr>
          <a:xfrm>
            <a:off x="765051" y="662400"/>
            <a:ext cx="3384000" cy="1492132"/>
          </a:xfrm>
        </p:spPr>
        <p:txBody>
          <a:bodyPr anchor="t">
            <a:normAutofit/>
          </a:bodyPr>
          <a:lstStyle/>
          <a:p>
            <a:r>
              <a:rPr lang="en-US" sz="4100">
                <a:solidFill>
                  <a:schemeClr val="bg1"/>
                </a:solidFill>
              </a:rPr>
              <a:t>What is Project Tycho?</a:t>
            </a:r>
          </a:p>
        </p:txBody>
      </p:sp>
      <p:sp>
        <p:nvSpPr>
          <p:cNvPr id="3" name="Content Placeholder 2">
            <a:extLst>
              <a:ext uri="{FF2B5EF4-FFF2-40B4-BE49-F238E27FC236}">
                <a16:creationId xmlns:a16="http://schemas.microsoft.com/office/drawing/2014/main" id="{B8756FE7-5AF5-47CF-686E-6010C4530A59}"/>
              </a:ext>
            </a:extLst>
          </p:cNvPr>
          <p:cNvSpPr>
            <a:spLocks noGrp="1"/>
          </p:cNvSpPr>
          <p:nvPr>
            <p:ph idx="1"/>
          </p:nvPr>
        </p:nvSpPr>
        <p:spPr>
          <a:xfrm>
            <a:off x="765051" y="2286000"/>
            <a:ext cx="3384000" cy="3844800"/>
          </a:xfrm>
        </p:spPr>
        <p:txBody>
          <a:bodyPr>
            <a:normAutofit/>
          </a:bodyPr>
          <a:lstStyle/>
          <a:p>
            <a:pPr marL="514350" indent="-514350">
              <a:buFont typeface="+mj-lt"/>
              <a:buAutoNum type="arabicPeriod"/>
            </a:pPr>
            <a:r>
              <a:rPr lang="en-US" sz="2000">
                <a:solidFill>
                  <a:schemeClr val="bg1">
                    <a:alpha val="60000"/>
                  </a:schemeClr>
                </a:solidFill>
              </a:rPr>
              <a:t>Standardize data about diseases and their determinants</a:t>
            </a:r>
          </a:p>
          <a:p>
            <a:pPr marL="514350" indent="-514350">
              <a:buFont typeface="+mj-lt"/>
              <a:buAutoNum type="arabicPeriod"/>
            </a:pPr>
            <a:r>
              <a:rPr lang="en-US" sz="2000">
                <a:solidFill>
                  <a:schemeClr val="bg1">
                    <a:alpha val="60000"/>
                  </a:schemeClr>
                </a:solidFill>
              </a:rPr>
              <a:t>Create machine-interpretable metadata</a:t>
            </a:r>
          </a:p>
          <a:p>
            <a:pPr marL="514350" indent="-514350">
              <a:buFont typeface="+mj-lt"/>
              <a:buAutoNum type="arabicPeriod"/>
            </a:pPr>
            <a:r>
              <a:rPr lang="en-US" sz="2000">
                <a:solidFill>
                  <a:schemeClr val="bg1">
                    <a:alpha val="60000"/>
                  </a:schemeClr>
                </a:solidFill>
              </a:rPr>
              <a:t>Make data widely available to users</a:t>
            </a:r>
          </a:p>
        </p:txBody>
      </p:sp>
      <p:pic>
        <p:nvPicPr>
          <p:cNvPr id="5" name="Picture 4" descr="Chart, radar chart&#10;&#10;Description automatically generated">
            <a:extLst>
              <a:ext uri="{FF2B5EF4-FFF2-40B4-BE49-F238E27FC236}">
                <a16:creationId xmlns:a16="http://schemas.microsoft.com/office/drawing/2014/main" id="{E42A9AD4-0835-3E71-1DCF-019F8A2B6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53" y="1173681"/>
            <a:ext cx="6014185" cy="4510638"/>
          </a:xfrm>
          <a:prstGeom prst="rect">
            <a:avLst/>
          </a:prstGeom>
        </p:spPr>
      </p:pic>
    </p:spTree>
    <p:extLst>
      <p:ext uri="{BB962C8B-B14F-4D97-AF65-F5344CB8AC3E}">
        <p14:creationId xmlns:p14="http://schemas.microsoft.com/office/powerpoint/2010/main" val="101673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510DE-41E0-CB83-6194-DD1CCB151798}"/>
              </a:ext>
            </a:extLst>
          </p:cNvPr>
          <p:cNvSpPr>
            <a:spLocks noGrp="1"/>
          </p:cNvSpPr>
          <p:nvPr>
            <p:ph type="title"/>
          </p:nvPr>
        </p:nvSpPr>
        <p:spPr>
          <a:xfrm>
            <a:off x="767290" y="1780661"/>
            <a:ext cx="3582073" cy="1463472"/>
          </a:xfrm>
        </p:spPr>
        <p:txBody>
          <a:bodyPr anchor="t">
            <a:normAutofit/>
          </a:bodyPr>
          <a:lstStyle/>
          <a:p>
            <a:r>
              <a:rPr lang="en-US" sz="3000" dirty="0">
                <a:solidFill>
                  <a:schemeClr val="bg1"/>
                </a:solidFill>
              </a:rPr>
              <a:t>When hepatitis infection found in US?</a:t>
            </a:r>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5FAA9A34-64BE-A2B1-A755-CDE02D054068}"/>
              </a:ext>
            </a:extLst>
          </p:cNvPr>
          <p:cNvSpPr>
            <a:spLocks noGrp="1"/>
          </p:cNvSpPr>
          <p:nvPr>
            <p:ph idx="1"/>
          </p:nvPr>
        </p:nvSpPr>
        <p:spPr>
          <a:xfrm>
            <a:off x="767290" y="3383121"/>
            <a:ext cx="3582072" cy="2793251"/>
          </a:xfrm>
        </p:spPr>
        <p:txBody>
          <a:bodyPr anchor="t">
            <a:normAutofit/>
          </a:bodyPr>
          <a:lstStyle/>
          <a:p>
            <a:r>
              <a:rPr lang="en-US" sz="2000" dirty="0">
                <a:solidFill>
                  <a:schemeClr val="bg1"/>
                </a:solidFill>
              </a:rPr>
              <a:t>Infection hepatitis was added in 1951 to the list of diseases to be reported weekly, but notification was known to be incomplete for that year and that's why our start point </a:t>
            </a:r>
            <a:r>
              <a:rPr lang="en-US" sz="2000" dirty="0" err="1">
                <a:solidFill>
                  <a:schemeClr val="bg1"/>
                </a:solidFill>
              </a:rPr>
              <a:t>gonna</a:t>
            </a:r>
            <a:r>
              <a:rPr lang="en-US" sz="2000" dirty="0">
                <a:solidFill>
                  <a:schemeClr val="bg1"/>
                </a:solidFill>
              </a:rPr>
              <a:t> be 1952.</a:t>
            </a:r>
          </a:p>
        </p:txBody>
      </p:sp>
      <p:pic>
        <p:nvPicPr>
          <p:cNvPr id="5" name="Content Placeholder 4" descr="Chart&#10;&#10;Description automatically generated with low confidence">
            <a:extLst>
              <a:ext uri="{FF2B5EF4-FFF2-40B4-BE49-F238E27FC236}">
                <a16:creationId xmlns:a16="http://schemas.microsoft.com/office/drawing/2014/main" id="{24CA7591-92B7-A321-A59D-58D8ED45A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542" y="903730"/>
            <a:ext cx="4945987" cy="5021307"/>
          </a:xfrm>
          <a:prstGeom prst="rect">
            <a:avLst/>
          </a:prstGeom>
        </p:spPr>
      </p:pic>
    </p:spTree>
    <p:extLst>
      <p:ext uri="{BB962C8B-B14F-4D97-AF65-F5344CB8AC3E}">
        <p14:creationId xmlns:p14="http://schemas.microsoft.com/office/powerpoint/2010/main" val="218036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7ECE2-7E0F-F17D-6A24-A6D9DEE30822}"/>
              </a:ext>
            </a:extLst>
          </p:cNvPr>
          <p:cNvSpPr>
            <a:spLocks noGrp="1"/>
          </p:cNvSpPr>
          <p:nvPr>
            <p:ph type="title"/>
          </p:nvPr>
        </p:nvSpPr>
        <p:spPr>
          <a:xfrm>
            <a:off x="767290" y="1780661"/>
            <a:ext cx="3582073" cy="1463472"/>
          </a:xfrm>
        </p:spPr>
        <p:txBody>
          <a:bodyPr anchor="t">
            <a:normAutofit/>
          </a:bodyPr>
          <a:lstStyle/>
          <a:p>
            <a:r>
              <a:rPr lang="en-US" sz="4800" dirty="0">
                <a:solidFill>
                  <a:schemeClr val="bg1"/>
                </a:solidFill>
              </a:rPr>
              <a:t>Hepatitis 1953 in US</a:t>
            </a:r>
          </a:p>
        </p:txBody>
      </p:sp>
      <p:grpSp>
        <p:nvGrpSpPr>
          <p:cNvPr id="21"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3" name="Content Placeholder 8">
            <a:extLst>
              <a:ext uri="{FF2B5EF4-FFF2-40B4-BE49-F238E27FC236}">
                <a16:creationId xmlns:a16="http://schemas.microsoft.com/office/drawing/2014/main" id="{897A1043-44C7-FE84-C583-A1F3D4941696}"/>
              </a:ext>
            </a:extLst>
          </p:cNvPr>
          <p:cNvSpPr>
            <a:spLocks noGrp="1"/>
          </p:cNvSpPr>
          <p:nvPr>
            <p:ph idx="1"/>
          </p:nvPr>
        </p:nvSpPr>
        <p:spPr>
          <a:xfrm>
            <a:off x="767290" y="3816536"/>
            <a:ext cx="3582072" cy="2064227"/>
          </a:xfrm>
        </p:spPr>
        <p:txBody>
          <a:bodyPr anchor="t">
            <a:normAutofit/>
          </a:bodyPr>
          <a:lstStyle/>
          <a:p>
            <a:r>
              <a:rPr lang="en-US" sz="2000" dirty="0">
                <a:solidFill>
                  <a:schemeClr val="bg1"/>
                </a:solidFill>
              </a:rPr>
              <a:t>The chart shows bimodal distribution which probably reflects data collection procedures rather than an actual seasonal trend.</a:t>
            </a:r>
          </a:p>
        </p:txBody>
      </p:sp>
      <p:pic>
        <p:nvPicPr>
          <p:cNvPr id="5" name="Content Placeholder 4" descr="Chart, line chart&#10;&#10;Description automatically generated">
            <a:extLst>
              <a:ext uri="{FF2B5EF4-FFF2-40B4-BE49-F238E27FC236}">
                <a16:creationId xmlns:a16="http://schemas.microsoft.com/office/drawing/2014/main" id="{9357CD9F-8D32-FEC2-CFF0-628CC4114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002" y="903730"/>
            <a:ext cx="4607832" cy="4472307"/>
          </a:xfrm>
          <a:prstGeom prst="rect">
            <a:avLst/>
          </a:prstGeom>
        </p:spPr>
      </p:pic>
    </p:spTree>
    <p:extLst>
      <p:ext uri="{BB962C8B-B14F-4D97-AF65-F5344CB8AC3E}">
        <p14:creationId xmlns:p14="http://schemas.microsoft.com/office/powerpoint/2010/main" val="206315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864FF0-038A-065F-7CA6-55F12445006B}"/>
              </a:ext>
            </a:extLst>
          </p:cNvPr>
          <p:cNvSpPr>
            <a:spLocks noGrp="1"/>
          </p:cNvSpPr>
          <p:nvPr>
            <p:ph type="title"/>
          </p:nvPr>
        </p:nvSpPr>
        <p:spPr>
          <a:xfrm>
            <a:off x="767290" y="1697849"/>
            <a:ext cx="4220967" cy="1734106"/>
          </a:xfrm>
        </p:spPr>
        <p:txBody>
          <a:bodyPr anchor="b">
            <a:normAutofit fontScale="90000"/>
          </a:bodyPr>
          <a:lstStyle/>
          <a:p>
            <a:r>
              <a:rPr lang="en-US" sz="3000" dirty="0">
                <a:solidFill>
                  <a:schemeClr val="bg1"/>
                </a:solidFill>
              </a:rPr>
              <a:t>When in US highest annual infection rate by Hepatitis?</a:t>
            </a:r>
            <a:br>
              <a:rPr lang="en-US" sz="3000" dirty="0">
                <a:solidFill>
                  <a:schemeClr val="bg1"/>
                </a:solidFill>
              </a:rPr>
            </a:br>
            <a:endParaRPr lang="en-US" sz="3000" dirty="0">
              <a:solidFill>
                <a:schemeClr val="bg1"/>
              </a:solidFill>
            </a:endParaRPr>
          </a:p>
        </p:txBody>
      </p:sp>
      <p:grpSp>
        <p:nvGrpSpPr>
          <p:cNvPr id="51" name="Group 42">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4"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7" name="Picture 6" descr="Chart, bar chart, funnel chart&#10;&#10;Description automatically generated">
            <a:extLst>
              <a:ext uri="{FF2B5EF4-FFF2-40B4-BE49-F238E27FC236}">
                <a16:creationId xmlns:a16="http://schemas.microsoft.com/office/drawing/2014/main" id="{B0C0AB0D-EC4C-C74D-7A9C-59B8FE115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006" y="439472"/>
            <a:ext cx="4578182" cy="2828663"/>
          </a:xfrm>
          <a:prstGeom prst="rect">
            <a:avLst/>
          </a:prstGeom>
        </p:spPr>
      </p:pic>
      <p:sp>
        <p:nvSpPr>
          <p:cNvPr id="22" name="Content Placeholder 8">
            <a:extLst>
              <a:ext uri="{FF2B5EF4-FFF2-40B4-BE49-F238E27FC236}">
                <a16:creationId xmlns:a16="http://schemas.microsoft.com/office/drawing/2014/main" id="{2FA013AD-E48F-1930-3D87-5B88A055F3FF}"/>
              </a:ext>
            </a:extLst>
          </p:cNvPr>
          <p:cNvSpPr>
            <a:spLocks noGrp="1"/>
          </p:cNvSpPr>
          <p:nvPr>
            <p:ph idx="1"/>
          </p:nvPr>
        </p:nvSpPr>
        <p:spPr>
          <a:xfrm>
            <a:off x="767290" y="3428999"/>
            <a:ext cx="4075054" cy="2741213"/>
          </a:xfrm>
        </p:spPr>
        <p:txBody>
          <a:bodyPr anchor="t">
            <a:normAutofit/>
          </a:bodyPr>
          <a:lstStyle/>
          <a:p>
            <a:pPr marL="0" indent="0">
              <a:buNone/>
            </a:pPr>
            <a:r>
              <a:rPr lang="en-US" sz="2000">
                <a:solidFill>
                  <a:schemeClr val="bg1"/>
                </a:solidFill>
              </a:rPr>
              <a:t>The large number of cases reported during these 4 years between 1966 and 1970 , but we have highest infection with 67,930 for 1961. After identifying highest year we can explore state based cases in US.</a:t>
            </a:r>
          </a:p>
        </p:txBody>
      </p:sp>
      <p:pic>
        <p:nvPicPr>
          <p:cNvPr id="5" name="Content Placeholder 4" descr="Chart, bubble chart&#10;&#10;Description automatically generated">
            <a:extLst>
              <a:ext uri="{FF2B5EF4-FFF2-40B4-BE49-F238E27FC236}">
                <a16:creationId xmlns:a16="http://schemas.microsoft.com/office/drawing/2014/main" id="{39AE748F-FBA7-2172-DCE7-12AE0850B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006" y="3268135"/>
            <a:ext cx="4682015" cy="2727274"/>
          </a:xfrm>
          <a:prstGeom prst="rect">
            <a:avLst/>
          </a:prstGeom>
        </p:spPr>
      </p:pic>
    </p:spTree>
    <p:extLst>
      <p:ext uri="{BB962C8B-B14F-4D97-AF65-F5344CB8AC3E}">
        <p14:creationId xmlns:p14="http://schemas.microsoft.com/office/powerpoint/2010/main" val="408812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9DA9B-BD98-6694-849A-79BA29ECB552}"/>
              </a:ext>
            </a:extLst>
          </p:cNvPr>
          <p:cNvSpPr>
            <a:spLocks noGrp="1"/>
          </p:cNvSpPr>
          <p:nvPr>
            <p:ph type="title"/>
          </p:nvPr>
        </p:nvSpPr>
        <p:spPr>
          <a:xfrm>
            <a:off x="767289" y="1848562"/>
            <a:ext cx="3582073" cy="1326438"/>
          </a:xfrm>
        </p:spPr>
        <p:txBody>
          <a:bodyPr anchor="t">
            <a:normAutofit/>
          </a:bodyPr>
          <a:lstStyle/>
          <a:p>
            <a:r>
              <a:rPr lang="en-US" sz="2400" b="1" dirty="0">
                <a:solidFill>
                  <a:schemeClr val="bg1"/>
                </a:solidFill>
              </a:rPr>
              <a:t>Highest infection cases by Hepatitis in US</a:t>
            </a:r>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4BDCC357-3E9F-734D-A0F3-1BAA2358CCED}"/>
              </a:ext>
            </a:extLst>
          </p:cNvPr>
          <p:cNvSpPr>
            <a:spLocks noGrp="1"/>
          </p:cNvSpPr>
          <p:nvPr>
            <p:ph idx="1"/>
          </p:nvPr>
        </p:nvSpPr>
        <p:spPr>
          <a:xfrm>
            <a:off x="767290" y="3383121"/>
            <a:ext cx="3582072" cy="2793251"/>
          </a:xfrm>
        </p:spPr>
        <p:txBody>
          <a:bodyPr anchor="t">
            <a:normAutofit/>
          </a:bodyPr>
          <a:lstStyle/>
          <a:p>
            <a:pPr marL="0" indent="0">
              <a:buNone/>
            </a:pPr>
            <a:r>
              <a:rPr lang="en-US" sz="1800" dirty="0">
                <a:solidFill>
                  <a:schemeClr val="bg1"/>
                </a:solidFill>
              </a:rPr>
              <a:t>Distribution on map indicates CA (CALIFORNIA) highest accordingly the OH (OHIO) , MI(MICHIGAN) and NY (NEW YORK) states has more than 4,000 infection cases in 1961. </a:t>
            </a:r>
          </a:p>
        </p:txBody>
      </p:sp>
      <p:pic>
        <p:nvPicPr>
          <p:cNvPr id="5" name="Content Placeholder 4" descr="Map&#10;&#10;Description automatically generated">
            <a:extLst>
              <a:ext uri="{FF2B5EF4-FFF2-40B4-BE49-F238E27FC236}">
                <a16:creationId xmlns:a16="http://schemas.microsoft.com/office/drawing/2014/main" id="{CC529545-082C-9590-CDA0-0931C8CB5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652" y="1089002"/>
            <a:ext cx="6642532" cy="4101763"/>
          </a:xfrm>
          <a:prstGeom prst="rect">
            <a:avLst/>
          </a:prstGeom>
        </p:spPr>
      </p:pic>
    </p:spTree>
    <p:extLst>
      <p:ext uri="{BB962C8B-B14F-4D97-AF65-F5344CB8AC3E}">
        <p14:creationId xmlns:p14="http://schemas.microsoft.com/office/powerpoint/2010/main" val="37818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CC2FECD-492A-FFED-C99A-04A235D5CA9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Highest annual infection rate in US</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Map&#10;&#10;Description automatically generated">
            <a:extLst>
              <a:ext uri="{FF2B5EF4-FFF2-40B4-BE49-F238E27FC236}">
                <a16:creationId xmlns:a16="http://schemas.microsoft.com/office/drawing/2014/main" id="{95AF0993-B4F2-8BAA-9907-17DED4C5D6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0692" y="1201488"/>
            <a:ext cx="7214616" cy="4455024"/>
          </a:xfrm>
          <a:prstGeom prst="rect">
            <a:avLst/>
          </a:prstGeom>
        </p:spPr>
      </p:pic>
    </p:spTree>
    <p:extLst>
      <p:ext uri="{BB962C8B-B14F-4D97-AF65-F5344CB8AC3E}">
        <p14:creationId xmlns:p14="http://schemas.microsoft.com/office/powerpoint/2010/main" val="220211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910C19931D0948B7437E486CE837B2" ma:contentTypeVersion="9" ma:contentTypeDescription="Create a new document." ma:contentTypeScope="" ma:versionID="00995dfff5f7f5ef639e24c172fc7d8b">
  <xsd:schema xmlns:xsd="http://www.w3.org/2001/XMLSchema" xmlns:xs="http://www.w3.org/2001/XMLSchema" xmlns:p="http://schemas.microsoft.com/office/2006/metadata/properties" xmlns:ns3="beb1b7d1-c6ee-449c-8e34-e86a0986e039" xmlns:ns4="abd9c632-91f5-41cc-99ee-867484767a62" targetNamespace="http://schemas.microsoft.com/office/2006/metadata/properties" ma:root="true" ma:fieldsID="f179c9c7542185c203bbc5e58504464d" ns3:_="" ns4:_="">
    <xsd:import namespace="beb1b7d1-c6ee-449c-8e34-e86a0986e039"/>
    <xsd:import namespace="abd9c632-91f5-41cc-99ee-867484767a6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b1b7d1-c6ee-449c-8e34-e86a0986e03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d9c632-91f5-41cc-99ee-867484767a6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1964B0-A062-4C03-89EB-055170B4F9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b1b7d1-c6ee-449c-8e34-e86a0986e039"/>
    <ds:schemaRef ds:uri="abd9c632-91f5-41cc-99ee-867484767a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0FD240-22C4-4CAE-8E1F-CEF2DD1DC03E}">
  <ds:schemaRefs>
    <ds:schemaRef ds:uri="http://schemas.microsoft.com/sharepoint/v3/contenttype/forms"/>
  </ds:schemaRefs>
</ds:datastoreItem>
</file>

<file path=customXml/itemProps3.xml><?xml version="1.0" encoding="utf-8"?>
<ds:datastoreItem xmlns:ds="http://schemas.openxmlformats.org/officeDocument/2006/customXml" ds:itemID="{E4B0A2B8-CC63-4DA6-AC6C-57568675338F}">
  <ds:schemaRefs>
    <ds:schemaRef ds:uri="http://schemas.microsoft.com/office/2006/documentManagement/types"/>
    <ds:schemaRef ds:uri="http://purl.org/dc/terms/"/>
    <ds:schemaRef ds:uri="beb1b7d1-c6ee-449c-8e34-e86a0986e039"/>
    <ds:schemaRef ds:uri="http://purl.org/dc/dcmitype/"/>
    <ds:schemaRef ds:uri="http://purl.org/dc/elements/1.1/"/>
    <ds:schemaRef ds:uri="abd9c632-91f5-41cc-99ee-867484767a62"/>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65</TotalTime>
  <Words>388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Hepatitis in the United States</vt:lpstr>
      <vt:lpstr>PowerPoint Presentation</vt:lpstr>
      <vt:lpstr>Outline</vt:lpstr>
      <vt:lpstr>What is Project Tycho?</vt:lpstr>
      <vt:lpstr>When hepatitis infection found in US?</vt:lpstr>
      <vt:lpstr>Hepatitis 1953 in US</vt:lpstr>
      <vt:lpstr>When in US highest annual infection rate by Hepatitis? </vt:lpstr>
      <vt:lpstr>Highest infection cases by Hepatitis in US</vt:lpstr>
      <vt:lpstr>Highest annual infection rate in US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Hepatitis in the United States</dc:title>
  <dc:creator>Soltanaga Huseynov</dc:creator>
  <cp:lastModifiedBy>Soltanaga Huseynov</cp:lastModifiedBy>
  <cp:revision>2</cp:revision>
  <dcterms:created xsi:type="dcterms:W3CDTF">2022-07-07T15:02:48Z</dcterms:created>
  <dcterms:modified xsi:type="dcterms:W3CDTF">2022-07-07T16:08:31Z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0x0101009B910C19931D0948B7437E486CE837B2</vt:lpwstr>
  </property>
</Properties>
</file>