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62" r:id="rId10"/>
    <p:sldId id="260" r:id="rId11"/>
    <p:sldId id="263" r:id="rId12"/>
    <p:sldId id="259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41" autoAdjust="0"/>
    <p:restoredTop sz="95213"/>
  </p:normalViewPr>
  <p:slideViewPr>
    <p:cSldViewPr snapToGrid="0" snapToObjects="1">
      <p:cViewPr>
        <p:scale>
          <a:sx n="66" d="100"/>
          <a:sy n="66" d="100"/>
        </p:scale>
        <p:origin x="128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8682CDE-5B29-FA40-ACB9-8CA204D1B02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CE4B5DE-CE4D-2E47-89EE-AF7AC64C8FA4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8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69BF285-FCB8-484F-B518-25B5B1606EB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2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FCD8A52-27AB-A14E-A28A-1CAEF5BE5CD3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1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3162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1397" y="297707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77010" y="294150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576693" y="297707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6ED94E-08E2-ED43-8DE5-EF16B564A3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3001" y="80284"/>
            <a:ext cx="6248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Chp</a:t>
            </a:r>
            <a:r>
              <a:rPr lang="en-US" dirty="0" smtClean="0"/>
              <a:t>. 8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and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9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36F6DB7-CF8D-494A-82F6-13B58DCA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B7E5194-6E82-4A44-99C3-FE7D87F34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E5586-C2AC-4741-9A44-899478DE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3183A4-0A4B-C449-8454-4924749A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 fontScale="92500" lnSpcReduction="10000"/>
          </a:bodyPr>
          <a:lstStyle/>
          <a:p>
            <a:pPr lvl="1"/>
            <a:r>
              <a:rPr lang="en-US" sz="1600" dirty="0">
                <a:solidFill>
                  <a:srgbClr val="FFFFFF"/>
                </a:solidFill>
              </a:rPr>
              <a:t>A percentage identified by risk managers as the maximum a strategy should  fall before reaching a new peak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Important to manager so you don’t go bankrupt before you make money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Maximum drawdown needs to be considered as a factor when testing the strategy to determine if leverage is reasonable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Historical and simulated drawdowns don’t always indicate future drawdown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80E5C91-3840-45CD-9550-6827663152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9FAAB29-3B88-4CA7-811E-FC71D5D2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771818"/>
            <a:ext cx="6866506" cy="33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6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9F058-A3DC-8F44-B42E-6AA11277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Proportion Portfolio insurance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7C97B9-46D1-5E47-A3EB-77F527D1A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DE1AB-2AB4-0045-88AB-3BB5DA58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06D634-BC6E-F645-92A5-971CB70B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11029616" cy="5360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method to guarantee max drawdown is not broken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969859-76BC-D241-AD84-CA6EEB06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4294" y="2926051"/>
            <a:ext cx="4181306" cy="2934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Consider and account with max drawdown “– D” &amp; Kelly leverage “f”</a:t>
            </a:r>
          </a:p>
          <a:p>
            <a:r>
              <a:rPr lang="en-US" dirty="0"/>
              <a:t>Set aside D for trading 1-D as cash</a:t>
            </a:r>
          </a:p>
          <a:p>
            <a:r>
              <a:rPr lang="en-US" dirty="0"/>
              <a:t>Total portfolio will never lose more than D since the rest is in cash</a:t>
            </a:r>
          </a:p>
          <a:p>
            <a:r>
              <a:rPr lang="en-US" dirty="0"/>
              <a:t>Rebalance when your strategy does well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FF6B31-D7C6-0E42-A9E5-3065CE34D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7009" y="2926051"/>
            <a:ext cx="3485091" cy="293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Notes</a:t>
            </a:r>
          </a:p>
          <a:p>
            <a:pPr lvl="1"/>
            <a:r>
              <a:rPr lang="en-US" dirty="0"/>
              <a:t>Quit if your strategy reaches max drawdown (because it sucks)</a:t>
            </a:r>
          </a:p>
          <a:p>
            <a:pPr lvl="1"/>
            <a:r>
              <a:rPr lang="en-US" dirty="0"/>
              <a:t>Any leverage applied must be applied to the entire portfolio not just the equity component</a:t>
            </a:r>
          </a:p>
          <a:p>
            <a:pPr lvl="1"/>
            <a:r>
              <a:rPr lang="en-US" dirty="0"/>
              <a:t>CPPI only makes sense for single strategy portfolios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8E0AD-5712-4318-9C9D-CF67D057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Loss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B6CD23-0614-4C2C-9C24-B556EAD72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30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DE1AB-2AB4-0045-88AB-3BB5DA58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06D634-BC6E-F645-92A5-971CB70B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11029616" cy="5360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Other method to guarantee max drawdown is not broken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969859-76BC-D241-AD84-CA6EEB06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4294" y="2926051"/>
            <a:ext cx="4181306" cy="293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Sell your position when your losses reach a certain amount</a:t>
            </a:r>
          </a:p>
          <a:p>
            <a:r>
              <a:rPr lang="en-US" dirty="0"/>
              <a:t>Can re-enter later when conditions improve or not at all</a:t>
            </a:r>
          </a:p>
          <a:p>
            <a:r>
              <a:rPr lang="en-US" dirty="0"/>
              <a:t>Stop losses work really well with moment strategies</a:t>
            </a:r>
          </a:p>
          <a:p>
            <a:r>
              <a:rPr lang="en-US" dirty="0"/>
              <a:t>Also work well with mean reverting strategies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FF6B31-D7C6-0E42-A9E5-3065CE34D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7009" y="2926051"/>
            <a:ext cx="3485091" cy="293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Notes</a:t>
            </a:r>
          </a:p>
          <a:p>
            <a:pPr lvl="1"/>
            <a:r>
              <a:rPr lang="en-US" dirty="0"/>
              <a:t>Stop losses can be exploited</a:t>
            </a:r>
          </a:p>
          <a:p>
            <a:pPr lvl="1"/>
            <a:r>
              <a:rPr lang="en-US" dirty="0"/>
              <a:t>Sometimes difficult to exit large positions quickly and totally avoid further loss</a:t>
            </a:r>
          </a:p>
          <a:p>
            <a:pPr lvl="1"/>
            <a:r>
              <a:rPr lang="en-US" dirty="0"/>
              <a:t>Ensure stop losses are set so they don’t trigger in </a:t>
            </a:r>
            <a:r>
              <a:rPr lang="en-US" dirty="0" err="1"/>
              <a:t>backtesting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6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8E0AD-5712-4318-9C9D-CF67D057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Indicators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B6CD23-0614-4C2C-9C24-B556EAD72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Before: Current risk indicators – Now: Leading risk indicators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703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DE1AB-2AB4-0045-88AB-3BB5DA58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06D634-BC6E-F645-92A5-971CB70B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11029616" cy="5360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There’s a whole bunch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969859-76BC-D241-AD84-CA6EEB06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4294" y="2926051"/>
            <a:ext cx="4181306" cy="29349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VIX – Volatility Index</a:t>
            </a:r>
          </a:p>
          <a:p>
            <a:pPr lvl="1"/>
            <a:r>
              <a:rPr lang="en-US" dirty="0"/>
              <a:t>If it is over 35 then the next day a long equity strategy on average has an annual return of 17.2% and a Sharpe ratio of 1.4</a:t>
            </a:r>
          </a:p>
          <a:p>
            <a:r>
              <a:rPr lang="en-US" dirty="0"/>
              <a:t>TED Spread</a:t>
            </a:r>
          </a:p>
          <a:p>
            <a:pPr lvl="1"/>
            <a:r>
              <a:rPr lang="en-US" dirty="0"/>
              <a:t>Difference between 3 month LIBOR and 3 month T-Bills</a:t>
            </a:r>
          </a:p>
          <a:p>
            <a:pPr lvl="1"/>
            <a:r>
              <a:rPr lang="en-US" dirty="0"/>
              <a:t>sheep investors who rush to sell T-bills are not as knowledgeable as institutions who set LIBOR rates during a panic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FF6B31-D7C6-0E42-A9E5-3065CE34D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7009" y="2926051"/>
            <a:ext cx="3485091" cy="293499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ONN &amp; OFF ETFs</a:t>
            </a:r>
          </a:p>
          <a:p>
            <a:pPr lvl="2"/>
            <a:r>
              <a:rPr lang="en-US" dirty="0"/>
              <a:t>Two mirror ETF’s that measure the risk level in the market</a:t>
            </a:r>
          </a:p>
          <a:p>
            <a:pPr lvl="2"/>
            <a:r>
              <a:rPr lang="en-US" dirty="0"/>
              <a:t>ONN is a risk heavy asset</a:t>
            </a:r>
          </a:p>
          <a:p>
            <a:pPr lvl="1"/>
            <a:r>
              <a:rPr lang="en-US" dirty="0" err="1"/>
              <a:t>Orderflow</a:t>
            </a:r>
            <a:endParaRPr lang="en-US" dirty="0"/>
          </a:p>
          <a:p>
            <a:pPr lvl="1"/>
            <a:r>
              <a:rPr lang="en-US"/>
              <a:t>Other </a:t>
            </a:r>
            <a:r>
              <a:rPr lang="en-US" dirty="0"/>
              <a:t>assets</a:t>
            </a:r>
          </a:p>
          <a:p>
            <a:pPr lvl="2"/>
            <a:r>
              <a:rPr lang="en-US" dirty="0"/>
              <a:t>Junk Bonds</a:t>
            </a:r>
          </a:p>
          <a:p>
            <a:pPr lvl="2"/>
            <a:r>
              <a:rPr lang="en-US" dirty="0"/>
              <a:t>Emerging Market currencies</a:t>
            </a:r>
          </a:p>
          <a:p>
            <a:pPr lvl="2"/>
            <a:r>
              <a:rPr lang="en-US" dirty="0"/>
              <a:t>Whoever else gets hammered during a panic</a:t>
            </a:r>
          </a:p>
        </p:txBody>
      </p:sp>
    </p:spTree>
    <p:extLst>
      <p:ext uri="{BB962C8B-B14F-4D97-AF65-F5344CB8AC3E}">
        <p14:creationId xmlns:p14="http://schemas.microsoft.com/office/powerpoint/2010/main" val="17962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638CE7B-1E01-42CE-BC85-E5634D31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indicators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4A51DC6-0F90-4F52-8D9C-AA2F290C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pPr lvl="1"/>
            <a:r>
              <a:rPr lang="en-US" dirty="0"/>
              <a:t>Success of leading risk indicators depend on the strategy</a:t>
            </a:r>
          </a:p>
          <a:p>
            <a:pPr lvl="1"/>
            <a:r>
              <a:rPr lang="en-US" dirty="0"/>
              <a:t>The same risk indicator can mean different things</a:t>
            </a:r>
          </a:p>
          <a:p>
            <a:pPr lvl="1"/>
            <a:r>
              <a:rPr lang="en-US" dirty="0"/>
              <a:t>Some strategies have strategy specific risk indicators</a:t>
            </a:r>
          </a:p>
          <a:p>
            <a:pPr lvl="1"/>
            <a:r>
              <a:rPr lang="en-US" dirty="0"/>
              <a:t>Should test all assets to see if they are risk indicators in a </a:t>
            </a:r>
            <a:r>
              <a:rPr lang="en-US" dirty="0" err="1"/>
              <a:t>banktest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98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means different things to different people</a:t>
            </a:r>
          </a:p>
          <a:p>
            <a:r>
              <a:rPr lang="en-US" dirty="0" smtClean="0"/>
              <a:t>Research shows 1:2 Risk to reward is psychologically most appealing</a:t>
            </a:r>
          </a:p>
          <a:p>
            <a:r>
              <a:rPr lang="en-US" dirty="0" smtClean="0"/>
              <a:t>Key to risk management is careful use of leverage</a:t>
            </a:r>
          </a:p>
          <a:p>
            <a:r>
              <a:rPr lang="en-US" dirty="0" smtClean="0"/>
              <a:t>Using stop losses and constant proportion portfolio insurance (similar to buying call options but not using option contracts)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Leverage -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/>
              <a:t>to make the assumption that the future probability distribution of returns of the </a:t>
            </a:r>
            <a:r>
              <a:rPr lang="en-US" i="1" dirty="0"/>
              <a:t>market </a:t>
            </a:r>
            <a:r>
              <a:rPr lang="en-US" dirty="0"/>
              <a:t>is the same as in the </a:t>
            </a:r>
            <a:r>
              <a:rPr lang="en-US" dirty="0" err="1"/>
              <a:t>past.This</a:t>
            </a:r>
            <a:r>
              <a:rPr lang="en-US" dirty="0"/>
              <a:t> is usually an incorrect assumption, but this is the best that quantitative models can do </a:t>
            </a:r>
            <a:endParaRPr lang="en-US" dirty="0" smtClean="0"/>
          </a:p>
          <a:p>
            <a:r>
              <a:rPr lang="en-US" dirty="0"/>
              <a:t>many risk management techniques assume further that the probability distribution of returns of the </a:t>
            </a:r>
            <a:r>
              <a:rPr lang="en-US" i="1" dirty="0"/>
              <a:t>strategy </a:t>
            </a:r>
            <a:r>
              <a:rPr lang="en-US" dirty="0"/>
              <a:t>itself is the same as in the past </a:t>
            </a:r>
          </a:p>
          <a:p>
            <a:r>
              <a:rPr lang="en-US" dirty="0"/>
              <a:t>probability distribution of returns of the strategy is Gauss- </a:t>
            </a:r>
            <a:r>
              <a:rPr lang="en-US" dirty="0" err="1"/>
              <a:t>ian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must always be kept constant in order to optimize growth rate</a:t>
            </a:r>
          </a:p>
          <a:p>
            <a:r>
              <a:rPr lang="en-US" dirty="0" smtClean="0"/>
              <a:t>Can be counterintuitive (if long stock portfolio, and P&amp;L was positive last period, forced to buy more, vice versa if in a loss)</a:t>
            </a:r>
          </a:p>
          <a:p>
            <a:r>
              <a:rPr lang="en-US" dirty="0" smtClean="0"/>
              <a:t>Ex. 100k account with optimal leverage = 5, lose 10k in a day, therefore equity = 90k, portfolio market value = 490k. Must liquidate another 40k </a:t>
            </a:r>
          </a:p>
          <a:p>
            <a:r>
              <a:rPr lang="en-US" dirty="0" smtClean="0"/>
              <a:t>If you make 20k next day, market value = 450 + 20k = 470k, need to long/short 80k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2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Kelly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assumed that probability distribution of returns is </a:t>
            </a:r>
            <a:r>
              <a:rPr lang="en-US" dirty="0" err="1" smtClean="0"/>
              <a:t>gaussian</a:t>
            </a:r>
            <a:r>
              <a:rPr lang="en-US" dirty="0" smtClean="0"/>
              <a:t>, optimal leverage, f = m/s^2 (m = mean excess return, s^2 = variance of m)</a:t>
            </a:r>
          </a:p>
          <a:p>
            <a:r>
              <a:rPr lang="en-US" dirty="0" smtClean="0"/>
              <a:t>Generates highest compounded growth rate of equity assuming profits are reinvested</a:t>
            </a:r>
          </a:p>
          <a:p>
            <a:r>
              <a:rPr lang="en-US" dirty="0" smtClean="0"/>
              <a:t>No guarantee future mean and variance is same as the past, overestimated mean/underestimated leverage = overleveraged</a:t>
            </a:r>
          </a:p>
          <a:p>
            <a:r>
              <a:rPr lang="en-US" dirty="0" smtClean="0"/>
              <a:t>Many traders use a half-</a:t>
            </a:r>
            <a:r>
              <a:rPr lang="en-US" dirty="0" err="1" smtClean="0"/>
              <a:t>kelly</a:t>
            </a:r>
            <a:r>
              <a:rPr lang="en-US" dirty="0" smtClean="0"/>
              <a:t> leverage and take the submaximal growth rate</a:t>
            </a:r>
          </a:p>
          <a:p>
            <a:r>
              <a:rPr lang="en-US" dirty="0" smtClean="0"/>
              <a:t> Used as upper bound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4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 of Kelly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optimally allocate buying power to different portfolios/strategies </a:t>
            </a:r>
          </a:p>
          <a:p>
            <a:r>
              <a:rPr lang="en-US" dirty="0" smtClean="0"/>
              <a:t>F = M/C, F = column vector of optimal leverages,  C = covariance matrix of returns, M = mean excess returns of portfolio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7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of Expected Growth Rate Using Simulated Returns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Substitute Gaussian Assumption for another </a:t>
            </a:r>
            <a:r>
              <a:rPr lang="en-US" dirty="0" err="1" smtClean="0"/>
              <a:t>analystic</a:t>
            </a:r>
            <a:r>
              <a:rPr lang="en-US" dirty="0" smtClean="0"/>
              <a:t> form (ex. Student’s t) for returns distribution to account for fat tails, can still follow deviations of the </a:t>
            </a:r>
            <a:r>
              <a:rPr lang="en-US" dirty="0" err="1" smtClean="0"/>
              <a:t>kelly</a:t>
            </a:r>
            <a:r>
              <a:rPr lang="en-US" dirty="0" smtClean="0"/>
              <a:t> formula to get optimal leverage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3891280"/>
            <a:ext cx="6934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7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of Historical Growth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optimize with respect to our leverage, just need set of returns that occurs in our </a:t>
            </a:r>
            <a:r>
              <a:rPr lang="en-US" dirty="0" err="1" smtClean="0"/>
              <a:t>backtest</a:t>
            </a:r>
            <a:r>
              <a:rPr lang="en-US" dirty="0" smtClean="0"/>
              <a:t> (data snooping bias)</a:t>
            </a:r>
          </a:p>
          <a:p>
            <a:r>
              <a:rPr lang="en-US" dirty="0" smtClean="0"/>
              <a:t>Probably won’t be optimal for different realization in the future</a:t>
            </a:r>
          </a:p>
          <a:p>
            <a:r>
              <a:rPr lang="en-US" dirty="0" smtClean="0"/>
              <a:t>Can sometimes get very similar answer to Kelly leverage or Monte Carlo </a:t>
            </a:r>
            <a:r>
              <a:rPr lang="en-US" dirty="0" err="1" smtClean="0"/>
              <a:t>optimiztion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9F058-A3DC-8F44-B42E-6AA11277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Drawdown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7C97B9-46D1-5E47-A3EB-77F527D1A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533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IRC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B49F"/>
      </a:accent1>
      <a:accent2>
        <a:srgbClr val="DEB922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825</Words>
  <Application>Microsoft Macintosh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 2</vt:lpstr>
      <vt:lpstr>Dividend</vt:lpstr>
      <vt:lpstr>Chp. 8 Risk Management</vt:lpstr>
      <vt:lpstr>Background Info</vt:lpstr>
      <vt:lpstr>Optimal Leverage - Assumptions</vt:lpstr>
      <vt:lpstr>Optimal Leverage</vt:lpstr>
      <vt:lpstr>Kelly Formula</vt:lpstr>
      <vt:lpstr>Other Use of Kelly Formula</vt:lpstr>
      <vt:lpstr>Optimization of Expected Growth Rate Using Simulated Returns  </vt:lpstr>
      <vt:lpstr>Optimization of Historical Growth Rate</vt:lpstr>
      <vt:lpstr>Maximum Drawdown</vt:lpstr>
      <vt:lpstr>Overview</vt:lpstr>
      <vt:lpstr>Constant Proportion Portfolio insurance</vt:lpstr>
      <vt:lpstr>Overview</vt:lpstr>
      <vt:lpstr>Stop Loss</vt:lpstr>
      <vt:lpstr>Overview</vt:lpstr>
      <vt:lpstr>Risk Indicators</vt:lpstr>
      <vt:lpstr>Risk indicators</vt:lpstr>
      <vt:lpstr>Risk indicators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Drawdown</dc:title>
  <dc:creator>Thomas Hankins</dc:creator>
  <cp:lastModifiedBy>Younis Soltan</cp:lastModifiedBy>
  <cp:revision>5</cp:revision>
  <dcterms:created xsi:type="dcterms:W3CDTF">2019-03-13T17:21:29Z</dcterms:created>
  <dcterms:modified xsi:type="dcterms:W3CDTF">2019-03-13T18:28:56Z</dcterms:modified>
</cp:coreProperties>
</file>