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76" r:id="rId5"/>
    <p:sldId id="275" r:id="rId6"/>
    <p:sldId id="259" r:id="rId7"/>
    <p:sldId id="265" r:id="rId8"/>
    <p:sldId id="271" r:id="rId9"/>
    <p:sldId id="260" r:id="rId10"/>
    <p:sldId id="277" r:id="rId11"/>
    <p:sldId id="261" r:id="rId12"/>
    <p:sldId id="270" r:id="rId13"/>
    <p:sldId id="272" r:id="rId14"/>
    <p:sldId id="262" r:id="rId15"/>
    <p:sldId id="267" r:id="rId16"/>
    <p:sldId id="263" r:id="rId17"/>
    <p:sldId id="273" r:id="rId18"/>
    <p:sldId id="268" r:id="rId19"/>
    <p:sldId id="269" r:id="rId20"/>
    <p:sldId id="264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8" autoAdjust="0"/>
    <p:restoredTop sz="86399" autoAdjust="0"/>
  </p:normalViewPr>
  <p:slideViewPr>
    <p:cSldViewPr snapToGrid="0">
      <p:cViewPr varScale="1">
        <p:scale>
          <a:sx n="41" d="100"/>
          <a:sy n="41" d="100"/>
        </p:scale>
        <p:origin x="66" y="5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D8BDC-5B70-4658-B40B-4E187319EF92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FB7B5-B1A8-4B22-87B8-DCBB38DD0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71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Bug count: there are a metric TON of studies</a:t>
            </a:r>
          </a:p>
          <a:p>
            <a:r>
              <a:rPr lang="en-US" dirty="0" smtClean="0"/>
              <a:t>Do you know how your code works? Awesome, good! But do you remember how that code you wrote a year ago works any more?</a:t>
            </a:r>
          </a:p>
          <a:p>
            <a:r>
              <a:rPr lang="en-US" dirty="0" smtClean="0"/>
              <a:t>When you are *about* to fix a bug, repro it with a test (the test should fail, btw). Once you have fixed the bug,</a:t>
            </a:r>
            <a:r>
              <a:rPr lang="en-US" baseline="0" dirty="0" smtClean="0"/>
              <a:t> check in the (now functioning) test. That bug will be caught the minute it raises its head again.</a:t>
            </a:r>
          </a:p>
          <a:p>
            <a:r>
              <a:rPr lang="en-US" baseline="0" dirty="0" smtClean="0"/>
              <a:t>Show of hands: who likes writing documentation? Wouldn’t it be great if you could just point someone at code that provides simple, clear examples of usage and tell a new developer to review THAT?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FB7B5-B1A8-4B22-87B8-DCBB38DD06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8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Today’s guest framework: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XUnit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FB7B5-B1A8-4B22-87B8-DCBB38DD06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8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new class library project, add </a:t>
            </a:r>
            <a:r>
              <a:rPr lang="en-US" dirty="0" err="1" smtClean="0"/>
              <a:t>Xunit</a:t>
            </a:r>
            <a:r>
              <a:rPr lang="en-US" dirty="0" smtClean="0"/>
              <a:t>/</a:t>
            </a:r>
            <a:r>
              <a:rPr lang="en-US" dirty="0" err="1" smtClean="0"/>
              <a:t>Xunit</a:t>
            </a:r>
            <a:r>
              <a:rPr lang="en-US" baseline="0" dirty="0" smtClean="0"/>
              <a:t> Runner for VS</a:t>
            </a:r>
          </a:p>
          <a:p>
            <a:r>
              <a:rPr lang="en-US" baseline="0" dirty="0" smtClean="0"/>
              <a:t>Add a unit test for a calculator class: 1 + 1 =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FB7B5-B1A8-4B22-87B8-DCBB38DD06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70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Today’s guest mocking framework: </a:t>
            </a:r>
            <a:r>
              <a:rPr lang="en-US" dirty="0" err="1" smtClean="0"/>
              <a:t>Moq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FB7B5-B1A8-4B22-87B8-DCBB38DD06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0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Pbackground.jpg"/>
          <p:cNvPicPr>
            <a:picLocks noChangeAspect="1"/>
          </p:cNvPicPr>
          <p:nvPr/>
        </p:nvPicPr>
        <p:blipFill rotWithShape="1">
          <a:blip r:embed="rId2" cstate="email">
            <a:alphaModFix amt="2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07" t="8819"/>
          <a:stretch/>
        </p:blipFill>
        <p:spPr>
          <a:xfrm>
            <a:off x="0" y="347472"/>
            <a:ext cx="12192000" cy="6510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5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rgbClr val="73B63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5051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DDD1-8E39-4E38-8683-B4524357B612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4E3B-CBC9-467D-AEC2-A150C5A2518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ogo (1)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553" y="5129403"/>
            <a:ext cx="3957447" cy="172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14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DDD1-8E39-4E38-8683-B4524357B612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4E3B-CBC9-467D-AEC2-A150C5A2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DDD1-8E39-4E38-8683-B4524357B612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4E3B-CBC9-467D-AEC2-A150C5A2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1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505150"/>
                </a:solidFill>
              </a:defRPr>
            </a:lvl1pPr>
            <a:lvl2pPr>
              <a:defRPr>
                <a:solidFill>
                  <a:srgbClr val="505150"/>
                </a:solidFill>
              </a:defRPr>
            </a:lvl2pPr>
            <a:lvl3pPr>
              <a:defRPr>
                <a:solidFill>
                  <a:srgbClr val="505150"/>
                </a:solidFill>
              </a:defRPr>
            </a:lvl3pPr>
            <a:lvl4pPr>
              <a:defRPr>
                <a:solidFill>
                  <a:srgbClr val="505150"/>
                </a:solidFill>
              </a:defRPr>
            </a:lvl4pPr>
            <a:lvl5pPr>
              <a:defRPr>
                <a:solidFill>
                  <a:srgbClr val="50515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DDD1-8E39-4E38-8683-B4524357B612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4E3B-CBC9-467D-AEC2-A150C5A2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9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9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rgbClr val="50515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DDD1-8E39-4E38-8683-B4524357B612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4E3B-CBC9-467D-AEC2-A150C5A2518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s-bannergreen copy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" r="59632"/>
          <a:stretch/>
        </p:blipFill>
        <p:spPr>
          <a:xfrm>
            <a:off x="0" y="4858808"/>
            <a:ext cx="12192000" cy="187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16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DDD1-8E39-4E38-8683-B4524357B612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4E3B-CBC9-467D-AEC2-A150C5A2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8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DDD1-8E39-4E38-8683-B4524357B612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4E3B-CBC9-467D-AEC2-A150C5A2518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53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DDD1-8E39-4E38-8683-B4524357B612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4E3B-CBC9-467D-AEC2-A150C5A2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4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DDD1-8E39-4E38-8683-B4524357B612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4E3B-CBC9-467D-AEC2-A150C5A2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8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7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DDD1-8E39-4E38-8683-B4524357B612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4E3B-CBC9-467D-AEC2-A150C5A2518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4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57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DDD1-8E39-4E38-8683-B4524357B612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4E3B-CBC9-467D-AEC2-A150C5A2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7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utterstock_180205994.jpg"/>
          <p:cNvPicPr>
            <a:picLocks noChangeAspect="1"/>
          </p:cNvPicPr>
          <p:nvPr/>
        </p:nvPicPr>
        <p:blipFill rotWithShape="1">
          <a:blip r:embed="rId13" cstate="email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5" r="14116" b="1591"/>
          <a:stretch/>
        </p:blipFill>
        <p:spPr>
          <a:xfrm>
            <a:off x="0" y="347472"/>
            <a:ext cx="12192000" cy="651052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9D7DDD1-8E39-4E38-8683-B4524357B612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3EA4E3B-CBC9-467D-AEC2-A150C5A2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1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rgbClr val="73B632"/>
          </a:solidFill>
          <a:latin typeface="Helvetica Neue"/>
          <a:ea typeface="+mj-ea"/>
          <a:cs typeface="Helvetica Neue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rgbClr val="505150"/>
          </a:solidFill>
          <a:latin typeface="Helvetica Neue"/>
          <a:ea typeface="+mn-ea"/>
          <a:cs typeface="Helvetica Neue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rgbClr val="505150"/>
          </a:solidFill>
          <a:latin typeface="Helvetica Neue"/>
          <a:ea typeface="+mn-ea"/>
          <a:cs typeface="Helvetica Neue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rgbClr val="505150"/>
          </a:solidFill>
          <a:latin typeface="Helvetica Neue"/>
          <a:ea typeface="+mn-ea"/>
          <a:cs typeface="Helvetica Neue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rgbClr val="505150"/>
          </a:solidFill>
          <a:latin typeface="Helvetica Neue"/>
          <a:ea typeface="+mn-ea"/>
          <a:cs typeface="Helvetica Neue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rgbClr val="505150"/>
          </a:solidFill>
          <a:latin typeface="Helvetica Neue"/>
          <a:ea typeface="+mn-ea"/>
          <a:cs typeface="Helvetica Neue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EFFECTIVE Unit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that tests code is the happiest code…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8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429250" y="5353050"/>
            <a:ext cx="1752600" cy="9525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610100" y="4324350"/>
            <a:ext cx="3257550" cy="6286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Access/Repositories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610100" y="3295650"/>
            <a:ext cx="3257550" cy="6286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Services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10100" y="2266950"/>
            <a:ext cx="3257550" cy="6286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 (Web/Desktop/REST)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8439150" y="2266950"/>
            <a:ext cx="1619250" cy="381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/>
              <a:t>Dependency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344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Capitalizing on our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876800"/>
          </a:xfrm>
        </p:spPr>
        <p:txBody>
          <a:bodyPr/>
          <a:lstStyle/>
          <a:p>
            <a:r>
              <a:rPr lang="en-US" dirty="0" smtClean="0"/>
              <a:t>Relying on abstractions makes everything better</a:t>
            </a:r>
          </a:p>
          <a:p>
            <a:pPr lvl="1"/>
            <a:r>
              <a:rPr lang="en-US" dirty="0" smtClean="0"/>
              <a:t>You don’t need the actual component to develop/test</a:t>
            </a:r>
          </a:p>
          <a:p>
            <a:pPr lvl="1"/>
            <a:r>
              <a:rPr lang="en-US" dirty="0" smtClean="0"/>
              <a:t>You can simulate things that are hard to set up or reproduce</a:t>
            </a:r>
          </a:p>
          <a:p>
            <a:r>
              <a:rPr lang="en-US" dirty="0" smtClean="0"/>
              <a:t>Use &lt;Mocking framework Y&gt;</a:t>
            </a:r>
          </a:p>
          <a:p>
            <a:pPr lvl="1"/>
            <a:r>
              <a:rPr lang="en-US" dirty="0" smtClean="0"/>
              <a:t>Set up mock behavior</a:t>
            </a:r>
          </a:p>
          <a:p>
            <a:pPr lvl="1"/>
            <a:r>
              <a:rPr lang="en-US" dirty="0" smtClean="0"/>
              <a:t>Create the object under test, passing the mocks as substitutes for the real dependencies</a:t>
            </a:r>
          </a:p>
          <a:p>
            <a:pPr lvl="1"/>
            <a:r>
              <a:rPr lang="en-US" dirty="0" smtClean="0"/>
              <a:t>Run test</a:t>
            </a:r>
          </a:p>
          <a:p>
            <a:pPr lvl="1"/>
            <a:r>
              <a:rPr lang="en-US" dirty="0" smtClean="0"/>
              <a:t>Verify/assert assumptions</a:t>
            </a:r>
          </a:p>
        </p:txBody>
      </p:sp>
    </p:spTree>
    <p:extLst>
      <p:ext uri="{BB962C8B-B14F-4D97-AF65-F5344CB8AC3E}">
        <p14:creationId xmlns:p14="http://schemas.microsoft.com/office/powerpoint/2010/main" val="247519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testing an Actual app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7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just do?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tests for our domain object</a:t>
            </a:r>
          </a:p>
          <a:p>
            <a:pPr lvl="1"/>
            <a:r>
              <a:rPr lang="en-US" dirty="0" smtClean="0"/>
              <a:t>In this case, state validation</a:t>
            </a:r>
          </a:p>
          <a:p>
            <a:r>
              <a:rPr lang="en-US" dirty="0" smtClean="0"/>
              <a:t>Added tests for our business logic layer</a:t>
            </a:r>
          </a:p>
          <a:p>
            <a:pPr lvl="1"/>
            <a:r>
              <a:rPr lang="en-US" dirty="0" smtClean="0"/>
              <a:t>Mocked out the data layer and auditing service</a:t>
            </a:r>
          </a:p>
          <a:p>
            <a:pPr lvl="1"/>
            <a:r>
              <a:rPr lang="en-US" dirty="0" smtClean="0"/>
              <a:t>Verified proper behavior of the business layer</a:t>
            </a:r>
          </a:p>
          <a:p>
            <a:r>
              <a:rPr lang="en-US" dirty="0" smtClean="0"/>
              <a:t>Added tests for our MVC controller</a:t>
            </a:r>
          </a:p>
          <a:p>
            <a:pPr lvl="1"/>
            <a:r>
              <a:rPr lang="en-US" dirty="0" smtClean="0"/>
              <a:t>Mocked out the business layer</a:t>
            </a:r>
          </a:p>
          <a:p>
            <a:pPr lvl="1"/>
            <a:r>
              <a:rPr lang="en-US" dirty="0" smtClean="0"/>
              <a:t>Verified proper behavior of the Controller</a:t>
            </a:r>
          </a:p>
          <a:p>
            <a:r>
              <a:rPr lang="en-US" dirty="0" smtClean="0"/>
              <a:t>Used the </a:t>
            </a:r>
            <a:r>
              <a:rPr lang="en-US" dirty="0" err="1" smtClean="0"/>
              <a:t>XUnit</a:t>
            </a:r>
            <a:r>
              <a:rPr lang="en-US" dirty="0" smtClean="0"/>
              <a:t> Visual Studio runner to run/debug tests from the Test Explorer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5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Help </a:t>
            </a:r>
            <a:r>
              <a:rPr lang="en-US" dirty="0" smtClean="0"/>
              <a:t>Continuous </a:t>
            </a:r>
            <a:r>
              <a:rPr lang="en-US" dirty="0"/>
              <a:t>Integration </a:t>
            </a:r>
            <a:r>
              <a:rPr lang="en-US" dirty="0" smtClean="0"/>
              <a:t>help </a:t>
            </a:r>
            <a:r>
              <a:rPr lang="en-US" dirty="0"/>
              <a:t>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your CI server to run your tests after each successful build</a:t>
            </a:r>
          </a:p>
          <a:p>
            <a:pPr lvl="1"/>
            <a:r>
              <a:rPr lang="en-US" dirty="0" smtClean="0"/>
              <a:t>This is where mocks are very important</a:t>
            </a:r>
          </a:p>
          <a:p>
            <a:pPr lvl="1"/>
            <a:r>
              <a:rPr lang="en-US" dirty="0" smtClean="0"/>
              <a:t>Ensure none of your unit tests change machine state or connect to a database!</a:t>
            </a:r>
          </a:p>
          <a:p>
            <a:r>
              <a:rPr lang="en-US" dirty="0" smtClean="0"/>
              <a:t>Have test failures result in a failed build</a:t>
            </a:r>
          </a:p>
          <a:p>
            <a:pPr lvl="1"/>
            <a:r>
              <a:rPr lang="en-US" dirty="0" smtClean="0"/>
              <a:t>This is where assertion failure messages are very important</a:t>
            </a:r>
          </a:p>
          <a:p>
            <a:r>
              <a:rPr lang="en-US" dirty="0"/>
              <a:t>This is one more reason to consider </a:t>
            </a:r>
            <a:r>
              <a:rPr lang="en-US" dirty="0" err="1" smtClean="0"/>
              <a:t>Nunit</a:t>
            </a:r>
            <a:r>
              <a:rPr lang="en-US" dirty="0" smtClean="0"/>
              <a:t>/</a:t>
            </a:r>
            <a:r>
              <a:rPr lang="en-US" dirty="0" err="1" smtClean="0"/>
              <a:t>XUnit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6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Code </a:t>
            </a:r>
            <a:r>
              <a:rPr lang="en-US" dirty="0"/>
              <a:t>coverage!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you have shiny tests, how much of your code is actually </a:t>
            </a:r>
            <a:r>
              <a:rPr lang="en-US" dirty="0" smtClean="0"/>
              <a:t>tested?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58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coverage is a sticky topic</a:t>
            </a:r>
          </a:p>
          <a:p>
            <a:pPr lvl="1"/>
            <a:r>
              <a:rPr lang="en-US" dirty="0" smtClean="0"/>
              <a:t>How much of your code needs to be covered?</a:t>
            </a:r>
          </a:p>
          <a:p>
            <a:pPr lvl="1"/>
            <a:r>
              <a:rPr lang="en-US" dirty="0" smtClean="0"/>
              <a:t>Coverage is just a number</a:t>
            </a:r>
          </a:p>
          <a:p>
            <a:r>
              <a:rPr lang="en-US" dirty="0"/>
              <a:t>Not all code needs to be tested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Do you really need to verify that Entity Framework will map your data into objects?</a:t>
            </a:r>
          </a:p>
          <a:p>
            <a:pPr lvl="1"/>
            <a:r>
              <a:rPr lang="en-US" dirty="0" smtClean="0"/>
              <a:t>Legacy code that has been hardened over time and is not changing</a:t>
            </a:r>
          </a:p>
          <a:p>
            <a:r>
              <a:rPr lang="en-US" dirty="0" smtClean="0"/>
              <a:t>Law of diminishing returns</a:t>
            </a:r>
            <a:endParaRPr lang="en-US" dirty="0"/>
          </a:p>
          <a:p>
            <a:pPr lvl="1"/>
            <a:r>
              <a:rPr lang="en-US" dirty="0"/>
              <a:t>Getting that last 20% of your code covered may take 80% of your </a:t>
            </a:r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3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wait, there’s more!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what</a:t>
            </a:r>
            <a:r>
              <a:rPr lang="en-US" baseline="0" dirty="0" smtClean="0"/>
              <a:t> about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days, a lot of logic is run on the client</a:t>
            </a:r>
          </a:p>
          <a:p>
            <a:pPr lvl="1"/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Hiding/displaying UI elements</a:t>
            </a:r>
          </a:p>
          <a:p>
            <a:pPr lvl="1"/>
            <a:r>
              <a:rPr lang="en-US" dirty="0" smtClean="0"/>
              <a:t>Dynamic data</a:t>
            </a:r>
          </a:p>
          <a:p>
            <a:pPr lvl="1"/>
            <a:r>
              <a:rPr lang="en-US" dirty="0" smtClean="0"/>
              <a:t>MVC/MVVM frameworks like Backbone, Angular, Knockout</a:t>
            </a:r>
          </a:p>
          <a:p>
            <a:r>
              <a:rPr lang="en-US" dirty="0" smtClean="0"/>
              <a:t>How can we test it?</a:t>
            </a:r>
          </a:p>
          <a:p>
            <a:pPr lvl="1"/>
            <a:r>
              <a:rPr lang="en-US" dirty="0" smtClean="0"/>
              <a:t>Follow the same patterns as our server-side code: abstract away dependencies</a:t>
            </a:r>
          </a:p>
          <a:p>
            <a:pPr lvl="1"/>
            <a:r>
              <a:rPr lang="en-US" dirty="0" smtClean="0"/>
              <a:t>Make sure you wrap DOM interactions and HTTP calls in an API and inject these into your </a:t>
            </a:r>
            <a:r>
              <a:rPr lang="en-US" dirty="0" err="1" smtClean="0"/>
              <a:t>javascript</a:t>
            </a:r>
            <a:r>
              <a:rPr lang="en-US" dirty="0" smtClean="0"/>
              <a:t> code</a:t>
            </a:r>
          </a:p>
          <a:p>
            <a:pPr lvl="1"/>
            <a:r>
              <a:rPr lang="en-US" dirty="0" smtClean="0"/>
              <a:t>Test frameworks like Jasmine provide not only a test framework and runner, but mocking as well.</a:t>
            </a:r>
          </a:p>
        </p:txBody>
      </p:sp>
    </p:spTree>
    <p:extLst>
      <p:ext uri="{BB962C8B-B14F-4D97-AF65-F5344CB8AC3E}">
        <p14:creationId xmlns:p14="http://schemas.microsoft.com/office/powerpoint/2010/main" val="159880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Jasmine testing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Jasmine to test an Angular controller.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 this talk?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justify unit testing?</a:t>
            </a:r>
          </a:p>
          <a:p>
            <a:r>
              <a:rPr lang="en-US" dirty="0" smtClean="0"/>
              <a:t>What is </a:t>
            </a:r>
            <a:r>
              <a:rPr lang="en-US" dirty="0"/>
              <a:t>(and </a:t>
            </a:r>
            <a:r>
              <a:rPr lang="en-US" dirty="0" smtClean="0"/>
              <a:t>is not) a unit test?</a:t>
            </a:r>
            <a:endParaRPr lang="en-US" dirty="0" smtClean="0"/>
          </a:p>
          <a:p>
            <a:r>
              <a:rPr lang="en-US" dirty="0" smtClean="0"/>
              <a:t>How you can add unit tests to your code</a:t>
            </a:r>
          </a:p>
          <a:p>
            <a:r>
              <a:rPr lang="en-US" dirty="0" smtClean="0"/>
              <a:t>Design philosophy</a:t>
            </a:r>
          </a:p>
          <a:p>
            <a:r>
              <a:rPr lang="en-US" dirty="0" smtClean="0"/>
              <a:t>Using mocks to make your tests better</a:t>
            </a:r>
          </a:p>
          <a:p>
            <a:r>
              <a:rPr lang="en-US" dirty="0" smtClean="0"/>
              <a:t>Using unit tests in continuous integration</a:t>
            </a:r>
          </a:p>
          <a:p>
            <a:r>
              <a:rPr lang="en-US" dirty="0" smtClean="0"/>
              <a:t>Code coverage</a:t>
            </a:r>
          </a:p>
          <a:p>
            <a:r>
              <a:rPr lang="en-US" dirty="0" smtClean="0"/>
              <a:t>Advanced tricks</a:t>
            </a:r>
          </a:p>
          <a:p>
            <a:r>
              <a:rPr lang="en-US" dirty="0" smtClean="0"/>
              <a:t>Demos!</a:t>
            </a:r>
          </a:p>
        </p:txBody>
      </p:sp>
    </p:spTree>
    <p:extLst>
      <p:ext uri="{BB962C8B-B14F-4D97-AF65-F5344CB8AC3E}">
        <p14:creationId xmlns:p14="http://schemas.microsoft.com/office/powerpoint/2010/main" val="116590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Brown-belt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Fault injection</a:t>
            </a:r>
          </a:p>
          <a:p>
            <a:r>
              <a:rPr lang="en-US" dirty="0" smtClean="0"/>
              <a:t>Mocking </a:t>
            </a:r>
            <a:r>
              <a:rPr lang="en-US" dirty="0" err="1" smtClean="0"/>
              <a:t>async</a:t>
            </a:r>
            <a:r>
              <a:rPr lang="en-US" dirty="0" smtClean="0"/>
              <a:t> methods</a:t>
            </a:r>
          </a:p>
          <a:p>
            <a:r>
              <a:rPr lang="en-US" dirty="0" smtClean="0"/>
              <a:t>Testing ‘internal’ classes</a:t>
            </a:r>
          </a:p>
        </p:txBody>
      </p:sp>
    </p:spTree>
    <p:extLst>
      <p:ext uri="{BB962C8B-B14F-4D97-AF65-F5344CB8AC3E}">
        <p14:creationId xmlns:p14="http://schemas.microsoft.com/office/powerpoint/2010/main" val="167033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on integration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8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justify unit </a:t>
            </a:r>
            <a:r>
              <a:rPr lang="en-US" dirty="0" smtClean="0"/>
              <a:t>testing internally?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Reduced </a:t>
            </a:r>
            <a:r>
              <a:rPr lang="en-US" dirty="0"/>
              <a:t>bug </a:t>
            </a:r>
            <a:r>
              <a:rPr lang="en-US" dirty="0" smtClean="0"/>
              <a:t>count</a:t>
            </a:r>
          </a:p>
          <a:p>
            <a:r>
              <a:rPr lang="en-US" dirty="0" smtClean="0"/>
              <a:t>Regression prevention</a:t>
            </a:r>
          </a:p>
          <a:p>
            <a:r>
              <a:rPr lang="en-US" dirty="0"/>
              <a:t>Worry-free maintenance</a:t>
            </a:r>
          </a:p>
          <a:p>
            <a:r>
              <a:rPr lang="en-US" dirty="0" smtClean="0"/>
              <a:t>Becomes a form of documentation</a:t>
            </a:r>
          </a:p>
          <a:p>
            <a:pPr lvl="1"/>
            <a:r>
              <a:rPr lang="en-US" dirty="0" smtClean="0"/>
              <a:t>“How do I call this API?”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2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justify unit testing externally?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You don‘t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09600" y="570470"/>
            <a:ext cx="10972800" cy="5943600"/>
            <a:chOff x="762000" y="685800"/>
            <a:chExt cx="10972800" cy="5943600"/>
          </a:xfrm>
        </p:grpSpPr>
        <p:sp>
          <p:nvSpPr>
            <p:cNvPr id="14" name="Title 1"/>
            <p:cNvSpPr txBox="1">
              <a:spLocks/>
            </p:cNvSpPr>
            <p:nvPr/>
          </p:nvSpPr>
          <p:spPr>
            <a:xfrm>
              <a:off x="762000" y="685800"/>
              <a:ext cx="10972800" cy="9906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4000" kern="1200" spc="-100" baseline="0">
                  <a:solidFill>
                    <a:srgbClr val="73B632"/>
                  </a:solidFill>
                  <a:latin typeface="Helvetica Neue"/>
                  <a:ea typeface="+mj-ea"/>
                  <a:cs typeface="Helvetica Neue"/>
                </a:defRPr>
              </a:lvl1pPr>
            </a:lstStyle>
            <a:p>
              <a:r>
                <a:rPr lang="en-US" dirty="0" smtClean="0"/>
                <a:t>Wait, what?</a:t>
              </a:r>
              <a:endParaRPr lang="en-US" dirty="0"/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762000" y="1752600"/>
              <a:ext cx="10972800" cy="4876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288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itchFamily="34" charset="0"/>
                <a:buChar char="•"/>
                <a:defRPr sz="2400" kern="1200">
                  <a:solidFill>
                    <a:srgbClr val="505150"/>
                  </a:solidFill>
                  <a:latin typeface="Helvetica Neue"/>
                  <a:ea typeface="+mn-ea"/>
                  <a:cs typeface="Helvetica Neue"/>
                </a:defRPr>
              </a:lvl1pPr>
              <a:lvl2pPr marL="45720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itchFamily="34" charset="0"/>
                <a:buChar char="•"/>
                <a:defRPr sz="2000" kern="1200">
                  <a:solidFill>
                    <a:srgbClr val="505150"/>
                  </a:solidFill>
                  <a:latin typeface="Helvetica Neue"/>
                  <a:ea typeface="+mn-ea"/>
                  <a:cs typeface="Helvetica Neue"/>
                </a:defRPr>
              </a:lvl2pPr>
              <a:lvl3pPr marL="73152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itchFamily="34" charset="0"/>
                <a:buChar char="•"/>
                <a:defRPr sz="1800" kern="1200">
                  <a:solidFill>
                    <a:srgbClr val="505150"/>
                  </a:solidFill>
                  <a:latin typeface="Helvetica Neue"/>
                  <a:ea typeface="+mn-ea"/>
                  <a:cs typeface="Helvetica Neue"/>
                </a:defRPr>
              </a:lvl3pPr>
              <a:lvl4pPr marL="100584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600" kern="1200">
                  <a:solidFill>
                    <a:srgbClr val="505150"/>
                  </a:solidFill>
                  <a:latin typeface="Helvetica Neue"/>
                  <a:ea typeface="+mn-ea"/>
                  <a:cs typeface="Helvetica Neue"/>
                </a:defRPr>
              </a:lvl4pPr>
              <a:lvl5pPr marL="1188720" indent="-13716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400" kern="1200" baseline="0">
                  <a:solidFill>
                    <a:srgbClr val="505150"/>
                  </a:solidFill>
                  <a:latin typeface="Helvetica Neue"/>
                  <a:ea typeface="+mn-ea"/>
                  <a:cs typeface="Helvetica Neue"/>
                </a:defRPr>
              </a:lvl5pPr>
              <a:lvl6pPr marL="137160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55448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Explicit line items for unit testing never works</a:t>
              </a:r>
            </a:p>
            <a:p>
              <a:pPr lvl="1"/>
              <a:r>
                <a:rPr lang="en-US" dirty="0" smtClean="0"/>
                <a:t>The customer doesn’t understand the difference between unit testing and QA</a:t>
              </a:r>
            </a:p>
            <a:p>
              <a:pPr lvl="1"/>
              <a:r>
                <a:rPr lang="en-US" dirty="0" smtClean="0"/>
                <a:t>It’s the first thing to cut when redlining budgets</a:t>
              </a:r>
            </a:p>
            <a:p>
              <a:r>
                <a:rPr lang="en-US" dirty="0" smtClean="0"/>
                <a:t>Bake it into your estimates</a:t>
              </a:r>
            </a:p>
            <a:p>
              <a:pPr lvl="1"/>
              <a:r>
                <a:rPr lang="en-US" dirty="0"/>
                <a:t>Do you have a line item for “read </a:t>
              </a:r>
              <a:r>
                <a:rPr lang="en-US" dirty="0" err="1"/>
                <a:t>StackOverflow</a:t>
              </a:r>
              <a:r>
                <a:rPr lang="en-US" dirty="0"/>
                <a:t>?”</a:t>
              </a:r>
            </a:p>
            <a:p>
              <a:pPr lvl="1"/>
              <a:r>
                <a:rPr lang="en-US" dirty="0" smtClean="0"/>
                <a:t>It’s part of writing code</a:t>
              </a:r>
            </a:p>
            <a:p>
              <a:pPr lvl="1"/>
              <a:r>
                <a:rPr lang="en-US" dirty="0" smtClean="0"/>
                <a:t>It’s a </a:t>
              </a:r>
              <a:r>
                <a:rPr lang="en-US" dirty="0" err="1" smtClean="0"/>
                <a:t>judgement</a:t>
              </a:r>
              <a:r>
                <a:rPr lang="en-US" dirty="0" smtClean="0"/>
                <a:t> call</a:t>
              </a:r>
            </a:p>
            <a:p>
              <a:pPr lvl="1"/>
              <a:r>
                <a:rPr lang="en-US" dirty="0" smtClean="0"/>
                <a:t>Rules of thumb</a:t>
              </a:r>
            </a:p>
            <a:p>
              <a:pPr lvl="2"/>
              <a:r>
                <a:rPr lang="en-US" dirty="0" smtClean="0"/>
                <a:t>It’s applying business rules (calculations, validation)</a:t>
              </a:r>
            </a:p>
            <a:p>
              <a:pPr lvl="2"/>
              <a:r>
                <a:rPr lang="en-US" dirty="0" smtClean="0"/>
                <a:t>It has more than one “if” block</a:t>
              </a:r>
            </a:p>
            <a:p>
              <a:pPr lvl="2"/>
              <a:r>
                <a:rPr lang="en-US" dirty="0" smtClean="0"/>
                <a:t>It asks other classes to do things for 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54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unit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test (really, a set of tests) that verify that a individual component is working as intended</a:t>
            </a:r>
          </a:p>
          <a:p>
            <a:pPr lvl="1"/>
            <a:r>
              <a:rPr lang="en-US" dirty="0" smtClean="0"/>
              <a:t>Think: two-port – for a given input, you expect a certain output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is NOT something that tests from the edge</a:t>
            </a:r>
          </a:p>
          <a:p>
            <a:pPr lvl="1"/>
            <a:r>
              <a:rPr lang="en-US" dirty="0" smtClean="0"/>
              <a:t>It should not </a:t>
            </a:r>
            <a:r>
              <a:rPr lang="en-US" dirty="0" smtClean="0"/>
              <a:t>be testing </a:t>
            </a:r>
            <a:r>
              <a:rPr lang="en-US" dirty="0" smtClean="0"/>
              <a:t>a </a:t>
            </a:r>
            <a:r>
              <a:rPr lang="en-US" dirty="0" smtClean="0"/>
              <a:t>“stack”</a:t>
            </a:r>
          </a:p>
          <a:p>
            <a:pPr lvl="1"/>
            <a:r>
              <a:rPr lang="en-US" dirty="0" smtClean="0"/>
              <a:t>If you need to have a database server or registry keys set up, it’s not a unit test.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843975" y="3136131"/>
            <a:ext cx="2504049" cy="1730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Thing being tested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112455" y="3432517"/>
            <a:ext cx="731520" cy="225083"/>
            <a:chOff x="8328074" y="3165231"/>
            <a:chExt cx="731520" cy="225083"/>
          </a:xfrm>
        </p:grpSpPr>
        <p:sp>
          <p:nvSpPr>
            <p:cNvPr id="6" name="Oval 5"/>
            <p:cNvSpPr/>
            <p:nvPr/>
          </p:nvSpPr>
          <p:spPr>
            <a:xfrm>
              <a:off x="8328074" y="3165231"/>
              <a:ext cx="225083" cy="22508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6" idx="6"/>
            </p:cNvCxnSpPr>
            <p:nvPr/>
          </p:nvCxnSpPr>
          <p:spPr>
            <a:xfrm flipV="1">
              <a:off x="8553157" y="3277772"/>
              <a:ext cx="50643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112455" y="4304714"/>
            <a:ext cx="731520" cy="225083"/>
            <a:chOff x="8328074" y="3165231"/>
            <a:chExt cx="731520" cy="225083"/>
          </a:xfrm>
        </p:grpSpPr>
        <p:sp>
          <p:nvSpPr>
            <p:cNvPr id="9" name="Oval 8"/>
            <p:cNvSpPr/>
            <p:nvPr/>
          </p:nvSpPr>
          <p:spPr>
            <a:xfrm>
              <a:off x="8328074" y="3165231"/>
              <a:ext cx="225083" cy="22508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9" idx="6"/>
            </p:cNvCxnSpPr>
            <p:nvPr/>
          </p:nvCxnSpPr>
          <p:spPr>
            <a:xfrm flipV="1">
              <a:off x="8553157" y="3277772"/>
              <a:ext cx="50643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 flipH="1" flipV="1">
            <a:off x="7348024" y="3432517"/>
            <a:ext cx="731520" cy="225083"/>
            <a:chOff x="8328074" y="3165231"/>
            <a:chExt cx="731520" cy="225083"/>
          </a:xfrm>
        </p:grpSpPr>
        <p:sp>
          <p:nvSpPr>
            <p:cNvPr id="12" name="Oval 11"/>
            <p:cNvSpPr/>
            <p:nvPr/>
          </p:nvSpPr>
          <p:spPr>
            <a:xfrm>
              <a:off x="8328074" y="3165231"/>
              <a:ext cx="225083" cy="22508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2" idx="6"/>
            </p:cNvCxnSpPr>
            <p:nvPr/>
          </p:nvCxnSpPr>
          <p:spPr>
            <a:xfrm flipV="1">
              <a:off x="8553157" y="3277772"/>
              <a:ext cx="50643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 flipH="1" flipV="1">
            <a:off x="7348024" y="4304714"/>
            <a:ext cx="731520" cy="225083"/>
            <a:chOff x="8328074" y="3165231"/>
            <a:chExt cx="731520" cy="225083"/>
          </a:xfrm>
        </p:grpSpPr>
        <p:sp>
          <p:nvSpPr>
            <p:cNvPr id="15" name="Oval 14"/>
            <p:cNvSpPr/>
            <p:nvPr/>
          </p:nvSpPr>
          <p:spPr>
            <a:xfrm>
              <a:off x="8328074" y="3165231"/>
              <a:ext cx="225083" cy="22508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5" idx="6"/>
            </p:cNvCxnSpPr>
            <p:nvPr/>
          </p:nvCxnSpPr>
          <p:spPr>
            <a:xfrm flipV="1">
              <a:off x="8553157" y="3277772"/>
              <a:ext cx="50643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ight Arrow 16"/>
          <p:cNvSpPr/>
          <p:nvPr/>
        </p:nvSpPr>
        <p:spPr>
          <a:xfrm>
            <a:off x="3017379" y="3709461"/>
            <a:ext cx="978408" cy="6582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8065992" y="3672155"/>
            <a:ext cx="1033459" cy="6582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5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unit testing to your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class library project</a:t>
            </a:r>
          </a:p>
          <a:p>
            <a:pPr lvl="1"/>
            <a:r>
              <a:rPr lang="en-US" dirty="0" smtClean="0"/>
              <a:t>Add &lt;Framework X&gt; via NuGet</a:t>
            </a:r>
          </a:p>
          <a:p>
            <a:pPr lvl="1"/>
            <a:r>
              <a:rPr lang="en-US" dirty="0" smtClean="0"/>
              <a:t>Add references to the libraries you are testing (and any dependencies)</a:t>
            </a:r>
          </a:p>
          <a:p>
            <a:r>
              <a:rPr lang="en-US" dirty="0" smtClean="0"/>
              <a:t>Start the test cycle</a:t>
            </a:r>
          </a:p>
          <a:p>
            <a:pPr lvl="1"/>
            <a:r>
              <a:rPr lang="en-US" dirty="0" smtClean="0"/>
              <a:t>Write your tests</a:t>
            </a:r>
          </a:p>
          <a:p>
            <a:pPr lvl="1"/>
            <a:r>
              <a:rPr lang="en-US" dirty="0" smtClean="0"/>
              <a:t>Run your tests</a:t>
            </a:r>
          </a:p>
          <a:p>
            <a:pPr lvl="1"/>
            <a:r>
              <a:rPr lang="en-US" dirty="0" smtClean="0"/>
              <a:t>Verify results</a:t>
            </a:r>
          </a:p>
          <a:p>
            <a:pPr lvl="1"/>
            <a:r>
              <a:rPr lang="en-US" dirty="0" smtClean="0"/>
              <a:t>Repeat!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9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baby’s first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5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just do?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a two library projects</a:t>
            </a:r>
          </a:p>
          <a:p>
            <a:pPr lvl="1"/>
            <a:r>
              <a:rPr lang="en-US" dirty="0" smtClean="0"/>
              <a:t>The library containing the code</a:t>
            </a:r>
          </a:p>
          <a:p>
            <a:pPr lvl="1"/>
            <a:r>
              <a:rPr lang="en-US" dirty="0" smtClean="0"/>
              <a:t>The library containing the tests</a:t>
            </a:r>
          </a:p>
          <a:p>
            <a:r>
              <a:rPr lang="en-US" dirty="0" smtClean="0"/>
              <a:t>Added NuGet package references to out test library</a:t>
            </a:r>
          </a:p>
          <a:p>
            <a:pPr lvl="1"/>
            <a:r>
              <a:rPr lang="en-US" dirty="0" smtClean="0"/>
              <a:t>XUnit.NET 2.0</a:t>
            </a:r>
          </a:p>
          <a:p>
            <a:pPr lvl="1"/>
            <a:r>
              <a:rPr lang="en-US" dirty="0" smtClean="0"/>
              <a:t>Xunit.NET 2.0 Visual Studio Runner</a:t>
            </a:r>
          </a:p>
          <a:p>
            <a:r>
              <a:rPr lang="en-US" dirty="0" smtClean="0"/>
              <a:t>Added a reference to the code library</a:t>
            </a:r>
          </a:p>
          <a:p>
            <a:r>
              <a:rPr lang="en-US" dirty="0" smtClean="0"/>
              <a:t>Wrote our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5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your code for testability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 your dependencies</a:t>
            </a:r>
          </a:p>
          <a:p>
            <a:pPr lvl="1"/>
            <a:r>
              <a:rPr lang="en-US" dirty="0" smtClean="0"/>
              <a:t>Your dependencies depend upon other things</a:t>
            </a:r>
          </a:p>
          <a:p>
            <a:pPr lvl="1"/>
            <a:r>
              <a:rPr lang="en-US" dirty="0" smtClean="0"/>
              <a:t>What environmental things does your code need?</a:t>
            </a:r>
          </a:p>
          <a:p>
            <a:r>
              <a:rPr lang="en-US" dirty="0" smtClean="0"/>
              <a:t>State your assumptions</a:t>
            </a:r>
          </a:p>
          <a:p>
            <a:pPr lvl="1"/>
            <a:r>
              <a:rPr lang="en-US" dirty="0" smtClean="0"/>
              <a:t>“This class assumes I have a way to send an email.”</a:t>
            </a:r>
          </a:p>
          <a:p>
            <a:pPr lvl="1"/>
            <a:r>
              <a:rPr lang="en-US" dirty="0" smtClean="0"/>
              <a:t>“This class assumes that I will be able to retrieve an item with ID X.”</a:t>
            </a:r>
          </a:p>
          <a:p>
            <a:r>
              <a:rPr lang="en-US" dirty="0" smtClean="0"/>
              <a:t>Develop against the contract, not the implementation</a:t>
            </a:r>
          </a:p>
          <a:p>
            <a:pPr lvl="1"/>
            <a:r>
              <a:rPr lang="en-US" dirty="0" smtClean="0"/>
              <a:t>“new is a four-letter word.”</a:t>
            </a:r>
          </a:p>
          <a:p>
            <a:pPr lvl="1"/>
            <a:r>
              <a:rPr lang="en-US" dirty="0" smtClean="0"/>
              <a:t>If your dependency doesn’t have a contract (</a:t>
            </a:r>
            <a:r>
              <a:rPr lang="en-US" dirty="0" err="1" smtClean="0"/>
              <a:t>SmtpClient</a:t>
            </a:r>
            <a:r>
              <a:rPr lang="en-US" dirty="0" smtClean="0"/>
              <a:t>, for example), make one.</a:t>
            </a:r>
          </a:p>
          <a:p>
            <a:r>
              <a:rPr lang="en-US" dirty="0" smtClean="0"/>
              <a:t>Use dependency injection</a:t>
            </a:r>
          </a:p>
          <a:p>
            <a:pPr lvl="1"/>
            <a:r>
              <a:rPr lang="en-US" dirty="0" smtClean="0"/>
              <a:t>Unity, </a:t>
            </a:r>
            <a:r>
              <a:rPr lang="en-US" dirty="0" err="1" smtClean="0"/>
              <a:t>Ninject</a:t>
            </a:r>
            <a:r>
              <a:rPr lang="en-US" dirty="0" smtClean="0"/>
              <a:t>, </a:t>
            </a:r>
            <a:r>
              <a:rPr lang="en-US" dirty="0" err="1" smtClean="0"/>
              <a:t>AutoFac</a:t>
            </a:r>
            <a:r>
              <a:rPr lang="en-US" dirty="0" smtClean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95965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1">
      <a:dk1>
        <a:srgbClr val="000000"/>
      </a:dk1>
      <a:lt1>
        <a:srgbClr val="FFFFFF"/>
      </a:lt1>
      <a:dk2>
        <a:srgbClr val="90C744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90C74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lTech Presentation Template.potx" id="{B2176C02-E6F9-4DE0-BB06-907DC797FC17}" vid="{624E5072-2AE6-4041-A5DC-11FDAAF855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SolTech Widescreen Presentation Template</Template>
  <TotalTime>15388</TotalTime>
  <Words>1071</Words>
  <Application>Microsoft Office PowerPoint</Application>
  <PresentationFormat>Widescreen</PresentationFormat>
  <Paragraphs>156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Helvetica Neue</vt:lpstr>
      <vt:lpstr>Clarity</vt:lpstr>
      <vt:lpstr>EFFECTIVE Unit Testing</vt:lpstr>
      <vt:lpstr>What is in this talk?</vt:lpstr>
      <vt:lpstr>How do we justify unit testing internally?</vt:lpstr>
      <vt:lpstr>How do we justify unit testing externally?</vt:lpstr>
      <vt:lpstr>What is a unit test?</vt:lpstr>
      <vt:lpstr>Adding unit testing to your code</vt:lpstr>
      <vt:lpstr>Demo</vt:lpstr>
      <vt:lpstr>What did we just do?</vt:lpstr>
      <vt:lpstr>Designing your code for testability</vt:lpstr>
      <vt:lpstr>PowerPoint Presentation</vt:lpstr>
      <vt:lpstr>Capitalizing on our design</vt:lpstr>
      <vt:lpstr>DEMO: testing an Actual app</vt:lpstr>
      <vt:lpstr>What did we just do?</vt:lpstr>
      <vt:lpstr>Help Continuous Integration help you!</vt:lpstr>
      <vt:lpstr>Demo: Code coverage!</vt:lpstr>
      <vt:lpstr>Defining success</vt:lpstr>
      <vt:lpstr>But wait, there’s more!</vt:lpstr>
      <vt:lpstr>OK, what about Javascript?</vt:lpstr>
      <vt:lpstr>DEMO: Jasmine testing</vt:lpstr>
      <vt:lpstr>Brown-belt tricks</vt:lpstr>
      <vt:lpstr>A word on integration testing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Unit Testing</dc:title>
  <dc:creator>Andy Hopper</dc:creator>
  <cp:lastModifiedBy>Andy Hopper</cp:lastModifiedBy>
  <cp:revision>30</cp:revision>
  <dcterms:created xsi:type="dcterms:W3CDTF">2015-02-18T14:28:02Z</dcterms:created>
  <dcterms:modified xsi:type="dcterms:W3CDTF">2015-03-12T19:12:38Z</dcterms:modified>
</cp:coreProperties>
</file>