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83" r:id="rId2"/>
    <p:sldId id="689" r:id="rId3"/>
    <p:sldId id="623" r:id="rId4"/>
    <p:sldId id="708" r:id="rId5"/>
    <p:sldId id="690" r:id="rId6"/>
    <p:sldId id="709" r:id="rId7"/>
    <p:sldId id="710" r:id="rId8"/>
    <p:sldId id="711" r:id="rId9"/>
    <p:sldId id="712" r:id="rId10"/>
    <p:sldId id="714" r:id="rId11"/>
    <p:sldId id="715" r:id="rId12"/>
    <p:sldId id="726" r:id="rId13"/>
    <p:sldId id="727" r:id="rId14"/>
    <p:sldId id="716" r:id="rId15"/>
    <p:sldId id="717" r:id="rId16"/>
    <p:sldId id="718" r:id="rId17"/>
    <p:sldId id="728" r:id="rId18"/>
    <p:sldId id="729" r:id="rId19"/>
    <p:sldId id="719" r:id="rId20"/>
    <p:sldId id="720" r:id="rId21"/>
    <p:sldId id="721" r:id="rId22"/>
    <p:sldId id="730" r:id="rId23"/>
    <p:sldId id="722" r:id="rId24"/>
    <p:sldId id="731" r:id="rId25"/>
    <p:sldId id="723" r:id="rId26"/>
    <p:sldId id="724" r:id="rId27"/>
    <p:sldId id="72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3"/>
    <p:restoredTop sz="66259"/>
  </p:normalViewPr>
  <p:slideViewPr>
    <p:cSldViewPr snapToGrid="0" snapToObjects="1">
      <p:cViewPr varScale="1">
        <p:scale>
          <a:sx n="78" d="100"/>
          <a:sy n="78" d="100"/>
        </p:scale>
        <p:origin x="21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222222"/>
                </a:solidFill>
              </a:rPr>
              <a:t>“Principal component analysis (PCA) </a:t>
            </a:r>
            <a:r>
              <a:rPr lang="en-US" sz="1200" dirty="0">
                <a:solidFill>
                  <a:srgbClr val="222222"/>
                </a:solidFill>
              </a:rPr>
              <a:t>is a statistical procedure that uses an </a:t>
            </a:r>
            <a:r>
              <a:rPr lang="en-US" sz="1200" b="1" dirty="0">
                <a:solidFill>
                  <a:srgbClr val="222222"/>
                </a:solidFill>
              </a:rPr>
              <a:t>orthogonal transformation </a:t>
            </a:r>
            <a:r>
              <a:rPr lang="en-US" sz="1200" dirty="0">
                <a:solidFill>
                  <a:srgbClr val="222222"/>
                </a:solidFill>
              </a:rPr>
              <a:t>to convert a set of observations of possibly correlated variables into a set of values of </a:t>
            </a:r>
            <a:r>
              <a:rPr lang="en-US" sz="1200" b="1" dirty="0">
                <a:solidFill>
                  <a:srgbClr val="222222"/>
                </a:solidFill>
              </a:rPr>
              <a:t>linearly uncorrelated variables </a:t>
            </a:r>
            <a:r>
              <a:rPr lang="en-US" sz="1200" dirty="0">
                <a:solidFill>
                  <a:srgbClr val="222222"/>
                </a:solidFill>
              </a:rPr>
              <a:t>called principal components.”</a:t>
            </a:r>
          </a:p>
          <a:p>
            <a:r>
              <a:rPr lang="en-US" sz="1200" dirty="0">
                <a:solidFill>
                  <a:srgbClr val="222222"/>
                </a:solidFill>
              </a:rPr>
              <a:t> – Wikipedia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Compares the means of more than two populations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Analysis of variance (ANOVA)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</a:t>
            </a:r>
            <a:r>
              <a:rPr lang="en-US" sz="2800" baseline="-25000" dirty="0"/>
              <a:t>o</a:t>
            </a:r>
            <a:r>
              <a:rPr lang="en-US" sz="2800" dirty="0"/>
              <a:t>: All the groups have equal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</a:t>
            </a:r>
            <a:r>
              <a:rPr lang="en-US" sz="2800" baseline="-25000" dirty="0"/>
              <a:t>a</a:t>
            </a:r>
            <a:r>
              <a:rPr lang="en-US" sz="2800" dirty="0"/>
              <a:t>: At least one mean is different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Do levels significantly differ from each other?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post hoc tests using the Tukey Honest Significant Differences (</a:t>
            </a:r>
            <a:r>
              <a:rPr lang="en-US" sz="2800" dirty="0" err="1"/>
              <a:t>TukeyHSD</a:t>
            </a:r>
            <a:r>
              <a:rPr lang="en-US" sz="2800" dirty="0"/>
              <a:t>) method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This does as pairwise comparisons among means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5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1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Warren et al. 2008 - Are the two niche identical?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Hypothesis test for D, null based on randomization. H1: the niche overlap is higher than expected by chance (or when randomized).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4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Warren et al. 2008 - Are the two niche similar?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one species’ niche predicted the occurrences of a second species better than expected by chance.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7508" y="2746944"/>
            <a:ext cx="7376984" cy="1364113"/>
          </a:xfrm>
        </p:spPr>
        <p:txBody>
          <a:bodyPr>
            <a:noAutofit/>
          </a:bodyPr>
          <a:lstStyle/>
          <a:p>
            <a:r>
              <a:rPr lang="en-US" sz="4800">
                <a:solidFill>
                  <a:srgbClr val="0070C0"/>
                </a:solidFill>
                <a:latin typeface="+mn-lt"/>
              </a:rPr>
              <a:t>05 - Point Based</a:t>
            </a:r>
            <a:br>
              <a:rPr lang="en-US" sz="4800" dirty="0">
                <a:solidFill>
                  <a:srgbClr val="0070C0"/>
                </a:solidFill>
                <a:latin typeface="+mn-lt"/>
              </a:rPr>
            </a:br>
            <a:endParaRPr lang="en-US" sz="4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15229" r="1509" b="38050"/>
          <a:stretch/>
        </p:blipFill>
        <p:spPr>
          <a:xfrm>
            <a:off x="0" y="0"/>
            <a:ext cx="12278497" cy="1754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4A55BC-80C6-724C-990B-F4878247D80D}"/>
              </a:ext>
            </a:extLst>
          </p:cNvPr>
          <p:cNvSpPr txBox="1"/>
          <p:nvPr/>
        </p:nvSpPr>
        <p:spPr>
          <a:xfrm>
            <a:off x="3896463" y="3797460"/>
            <a:ext cx="43675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Shelly Gaynor</a:t>
            </a:r>
          </a:p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FBC5A-0E65-A34B-B8AD-96BDA4F05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D001A-957D-1146-A768-8C25A4FA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86" y="1002643"/>
            <a:ext cx="9144000" cy="1012958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DB1AF7F-2F9C-44D6-F7B6-4A8D7087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85" y="1928210"/>
            <a:ext cx="9204081" cy="52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85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260CB2E-CD29-611E-1AB3-9A22158CF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55" y="1107996"/>
            <a:ext cx="108176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6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05D2595-E957-5245-BCC4-9ACECB0ED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249197"/>
            <a:ext cx="9326880" cy="26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CE766-B552-D384-F9BD-E6D927E9A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990600"/>
            <a:ext cx="10003972" cy="50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7B3534-7E21-38D0-65DA-DAD0045FF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15"/>
          <a:stretch/>
        </p:blipFill>
        <p:spPr>
          <a:xfrm>
            <a:off x="673099" y="1329696"/>
            <a:ext cx="10854871" cy="279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6D89E0-4B7B-E8D4-3362-C9721534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1107996"/>
            <a:ext cx="11820178" cy="351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138FC-D38C-AE38-208A-D0A97E71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07996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920801-EACD-5FAE-A875-23FA10F8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07996"/>
            <a:ext cx="7772400" cy="54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7042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3A7C7-415D-536D-E72F-AABDA15C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72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87BA2C-AA5E-FB42-A997-8F627AD0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53948"/>
            <a:ext cx="9144000" cy="49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55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174FA2-9C0A-6A4D-9C17-05FA1281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139"/>
          <a:stretch/>
        </p:blipFill>
        <p:spPr>
          <a:xfrm>
            <a:off x="0" y="0"/>
            <a:ext cx="6313727" cy="4680690"/>
          </a:xfrm>
        </p:spPr>
      </p:pic>
      <p:pic>
        <p:nvPicPr>
          <p:cNvPr id="6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54B8046-B8BE-C74A-B529-0894AA537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189"/>
          <a:stretch/>
        </p:blipFill>
        <p:spPr>
          <a:xfrm>
            <a:off x="5791200" y="3842415"/>
            <a:ext cx="6313727" cy="2740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DA8F2-89A4-3645-9280-FAE7C953C8A1}"/>
              </a:ext>
            </a:extLst>
          </p:cNvPr>
          <p:cNvSpPr txBox="1"/>
          <p:nvPr/>
        </p:nvSpPr>
        <p:spPr>
          <a:xfrm>
            <a:off x="0" y="5657671"/>
            <a:ext cx="4839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Brown and </a:t>
            </a:r>
            <a:r>
              <a:rPr lang="en-US" sz="2400" dirty="0" err="1"/>
              <a:t>Carnaval</a:t>
            </a:r>
            <a:r>
              <a:rPr lang="en-US" sz="2400" dirty="0"/>
              <a:t>. 2019. A tale of two niche: methods, concepts, and evolution. Frontiers of Biogeography.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1A7167-5E6A-CB4B-BCB2-95984A513AFD}"/>
              </a:ext>
            </a:extLst>
          </p:cNvPr>
          <p:cNvSpPr/>
          <p:nvPr/>
        </p:nvSpPr>
        <p:spPr>
          <a:xfrm>
            <a:off x="7815088" y="135924"/>
            <a:ext cx="2857769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/>
              <a:t>Climatic </a:t>
            </a:r>
          </a:p>
          <a:p>
            <a:pPr algn="ctr"/>
            <a:r>
              <a:rPr lang="en-US" sz="6000" dirty="0"/>
              <a:t>Niche</a:t>
            </a:r>
          </a:p>
        </p:txBody>
      </p:sp>
    </p:spTree>
    <p:extLst>
      <p:ext uri="{BB962C8B-B14F-4D97-AF65-F5344CB8AC3E}">
        <p14:creationId xmlns:p14="http://schemas.microsoft.com/office/powerpoint/2010/main" val="249269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9617E70-E5A4-BD45-938C-815FC1CEE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76149"/>
            <a:ext cx="9144000" cy="56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34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B0E42-5808-8516-60C8-F7A63FE1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703" y="919843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1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4743867" y="0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/>
              <a:t>Ecospat</a:t>
            </a:r>
            <a:endParaRPr lang="en-US" sz="66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B422155-0DD4-2A4F-B575-ABA0B8D9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65" y="1309195"/>
            <a:ext cx="9144000" cy="252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3579253" y="0"/>
            <a:ext cx="503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Overlap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66C11-559F-BCD2-FAAC-7FD1EF8C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30" y="1017722"/>
            <a:ext cx="11113540" cy="5840278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61B727A-DD27-E5A6-53D4-382ED6AD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03" y="4723926"/>
            <a:ext cx="5317097" cy="21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97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3579253" y="0"/>
            <a:ext cx="503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Overlap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596B21-82DA-FD42-A166-515F3854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9108"/>
            <a:ext cx="9144000" cy="271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4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3579253" y="0"/>
            <a:ext cx="50334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Overlap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56578-61B3-03F8-FEE1-2889BE66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07996"/>
            <a:ext cx="7772400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27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2119815" y="0"/>
            <a:ext cx="79523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Equivalency Test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13AE5BCB-D83C-336B-8907-C905FBCCF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073"/>
          <a:stretch/>
        </p:blipFill>
        <p:spPr>
          <a:xfrm>
            <a:off x="187712" y="1107996"/>
            <a:ext cx="12004288" cy="19454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F301E5-024F-E0D6-A787-2BFE4CD05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757" y="3020786"/>
            <a:ext cx="5372100" cy="38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46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2544259" y="0"/>
            <a:ext cx="71034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Niche Similarity Test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481A1A2-A47D-D572-7CAB-680AA5C28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431"/>
          <a:stretch/>
        </p:blipFill>
        <p:spPr>
          <a:xfrm>
            <a:off x="0" y="1107996"/>
            <a:ext cx="14108154" cy="17233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66D4CD-AA4B-BF63-C0AE-8391D9396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457" y="2715795"/>
            <a:ext cx="5799087" cy="414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37" y="1580398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291735" y="1346988"/>
            <a:ext cx="549421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abiotic conditions that a species can occupy with the </a:t>
            </a:r>
            <a:r>
              <a:rPr lang="en-US" sz="3200" dirty="0">
                <a:solidFill>
                  <a:srgbClr val="FF0000"/>
                </a:solidFill>
              </a:rPr>
              <a:t>presence</a:t>
            </a:r>
            <a:r>
              <a:rPr lang="en-US" sz="3200" dirty="0"/>
              <a:t> of biotic interactions</a:t>
            </a:r>
          </a:p>
          <a:p>
            <a:r>
              <a:rPr lang="en-US" sz="3200" b="1" dirty="0"/>
              <a:t>Fundamental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abiotic conditions a species could potentially occupy in the </a:t>
            </a:r>
            <a:r>
              <a:rPr lang="en-US" sz="3200" dirty="0">
                <a:solidFill>
                  <a:srgbClr val="FF0000"/>
                </a:solidFill>
              </a:rPr>
              <a:t>absence</a:t>
            </a:r>
            <a:r>
              <a:rPr lang="en-US" sz="3200" dirty="0"/>
              <a:t> of biotic interactions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171EB-9475-D14D-9CF2-D7F28BA80D1C}"/>
              </a:ext>
            </a:extLst>
          </p:cNvPr>
          <p:cNvSpPr txBox="1"/>
          <p:nvPr/>
        </p:nvSpPr>
        <p:spPr>
          <a:xfrm>
            <a:off x="2981590" y="0"/>
            <a:ext cx="6228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Ecological Niche</a:t>
            </a:r>
          </a:p>
        </p:txBody>
      </p:sp>
    </p:spTree>
    <p:extLst>
      <p:ext uri="{BB962C8B-B14F-4D97-AF65-F5344CB8AC3E}">
        <p14:creationId xmlns:p14="http://schemas.microsoft.com/office/powerpoint/2010/main" val="375464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2B28316-18BD-1748-A835-43E6F64C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037" y="1580398"/>
            <a:ext cx="6000785" cy="4286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567B1B-AEC6-384A-B568-40016B194FD0}"/>
              </a:ext>
            </a:extLst>
          </p:cNvPr>
          <p:cNvSpPr txBox="1"/>
          <p:nvPr/>
        </p:nvSpPr>
        <p:spPr>
          <a:xfrm>
            <a:off x="291735" y="1346988"/>
            <a:ext cx="54942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Realized Niche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abiotic conditions that a species can occupy with the </a:t>
            </a:r>
            <a:r>
              <a:rPr lang="en-US" sz="3200" dirty="0">
                <a:solidFill>
                  <a:srgbClr val="FF0000"/>
                </a:solidFill>
              </a:rPr>
              <a:t>presence</a:t>
            </a:r>
            <a:r>
              <a:rPr lang="en-US" sz="3200" dirty="0"/>
              <a:t> of biotic interactions</a:t>
            </a:r>
          </a:p>
          <a:p>
            <a:pPr lvl="1"/>
            <a:endParaRPr lang="en-US" sz="3200" dirty="0"/>
          </a:p>
          <a:p>
            <a:r>
              <a:rPr lang="en-US" sz="32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171EB-9475-D14D-9CF2-D7F28BA80D1C}"/>
              </a:ext>
            </a:extLst>
          </p:cNvPr>
          <p:cNvSpPr txBox="1"/>
          <p:nvPr/>
        </p:nvSpPr>
        <p:spPr>
          <a:xfrm>
            <a:off x="2981590" y="0"/>
            <a:ext cx="6228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Ecological Niche</a:t>
            </a:r>
          </a:p>
        </p:txBody>
      </p:sp>
    </p:spTree>
    <p:extLst>
      <p:ext uri="{BB962C8B-B14F-4D97-AF65-F5344CB8AC3E}">
        <p14:creationId xmlns:p14="http://schemas.microsoft.com/office/powerpoint/2010/main" val="106650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46A135-682F-784B-933E-7FE49B839AFE}"/>
              </a:ext>
            </a:extLst>
          </p:cNvPr>
          <p:cNvSpPr txBox="1"/>
          <p:nvPr/>
        </p:nvSpPr>
        <p:spPr>
          <a:xfrm>
            <a:off x="3305012" y="0"/>
            <a:ext cx="5581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Load Packages</a:t>
            </a:r>
          </a:p>
        </p:txBody>
      </p:sp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69200EA-D592-4F9B-6E21-40C06A76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43" y="1076778"/>
            <a:ext cx="9260114" cy="44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2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3B2D5-F3A4-4D45-AB6C-5ED8117FB327}"/>
              </a:ext>
            </a:extLst>
          </p:cNvPr>
          <p:cNvSpPr txBox="1"/>
          <p:nvPr/>
        </p:nvSpPr>
        <p:spPr>
          <a:xfrm>
            <a:off x="3366535" y="0"/>
            <a:ext cx="5458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Load Datafiles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00AE89-0AB2-D902-1A40-EC1F106A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47" y="1200329"/>
            <a:ext cx="10224068" cy="44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0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41DDDE-B18D-3B42-9711-C4026B120E83}"/>
              </a:ext>
            </a:extLst>
          </p:cNvPr>
          <p:cNvSpPr txBox="1"/>
          <p:nvPr/>
        </p:nvSpPr>
        <p:spPr>
          <a:xfrm>
            <a:off x="2531755" y="0"/>
            <a:ext cx="7128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Load Raster Layers</a:t>
            </a:r>
          </a:p>
        </p:txBody>
      </p:sp>
      <p:pic>
        <p:nvPicPr>
          <p:cNvPr id="5" name="Picture 4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0D6A20AC-7342-FB27-30A4-11060BCA4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74" y="1551941"/>
            <a:ext cx="11084824" cy="26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7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38BAD5-D341-1D48-89F0-D367C753B926}"/>
              </a:ext>
            </a:extLst>
          </p:cNvPr>
          <p:cNvSpPr txBox="1"/>
          <p:nvPr/>
        </p:nvSpPr>
        <p:spPr>
          <a:xfrm>
            <a:off x="3213640" y="0"/>
            <a:ext cx="5764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Preparing Data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CFE8BD-A56D-E9CF-6BCD-C41A4C87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039586"/>
            <a:ext cx="75311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31D5B1-A4FF-674F-A97C-47774C961E00}"/>
              </a:ext>
            </a:extLst>
          </p:cNvPr>
          <p:cNvSpPr txBox="1"/>
          <p:nvPr/>
        </p:nvSpPr>
        <p:spPr>
          <a:xfrm>
            <a:off x="921956" y="0"/>
            <a:ext cx="103480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Principal Component Analysis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C2EE617-4BF6-DC45-AD9A-27FFFCCB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97" y="1548962"/>
            <a:ext cx="9146440" cy="241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311</Words>
  <Application>Microsoft Macintosh PowerPoint</Application>
  <PresentationFormat>Widescreen</PresentationFormat>
  <Paragraphs>58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05 - Point Based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232</cp:revision>
  <dcterms:created xsi:type="dcterms:W3CDTF">2014-07-02T03:39:48Z</dcterms:created>
  <dcterms:modified xsi:type="dcterms:W3CDTF">2023-07-06T17:10:19Z</dcterms:modified>
</cp:coreProperties>
</file>