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690" r:id="rId3"/>
    <p:sldId id="705" r:id="rId4"/>
    <p:sldId id="704" r:id="rId5"/>
    <p:sldId id="723" r:id="rId6"/>
    <p:sldId id="706" r:id="rId7"/>
    <p:sldId id="722" r:id="rId8"/>
    <p:sldId id="720" r:id="rId9"/>
    <p:sldId id="724" r:id="rId10"/>
    <p:sldId id="707" r:id="rId11"/>
    <p:sldId id="708" r:id="rId12"/>
    <p:sldId id="709" r:id="rId13"/>
    <p:sldId id="721" r:id="rId14"/>
    <p:sldId id="710" r:id="rId15"/>
    <p:sldId id="711" r:id="rId16"/>
    <p:sldId id="7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5034"/>
  </p:normalViewPr>
  <p:slideViewPr>
    <p:cSldViewPr snapToGrid="0" snapToObjects="1">
      <p:cViewPr>
        <p:scale>
          <a:sx n="57" d="100"/>
          <a:sy n="57" d="100"/>
        </p:scale>
        <p:origin x="2792" y="1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set to 0, all feature classes and variables are included: this could lead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set too high, the model could be underfit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36" y="3060540"/>
            <a:ext cx="11701847" cy="108443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06 - Ecological Niche Modeling</a:t>
            </a:r>
            <a:br>
              <a:rPr lang="en-US" sz="6000" dirty="0">
                <a:solidFill>
                  <a:srgbClr val="0070C0"/>
                </a:solidFill>
              </a:rPr>
            </a:b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161486" y="3797460"/>
            <a:ext cx="5837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</a:p>
          <a:p>
            <a:pPr algn="ctr"/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76279-7DC5-2F42-8406-295329E6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8727F-E2B8-8D45-9D30-F060DE921696}"/>
              </a:ext>
            </a:extLst>
          </p:cNvPr>
          <p:cNvSpPr txBox="1"/>
          <p:nvPr/>
        </p:nvSpPr>
        <p:spPr>
          <a:xfrm>
            <a:off x="457200" y="274320"/>
            <a:ext cx="10454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Packages, Functions, &amp; Java</a:t>
            </a:r>
            <a:endParaRPr lang="en-US" sz="6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2654E9-9767-296F-5053-4F27318A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14" y="1410044"/>
            <a:ext cx="7772400" cy="47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9E197-B0B8-924E-87A9-5E1972C34DD9}"/>
              </a:ext>
            </a:extLst>
          </p:cNvPr>
          <p:cNvSpPr txBox="1"/>
          <p:nvPr/>
        </p:nvSpPr>
        <p:spPr>
          <a:xfrm>
            <a:off x="457200" y="274320"/>
            <a:ext cx="4879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Data Files</a:t>
            </a:r>
            <a:endParaRPr lang="en-US" sz="60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AC5856-BF44-83EB-E096-FE0AB2C2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89982"/>
            <a:ext cx="10876513" cy="36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8" b="71834"/>
          <a:stretch/>
        </p:blipFill>
        <p:spPr>
          <a:xfrm>
            <a:off x="1524000" y="1441908"/>
            <a:ext cx="9144000" cy="135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269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6"/>
          <a:stretch/>
        </p:blipFill>
        <p:spPr>
          <a:xfrm>
            <a:off x="1524000" y="1345400"/>
            <a:ext cx="9144000" cy="4496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97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AD0DF-DFAA-F347-A63D-491057FED414}"/>
              </a:ext>
            </a:extLst>
          </p:cNvPr>
          <p:cNvSpPr txBox="1"/>
          <p:nvPr/>
        </p:nvSpPr>
        <p:spPr>
          <a:xfrm>
            <a:off x="457200" y="274320"/>
            <a:ext cx="446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dismo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endParaRPr lang="en-US" sz="6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5A98F-761E-F44E-9335-9DF4C0F71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r="3531"/>
          <a:stretch/>
        </p:blipFill>
        <p:spPr>
          <a:xfrm>
            <a:off x="282054" y="1533667"/>
            <a:ext cx="11627893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07397-4A35-3BAB-E722-807E1471E9DE}"/>
              </a:ext>
            </a:extLst>
          </p:cNvPr>
          <p:cNvSpPr txBox="1"/>
          <p:nvPr/>
        </p:nvSpPr>
        <p:spPr>
          <a:xfrm>
            <a:off x="3051219" y="-115531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404274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AEAF0-830E-7449-B25A-B09FB107F8E0}"/>
              </a:ext>
            </a:extLst>
          </p:cNvPr>
          <p:cNvSpPr txBox="1"/>
          <p:nvPr/>
        </p:nvSpPr>
        <p:spPr>
          <a:xfrm>
            <a:off x="457200" y="274320"/>
            <a:ext cx="5175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4B18-6CE2-544A-8696-9EEB17C0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9" y="1489915"/>
            <a:ext cx="10836322" cy="2522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B6630-ED83-D74B-8B84-CBCD625D4B21}"/>
              </a:ext>
            </a:extLst>
          </p:cNvPr>
          <p:cNvSpPr txBox="1"/>
          <p:nvPr/>
        </p:nvSpPr>
        <p:spPr>
          <a:xfrm>
            <a:off x="677839" y="4212505"/>
            <a:ext cx="10836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publication worthy comparisons – test more feature-class combinations and a larger range of regularization multipliers: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Ex.: fc </a:t>
            </a:r>
            <a:r>
              <a:rPr lang="en-US" sz="2800" dirty="0"/>
              <a:t>= c(“L”, “H”, “LQ”, “LHQ”, “LQP”),  rm = c(0.5, 1.0, 1.5, 2.0, 2.5, 3.0, 3.5, 4.0)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622F0-3BF9-5840-805C-CFB27AB8FFD0}"/>
              </a:ext>
            </a:extLst>
          </p:cNvPr>
          <p:cNvSpPr txBox="1"/>
          <p:nvPr/>
        </p:nvSpPr>
        <p:spPr>
          <a:xfrm>
            <a:off x="30354" y="6228319"/>
            <a:ext cx="1216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see: Wang et al. 2021. Potential distributional shifts in North America of allelopathic invasive plant species under climate change models. Plant Diversity.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35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DBE82-EFD1-3343-A143-ACA6E466A2A0}"/>
              </a:ext>
            </a:extLst>
          </p:cNvPr>
          <p:cNvSpPr txBox="1"/>
          <p:nvPr/>
        </p:nvSpPr>
        <p:spPr>
          <a:xfrm>
            <a:off x="2559808" y="1895060"/>
            <a:ext cx="7072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Continued in</a:t>
            </a:r>
          </a:p>
          <a:p>
            <a:pPr algn="ctr"/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2975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F35AC-A257-F844-B89B-8BA3C22AE42B}"/>
              </a:ext>
            </a:extLst>
          </p:cNvPr>
          <p:cNvSpPr txBox="1"/>
          <p:nvPr/>
        </p:nvSpPr>
        <p:spPr>
          <a:xfrm>
            <a:off x="3302327" y="3509320"/>
            <a:ext cx="578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dismo</a:t>
            </a:r>
            <a:r>
              <a:rPr lang="en-US" sz="5400" dirty="0"/>
              <a:t> and </a:t>
            </a:r>
            <a:r>
              <a:rPr lang="en-US" sz="5400" dirty="0" err="1"/>
              <a:t>ENMeval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4181-15C7-6647-8C9D-77FE28B3504F}"/>
              </a:ext>
            </a:extLst>
          </p:cNvPr>
          <p:cNvSpPr txBox="1"/>
          <p:nvPr/>
        </p:nvSpPr>
        <p:spPr>
          <a:xfrm>
            <a:off x="1872049" y="1573428"/>
            <a:ext cx="8447903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 based Ecological Niche Models</a:t>
            </a:r>
          </a:p>
        </p:txBody>
      </p:sp>
    </p:spTree>
    <p:extLst>
      <p:ext uri="{BB962C8B-B14F-4D97-AF65-F5344CB8AC3E}">
        <p14:creationId xmlns:p14="http://schemas.microsoft.com/office/powerpoint/2010/main" val="2046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97F94-7769-094B-A50B-DF831E76CEF1}"/>
              </a:ext>
            </a:extLst>
          </p:cNvPr>
          <p:cNvSpPr/>
          <p:nvPr/>
        </p:nvSpPr>
        <p:spPr>
          <a:xfrm>
            <a:off x="786712" y="1563296"/>
            <a:ext cx="10284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Partitions occurrence and background data into subsets for training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Builds models with different algorithmic settings and evaluates each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769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ENMeval</a:t>
            </a:r>
            <a:r>
              <a:rPr lang="en-US" sz="6000" dirty="0"/>
              <a:t> Improvements</a:t>
            </a:r>
          </a:p>
        </p:txBody>
      </p:sp>
    </p:spTree>
    <p:extLst>
      <p:ext uri="{BB962C8B-B14F-4D97-AF65-F5344CB8AC3E}">
        <p14:creationId xmlns:p14="http://schemas.microsoft.com/office/powerpoint/2010/main" val="671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6C9A-6CEE-614E-8413-32DAECAE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18" y="665375"/>
            <a:ext cx="5302765" cy="4814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E7830-20D9-5B49-BC2E-5EC480429472}"/>
              </a:ext>
            </a:extLst>
          </p:cNvPr>
          <p:cNvSpPr txBox="1"/>
          <p:nvPr/>
        </p:nvSpPr>
        <p:spPr>
          <a:xfrm>
            <a:off x="7809470" y="5684109"/>
            <a:ext cx="22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Muscarella</a:t>
            </a:r>
            <a:r>
              <a:rPr lang="en-US" dirty="0"/>
              <a:t> et al. 2014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DD680-F2E0-1940-967A-1F89BC5034F6}"/>
              </a:ext>
            </a:extLst>
          </p:cNvPr>
          <p:cNvSpPr/>
          <p:nvPr/>
        </p:nvSpPr>
        <p:spPr>
          <a:xfrm>
            <a:off x="457200" y="274320"/>
            <a:ext cx="54495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2737F-CED7-1049-9678-96CD061C7AE5}"/>
              </a:ext>
            </a:extLst>
          </p:cNvPr>
          <p:cNvSpPr txBox="1"/>
          <p:nvPr/>
        </p:nvSpPr>
        <p:spPr>
          <a:xfrm>
            <a:off x="395416" y="1297460"/>
            <a:ext cx="50909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partition occurrence localities into testing and training bins (folds) for </a:t>
            </a:r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Cross validation = resampling to evaluate model’s performance with limited data </a:t>
            </a:r>
          </a:p>
        </p:txBody>
      </p:sp>
    </p:spTree>
    <p:extLst>
      <p:ext uri="{BB962C8B-B14F-4D97-AF65-F5344CB8AC3E}">
        <p14:creationId xmlns:p14="http://schemas.microsoft.com/office/powerpoint/2010/main" val="31565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76DCE6C-DEDF-FB58-EA1F-974AA14C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50" y="936702"/>
            <a:ext cx="6408234" cy="41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446B1-101A-1237-E453-60F7BAB0F0E5}"/>
              </a:ext>
            </a:extLst>
          </p:cNvPr>
          <p:cNvSpPr txBox="1"/>
          <p:nvPr/>
        </p:nvSpPr>
        <p:spPr>
          <a:xfrm>
            <a:off x="457200" y="1605977"/>
            <a:ext cx="34178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validation = resampling to evaluate model’s performance with limited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ABA11-8FBE-AF24-EFD2-BECE472EA5E1}"/>
              </a:ext>
            </a:extLst>
          </p:cNvPr>
          <p:cNvSpPr/>
          <p:nvPr/>
        </p:nvSpPr>
        <p:spPr>
          <a:xfrm>
            <a:off x="457200" y="274320"/>
            <a:ext cx="51573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F1D80-6CF0-DA42-6E01-298B95A84110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</p:spTree>
    <p:extLst>
      <p:ext uri="{BB962C8B-B14F-4D97-AF65-F5344CB8AC3E}">
        <p14:creationId xmlns:p14="http://schemas.microsoft.com/office/powerpoint/2010/main" val="12352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5BAA-8592-E240-BAFA-D277E79B443A}"/>
              </a:ext>
            </a:extLst>
          </p:cNvPr>
          <p:cNvSpPr txBox="1"/>
          <p:nvPr/>
        </p:nvSpPr>
        <p:spPr>
          <a:xfrm>
            <a:off x="3620532" y="2248933"/>
            <a:ext cx="570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class is used to transform the original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Determines the shape of the marginal responses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MaxEnt</a:t>
            </a:r>
            <a:r>
              <a:rPr lang="en-US" sz="2000" dirty="0"/>
              <a:t> Feature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(L)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(Q)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hinge (H)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868C8A-4072-EF43-974C-BF4E233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6" y="2496068"/>
            <a:ext cx="2485596" cy="248559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3" b="31075"/>
          <a:stretch/>
        </p:blipFill>
        <p:spPr>
          <a:xfrm>
            <a:off x="662338" y="5609970"/>
            <a:ext cx="8919345" cy="44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A6811-2EF8-894E-BF76-76A1240BBE6E}"/>
              </a:ext>
            </a:extLst>
          </p:cNvPr>
          <p:cNvSpPr txBox="1"/>
          <p:nvPr/>
        </p:nvSpPr>
        <p:spPr>
          <a:xfrm>
            <a:off x="667264" y="6030100"/>
            <a:ext cx="1014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Determines the penalty associated with including variables or their transformations in the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</p:spTree>
    <p:extLst>
      <p:ext uri="{BB962C8B-B14F-4D97-AF65-F5344CB8AC3E}">
        <p14:creationId xmlns:p14="http://schemas.microsoft.com/office/powerpoint/2010/main" val="11622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E68314-6D8B-98AC-FF94-409310CB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6" y="1124465"/>
            <a:ext cx="9304638" cy="523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50860-DDF4-E406-63FE-F2EBC5D8D323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DBC78-E5EB-BE2B-00DC-8C86541CE6D2}"/>
              </a:ext>
            </a:extLst>
          </p:cNvPr>
          <p:cNvSpPr txBox="1"/>
          <p:nvPr/>
        </p:nvSpPr>
        <p:spPr>
          <a:xfrm>
            <a:off x="457200" y="274320"/>
            <a:ext cx="5493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Feature Class (fc)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989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403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Regularization Multiplier (rm)</a:t>
            </a:r>
            <a:endParaRPr lang="en-US" sz="6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73" b="31075"/>
          <a:stretch/>
        </p:blipFill>
        <p:spPr>
          <a:xfrm>
            <a:off x="539578" y="2189783"/>
            <a:ext cx="8919345" cy="444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Regularization multiplier (rm)  then aims to reduce overfitting of the model: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930D8-5582-4D41-8A0F-80E9AB4E2457}"/>
              </a:ext>
            </a:extLst>
          </p:cNvPr>
          <p:cNvSpPr txBox="1"/>
          <p:nvPr/>
        </p:nvSpPr>
        <p:spPr>
          <a:xfrm>
            <a:off x="556055" y="2634626"/>
            <a:ext cx="1026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Determines the penalty associated with including variables or their transformations in the model.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5E32C0D-EE44-E49A-2F31-B6CB0302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7" y="3916340"/>
            <a:ext cx="8107150" cy="28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2DFAE-2960-84D8-7D78-0E60627F79D1}"/>
              </a:ext>
            </a:extLst>
          </p:cNvPr>
          <p:cNvSpPr txBox="1"/>
          <p:nvPr/>
        </p:nvSpPr>
        <p:spPr>
          <a:xfrm>
            <a:off x="8166337" y="348071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06093-9722-A0C8-70DA-AA25950E67A2}"/>
              </a:ext>
            </a:extLst>
          </p:cNvPr>
          <p:cNvSpPr txBox="1"/>
          <p:nvPr/>
        </p:nvSpPr>
        <p:spPr>
          <a:xfrm>
            <a:off x="2090327" y="3480720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is too high</a:t>
            </a:r>
          </a:p>
        </p:txBody>
      </p:sp>
    </p:spTree>
    <p:extLst>
      <p:ext uri="{BB962C8B-B14F-4D97-AF65-F5344CB8AC3E}">
        <p14:creationId xmlns:p14="http://schemas.microsoft.com/office/powerpoint/2010/main" val="344694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449AC-4C46-2647-4BF0-1E7C71864490}"/>
              </a:ext>
            </a:extLst>
          </p:cNvPr>
          <p:cNvSpPr txBox="1"/>
          <p:nvPr/>
        </p:nvSpPr>
        <p:spPr>
          <a:xfrm>
            <a:off x="457200" y="274320"/>
            <a:ext cx="7983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Background Points (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n.bg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69C26-60AE-D85B-8685-24D1D183B310}"/>
              </a:ext>
            </a:extLst>
          </p:cNvPr>
          <p:cNvSpPr txBox="1"/>
          <p:nvPr/>
        </p:nvSpPr>
        <p:spPr>
          <a:xfrm>
            <a:off x="556055" y="1235676"/>
            <a:ext cx="11096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Defines the available env. by sampling a large number of points across the study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Used to define relative env. </a:t>
            </a:r>
            <a:r>
              <a:rPr lang="en-US" sz="4000"/>
              <a:t>suitability.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3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482</Words>
  <Application>Microsoft Macintosh PowerPoint</Application>
  <PresentationFormat>Widescreen</PresentationFormat>
  <Paragraphs>60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06 -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242</cp:revision>
  <dcterms:created xsi:type="dcterms:W3CDTF">2014-07-02T03:39:48Z</dcterms:created>
  <dcterms:modified xsi:type="dcterms:W3CDTF">2023-07-12T18:09:34Z</dcterms:modified>
</cp:coreProperties>
</file>