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630" r:id="rId2"/>
    <p:sldId id="635" r:id="rId3"/>
    <p:sldId id="623" r:id="rId4"/>
    <p:sldId id="624" r:id="rId5"/>
    <p:sldId id="638" r:id="rId6"/>
    <p:sldId id="625" r:id="rId7"/>
    <p:sldId id="640" r:id="rId8"/>
    <p:sldId id="641" r:id="rId9"/>
    <p:sldId id="642" r:id="rId10"/>
    <p:sldId id="643" r:id="rId11"/>
    <p:sldId id="644" r:id="rId12"/>
    <p:sldId id="645" r:id="rId13"/>
    <p:sldId id="646" r:id="rId14"/>
    <p:sldId id="647" r:id="rId15"/>
    <p:sldId id="648" r:id="rId16"/>
    <p:sldId id="649" r:id="rId17"/>
    <p:sldId id="650" r:id="rId18"/>
    <p:sldId id="651" r:id="rId19"/>
    <p:sldId id="652" r:id="rId20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694"/>
  </p:normalViewPr>
  <p:slideViewPr>
    <p:cSldViewPr snapToGrid="0" snapToObjects="1" showGuides="1">
      <p:cViewPr varScale="1">
        <p:scale>
          <a:sx n="82" d="100"/>
          <a:sy n="82" d="100"/>
        </p:scale>
        <p:origin x="1000" y="176"/>
      </p:cViewPr>
      <p:guideLst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292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083767" y="0"/>
            <a:ext cx="20310042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42132" y="635000"/>
            <a:ext cx="13039065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915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4383" y="9245600"/>
            <a:ext cx="514564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23844" y="635001"/>
            <a:ext cx="16476637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62500"/>
            <a:ext cx="7112217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6045385" y="2603500"/>
            <a:ext cx="12573384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603500"/>
            <a:ext cx="7112217" cy="6286500"/>
          </a:xfrm>
          <a:prstGeom prst="rect">
            <a:avLst/>
          </a:prstGeom>
        </p:spPr>
        <p:txBody>
          <a:bodyPr/>
          <a:lstStyle>
            <a:lvl1pPr marL="457223" indent="-457223">
              <a:spcBef>
                <a:spcPts val="4267"/>
              </a:spcBef>
              <a:defRPr sz="3734"/>
            </a:lvl1pPr>
            <a:lvl2pPr marL="914446" indent="-457223">
              <a:spcBef>
                <a:spcPts val="4267"/>
              </a:spcBef>
              <a:defRPr sz="3734"/>
            </a:lvl2pPr>
            <a:lvl3pPr marL="1371669" indent="-457223">
              <a:spcBef>
                <a:spcPts val="4267"/>
              </a:spcBef>
              <a:defRPr sz="3734"/>
            </a:lvl3pPr>
            <a:lvl4pPr marL="1828891" indent="-457223">
              <a:spcBef>
                <a:spcPts val="4267"/>
              </a:spcBef>
              <a:defRPr sz="3734"/>
            </a:lvl4pPr>
            <a:lvl5pPr marL="2286114" indent="-457223">
              <a:spcBef>
                <a:spcPts val="4267"/>
              </a:spcBef>
              <a:defRPr sz="3734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6" y="5026948"/>
            <a:ext cx="8077448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6748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1"/>
            <a:ext cx="15968621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59503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168922"/>
            <a:ext cx="13953493" cy="88235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067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4445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6035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4383" y="9251950"/>
            <a:ext cx="514564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92696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185393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778089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370785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963482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556178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148874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4741570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334267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DCA7A-ACCA-F044-84E8-575B0F464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4173"/>
          <a:stretch/>
        </p:blipFill>
        <p:spPr>
          <a:xfrm>
            <a:off x="-16286" y="0"/>
            <a:ext cx="17372834" cy="2510118"/>
          </a:xfrm>
          <a:prstGeom prst="rect">
            <a:avLst/>
          </a:prstGeom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C33C4B-F6F1-A642-83E1-7C3D71B89234}"/>
              </a:ext>
            </a:extLst>
          </p:cNvPr>
          <p:cNvSpPr txBox="1">
            <a:spLocks/>
          </p:cNvSpPr>
          <p:nvPr/>
        </p:nvSpPr>
        <p:spPr>
          <a:xfrm>
            <a:off x="1094955" y="3847631"/>
            <a:ext cx="15150353" cy="23876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04 - Climate 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7BE0B-614A-E042-B001-2EE4EA766AA6}"/>
              </a:ext>
            </a:extLst>
          </p:cNvPr>
          <p:cNvSpPr txBox="1"/>
          <p:nvPr/>
        </p:nvSpPr>
        <p:spPr>
          <a:xfrm>
            <a:off x="6479468" y="5408526"/>
            <a:ext cx="438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DE92D-7780-BB46-B304-6B6DDF046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51" y="7706517"/>
            <a:ext cx="5177320" cy="159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257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EB3A5E3-7B84-B566-B469-46FC1DFDE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30" y="220869"/>
            <a:ext cx="12111793" cy="95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578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F69397-B5E5-C146-99D1-60EA9A76A645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Mask and Crop Layers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C99F86C-8963-E2A9-2884-653E49B32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6" y="2097617"/>
            <a:ext cx="1541391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82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8CA0-08A0-004A-B8B8-FF73F4E3BB82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E7AB97-DB09-244A-8C0F-119997C3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1" y="1994976"/>
            <a:ext cx="15179040" cy="6472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AF5F6-93CD-3C91-F298-88F72B6618C9}"/>
              </a:ext>
            </a:extLst>
          </p:cNvPr>
          <p:cNvSpPr txBox="1"/>
          <p:nvPr/>
        </p:nvSpPr>
        <p:spPr>
          <a:xfrm>
            <a:off x="5436073" y="54649"/>
            <a:ext cx="646811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</p:spTree>
    <p:extLst>
      <p:ext uri="{BB962C8B-B14F-4D97-AF65-F5344CB8AC3E}">
        <p14:creationId xmlns:p14="http://schemas.microsoft.com/office/powerpoint/2010/main" val="310243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4B30-C032-7948-92C4-BC6C9EF3D256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4E1FD6F-71E2-629D-A718-7B584B32E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9" y="2041372"/>
            <a:ext cx="15207778" cy="36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220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45FD-772B-154D-942C-054232579456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1D274-DDF9-4234-3D92-41219C3C4B40}"/>
              </a:ext>
            </a:extLst>
          </p:cNvPr>
          <p:cNvSpPr txBox="1"/>
          <p:nvPr/>
        </p:nvSpPr>
        <p:spPr>
          <a:xfrm>
            <a:off x="5436073" y="54650"/>
            <a:ext cx="646811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BC2443D-61A5-CF4C-3398-05F043D6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71" y="1826250"/>
            <a:ext cx="13055561" cy="7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44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E60F-847A-6D46-ADCC-A81B53E7ABF1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F47273-C3EE-3046-7A3F-6BCA24871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14" y="1854200"/>
            <a:ext cx="14266758" cy="42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494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F0FAF9-532E-5D44-A00F-1AA76DA84CEE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E8E4AB-805E-5E31-6D07-7554438C8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6"/>
          <a:stretch/>
        </p:blipFill>
        <p:spPr>
          <a:xfrm>
            <a:off x="363938" y="2413001"/>
            <a:ext cx="16612386" cy="2692399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125E6490-0A69-09AA-8451-E8F06E212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8" y="5312834"/>
            <a:ext cx="16543082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879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FE85-22C5-AD49-8237-C95EEB579795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611E79-6E34-DE46-87D5-6265DBC2C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8" y="2415045"/>
            <a:ext cx="15179040" cy="34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906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AC57D2B-CE44-4A06-757D-54119DF78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3"/>
          <a:stretch/>
        </p:blipFill>
        <p:spPr>
          <a:xfrm>
            <a:off x="1693826" y="1706815"/>
            <a:ext cx="14765373" cy="73863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96206FA-3279-214E-91AE-E55FE339B736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8000" dirty="0"/>
              <a:t>Create Species Training Layers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68097-F0A3-A89B-158F-042E9AEA4F21}"/>
              </a:ext>
            </a:extLst>
          </p:cNvPr>
          <p:cNvSpPr txBox="1"/>
          <p:nvPr/>
        </p:nvSpPr>
        <p:spPr>
          <a:xfrm>
            <a:off x="6015558" y="116205"/>
            <a:ext cx="53091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</p:spTree>
    <p:extLst>
      <p:ext uri="{BB962C8B-B14F-4D97-AF65-F5344CB8AC3E}">
        <p14:creationId xmlns:p14="http://schemas.microsoft.com/office/powerpoint/2010/main" val="34367916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D86269-2EAA-5E4F-9E16-B03CBA7EB185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8000" dirty="0"/>
              <a:t>Create Species Training Layers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D96CB-2DFB-A5FA-EB2F-E2265E718DFB}"/>
              </a:ext>
            </a:extLst>
          </p:cNvPr>
          <p:cNvSpPr txBox="1"/>
          <p:nvPr/>
        </p:nvSpPr>
        <p:spPr>
          <a:xfrm>
            <a:off x="6015558" y="116205"/>
            <a:ext cx="53091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781A44A-965D-C81D-0F8F-CD12D5442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57"/>
          <a:stretch/>
        </p:blipFill>
        <p:spPr>
          <a:xfrm>
            <a:off x="1541425" y="2252835"/>
            <a:ext cx="14765373" cy="69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099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ayer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Layer Processing</a:t>
            </a:r>
          </a:p>
        </p:txBody>
      </p:sp>
      <p:sp>
        <p:nvSpPr>
          <p:cNvPr id="219" name="Need layers in ASCII format…"/>
          <p:cNvSpPr txBox="1">
            <a:spLocks noGrp="1"/>
          </p:cNvSpPr>
          <p:nvPr>
            <p:ph type="body" sz="half" idx="1"/>
          </p:nvPr>
        </p:nvSpPr>
        <p:spPr>
          <a:xfrm>
            <a:off x="496719" y="2235199"/>
            <a:ext cx="9042677" cy="70104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</a:pPr>
            <a:r>
              <a:rPr sz="4000" dirty="0"/>
              <a:t>Need layers in ASCII format</a:t>
            </a:r>
          </a:p>
          <a:p>
            <a:pPr>
              <a:spcBef>
                <a:spcPts val="0"/>
              </a:spcBef>
            </a:pPr>
            <a:r>
              <a:rPr sz="4000" dirty="0"/>
              <a:t>Clip layers to fit your desired range</a:t>
            </a:r>
            <a:endParaRPr lang="en-US" sz="4000" dirty="0"/>
          </a:p>
          <a:p>
            <a:pPr lvl="1">
              <a:spcBef>
                <a:spcPts val="0"/>
              </a:spcBef>
            </a:pPr>
            <a:r>
              <a:rPr lang="en-US" sz="4000" dirty="0"/>
              <a:t>Dynamic alpha hull </a:t>
            </a:r>
          </a:p>
          <a:p>
            <a:pPr lvl="2">
              <a:spcBef>
                <a:spcPts val="0"/>
              </a:spcBef>
            </a:pPr>
            <a:r>
              <a:rPr lang="en-US" sz="4000" dirty="0"/>
              <a:t>+ 80</a:t>
            </a:r>
            <a:r>
              <a:rPr lang="en-US" sz="4000" baseline="30000" dirty="0"/>
              <a:t>th</a:t>
            </a:r>
            <a:r>
              <a:rPr lang="en-US" sz="4000" dirty="0"/>
              <a:t> quartile buffer</a:t>
            </a:r>
            <a:endParaRPr sz="4000" dirty="0"/>
          </a:p>
          <a:p>
            <a:pPr>
              <a:spcBef>
                <a:spcPts val="0"/>
              </a:spcBef>
            </a:pPr>
            <a:r>
              <a:rPr lang="en-US" sz="4000" dirty="0"/>
              <a:t>Remove layers with collinearity based on variable inflation factor and permutation importance. </a:t>
            </a:r>
            <a:endParaRPr sz="4000" dirty="0"/>
          </a:p>
          <a:p>
            <a:pPr>
              <a:spcBef>
                <a:spcPts val="0"/>
              </a:spcBef>
            </a:pPr>
            <a:r>
              <a:rPr lang="en-US" sz="4000"/>
              <a:t>Define (1) shared </a:t>
            </a:r>
            <a:r>
              <a:rPr lang="en-US" sz="4000" dirty="0"/>
              <a:t>projection layers </a:t>
            </a:r>
            <a:r>
              <a:rPr lang="en-US" sz="4000"/>
              <a:t>and (2) training </a:t>
            </a:r>
            <a:r>
              <a:rPr lang="en-US" sz="4000" dirty="0"/>
              <a:t>layers.</a:t>
            </a:r>
            <a:endParaRPr sz="4000" dirty="0"/>
          </a:p>
        </p:txBody>
      </p:sp>
      <p:sp>
        <p:nvSpPr>
          <p:cNvPr id="220" name="ClimateProcessing.R"/>
          <p:cNvSpPr txBox="1"/>
          <p:nvPr/>
        </p:nvSpPr>
        <p:spPr>
          <a:xfrm>
            <a:off x="9966209" y="3558513"/>
            <a:ext cx="6128819" cy="875457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r>
              <a:rPr lang="en-US" sz="4800" dirty="0"/>
              <a:t>03_</a:t>
            </a:r>
            <a:r>
              <a:rPr sz="4800" dirty="0"/>
              <a:t>ClimateProcessing.R</a:t>
            </a:r>
          </a:p>
        </p:txBody>
      </p:sp>
    </p:spTree>
    <p:extLst>
      <p:ext uri="{BB962C8B-B14F-4D97-AF65-F5344CB8AC3E}">
        <p14:creationId xmlns:p14="http://schemas.microsoft.com/office/powerpoint/2010/main" val="32232896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9216-0118-4047-9875-D26D6DC5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Packages</a:t>
            </a:r>
          </a:p>
        </p:txBody>
      </p:sp>
      <p:pic>
        <p:nvPicPr>
          <p:cNvPr id="5" name="Picture 4" descr="A white card with black text&#10;&#10;Description automatically generated">
            <a:extLst>
              <a:ext uri="{FF2B5EF4-FFF2-40B4-BE49-F238E27FC236}">
                <a16:creationId xmlns:a16="http://schemas.microsoft.com/office/drawing/2014/main" id="{81A95A1B-0EFC-89D8-84C7-286F255B2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42" y="2838449"/>
            <a:ext cx="12715578" cy="541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817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9216-0118-4047-9875-D26D6DC5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2BA0D-BD50-7D49-8565-4326EEC6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07" y="3073400"/>
            <a:ext cx="15243048" cy="1627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7ECF74-FE80-974E-9EEC-270A0F1C27F1}"/>
              </a:ext>
            </a:extLst>
          </p:cNvPr>
          <p:cNvSpPr txBox="1"/>
          <p:nvPr/>
        </p:nvSpPr>
        <p:spPr>
          <a:xfrm>
            <a:off x="985992" y="5995234"/>
            <a:ext cx="1513074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These functions are </a:t>
            </a:r>
            <a:r>
              <a:rPr lang="en-US" sz="4000" dirty="0"/>
              <a:t>modified from </a:t>
            </a:r>
            <a:r>
              <a:rPr lang="en-US" sz="4000" dirty="0" err="1"/>
              <a:t>mbelitz</a:t>
            </a:r>
            <a:r>
              <a:rPr lang="en-US" sz="4000" dirty="0"/>
              <a:t>/</a:t>
            </a:r>
            <a:r>
              <a:rPr lang="en-US" sz="4000" dirty="0" err="1"/>
              <a:t>Odo_SDM_Rproj</a:t>
            </a:r>
            <a:r>
              <a:rPr lang="en-US" sz="4000" dirty="0"/>
              <a:t> (GitHub)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C8A6A-BAB2-35E0-00D1-E7799F471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428" y="92683"/>
            <a:ext cx="2678205" cy="2510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3C1532-00CD-DC73-CB46-4AFA0D72AFB7}"/>
              </a:ext>
            </a:extLst>
          </p:cNvPr>
          <p:cNvSpPr txBox="1"/>
          <p:nvPr/>
        </p:nvSpPr>
        <p:spPr>
          <a:xfrm>
            <a:off x="14608038" y="2647738"/>
            <a:ext cx="223298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Dr. Mike </a:t>
            </a:r>
            <a:r>
              <a:rPr lang="en-US" sz="2800" dirty="0" err="1"/>
              <a:t>Belitz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95366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9216-0118-4047-9875-D26D6DC5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bioclim</a:t>
            </a:r>
            <a:r>
              <a:rPr lang="en-US" dirty="0"/>
              <a:t> layers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3C504D-9CE5-914F-B239-C9B3CB5D9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1" y="2312368"/>
            <a:ext cx="15179040" cy="6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665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occurrence records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09344EB-6F38-5D39-B142-5C3763BF0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7"/>
          <a:stretch/>
        </p:blipFill>
        <p:spPr>
          <a:xfrm>
            <a:off x="1506112" y="2353732"/>
            <a:ext cx="14885751" cy="30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019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AF47CEA-1B0B-2A87-AA8B-DF659DE5E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64" y="2252132"/>
            <a:ext cx="16006751" cy="37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376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913D865E-2700-8120-2719-396243C91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47" y="381001"/>
            <a:ext cx="13863387" cy="86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594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CEFC759-4014-A237-FAC1-B944E7737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8" y="2271182"/>
            <a:ext cx="15443161" cy="72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297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137</Words>
  <Application>Microsoft Macintosh PowerPoint</Application>
  <PresentationFormat>Custom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Helvetica Neue</vt:lpstr>
      <vt:lpstr>White</vt:lpstr>
      <vt:lpstr>PowerPoint Presentation</vt:lpstr>
      <vt:lpstr>Layer Processing</vt:lpstr>
      <vt:lpstr>Load Packages</vt:lpstr>
      <vt:lpstr>Load Functions</vt:lpstr>
      <vt:lpstr>Load bioclim layers</vt:lpstr>
      <vt:lpstr>Load occurrence records</vt:lpstr>
      <vt:lpstr>Define extent</vt:lpstr>
      <vt:lpstr>Define extent</vt:lpstr>
      <vt:lpstr>Define extent</vt:lpstr>
      <vt:lpstr>Define extent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ENM Crash Course:  Data Cleaning and Processing</dc:title>
  <cp:lastModifiedBy>Michelle Gaynor</cp:lastModifiedBy>
  <cp:revision>29</cp:revision>
  <dcterms:modified xsi:type="dcterms:W3CDTF">2023-07-19T15:13:11Z</dcterms:modified>
</cp:coreProperties>
</file>