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83" r:id="rId2"/>
    <p:sldId id="690" r:id="rId3"/>
    <p:sldId id="705" r:id="rId4"/>
    <p:sldId id="704" r:id="rId5"/>
    <p:sldId id="723" r:id="rId6"/>
    <p:sldId id="706" r:id="rId7"/>
    <p:sldId id="722" r:id="rId8"/>
    <p:sldId id="720" r:id="rId9"/>
    <p:sldId id="724" r:id="rId10"/>
    <p:sldId id="707" r:id="rId11"/>
    <p:sldId id="708" r:id="rId12"/>
    <p:sldId id="709" r:id="rId13"/>
    <p:sldId id="721" r:id="rId14"/>
    <p:sldId id="710" r:id="rId15"/>
    <p:sldId id="711" r:id="rId16"/>
    <p:sldId id="718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E8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02"/>
    <p:restoredTop sz="85034"/>
  </p:normalViewPr>
  <p:slideViewPr>
    <p:cSldViewPr snapToGrid="0" snapToObjects="1">
      <p:cViewPr varScale="1">
        <p:scale>
          <a:sx n="103" d="100"/>
          <a:sy n="103" d="100"/>
        </p:scale>
        <p:origin x="103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70ED0A-8BFD-D54B-9A28-EFBE87F016A4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B718C1-BCA2-CC44-A0A9-96C5595E6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25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73D2E8-E5E6-8F4C-92B2-A264A0CA89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62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73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class is the method used to transform the original  predictor value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 the potential shape of the marginal response curves.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multiplier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(RM) determines the penalty associated with including variables or their transformations in the model.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26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Land use = </a:t>
            </a:r>
            <a:r>
              <a:rPr lang="en-US"/>
              <a:t>good for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83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Feature class is the method used to transform the original  predictor value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classes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determine the potential shape of the marginal response curves. 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regularization multiplier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(RM) determines the penalty associated with including variables or their transformations in the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set to 0, all feature classes and variables are included: this could lead to overfitting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If set too high, the model could be underfit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B718C1-BCA2-CC44-A0A9-96C5595E6F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325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9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7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171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72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90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605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4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02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36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2383D2-16C1-A947-8B3E-9A1423855515}" type="datetimeFigureOut">
              <a:rPr lang="en-US" smtClean="0"/>
              <a:t>7/18/23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98DC2B-F8AE-374B-847B-7E1D5B5DF2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336" y="3060540"/>
            <a:ext cx="11701847" cy="1084431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70C0"/>
                </a:solidFill>
              </a:rPr>
              <a:t>06 - Ecological Niche Modeling</a:t>
            </a:r>
            <a:br>
              <a:rPr lang="en-US" sz="6000" dirty="0">
                <a:solidFill>
                  <a:srgbClr val="0070C0"/>
                </a:solidFill>
              </a:rPr>
            </a:br>
            <a:endParaRPr lang="en-US" sz="6000" dirty="0">
              <a:solidFill>
                <a:srgbClr val="0070C0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209800" y="3886200"/>
            <a:ext cx="77724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7" name="Picture 6" descr="band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20" r="2162" b="31710"/>
          <a:stretch/>
        </p:blipFill>
        <p:spPr>
          <a:xfrm>
            <a:off x="-168875" y="-12356"/>
            <a:ext cx="12686270" cy="17299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E7A66F-0758-4B42-9675-78FA9322A7D3}"/>
              </a:ext>
            </a:extLst>
          </p:cNvPr>
          <p:cNvSpPr txBox="1"/>
          <p:nvPr/>
        </p:nvSpPr>
        <p:spPr>
          <a:xfrm>
            <a:off x="3161486" y="3797460"/>
            <a:ext cx="58374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Shelly Gaynor</a:t>
            </a:r>
          </a:p>
          <a:p>
            <a:pPr algn="ctr"/>
            <a:r>
              <a:rPr lang="en-US" sz="5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University of Florida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F76279-7DC5-2F42-8406-295329E68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7340" y="5123955"/>
            <a:ext cx="5177320" cy="159973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936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18727F-E2B8-8D45-9D30-F060DE921696}"/>
              </a:ext>
            </a:extLst>
          </p:cNvPr>
          <p:cNvSpPr txBox="1"/>
          <p:nvPr/>
        </p:nvSpPr>
        <p:spPr>
          <a:xfrm>
            <a:off x="457200" y="274320"/>
            <a:ext cx="1045427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Packages, Functions, &amp; Java</a:t>
            </a:r>
            <a:endParaRPr lang="en-US" sz="6000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2654E9-9767-296F-5053-4F27318AC3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114" y="1410044"/>
            <a:ext cx="7772400" cy="474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371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79E197-B0B8-924E-87A9-5E1972C34DD9}"/>
              </a:ext>
            </a:extLst>
          </p:cNvPr>
          <p:cNvSpPr txBox="1"/>
          <p:nvPr/>
        </p:nvSpPr>
        <p:spPr>
          <a:xfrm>
            <a:off x="457200" y="274320"/>
            <a:ext cx="48794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Data Files</a:t>
            </a:r>
            <a:endParaRPr lang="en-US" sz="6000" dirty="0"/>
          </a:p>
        </p:txBody>
      </p:sp>
      <p:pic>
        <p:nvPicPr>
          <p:cNvPr id="5" name="Picture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2AAC5856-BF44-83EB-E096-FE0AB2C247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289982"/>
            <a:ext cx="10876513" cy="36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4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2A7BC1-85E3-FD49-BCC2-8248AB52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308" b="71834"/>
          <a:stretch/>
        </p:blipFill>
        <p:spPr>
          <a:xfrm>
            <a:off x="1524000" y="1441908"/>
            <a:ext cx="9144000" cy="13558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8825-860F-EE4B-B82E-CD47421E5A4B}"/>
              </a:ext>
            </a:extLst>
          </p:cNvPr>
          <p:cNvSpPr txBox="1"/>
          <p:nvPr/>
        </p:nvSpPr>
        <p:spPr>
          <a:xfrm>
            <a:off x="457200" y="274320"/>
            <a:ext cx="5972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Raster Layers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3022698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0E2A7BC1-85E3-FD49-BCC2-8248AB522B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506"/>
          <a:stretch/>
        </p:blipFill>
        <p:spPr>
          <a:xfrm>
            <a:off x="1524000" y="1345400"/>
            <a:ext cx="9144000" cy="44969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8A88825-860F-EE4B-B82E-CD47421E5A4B}"/>
              </a:ext>
            </a:extLst>
          </p:cNvPr>
          <p:cNvSpPr txBox="1"/>
          <p:nvPr/>
        </p:nvSpPr>
        <p:spPr>
          <a:xfrm>
            <a:off x="457200" y="274320"/>
            <a:ext cx="59722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Load Raster Layers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149784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5AD0DF-DFAA-F347-A63D-491057FED414}"/>
              </a:ext>
            </a:extLst>
          </p:cNvPr>
          <p:cNvSpPr txBox="1"/>
          <p:nvPr/>
        </p:nvSpPr>
        <p:spPr>
          <a:xfrm>
            <a:off x="457200" y="274320"/>
            <a:ext cx="44614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dismo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Model </a:t>
            </a:r>
            <a:endParaRPr lang="en-US" sz="6000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86A5A98F-761E-F44E-9335-9DF4C0F71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" r="3531"/>
          <a:stretch/>
        </p:blipFill>
        <p:spPr>
          <a:xfrm>
            <a:off x="282054" y="1533667"/>
            <a:ext cx="11627893" cy="2971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807397-4A35-3BAB-E722-807E1471E9DE}"/>
              </a:ext>
            </a:extLst>
          </p:cNvPr>
          <p:cNvSpPr txBox="1"/>
          <p:nvPr/>
        </p:nvSpPr>
        <p:spPr>
          <a:xfrm>
            <a:off x="3051219" y="-115531"/>
            <a:ext cx="6468117" cy="77970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cap="none" spc="0" normalizeH="0" baseline="0" dirty="0">
                <a:ln>
                  <a:noFill/>
                </a:ln>
                <a:solidFill>
                  <a:srgbClr val="FF0000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rPr>
              <a:t>WARNING: TIME INTENSIVE</a:t>
            </a:r>
          </a:p>
        </p:txBody>
      </p:sp>
    </p:spTree>
    <p:extLst>
      <p:ext uri="{BB962C8B-B14F-4D97-AF65-F5344CB8AC3E}">
        <p14:creationId xmlns:p14="http://schemas.microsoft.com/office/powerpoint/2010/main" val="4042749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F2AEAF0-830E-7449-B25A-B09FB107F8E0}"/>
              </a:ext>
            </a:extLst>
          </p:cNvPr>
          <p:cNvSpPr txBox="1"/>
          <p:nvPr/>
        </p:nvSpPr>
        <p:spPr>
          <a:xfrm>
            <a:off x="457200" y="274320"/>
            <a:ext cx="517577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ENMeval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 Model</a:t>
            </a:r>
            <a:endParaRPr lang="en-US" sz="6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FC4B18-6CE2-544A-8696-9EEB17C0F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839" y="1489915"/>
            <a:ext cx="10836322" cy="25226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9CB6630-ED83-D74B-8B84-CBCD625D4B21}"/>
              </a:ext>
            </a:extLst>
          </p:cNvPr>
          <p:cNvSpPr txBox="1"/>
          <p:nvPr/>
        </p:nvSpPr>
        <p:spPr>
          <a:xfrm>
            <a:off x="677839" y="4212505"/>
            <a:ext cx="108363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For publication worthy comparisons – test more feature-class combinations and a larger range of regularization multipliers: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/>
              <a:t>Ex.: fc </a:t>
            </a:r>
            <a:r>
              <a:rPr lang="en-US" sz="2800" dirty="0"/>
              <a:t>= c(“L”, “H”, “LQ”, “LHQ”, “LQP”),  rm = c(0.5, 1.0, 1.5, 2.0, 2.5, 3.0, 3.5, 4.0)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E622F0-3BF9-5840-805C-CFB27AB8FFD0}"/>
              </a:ext>
            </a:extLst>
          </p:cNvPr>
          <p:cNvSpPr txBox="1"/>
          <p:nvPr/>
        </p:nvSpPr>
        <p:spPr>
          <a:xfrm>
            <a:off x="30354" y="6228319"/>
            <a:ext cx="121616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example, see: Wang et al. 2021. Potential distributional shifts in North America of allelopathic invasive plant species under climate change models. Plant Diversity.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35353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DBE82-EFD1-3343-A143-ACA6E466A2A0}"/>
              </a:ext>
            </a:extLst>
          </p:cNvPr>
          <p:cNvSpPr txBox="1"/>
          <p:nvPr/>
        </p:nvSpPr>
        <p:spPr>
          <a:xfrm>
            <a:off x="2559808" y="1895060"/>
            <a:ext cx="707238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/>
              <a:t>Continued in</a:t>
            </a:r>
          </a:p>
          <a:p>
            <a:pPr algn="ctr"/>
            <a:r>
              <a:rPr lang="en-US" sz="7200" dirty="0"/>
              <a:t>Interpreting ENMs</a:t>
            </a:r>
          </a:p>
        </p:txBody>
      </p:sp>
    </p:spTree>
    <p:extLst>
      <p:ext uri="{BB962C8B-B14F-4D97-AF65-F5344CB8AC3E}">
        <p14:creationId xmlns:p14="http://schemas.microsoft.com/office/powerpoint/2010/main" val="129753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55F35AC-A257-F844-B89B-8BA3C22AE42B}"/>
              </a:ext>
            </a:extLst>
          </p:cNvPr>
          <p:cNvSpPr txBox="1"/>
          <p:nvPr/>
        </p:nvSpPr>
        <p:spPr>
          <a:xfrm>
            <a:off x="3302327" y="3509320"/>
            <a:ext cx="57816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 err="1"/>
              <a:t>dismo</a:t>
            </a:r>
            <a:r>
              <a:rPr lang="en-US" sz="5400" dirty="0"/>
              <a:t> and </a:t>
            </a:r>
            <a:r>
              <a:rPr lang="en-US" sz="5400" dirty="0" err="1"/>
              <a:t>ENMeval</a:t>
            </a:r>
            <a:endParaRPr lang="en-US" sz="5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A4181-15C7-6647-8C9D-77FE28B3504F}"/>
              </a:ext>
            </a:extLst>
          </p:cNvPr>
          <p:cNvSpPr txBox="1"/>
          <p:nvPr/>
        </p:nvSpPr>
        <p:spPr>
          <a:xfrm>
            <a:off x="1872049" y="1573428"/>
            <a:ext cx="8447903" cy="193899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 based Ecological Niche Models</a:t>
            </a:r>
          </a:p>
        </p:txBody>
      </p:sp>
    </p:spTree>
    <p:extLst>
      <p:ext uri="{BB962C8B-B14F-4D97-AF65-F5344CB8AC3E}">
        <p14:creationId xmlns:p14="http://schemas.microsoft.com/office/powerpoint/2010/main" val="204629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8997F94-7769-094B-A50B-DF831E76CEF1}"/>
              </a:ext>
            </a:extLst>
          </p:cNvPr>
          <p:cNvSpPr/>
          <p:nvPr/>
        </p:nvSpPr>
        <p:spPr>
          <a:xfrm>
            <a:off x="786712" y="1563296"/>
            <a:ext cx="1028494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Additional methods for partitioning occurrence and background data into subsets for training and validation.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Builds models with different algorithmic settings and evaluates each model.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769576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err="1"/>
              <a:t>ENMeval</a:t>
            </a:r>
            <a:r>
              <a:rPr lang="en-US" sz="6000" dirty="0"/>
              <a:t> Improvements</a:t>
            </a:r>
          </a:p>
        </p:txBody>
      </p:sp>
    </p:spTree>
    <p:extLst>
      <p:ext uri="{BB962C8B-B14F-4D97-AF65-F5344CB8AC3E}">
        <p14:creationId xmlns:p14="http://schemas.microsoft.com/office/powerpoint/2010/main" val="6711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E6C9A-6CEE-614E-8413-32DAECAED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18" y="665375"/>
            <a:ext cx="5302765" cy="481491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AE7830-20D9-5B49-BC2E-5EC480429472}"/>
              </a:ext>
            </a:extLst>
          </p:cNvPr>
          <p:cNvSpPr txBox="1"/>
          <p:nvPr/>
        </p:nvSpPr>
        <p:spPr>
          <a:xfrm>
            <a:off x="7809470" y="5684109"/>
            <a:ext cx="2247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Muscarella</a:t>
            </a:r>
            <a:r>
              <a:rPr lang="en-US" dirty="0"/>
              <a:t> et al. 2014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BDD680-F2E0-1940-967A-1F89BC5034F6}"/>
              </a:ext>
            </a:extLst>
          </p:cNvPr>
          <p:cNvSpPr/>
          <p:nvPr/>
        </p:nvSpPr>
        <p:spPr>
          <a:xfrm>
            <a:off x="457200" y="274320"/>
            <a:ext cx="5449569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Partitioning</a:t>
            </a:r>
            <a:endParaRPr lang="en-US" sz="60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E2737F-CED7-1049-9678-96CD061C7AE5}"/>
              </a:ext>
            </a:extLst>
          </p:cNvPr>
          <p:cNvSpPr txBox="1"/>
          <p:nvPr/>
        </p:nvSpPr>
        <p:spPr>
          <a:xfrm>
            <a:off x="395416" y="1297460"/>
            <a:ext cx="509098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partition occurrence localities into testing and training bins (folds) for </a:t>
            </a:r>
            <a:r>
              <a:rPr lang="en-US" sz="2800" i="1" dirty="0"/>
              <a:t>k</a:t>
            </a:r>
            <a:r>
              <a:rPr lang="en-US" sz="2800" dirty="0"/>
              <a:t>-fold cross-validation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Previous options: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Bootstrap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Subsample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Crossvalidate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6533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676DCE6C-DEDF-FB58-EA1F-974AA14C7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850" y="936702"/>
            <a:ext cx="6408234" cy="4120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6446B1-101A-1237-E453-60F7BAB0F0E5}"/>
              </a:ext>
            </a:extLst>
          </p:cNvPr>
          <p:cNvSpPr txBox="1"/>
          <p:nvPr/>
        </p:nvSpPr>
        <p:spPr>
          <a:xfrm>
            <a:off x="457199" y="1605977"/>
            <a:ext cx="472028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Cross validation = resampling to evaluate model’s performance with limited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CABA11-8FBE-AF24-EFD2-BECE472EA5E1}"/>
              </a:ext>
            </a:extLst>
          </p:cNvPr>
          <p:cNvSpPr/>
          <p:nvPr/>
        </p:nvSpPr>
        <p:spPr>
          <a:xfrm>
            <a:off x="457200" y="274320"/>
            <a:ext cx="515737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>
                <a:solidFill>
                  <a:srgbClr val="1F1F1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Cross Validation</a:t>
            </a:r>
            <a:endParaRPr lang="en-US" sz="6000" b="0" i="0" dirty="0">
              <a:solidFill>
                <a:srgbClr val="1F1F1F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F1D80-6CF0-DA42-6E01-298B95A84110}"/>
              </a:ext>
            </a:extLst>
          </p:cNvPr>
          <p:cNvSpPr txBox="1"/>
          <p:nvPr/>
        </p:nvSpPr>
        <p:spPr>
          <a:xfrm>
            <a:off x="9182202" y="6488668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modified from M. Mabry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58D0386E-308B-EE2B-6F49-EDD23279F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925" y="3856744"/>
            <a:ext cx="4394200" cy="2400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0A2769-4082-37C5-8794-EA268BA49899}"/>
              </a:ext>
            </a:extLst>
          </p:cNvPr>
          <p:cNvSpPr txBox="1"/>
          <p:nvPr/>
        </p:nvSpPr>
        <p:spPr>
          <a:xfrm>
            <a:off x="457199" y="3533349"/>
            <a:ext cx="14857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ENMeval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3524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92624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Different algorithmic settings</a:t>
            </a:r>
            <a:endParaRPr lang="en-US" sz="6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D5BAA-8592-E240-BAFA-D277E79B443A}"/>
              </a:ext>
            </a:extLst>
          </p:cNvPr>
          <p:cNvSpPr txBox="1"/>
          <p:nvPr/>
        </p:nvSpPr>
        <p:spPr>
          <a:xfrm>
            <a:off x="3620532" y="2248933"/>
            <a:ext cx="570882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Feature class is used to transform the original predictor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Determines the shape of the marginal responses curve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MaxEnt</a:t>
            </a:r>
            <a:r>
              <a:rPr lang="en-US" sz="2000" dirty="0"/>
              <a:t> Feature Classes: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linear (L)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quadratic (Q)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product (P)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threshold (T)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/>
              <a:t>hinge (H)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AD868C8A-4072-EF43-974C-BF4E2336F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46" y="2496068"/>
            <a:ext cx="2485596" cy="2485596"/>
          </a:xfrm>
          <a:prstGeom prst="rect">
            <a:avLst/>
          </a:prstGeom>
        </p:spPr>
      </p:pic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5D9AA-F65A-EA4C-81F7-C79BA61C98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2873" b="31075"/>
          <a:stretch/>
        </p:blipFill>
        <p:spPr>
          <a:xfrm>
            <a:off x="662338" y="5609970"/>
            <a:ext cx="8919345" cy="4448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EEA6811-2EF8-894E-BF76-76A1240BBE6E}"/>
              </a:ext>
            </a:extLst>
          </p:cNvPr>
          <p:cNvSpPr txBox="1"/>
          <p:nvPr/>
        </p:nvSpPr>
        <p:spPr>
          <a:xfrm>
            <a:off x="667264" y="6030100"/>
            <a:ext cx="101485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Determines the penalty associated with including variables or their transformations in the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C33C94-F43E-724C-9E6B-500CA9674F99}"/>
              </a:ext>
            </a:extLst>
          </p:cNvPr>
          <p:cNvSpPr txBox="1"/>
          <p:nvPr/>
        </p:nvSpPr>
        <p:spPr>
          <a:xfrm>
            <a:off x="556055" y="1235676"/>
            <a:ext cx="1109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/>
              <a:t>ENMeval</a:t>
            </a:r>
            <a:r>
              <a:rPr lang="en-US" sz="2800" dirty="0"/>
              <a:t> allow the comparison of models with multiple regularization multipliers and different feature classes included</a:t>
            </a:r>
          </a:p>
        </p:txBody>
      </p:sp>
    </p:spTree>
    <p:extLst>
      <p:ext uri="{BB962C8B-B14F-4D97-AF65-F5344CB8AC3E}">
        <p14:creationId xmlns:p14="http://schemas.microsoft.com/office/powerpoint/2010/main" val="1162289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6E68314-6D8B-98AC-FF94-409310CB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06" y="1124465"/>
            <a:ext cx="9304638" cy="5233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450860-DDF4-E406-63FE-F2EBC5D8D323}"/>
              </a:ext>
            </a:extLst>
          </p:cNvPr>
          <p:cNvSpPr txBox="1"/>
          <p:nvPr/>
        </p:nvSpPr>
        <p:spPr>
          <a:xfrm>
            <a:off x="9182202" y="6488668"/>
            <a:ext cx="3009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 modified from M. Mabry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DDBC78-E5EB-BE2B-00DC-8C86541CE6D2}"/>
              </a:ext>
            </a:extLst>
          </p:cNvPr>
          <p:cNvSpPr txBox="1"/>
          <p:nvPr/>
        </p:nvSpPr>
        <p:spPr>
          <a:xfrm>
            <a:off x="457200" y="274320"/>
            <a:ext cx="549323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Feature Class (fc)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1129894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F22D9-92B4-AF48-9FDA-9379EDC69376}"/>
              </a:ext>
            </a:extLst>
          </p:cNvPr>
          <p:cNvSpPr txBox="1"/>
          <p:nvPr/>
        </p:nvSpPr>
        <p:spPr>
          <a:xfrm>
            <a:off x="457200" y="274320"/>
            <a:ext cx="940379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Regularization Multiplier (rm)</a:t>
            </a:r>
            <a:endParaRPr lang="en-US" sz="6000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275D9AA-F65A-EA4C-81F7-C79BA61C98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2873" b="31075"/>
          <a:stretch/>
        </p:blipFill>
        <p:spPr>
          <a:xfrm>
            <a:off x="539578" y="2189783"/>
            <a:ext cx="8919345" cy="444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C33C94-F43E-724C-9E6B-500CA9674F99}"/>
              </a:ext>
            </a:extLst>
          </p:cNvPr>
          <p:cNvSpPr txBox="1"/>
          <p:nvPr/>
        </p:nvSpPr>
        <p:spPr>
          <a:xfrm>
            <a:off x="556055" y="1235676"/>
            <a:ext cx="110963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Regularization multiplier (rm)  then aims to reduce overfitting of the model:</a:t>
            </a:r>
            <a:endParaRPr lang="en-US" sz="4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62930D8-5582-4D41-8A0F-80E9AB4E2457}"/>
              </a:ext>
            </a:extLst>
          </p:cNvPr>
          <p:cNvSpPr txBox="1"/>
          <p:nvPr/>
        </p:nvSpPr>
        <p:spPr>
          <a:xfrm>
            <a:off x="556055" y="2634626"/>
            <a:ext cx="1026846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Determines the penalty associated with including variables or their transformations in the model.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85E32C0D-EE44-E49A-2F31-B6CB03025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6617" y="3916340"/>
            <a:ext cx="8107150" cy="2812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B2DFAE-2960-84D8-7D78-0E60627F79D1}"/>
              </a:ext>
            </a:extLst>
          </p:cNvPr>
          <p:cNvSpPr txBox="1"/>
          <p:nvPr/>
        </p:nvSpPr>
        <p:spPr>
          <a:xfrm>
            <a:off x="8166337" y="3480719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rm = 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006093-9722-A0C8-70DA-AA25950E67A2}"/>
              </a:ext>
            </a:extLst>
          </p:cNvPr>
          <p:cNvSpPr txBox="1"/>
          <p:nvPr/>
        </p:nvSpPr>
        <p:spPr>
          <a:xfrm>
            <a:off x="2090327" y="3480720"/>
            <a:ext cx="1935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rm is too high</a:t>
            </a:r>
          </a:p>
        </p:txBody>
      </p:sp>
    </p:spTree>
    <p:extLst>
      <p:ext uri="{BB962C8B-B14F-4D97-AF65-F5344CB8AC3E}">
        <p14:creationId xmlns:p14="http://schemas.microsoft.com/office/powerpoint/2010/main" val="3446942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A449AC-4C46-2647-4BF0-1E7C71864490}"/>
              </a:ext>
            </a:extLst>
          </p:cNvPr>
          <p:cNvSpPr txBox="1"/>
          <p:nvPr/>
        </p:nvSpPr>
        <p:spPr>
          <a:xfrm>
            <a:off x="457200" y="274320"/>
            <a:ext cx="798366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Background Points (</a:t>
            </a:r>
            <a:r>
              <a:rPr lang="en-US" sz="6000" dirty="0" err="1">
                <a:latin typeface="Calibri" panose="020F0502020204030204" pitchFamily="34" charset="0"/>
                <a:cs typeface="Calibri" panose="020F0502020204030204" pitchFamily="34" charset="0"/>
              </a:rPr>
              <a:t>n.bg</a:t>
            </a:r>
            <a:r>
              <a:rPr lang="en-US" sz="6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6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69C26-60AE-D85B-8685-24D1D183B310}"/>
              </a:ext>
            </a:extLst>
          </p:cNvPr>
          <p:cNvSpPr txBox="1"/>
          <p:nvPr/>
        </p:nvSpPr>
        <p:spPr>
          <a:xfrm>
            <a:off x="556055" y="1235676"/>
            <a:ext cx="110963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Defines the available env. by sampling a large number of points across the study area.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/>
              <a:t>Used to define relative env. suitability.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6137025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489</Words>
  <Application>Microsoft Macintosh PowerPoint</Application>
  <PresentationFormat>Widescreen</PresentationFormat>
  <Paragraphs>66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06 - Ecological Niche Modeling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Florida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Biodiversity and Climate Change</dc:title>
  <dc:creator>Pam Soltis</dc:creator>
  <cp:lastModifiedBy>Michelle Gaynor</cp:lastModifiedBy>
  <cp:revision>244</cp:revision>
  <dcterms:created xsi:type="dcterms:W3CDTF">2014-07-02T03:39:48Z</dcterms:created>
  <dcterms:modified xsi:type="dcterms:W3CDTF">2023-07-18T18:47:04Z</dcterms:modified>
</cp:coreProperties>
</file>