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3" r:id="rId2"/>
    <p:sldId id="625" r:id="rId3"/>
    <p:sldId id="653" r:id="rId4"/>
    <p:sldId id="720" r:id="rId5"/>
    <p:sldId id="729" r:id="rId6"/>
    <p:sldId id="656" r:id="rId7"/>
    <p:sldId id="721" r:id="rId8"/>
    <p:sldId id="693" r:id="rId9"/>
    <p:sldId id="696" r:id="rId10"/>
    <p:sldId id="723" r:id="rId11"/>
    <p:sldId id="722" r:id="rId12"/>
    <p:sldId id="697" r:id="rId13"/>
    <p:sldId id="724" r:id="rId14"/>
    <p:sldId id="725" r:id="rId15"/>
    <p:sldId id="698" r:id="rId16"/>
    <p:sldId id="726" r:id="rId17"/>
    <p:sldId id="727" r:id="rId18"/>
    <p:sldId id="728" r:id="rId19"/>
    <p:sldId id="699" r:id="rId20"/>
    <p:sldId id="700" r:id="rId21"/>
    <p:sldId id="701" r:id="rId22"/>
    <p:sldId id="702" r:id="rId23"/>
    <p:sldId id="703" r:id="rId24"/>
    <p:sldId id="71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08"/>
    <p:restoredTop sz="93484" autoAdjust="0"/>
  </p:normalViewPr>
  <p:slideViewPr>
    <p:cSldViewPr snapToGrid="0" snapToObjects="1">
      <p:cViewPr>
        <p:scale>
          <a:sx n="88" d="100"/>
          <a:sy n="88" d="100"/>
        </p:scale>
        <p:origin x="824" y="9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For MESS, the more negative the score, the more likely you are to project into novel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8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“25” we entered for “random test percentage” told the program to randomly set aside 25% of the sample records for testing.</a:t>
            </a:r>
          </a:p>
          <a:p>
            <a:r>
              <a:rPr lang="en-US" dirty="0"/>
              <a:t>This is used to calculate the threshold to make a binary prediction, with suitable conditions predicted above the threshold and unsuitable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7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“25” we entered for “random test percentage” told the program to randomly set aside 25% of the sample records for testing.</a:t>
            </a:r>
          </a:p>
          <a:p>
            <a:r>
              <a:rPr lang="en-US" dirty="0"/>
              <a:t>This is used to calculate the threshold to make a binary prediction, with suitable conditions predicted above the threshold and unsuitable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5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“25” we entered for “random test percentage” told the program to randomly set aside 25% of the sample records for testing.</a:t>
            </a:r>
          </a:p>
          <a:p>
            <a:r>
              <a:rPr lang="en-US" dirty="0"/>
              <a:t>This is used to calculate the threshold to make a binary prediction, with suitable conditions predicted above the threshold and unsuitable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“25” we entered for “random test percentage” told the program to randomly set aside 25% of the sample records for testing.</a:t>
            </a:r>
          </a:p>
          <a:p>
            <a:r>
              <a:rPr lang="en-US" dirty="0"/>
              <a:t>This is used to calculate the threshold to make a binary prediction, with suitable conditions predicted above the threshold and unsuitable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1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59" y="2174385"/>
            <a:ext cx="12196118" cy="1084431"/>
          </a:xfrm>
        </p:spPr>
        <p:txBody>
          <a:bodyPr>
            <a:noAutofit/>
          </a:bodyPr>
          <a:lstStyle/>
          <a:p>
            <a:br>
              <a:rPr lang="en-US" sz="7200" b="1" dirty="0">
                <a:solidFill>
                  <a:srgbClr val="0070C0"/>
                </a:solidFill>
              </a:rPr>
            </a:br>
            <a:r>
              <a:rPr lang="en-US" sz="7200" b="1" dirty="0">
                <a:solidFill>
                  <a:srgbClr val="0070C0"/>
                </a:solidFill>
              </a:rPr>
              <a:t>ENM Settings Overview</a:t>
            </a:r>
            <a:br>
              <a:rPr lang="en-US" sz="7200" dirty="0"/>
            </a:br>
            <a:endParaRPr lang="en-US" sz="72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0" r="2162" b="31710"/>
          <a:stretch/>
        </p:blipFill>
        <p:spPr>
          <a:xfrm>
            <a:off x="-168875" y="-12356"/>
            <a:ext cx="12686270" cy="172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7A66F-0758-4B42-9675-78FA9322A7D3}"/>
              </a:ext>
            </a:extLst>
          </p:cNvPr>
          <p:cNvSpPr txBox="1"/>
          <p:nvPr/>
        </p:nvSpPr>
        <p:spPr>
          <a:xfrm>
            <a:off x="3577247" y="3467946"/>
            <a:ext cx="436754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C7408-C1F6-46A3-0BA7-03115BF24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18" y="5650588"/>
            <a:ext cx="3299215" cy="101942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62696B4C-DAAA-3A82-7406-C4300863A6AE}"/>
              </a:ext>
            </a:extLst>
          </p:cNvPr>
          <p:cNvSpPr txBox="1"/>
          <p:nvPr/>
        </p:nvSpPr>
        <p:spPr>
          <a:xfrm>
            <a:off x="6869327" y="5650588"/>
            <a:ext cx="26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err="1">
                <a:solidFill>
                  <a:srgbClr val="009051"/>
                </a:solidFill>
              </a:rPr>
              <a:t>BiotaPhy</a:t>
            </a:r>
            <a:endParaRPr lang="en-US" sz="5400" dirty="0">
              <a:solidFill>
                <a:srgbClr val="00905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D8F59-B652-89A6-6B9F-A107125DB3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0" t="7500" r="81158"/>
          <a:stretch/>
        </p:blipFill>
        <p:spPr bwMode="auto">
          <a:xfrm>
            <a:off x="5429886" y="5498461"/>
            <a:ext cx="1185688" cy="122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27E6AF-14B3-BC51-5B30-4552DEBF1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2912" y="4763171"/>
            <a:ext cx="3558381" cy="652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9C00C2-EC9D-2805-D815-558AB692F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07" y="4592911"/>
            <a:ext cx="2483157" cy="817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A66019-028E-0814-B5B9-5D81638E8423}"/>
              </a:ext>
            </a:extLst>
          </p:cNvPr>
          <p:cNvSpPr txBox="1"/>
          <p:nvPr/>
        </p:nvSpPr>
        <p:spPr>
          <a:xfrm>
            <a:off x="4827191" y="4939990"/>
            <a:ext cx="25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 Shelly Gaynor</a:t>
            </a:r>
          </a:p>
        </p:txBody>
      </p:sp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D5BC7F-C039-1A85-1165-6987AB1490A8}"/>
              </a:ext>
            </a:extLst>
          </p:cNvPr>
          <p:cNvSpPr/>
          <p:nvPr/>
        </p:nvSpPr>
        <p:spPr>
          <a:xfrm>
            <a:off x="110036" y="121647"/>
            <a:ext cx="5335724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FEATURE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7CE2A-C8DB-21ED-59E4-2D3B3477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06" y="1400910"/>
            <a:ext cx="9304638" cy="523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C41405-F39C-43E0-4874-5744F9449F07}"/>
              </a:ext>
            </a:extLst>
          </p:cNvPr>
          <p:cNvSpPr/>
          <p:nvPr/>
        </p:nvSpPr>
        <p:spPr>
          <a:xfrm>
            <a:off x="1024925" y="4105243"/>
            <a:ext cx="10403840" cy="693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1B362-AEAF-1C96-E822-F4D24E659DC4}"/>
              </a:ext>
            </a:extLst>
          </p:cNvPr>
          <p:cNvSpPr/>
          <p:nvPr/>
        </p:nvSpPr>
        <p:spPr>
          <a:xfrm>
            <a:off x="1024925" y="5590912"/>
            <a:ext cx="10403840" cy="1013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68BD1-8F37-3C97-DFCC-137AF8EC4AD7}"/>
              </a:ext>
            </a:extLst>
          </p:cNvPr>
          <p:cNvSpPr txBox="1"/>
          <p:nvPr/>
        </p:nvSpPr>
        <p:spPr>
          <a:xfrm>
            <a:off x="205037" y="721922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= used to transform the original predictor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30323-13A1-DCBA-529D-2E9D9868C035}"/>
              </a:ext>
            </a:extLst>
          </p:cNvPr>
          <p:cNvSpPr txBox="1"/>
          <p:nvPr/>
        </p:nvSpPr>
        <p:spPr>
          <a:xfrm>
            <a:off x="9182202" y="6488668"/>
            <a:ext cx="300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modified from M. Mabry</a:t>
            </a:r>
          </a:p>
        </p:txBody>
      </p:sp>
    </p:spTree>
    <p:extLst>
      <p:ext uri="{BB962C8B-B14F-4D97-AF65-F5344CB8AC3E}">
        <p14:creationId xmlns:p14="http://schemas.microsoft.com/office/powerpoint/2010/main" val="301215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C4068-CD52-E045-91A5-ECC9CED63C9C}"/>
              </a:ext>
            </a:extLst>
          </p:cNvPr>
          <p:cNvSpPr/>
          <p:nvPr/>
        </p:nvSpPr>
        <p:spPr>
          <a:xfrm>
            <a:off x="4547287" y="5993027"/>
            <a:ext cx="2384854" cy="2842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D5BC7F-C039-1A85-1165-6987AB1490A8}"/>
              </a:ext>
            </a:extLst>
          </p:cNvPr>
          <p:cNvSpPr/>
          <p:nvPr/>
        </p:nvSpPr>
        <p:spPr>
          <a:xfrm>
            <a:off x="110036" y="121647"/>
            <a:ext cx="5335724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BASIC SETTINGS</a:t>
            </a:r>
          </a:p>
        </p:txBody>
      </p:sp>
    </p:spTree>
    <p:extLst>
      <p:ext uri="{BB962C8B-B14F-4D97-AF65-F5344CB8AC3E}">
        <p14:creationId xmlns:p14="http://schemas.microsoft.com/office/powerpoint/2010/main" val="221561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94" y="466349"/>
            <a:ext cx="7185013" cy="59208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97DAED-A3E4-0248-96E2-8457635BAF1D}"/>
              </a:ext>
            </a:extLst>
          </p:cNvPr>
          <p:cNvSpPr/>
          <p:nvPr/>
        </p:nvSpPr>
        <p:spPr>
          <a:xfrm>
            <a:off x="5815913" y="1616217"/>
            <a:ext cx="4572000" cy="923330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b="1" dirty="0"/>
              <a:t>Subsample</a:t>
            </a:r>
            <a:r>
              <a:rPr lang="en-US" dirty="0"/>
              <a:t>: in which the presence points are repeatedly split into random training and testing subsets.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3AC6A9-19F5-A44D-98E8-BCFD85372CC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216347" y="2539547"/>
            <a:ext cx="885566" cy="2761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8123E5B-2336-1349-50D8-A98C9EC2F70C}"/>
              </a:ext>
            </a:extLst>
          </p:cNvPr>
          <p:cNvSpPr/>
          <p:nvPr/>
        </p:nvSpPr>
        <p:spPr>
          <a:xfrm>
            <a:off x="102879" y="96809"/>
            <a:ext cx="2718224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50014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AD2840-EDEA-9250-B623-5D26817D3F1C}"/>
              </a:ext>
            </a:extLst>
          </p:cNvPr>
          <p:cNvSpPr/>
          <p:nvPr/>
        </p:nvSpPr>
        <p:spPr>
          <a:xfrm>
            <a:off x="102878" y="96809"/>
            <a:ext cx="6212862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REPLICATION SETTINGS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AF1B5B-C57A-A83B-F6AE-556B4A6E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6305"/>
              </p:ext>
            </p:extLst>
          </p:nvPr>
        </p:nvGraphicFramePr>
        <p:xfrm>
          <a:off x="825069" y="1535105"/>
          <a:ext cx="10541862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5034">
                  <a:extLst>
                    <a:ext uri="{9D8B030D-6E8A-4147-A177-3AD203B41FA5}">
                      <a16:colId xmlns:a16="http://schemas.microsoft.com/office/drawing/2014/main" val="2640752492"/>
                    </a:ext>
                  </a:extLst>
                </a:gridCol>
                <a:gridCol w="7846828">
                  <a:extLst>
                    <a:ext uri="{9D8B030D-6E8A-4147-A177-3AD203B41FA5}">
                      <a16:colId xmlns:a16="http://schemas.microsoft.com/office/drawing/2014/main" val="72293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Replication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0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Subsample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Presence points are repeatedly split into random training and testing subsets.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Presence points are sampled with replacement for equal size training and testing subsets.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4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Crossvalidate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Presence points are repeatedly split into equal-sized ”folds” of random training and testing subsets.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8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1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AD2840-EDEA-9250-B623-5D26817D3F1C}"/>
              </a:ext>
            </a:extLst>
          </p:cNvPr>
          <p:cNvSpPr/>
          <p:nvPr/>
        </p:nvSpPr>
        <p:spPr>
          <a:xfrm>
            <a:off x="102878" y="96809"/>
            <a:ext cx="6212862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REPLICATION SETTINGS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D854E53-E92C-534C-8C3F-C23C31FEA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50" y="936702"/>
            <a:ext cx="6408234" cy="41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53F75-6EFC-80EA-F833-272AE9CEC7FD}"/>
              </a:ext>
            </a:extLst>
          </p:cNvPr>
          <p:cNvSpPr txBox="1"/>
          <p:nvPr/>
        </p:nvSpPr>
        <p:spPr>
          <a:xfrm>
            <a:off x="457200" y="1605977"/>
            <a:ext cx="34178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validation = resampling to evaluate model’s performance with limited data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4A43B-AB92-D79E-690E-9F271BE38A1F}"/>
              </a:ext>
            </a:extLst>
          </p:cNvPr>
          <p:cNvSpPr txBox="1"/>
          <p:nvPr/>
        </p:nvSpPr>
        <p:spPr>
          <a:xfrm>
            <a:off x="9182202" y="6488668"/>
            <a:ext cx="300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modified from M. Mabry</a:t>
            </a:r>
          </a:p>
        </p:txBody>
      </p:sp>
    </p:spTree>
    <p:extLst>
      <p:ext uri="{BB962C8B-B14F-4D97-AF65-F5344CB8AC3E}">
        <p14:creationId xmlns:p14="http://schemas.microsoft.com/office/powerpoint/2010/main" val="111984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10" y="466349"/>
            <a:ext cx="7185013" cy="59208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3549C4-D74B-724B-8407-0FCB572453DA}"/>
              </a:ext>
            </a:extLst>
          </p:cNvPr>
          <p:cNvSpPr/>
          <p:nvPr/>
        </p:nvSpPr>
        <p:spPr>
          <a:xfrm>
            <a:off x="4621629" y="3856997"/>
            <a:ext cx="4150231" cy="2522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FB6EC-EAF1-EC45-0302-968558A80D2B}"/>
              </a:ext>
            </a:extLst>
          </p:cNvPr>
          <p:cNvSpPr/>
          <p:nvPr/>
        </p:nvSpPr>
        <p:spPr>
          <a:xfrm>
            <a:off x="5188689" y="2262340"/>
            <a:ext cx="6698512" cy="1477328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Random test percentage: </a:t>
            </a:r>
            <a:r>
              <a:rPr lang="en-US" dirty="0"/>
              <a:t>“randomly set aside 25% of the sample records for testing” </a:t>
            </a:r>
          </a:p>
          <a:p>
            <a:r>
              <a:rPr lang="en-US" dirty="0"/>
              <a:t>Used to calculate the threshold to make a binary prediction, with suitable conditions predicted above the threshold and unsuitable below!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9F259-EE51-368B-D936-DA4B5A632BA5}"/>
              </a:ext>
            </a:extLst>
          </p:cNvPr>
          <p:cNvSpPr/>
          <p:nvPr/>
        </p:nvSpPr>
        <p:spPr>
          <a:xfrm>
            <a:off x="102879" y="96809"/>
            <a:ext cx="2718224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7350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10" y="466349"/>
            <a:ext cx="7185013" cy="59208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3549C4-D74B-724B-8407-0FCB572453DA}"/>
              </a:ext>
            </a:extLst>
          </p:cNvPr>
          <p:cNvSpPr/>
          <p:nvPr/>
        </p:nvSpPr>
        <p:spPr>
          <a:xfrm>
            <a:off x="4621629" y="3856997"/>
            <a:ext cx="4150231" cy="715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FB6EC-EAF1-EC45-0302-968558A80D2B}"/>
              </a:ext>
            </a:extLst>
          </p:cNvPr>
          <p:cNvSpPr/>
          <p:nvPr/>
        </p:nvSpPr>
        <p:spPr>
          <a:xfrm>
            <a:off x="5340616" y="2637197"/>
            <a:ext cx="6698512" cy="1200329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R</a:t>
            </a:r>
            <a:r>
              <a:rPr lang="en-US" sz="1800" b="1" i="0" u="none" strike="noStrike" baseline="0" dirty="0"/>
              <a:t>egularization multiplier:</a:t>
            </a:r>
            <a:r>
              <a:rPr lang="en-US" sz="1800" b="0" i="0" u="none" strike="noStrike" baseline="0" dirty="0"/>
              <a:t> affects how focused or closely-fitted the output distribution is. </a:t>
            </a:r>
            <a:r>
              <a:rPr lang="en-US" dirty="0"/>
              <a:t>Values under </a:t>
            </a:r>
            <a:r>
              <a:rPr lang="en-US" sz="1800" b="0" i="0" u="none" strike="noStrike" baseline="0" dirty="0"/>
              <a:t>1.0 (low values) may result into overfitting while values over 1.0 (high values) tend to yield less localized prediction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9F259-EE51-368B-D936-DA4B5A632BA5}"/>
              </a:ext>
            </a:extLst>
          </p:cNvPr>
          <p:cNvSpPr/>
          <p:nvPr/>
        </p:nvSpPr>
        <p:spPr>
          <a:xfrm>
            <a:off x="102879" y="96809"/>
            <a:ext cx="2718224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58247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F9F259-EE51-368B-D936-DA4B5A632BA5}"/>
              </a:ext>
            </a:extLst>
          </p:cNvPr>
          <p:cNvSpPr/>
          <p:nvPr/>
        </p:nvSpPr>
        <p:spPr>
          <a:xfrm>
            <a:off x="102878" y="96809"/>
            <a:ext cx="7701419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REGULARIZATION MULTIPLIER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1E12D-F940-DD58-71F0-A2D40706D5A8}"/>
              </a:ext>
            </a:extLst>
          </p:cNvPr>
          <p:cNvSpPr txBox="1"/>
          <p:nvPr/>
        </p:nvSpPr>
        <p:spPr>
          <a:xfrm>
            <a:off x="547816" y="896715"/>
            <a:ext cx="11096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Regularization multiplier (rm)  then aims to reduce overfitting of the model: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DECF3-B58D-AE7B-DC3C-6B92A958B622}"/>
              </a:ext>
            </a:extLst>
          </p:cNvPr>
          <p:cNvSpPr txBox="1"/>
          <p:nvPr/>
        </p:nvSpPr>
        <p:spPr>
          <a:xfrm>
            <a:off x="547816" y="2295665"/>
            <a:ext cx="10268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Determines the penalty associated with including variables or their transformations in the model.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CF24499-7EA5-97A6-FFEB-EDB92AECB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17" y="3916340"/>
            <a:ext cx="8107150" cy="28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6278BF-CC7B-45F7-61AD-845F2342C3E7}"/>
              </a:ext>
            </a:extLst>
          </p:cNvPr>
          <p:cNvSpPr txBox="1"/>
          <p:nvPr/>
        </p:nvSpPr>
        <p:spPr>
          <a:xfrm>
            <a:off x="8166337" y="3480719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rm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A7583-825F-DC85-3AB8-B9547087A761}"/>
              </a:ext>
            </a:extLst>
          </p:cNvPr>
          <p:cNvSpPr txBox="1"/>
          <p:nvPr/>
        </p:nvSpPr>
        <p:spPr>
          <a:xfrm>
            <a:off x="2090327" y="3480720"/>
            <a:ext cx="193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rm is too high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8DA469-C864-D4B3-5362-CB9C4D438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873" b="31075"/>
          <a:stretch/>
        </p:blipFill>
        <p:spPr>
          <a:xfrm>
            <a:off x="1172280" y="1850822"/>
            <a:ext cx="8919345" cy="444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773276-B6A2-39DC-7654-79E620AD96AF}"/>
              </a:ext>
            </a:extLst>
          </p:cNvPr>
          <p:cNvSpPr txBox="1"/>
          <p:nvPr/>
        </p:nvSpPr>
        <p:spPr>
          <a:xfrm>
            <a:off x="9182202" y="6488668"/>
            <a:ext cx="300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modified from M. Mabry</a:t>
            </a:r>
          </a:p>
        </p:txBody>
      </p:sp>
    </p:spTree>
    <p:extLst>
      <p:ext uri="{BB962C8B-B14F-4D97-AF65-F5344CB8AC3E}">
        <p14:creationId xmlns:p14="http://schemas.microsoft.com/office/powerpoint/2010/main" val="182199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10" y="466349"/>
            <a:ext cx="7185013" cy="59208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3549C4-D74B-724B-8407-0FCB572453DA}"/>
              </a:ext>
            </a:extLst>
          </p:cNvPr>
          <p:cNvSpPr/>
          <p:nvPr/>
        </p:nvSpPr>
        <p:spPr>
          <a:xfrm>
            <a:off x="4621629" y="3856997"/>
            <a:ext cx="4150231" cy="13681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FB6EC-EAF1-EC45-0302-968558A80D2B}"/>
              </a:ext>
            </a:extLst>
          </p:cNvPr>
          <p:cNvSpPr/>
          <p:nvPr/>
        </p:nvSpPr>
        <p:spPr>
          <a:xfrm>
            <a:off x="5422604" y="3001003"/>
            <a:ext cx="6698512" cy="646331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/>
              <a:t>Number of Background Points:</a:t>
            </a:r>
            <a:r>
              <a:rPr lang="en-US" sz="1800" dirty="0"/>
              <a:t> Defines the available environmental by sampling X number of points across the study area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9F259-EE51-368B-D936-DA4B5A632BA5}"/>
              </a:ext>
            </a:extLst>
          </p:cNvPr>
          <p:cNvSpPr/>
          <p:nvPr/>
        </p:nvSpPr>
        <p:spPr>
          <a:xfrm>
            <a:off x="102879" y="96809"/>
            <a:ext cx="2718224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15256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66349"/>
            <a:ext cx="7185013" cy="59208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3549C4-D74B-724B-8407-0FCB572453DA}"/>
              </a:ext>
            </a:extLst>
          </p:cNvPr>
          <p:cNvSpPr/>
          <p:nvPr/>
        </p:nvSpPr>
        <p:spPr>
          <a:xfrm>
            <a:off x="3749040" y="1408669"/>
            <a:ext cx="3299255" cy="25207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10FCE-4952-0140-9965-A32AE3E9E60F}"/>
              </a:ext>
            </a:extLst>
          </p:cNvPr>
          <p:cNvSpPr/>
          <p:nvPr/>
        </p:nvSpPr>
        <p:spPr>
          <a:xfrm>
            <a:off x="7591756" y="1443895"/>
            <a:ext cx="4572000" cy="2308324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b="1" dirty="0"/>
              <a:t>Clamping</a:t>
            </a:r>
            <a:r>
              <a:rPr lang="en-US" dirty="0"/>
              <a:t> treats variables outside the training range as if they were at the limit of the training range. </a:t>
            </a:r>
          </a:p>
          <a:p>
            <a:r>
              <a:rPr lang="en-US" b="1" dirty="0"/>
              <a:t>Clamp grid </a:t>
            </a:r>
            <a:r>
              <a:rPr lang="en-US" dirty="0"/>
              <a:t>depicted are the absolute difference between predictions with and without clamping.</a:t>
            </a:r>
          </a:p>
          <a:p>
            <a:r>
              <a:rPr lang="en-US" b="1" dirty="0"/>
              <a:t>Random seed: </a:t>
            </a:r>
            <a:r>
              <a:rPr lang="en-US" dirty="0"/>
              <a:t>different random test points each time the it runs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127F74-54D7-3D4D-8472-C2177EA135F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048295" y="2598057"/>
            <a:ext cx="5434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B1F47C9-84E3-FBFD-C4F0-2B18F16A8D95}"/>
              </a:ext>
            </a:extLst>
          </p:cNvPr>
          <p:cNvSpPr/>
          <p:nvPr/>
        </p:nvSpPr>
        <p:spPr>
          <a:xfrm>
            <a:off x="102878" y="96809"/>
            <a:ext cx="3501559" cy="11949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PROJECTION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SETTINGS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EE763-44A6-6E62-110B-A1F6559D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26" y="3426785"/>
            <a:ext cx="4775200" cy="32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5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362466" y="1375536"/>
            <a:ext cx="11549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MaxEnt</a:t>
            </a:r>
            <a:r>
              <a:rPr lang="en-US" sz="28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uses the </a:t>
            </a:r>
            <a:r>
              <a:rPr lang="en-US" sz="2800" b="1" dirty="0"/>
              <a:t>principle of maximum entropy </a:t>
            </a:r>
            <a:r>
              <a:rPr lang="en-US" sz="2800" dirty="0"/>
              <a:t>on presence-only data to predicted the species’ potential geographic distribution (or niche)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CCABA-C64E-3349-ABC7-ADFCA6CD5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8" t="7601" r="67682" b="72517"/>
          <a:stretch/>
        </p:blipFill>
        <p:spPr>
          <a:xfrm>
            <a:off x="1524000" y="3657098"/>
            <a:ext cx="3813568" cy="2146968"/>
          </a:xfrm>
          <a:prstGeom prst="rect">
            <a:avLst/>
          </a:prstGeom>
        </p:spPr>
      </p:pic>
      <p:pic>
        <p:nvPicPr>
          <p:cNvPr id="12" name="Picture 11" descr="A picture containing photo, smoke, small, water&#10;&#10;Description automatically generated">
            <a:extLst>
              <a:ext uri="{FF2B5EF4-FFF2-40B4-BE49-F238E27FC236}">
                <a16:creationId xmlns:a16="http://schemas.microsoft.com/office/drawing/2014/main" id="{26C67BD2-159E-0740-823E-CC96BE0F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70" y="3558747"/>
            <a:ext cx="3519831" cy="228239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51F8B6E9-1B6D-6449-B5E8-4C64E89A3FB2}"/>
              </a:ext>
            </a:extLst>
          </p:cNvPr>
          <p:cNvSpPr/>
          <p:nvPr/>
        </p:nvSpPr>
        <p:spPr>
          <a:xfrm>
            <a:off x="5473493" y="4040659"/>
            <a:ext cx="1084377" cy="9761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B5DBD-C4C9-6944-BAA8-66F3520AF2F8}"/>
              </a:ext>
            </a:extLst>
          </p:cNvPr>
          <p:cNvSpPr txBox="1"/>
          <p:nvPr/>
        </p:nvSpPr>
        <p:spPr>
          <a:xfrm>
            <a:off x="457200" y="274320"/>
            <a:ext cx="83622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Ecological Niche Modeling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1F034-7117-9455-2CED-4799FD15ADB2}"/>
              </a:ext>
            </a:extLst>
          </p:cNvPr>
          <p:cNvSpPr txBox="1"/>
          <p:nvPr/>
        </p:nvSpPr>
        <p:spPr>
          <a:xfrm>
            <a:off x="0" y="6583680"/>
            <a:ext cx="304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Gaynor et al. 2018</a:t>
            </a:r>
          </a:p>
        </p:txBody>
      </p:sp>
    </p:spTree>
    <p:extLst>
      <p:ext uri="{BB962C8B-B14F-4D97-AF65-F5344CB8AC3E}">
        <p14:creationId xmlns:p14="http://schemas.microsoft.com/office/powerpoint/2010/main" val="18261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F4A55F-622E-EF47-BDB0-1EFC4929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66349"/>
            <a:ext cx="7185013" cy="59208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3549C4-D74B-724B-8407-0FCB572453DA}"/>
              </a:ext>
            </a:extLst>
          </p:cNvPr>
          <p:cNvSpPr/>
          <p:nvPr/>
        </p:nvSpPr>
        <p:spPr>
          <a:xfrm>
            <a:off x="3751374" y="1408669"/>
            <a:ext cx="3299255" cy="25207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4511A-B17B-B34C-82C4-2A2BEA348A17}"/>
              </a:ext>
            </a:extLst>
          </p:cNvPr>
          <p:cNvSpPr/>
          <p:nvPr/>
        </p:nvSpPr>
        <p:spPr>
          <a:xfrm>
            <a:off x="7612433" y="1408669"/>
            <a:ext cx="4572000" cy="646331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MESS = Multivariate Environmental Surface Similarity (MESS)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F202C-8D53-ED43-A755-AEF3338E04E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237897" y="2055000"/>
            <a:ext cx="2660536" cy="942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D059B0D-F033-F5CC-70C0-24FAE8CA625F}"/>
              </a:ext>
            </a:extLst>
          </p:cNvPr>
          <p:cNvSpPr/>
          <p:nvPr/>
        </p:nvSpPr>
        <p:spPr>
          <a:xfrm>
            <a:off x="102878" y="96809"/>
            <a:ext cx="3501559" cy="11949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PROJECTION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SETTINGS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6723B4-DD57-8EF7-4C0A-3111EB3D9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610" y="2844952"/>
            <a:ext cx="5675086" cy="4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5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72248A4-82E1-FC49-8622-5975545B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02526"/>
            <a:ext cx="7187184" cy="604232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2BDF5C-2BE7-EB40-B76E-C41EA26C59D0}"/>
              </a:ext>
            </a:extLst>
          </p:cNvPr>
          <p:cNvSpPr/>
          <p:nvPr/>
        </p:nvSpPr>
        <p:spPr>
          <a:xfrm>
            <a:off x="3687095" y="1093718"/>
            <a:ext cx="3595816" cy="25825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CE0A6-137D-3B4E-897E-89E8515FC9EB}"/>
              </a:ext>
            </a:extLst>
          </p:cNvPr>
          <p:cNvSpPr/>
          <p:nvPr/>
        </p:nvSpPr>
        <p:spPr>
          <a:xfrm>
            <a:off x="3826755" y="3675929"/>
            <a:ext cx="7018637" cy="313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F52E1-89E5-0496-BA37-A1D526DE1FF8}"/>
              </a:ext>
            </a:extLst>
          </p:cNvPr>
          <p:cNvSpPr/>
          <p:nvPr/>
        </p:nvSpPr>
        <p:spPr>
          <a:xfrm>
            <a:off x="8600543" y="2437726"/>
            <a:ext cx="3431920" cy="923330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</a:rPr>
              <a:t>Iterations </a:t>
            </a:r>
            <a:r>
              <a:rPr lang="en-US" dirty="0">
                <a:solidFill>
                  <a:sysClr val="windowText" lastClr="000000"/>
                </a:solidFill>
              </a:rPr>
              <a:t>= allows the model to have adequate time for convergence (coming together)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582A45-4ACD-DC1F-EC97-420FCFE3DF88}"/>
              </a:ext>
            </a:extLst>
          </p:cNvPr>
          <p:cNvSpPr/>
          <p:nvPr/>
        </p:nvSpPr>
        <p:spPr>
          <a:xfrm>
            <a:off x="8282237" y="430884"/>
            <a:ext cx="2034266" cy="646331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Extrapolate</a:t>
            </a:r>
            <a:r>
              <a:rPr lang="en-US" dirty="0">
                <a:solidFill>
                  <a:sysClr val="windowText" lastClr="000000"/>
                </a:solidFill>
              </a:rPr>
              <a:t> = extent to estimate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328581-9818-6325-1AD2-1E4E1F8288AE}"/>
              </a:ext>
            </a:extLst>
          </p:cNvPr>
          <p:cNvCxnSpPr>
            <a:cxnSpLocks/>
          </p:cNvCxnSpPr>
          <p:nvPr/>
        </p:nvCxnSpPr>
        <p:spPr>
          <a:xfrm flipH="1">
            <a:off x="5050971" y="754049"/>
            <a:ext cx="3231266" cy="1328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0507F-382D-D9E5-5D63-3C279388843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811338" y="2899391"/>
            <a:ext cx="789205" cy="746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8FEA1B8-8E4D-C2B2-1EFF-CEF47C7F0851}"/>
              </a:ext>
            </a:extLst>
          </p:cNvPr>
          <p:cNvSpPr/>
          <p:nvPr/>
        </p:nvSpPr>
        <p:spPr>
          <a:xfrm>
            <a:off x="102878" y="96809"/>
            <a:ext cx="3501559" cy="11949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PROJECTION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80068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7A81E4-407C-FD43-9039-E80B0509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42822"/>
            <a:ext cx="7187184" cy="594745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327C17A-9AC6-014B-BDEA-E16A63028214}"/>
              </a:ext>
            </a:extLst>
          </p:cNvPr>
          <p:cNvSpPr/>
          <p:nvPr/>
        </p:nvSpPr>
        <p:spPr>
          <a:xfrm>
            <a:off x="3657600" y="973438"/>
            <a:ext cx="3595816" cy="21253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D8FCD-7A33-85AD-4993-2E267A7DB0C7}"/>
              </a:ext>
            </a:extLst>
          </p:cNvPr>
          <p:cNvSpPr/>
          <p:nvPr/>
        </p:nvSpPr>
        <p:spPr>
          <a:xfrm>
            <a:off x="102879" y="96809"/>
            <a:ext cx="2718224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81225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4" y="901699"/>
            <a:ext cx="7518056" cy="558358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C4068-CD52-E045-91A5-ECC9CED63C9C}"/>
              </a:ext>
            </a:extLst>
          </p:cNvPr>
          <p:cNvSpPr/>
          <p:nvPr/>
        </p:nvSpPr>
        <p:spPr>
          <a:xfrm>
            <a:off x="2546277" y="5956301"/>
            <a:ext cx="2384854" cy="2842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A55FC9-C899-E257-39ED-E176B00862A1}"/>
              </a:ext>
            </a:extLst>
          </p:cNvPr>
          <p:cNvSpPr/>
          <p:nvPr/>
        </p:nvSpPr>
        <p:spPr>
          <a:xfrm>
            <a:off x="102879" y="96809"/>
            <a:ext cx="2718224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2374845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0B3FC-2548-144B-A0E7-693490ECF8D4}"/>
              </a:ext>
            </a:extLst>
          </p:cNvPr>
          <p:cNvSpPr/>
          <p:nvPr/>
        </p:nvSpPr>
        <p:spPr>
          <a:xfrm>
            <a:off x="864973" y="1524170"/>
            <a:ext cx="111705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Files for this activity can be found in </a:t>
            </a:r>
            <a:r>
              <a:rPr lang="en-US" sz="2800" b="1" dirty="0">
                <a:ea typeface="Times New Roman" panose="02020603050405020304" pitchFamily="18" charset="0"/>
              </a:rPr>
              <a:t>“Demo/Manual/</a:t>
            </a:r>
            <a:r>
              <a:rPr lang="en-US" sz="2800" b="1" dirty="0" err="1">
                <a:ea typeface="Times New Roman" panose="02020603050405020304" pitchFamily="18" charset="0"/>
              </a:rPr>
              <a:t>Ecological_Niche_Modeling</a:t>
            </a:r>
            <a:r>
              <a:rPr lang="en-US" sz="2800" b="1" dirty="0">
                <a:ea typeface="Times New Roman" panose="02020603050405020304" pitchFamily="18" charset="0"/>
              </a:rPr>
              <a:t>/”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Try out the demo!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R-based ENM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>
                <a:ea typeface="Times New Roman" panose="02020603050405020304" pitchFamily="18" charset="0"/>
              </a:rPr>
              <a:t>Cross-validation </a:t>
            </a:r>
            <a:r>
              <a:rPr lang="en-US" sz="2800" dirty="0">
                <a:ea typeface="Times New Roman" panose="02020603050405020304" pitchFamily="18" charset="0"/>
              </a:rPr>
              <a:t>and data partitioning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Advance model comparisons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imes New Roman" panose="02020603050405020304" pitchFamily="18" charset="0"/>
              </a:rPr>
              <a:t>Evaluating ENMs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502DB-C604-7348-A2E5-922A48A932E2}"/>
              </a:ext>
            </a:extLst>
          </p:cNvPr>
          <p:cNvSpPr txBox="1"/>
          <p:nvPr/>
        </p:nvSpPr>
        <p:spPr>
          <a:xfrm>
            <a:off x="457200" y="274320"/>
            <a:ext cx="4617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MaxEnt</a:t>
            </a:r>
            <a:r>
              <a:rPr lang="en-US" sz="6000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5714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D6903-DC0D-9B4A-BA20-42BB3A58C287}"/>
              </a:ext>
            </a:extLst>
          </p:cNvPr>
          <p:cNvSpPr/>
          <p:nvPr/>
        </p:nvSpPr>
        <p:spPr>
          <a:xfrm>
            <a:off x="399535" y="1346045"/>
            <a:ext cx="116977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MaxEnt</a:t>
            </a:r>
            <a:r>
              <a:rPr lang="en-US" sz="2400" dirty="0"/>
              <a:t> </a:t>
            </a:r>
            <a:r>
              <a:rPr lang="en-US" sz="2400" b="1" dirty="0"/>
              <a:t>used only presence and pseudo-absences </a:t>
            </a:r>
            <a:r>
              <a:rPr lang="en-US" sz="2400" dirty="0"/>
              <a:t>for 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”best” algorithm for modeling (</a:t>
            </a:r>
            <a:r>
              <a:rPr lang="en-US" sz="2400" dirty="0" err="1"/>
              <a:t>Qiao</a:t>
            </a:r>
            <a:r>
              <a:rPr lang="en-US" sz="2400" dirty="0"/>
              <a:t> et al. 2015, Methods </a:t>
            </a:r>
            <a:r>
              <a:rPr lang="en-US" sz="2400" dirty="0" err="1"/>
              <a:t>Ecol</a:t>
            </a:r>
            <a:r>
              <a:rPr lang="en-US" sz="2400" dirty="0"/>
              <a:t> </a:t>
            </a:r>
            <a:r>
              <a:rPr lang="en-US" sz="2400" dirty="0" err="1"/>
              <a:t>Evol</a:t>
            </a:r>
            <a:r>
              <a:rPr lang="en-US" sz="2400" dirty="0"/>
              <a:t>), but </a:t>
            </a:r>
            <a:r>
              <a:rPr lang="en-US" sz="2400" dirty="0" err="1"/>
              <a:t>MaxEnt</a:t>
            </a:r>
            <a:r>
              <a:rPr lang="en-US" sz="2400" dirty="0"/>
              <a:t> generally performs well across evaluation criteria (Aguirre-Gutierrez et al. 2013, </a:t>
            </a:r>
            <a:r>
              <a:rPr lang="en-US" sz="2400" dirty="0" err="1"/>
              <a:t>PLoS</a:t>
            </a:r>
            <a:r>
              <a:rPr lang="en-US" sz="2400" dirty="0"/>
              <a:t> 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>
                <a:solidFill>
                  <a:srgbClr val="1C1D1E"/>
                </a:solidFill>
              </a:rPr>
              <a:t>What does it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1D1E"/>
                </a:solidFill>
              </a:rPr>
              <a:t>Makes predictions about the probability that conditions are suitable for a given taxa to occur (does not calculate a true probability of occurrence!)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1D1E"/>
                </a:solidFill>
              </a:rPr>
              <a:t>Models should be chosen that are as similar as possible to prior expectations while also being consistent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C1D1E"/>
              </a:solidFill>
            </a:endParaRPr>
          </a:p>
          <a:p>
            <a:r>
              <a:rPr lang="en-US" sz="2400" b="1" dirty="0">
                <a:solidFill>
                  <a:srgbClr val="1C1D1E"/>
                </a:solidFill>
              </a:rPr>
              <a:t>Important notes:</a:t>
            </a:r>
          </a:p>
          <a:p>
            <a:r>
              <a:rPr lang="en-US" sz="2400" dirty="0"/>
              <a:t>The grids must all have the same geographic bounds and cell size (i.e. all the ascii file headings must match each other perfectly)</a:t>
            </a:r>
          </a:p>
          <a:p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FA531-D477-6A43-90C1-1428DBC91857}"/>
              </a:ext>
            </a:extLst>
          </p:cNvPr>
          <p:cNvSpPr txBox="1"/>
          <p:nvPr/>
        </p:nvSpPr>
        <p:spPr>
          <a:xfrm>
            <a:off x="457200" y="274320"/>
            <a:ext cx="2566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MaxEnt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6178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B928AB-7B0A-4699-2C80-D461AFAE9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" t="26512" r="6686" b="11783"/>
          <a:stretch/>
        </p:blipFill>
        <p:spPr>
          <a:xfrm>
            <a:off x="446566" y="616687"/>
            <a:ext cx="11121657" cy="4231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82CD55-A952-54EA-B897-DED9E0A2EEEF}"/>
              </a:ext>
            </a:extLst>
          </p:cNvPr>
          <p:cNvSpPr txBox="1"/>
          <p:nvPr/>
        </p:nvSpPr>
        <p:spPr>
          <a:xfrm>
            <a:off x="1811078" y="5475216"/>
            <a:ext cx="8789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https://biodiversityinformatics.amnh.org/open_source/maxent/Maxent_tutorial2017.pdf</a:t>
            </a:r>
          </a:p>
        </p:txBody>
      </p:sp>
    </p:spTree>
    <p:extLst>
      <p:ext uri="{BB962C8B-B14F-4D97-AF65-F5344CB8AC3E}">
        <p14:creationId xmlns:p14="http://schemas.microsoft.com/office/powerpoint/2010/main" val="82178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07965B-2595-DA9E-4539-5C3CEABED8E7}"/>
              </a:ext>
            </a:extLst>
          </p:cNvPr>
          <p:cNvSpPr/>
          <p:nvPr/>
        </p:nvSpPr>
        <p:spPr>
          <a:xfrm>
            <a:off x="3737429" y="2432957"/>
            <a:ext cx="4717142" cy="1992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MAXENT SETTINGS</a:t>
            </a: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1057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5C952-ED3C-4C48-AF73-E05872E8FCF5}"/>
              </a:ext>
            </a:extLst>
          </p:cNvPr>
          <p:cNvSpPr txBox="1"/>
          <p:nvPr/>
        </p:nvSpPr>
        <p:spPr>
          <a:xfrm>
            <a:off x="2210912" y="521250"/>
            <a:ext cx="2647969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one species at a time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0E51B2-5631-524B-AE00-8E13760E962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754304" y="890582"/>
            <a:ext cx="780593" cy="1019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00C45C-4F07-024D-BCD3-2317FEEE1E7B}"/>
              </a:ext>
            </a:extLst>
          </p:cNvPr>
          <p:cNvSpPr txBox="1"/>
          <p:nvPr/>
        </p:nvSpPr>
        <p:spPr>
          <a:xfrm>
            <a:off x="7405816" y="518983"/>
            <a:ext cx="3894464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species specific training layers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2EFA7B-6D27-1B4A-AB94-647EC22C7E0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414951" y="888315"/>
            <a:ext cx="938097" cy="56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C42377-2545-1C4A-9DB2-FF633649C7C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67816" y="4626235"/>
            <a:ext cx="2206332" cy="104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3F634A-6E7D-0447-9502-E8DDE0ACA6D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369645" y="5588002"/>
            <a:ext cx="2383810" cy="359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893A70-1EDA-0543-BFAB-D9A7B48F5236}"/>
              </a:ext>
            </a:extLst>
          </p:cNvPr>
          <p:cNvSpPr txBox="1"/>
          <p:nvPr/>
        </p:nvSpPr>
        <p:spPr>
          <a:xfrm>
            <a:off x="9570282" y="5218670"/>
            <a:ext cx="2366345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projection layers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A8F95-1879-C042-B17D-515ACF765387}"/>
              </a:ext>
            </a:extLst>
          </p:cNvPr>
          <p:cNvSpPr txBox="1"/>
          <p:nvPr/>
        </p:nvSpPr>
        <p:spPr>
          <a:xfrm>
            <a:off x="9177602" y="4256903"/>
            <a:ext cx="2393091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 output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3B2E0-604F-4FFA-4B3B-F969123B2712}"/>
              </a:ext>
            </a:extLst>
          </p:cNvPr>
          <p:cNvSpPr txBox="1"/>
          <p:nvPr/>
        </p:nvSpPr>
        <p:spPr>
          <a:xfrm>
            <a:off x="10088493" y="4830488"/>
            <a:ext cx="143212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Shared layers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ED163-2D69-BFB8-E77F-634D8B785B11}"/>
              </a:ext>
            </a:extLst>
          </p:cNvPr>
          <p:cNvSpPr txBox="1"/>
          <p:nvPr/>
        </p:nvSpPr>
        <p:spPr>
          <a:xfrm>
            <a:off x="8592102" y="143153"/>
            <a:ext cx="152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Training 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3C487-E180-722C-CD54-3987F156559F}"/>
              </a:ext>
            </a:extLst>
          </p:cNvPr>
          <p:cNvSpPr/>
          <p:nvPr/>
        </p:nvSpPr>
        <p:spPr>
          <a:xfrm>
            <a:off x="110036" y="121647"/>
            <a:ext cx="1941067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B1009-138F-5317-934D-587EE7378769}"/>
              </a:ext>
            </a:extLst>
          </p:cNvPr>
          <p:cNvSpPr txBox="1"/>
          <p:nvPr/>
        </p:nvSpPr>
        <p:spPr>
          <a:xfrm>
            <a:off x="2571059" y="154617"/>
            <a:ext cx="205767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Occurrence Records</a:t>
            </a:r>
          </a:p>
        </p:txBody>
      </p:sp>
    </p:spTree>
    <p:extLst>
      <p:ext uri="{BB962C8B-B14F-4D97-AF65-F5344CB8AC3E}">
        <p14:creationId xmlns:p14="http://schemas.microsoft.com/office/powerpoint/2010/main" val="99093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99A88F-1DDC-359A-5B8A-D35CC076DC30}"/>
              </a:ext>
            </a:extLst>
          </p:cNvPr>
          <p:cNvSpPr/>
          <p:nvPr/>
        </p:nvSpPr>
        <p:spPr>
          <a:xfrm>
            <a:off x="110036" y="121647"/>
            <a:ext cx="5335724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OUTPUT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FD10244-63FF-6D88-637B-885168812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892755"/>
                  </p:ext>
                </p:extLst>
              </p:nvPr>
            </p:nvGraphicFramePr>
            <p:xfrm>
              <a:off x="430938" y="1513840"/>
              <a:ext cx="11330124" cy="30678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776708">
                      <a:extLst>
                        <a:ext uri="{9D8B030D-6E8A-4147-A177-3AD203B41FA5}">
                          <a16:colId xmlns:a16="http://schemas.microsoft.com/office/drawing/2014/main" val="2640752492"/>
                        </a:ext>
                      </a:extLst>
                    </a:gridCol>
                    <a:gridCol w="3776708">
                      <a:extLst>
                        <a:ext uri="{9D8B030D-6E8A-4147-A177-3AD203B41FA5}">
                          <a16:colId xmlns:a16="http://schemas.microsoft.com/office/drawing/2014/main" val="722932080"/>
                        </a:ext>
                      </a:extLst>
                    </a:gridCol>
                    <a:gridCol w="3776708">
                      <a:extLst>
                        <a:ext uri="{9D8B030D-6E8A-4147-A177-3AD203B41FA5}">
                          <a16:colId xmlns:a16="http://schemas.microsoft.com/office/drawing/2014/main" val="8923331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Output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401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Entropy value = 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Not interpretable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192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Cumulative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% of max raw value = 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Not interpretable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844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Logistic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smtClean="0"/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2800" b="0" smtClean="0"/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smtClean="0"/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800" b="0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smtClean="0"/>
                                              <m:t>h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800" b="0" smtClean="0"/>
                                      <m:t>∗</m:t>
                                    </m:r>
                                    <m:r>
                                      <a:rPr lang="en-US" sz="2800" b="0" smtClean="0"/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800" b="0" smtClean="0"/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sz="2800" b="0" smtClean="0"/>
                                        </m:ctrlPr>
                                      </m:funcPr>
                                      <m:fName>
                                        <m:r>
                                          <a:rPr lang="en-US" sz="2800" b="0" smtClean="0"/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smtClean="0"/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800" b="0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smtClean="0"/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sz="2800" b="0" smtClean="0"/>
                                          <m:t>∗</m:t>
                                        </m:r>
                                        <m:r>
                                          <a:rPr lang="en-US" sz="2800" b="0" smtClean="0"/>
                                          <m:t>𝑟</m:t>
                                        </m:r>
                                        <m:r>
                                          <a:rPr lang="en-US" sz="2800" b="0" smtClean="0"/>
                                          <m:t>)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Conditional probability of occurrence.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2085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 err="1"/>
                            <a:t>Cloglog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smtClean="0"/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smtClean="0"/>
                                  <m:t>exp</m:t>
                                </m:r>
                                <m:r>
                                  <a:rPr lang="en-US" sz="2800" b="0" smtClean="0"/>
                                  <m:t>(−</m:t>
                                </m:r>
                                <m:func>
                                  <m:funcPr>
                                    <m:ctrlPr>
                                      <a:rPr lang="en-US" sz="2800" b="0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smtClean="0"/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b="0" smtClean="0"/>
                                        </m:ctrlPr>
                                      </m:dPr>
                                      <m:e>
                                        <m:r>
                                          <a:rPr lang="en-US" sz="2800" b="0" smtClean="0"/>
                                          <m:t>h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800" b="0" smtClean="0"/>
                                  <m:t>∗</m:t>
                                </m:r>
                                <m:r>
                                  <a:rPr lang="en-US" sz="2800" b="0" smtClean="0"/>
                                  <m:t>𝑟</m:t>
                                </m:r>
                                <m:r>
                                  <a:rPr lang="en-US" sz="2800" b="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Probability of presence.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0158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FD10244-63FF-6D88-637B-885168812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892755"/>
                  </p:ext>
                </p:extLst>
              </p:nvPr>
            </p:nvGraphicFramePr>
            <p:xfrm>
              <a:off x="430938" y="1513840"/>
              <a:ext cx="11330124" cy="30678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776708">
                      <a:extLst>
                        <a:ext uri="{9D8B030D-6E8A-4147-A177-3AD203B41FA5}">
                          <a16:colId xmlns:a16="http://schemas.microsoft.com/office/drawing/2014/main" val="2640752492"/>
                        </a:ext>
                      </a:extLst>
                    </a:gridCol>
                    <a:gridCol w="3776708">
                      <a:extLst>
                        <a:ext uri="{9D8B030D-6E8A-4147-A177-3AD203B41FA5}">
                          <a16:colId xmlns:a16="http://schemas.microsoft.com/office/drawing/2014/main" val="722932080"/>
                        </a:ext>
                      </a:extLst>
                    </a:gridCol>
                    <a:gridCol w="3776708">
                      <a:extLst>
                        <a:ext uri="{9D8B030D-6E8A-4147-A177-3AD203B41FA5}">
                          <a16:colId xmlns:a16="http://schemas.microsoft.com/office/drawing/2014/main" val="89233315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Output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4018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Raw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Entropy value = 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Not interpretable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1927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Cumulative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% of max raw value = 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Not interpretable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844559"/>
                      </a:ext>
                    </a:extLst>
                  </a:tr>
                  <a:tr h="995236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Logistic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4103" r="-100671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Conditional probability of occurrence.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20852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 err="1"/>
                            <a:t>Cloglog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2439" r="-100671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Probability of presence.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015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162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AA8F95-1879-C042-B17D-515ACF765387}"/>
              </a:ext>
            </a:extLst>
          </p:cNvPr>
          <p:cNvSpPr txBox="1"/>
          <p:nvPr/>
        </p:nvSpPr>
        <p:spPr>
          <a:xfrm>
            <a:off x="9511234" y="3725562"/>
            <a:ext cx="1453283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logistic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C42377-2545-1C4A-9DB2-FF633649C7C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501450" y="4094894"/>
            <a:ext cx="1736426" cy="104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EA1C79-CD07-0F4A-9190-465B79DC39FA}"/>
              </a:ext>
            </a:extLst>
          </p:cNvPr>
          <p:cNvSpPr txBox="1"/>
          <p:nvPr/>
        </p:nvSpPr>
        <p:spPr>
          <a:xfrm>
            <a:off x="8946292" y="4324866"/>
            <a:ext cx="2891481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Logistic calculates the conditional probability of occurrence. The probability will be between 0 - 1.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DF6297-6863-BFEF-30DF-909A77237B0D}"/>
              </a:ext>
            </a:extLst>
          </p:cNvPr>
          <p:cNvSpPr/>
          <p:nvPr/>
        </p:nvSpPr>
        <p:spPr>
          <a:xfrm>
            <a:off x="110036" y="121647"/>
            <a:ext cx="5335724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OUTPUT SETTINGS</a:t>
            </a:r>
          </a:p>
        </p:txBody>
      </p:sp>
    </p:spTree>
    <p:extLst>
      <p:ext uri="{BB962C8B-B14F-4D97-AF65-F5344CB8AC3E}">
        <p14:creationId xmlns:p14="http://schemas.microsoft.com/office/powerpoint/2010/main" val="193711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3E66340-9FE5-DE4B-8728-24C4F99C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2" y="901699"/>
            <a:ext cx="7518056" cy="558358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C4068-CD52-E045-91A5-ECC9CED63C9C}"/>
              </a:ext>
            </a:extLst>
          </p:cNvPr>
          <p:cNvSpPr/>
          <p:nvPr/>
        </p:nvSpPr>
        <p:spPr>
          <a:xfrm>
            <a:off x="1971932" y="4348480"/>
            <a:ext cx="2384854" cy="1607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D5BC7F-C039-1A85-1165-6987AB1490A8}"/>
              </a:ext>
            </a:extLst>
          </p:cNvPr>
          <p:cNvSpPr/>
          <p:nvPr/>
        </p:nvSpPr>
        <p:spPr>
          <a:xfrm>
            <a:off x="110036" y="121647"/>
            <a:ext cx="5335724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BASIC SETTINGS</a:t>
            </a:r>
          </a:p>
        </p:txBody>
      </p:sp>
    </p:spTree>
    <p:extLst>
      <p:ext uri="{BB962C8B-B14F-4D97-AF65-F5344CB8AC3E}">
        <p14:creationId xmlns:p14="http://schemas.microsoft.com/office/powerpoint/2010/main" val="19972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894</Words>
  <Application>Microsoft Macintosh PowerPoint</Application>
  <PresentationFormat>Widescreen</PresentationFormat>
  <Paragraphs>120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Source Sans Pro</vt:lpstr>
      <vt:lpstr>Office Theme</vt:lpstr>
      <vt:lpstr> ENM Settings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Michelle Gaynor</cp:lastModifiedBy>
  <cp:revision>265</cp:revision>
  <dcterms:created xsi:type="dcterms:W3CDTF">2014-07-02T03:39:48Z</dcterms:created>
  <dcterms:modified xsi:type="dcterms:W3CDTF">2023-07-18T18:38:19Z</dcterms:modified>
</cp:coreProperties>
</file>