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3" r:id="rId2"/>
    <p:sldId id="643" r:id="rId3"/>
    <p:sldId id="645" r:id="rId4"/>
    <p:sldId id="644" r:id="rId5"/>
    <p:sldId id="626" r:id="rId6"/>
    <p:sldId id="656" r:id="rId7"/>
    <p:sldId id="647" r:id="rId8"/>
    <p:sldId id="642" r:id="rId9"/>
    <p:sldId id="720" r:id="rId10"/>
    <p:sldId id="719" r:id="rId11"/>
    <p:sldId id="722" r:id="rId12"/>
    <p:sldId id="648" r:id="rId13"/>
    <p:sldId id="650" r:id="rId14"/>
    <p:sldId id="651" r:id="rId15"/>
    <p:sldId id="652" r:id="rId16"/>
    <p:sldId id="6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C6C6E-F4EC-4338-B6E2-FC8EA756C1D7}" v="11" dt="2023-07-13T17:38:12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0612"/>
  </p:normalViewPr>
  <p:slideViewPr>
    <p:cSldViewPr snapToGrid="0">
      <p:cViewPr varScale="1">
        <p:scale>
          <a:sx n="84" d="100"/>
          <a:sy n="84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zie Mabry" userId="wC5zpGcBeF/dXo9LvTWr0ugVTIDpBrI511JU3C9s4SI=" providerId="None" clId="Web-{4DEC6C6E-F4EC-4338-B6E2-FC8EA756C1D7}"/>
    <pc:docChg chg="modSld">
      <pc:chgData name="Makenzie Mabry" userId="wC5zpGcBeF/dXo9LvTWr0ugVTIDpBrI511JU3C9s4SI=" providerId="None" clId="Web-{4DEC6C6E-F4EC-4338-B6E2-FC8EA756C1D7}" dt="2023-07-13T17:38:12.015" v="10" actId="1076"/>
      <pc:docMkLst>
        <pc:docMk/>
      </pc:docMkLst>
      <pc:sldChg chg="addSp delSp modSp">
        <pc:chgData name="Makenzie Mabry" userId="wC5zpGcBeF/dXo9LvTWr0ugVTIDpBrI511JU3C9s4SI=" providerId="None" clId="Web-{4DEC6C6E-F4EC-4338-B6E2-FC8EA756C1D7}" dt="2023-07-13T17:38:12.015" v="10" actId="1076"/>
        <pc:sldMkLst>
          <pc:docMk/>
          <pc:sldMk cId="2362936702" sldId="283"/>
        </pc:sldMkLst>
        <pc:spChg chg="mod">
          <ac:chgData name="Makenzie Mabry" userId="wC5zpGcBeF/dXo9LvTWr0ugVTIDpBrI511JU3C9s4SI=" providerId="None" clId="Web-{4DEC6C6E-F4EC-4338-B6E2-FC8EA756C1D7}" dt="2023-07-13T17:38:10.421" v="9" actId="1076"/>
          <ac:spMkLst>
            <pc:docMk/>
            <pc:sldMk cId="2362936702" sldId="283"/>
            <ac:spMk id="2" creationId="{00000000-0000-0000-0000-000000000000}"/>
          </ac:spMkLst>
        </pc:spChg>
        <pc:spChg chg="add">
          <ac:chgData name="Makenzie Mabry" userId="wC5zpGcBeF/dXo9LvTWr0ugVTIDpBrI511JU3C9s4SI=" providerId="None" clId="Web-{4DEC6C6E-F4EC-4338-B6E2-FC8EA756C1D7}" dt="2023-07-13T17:37:29.842" v="1"/>
          <ac:spMkLst>
            <pc:docMk/>
            <pc:sldMk cId="2362936702" sldId="283"/>
            <ac:spMk id="4" creationId="{62696B4C-DAAA-3A82-7406-C4300863A6AE}"/>
          </ac:spMkLst>
        </pc:spChg>
        <pc:spChg chg="mod">
          <ac:chgData name="Makenzie Mabry" userId="wC5zpGcBeF/dXo9LvTWr0ugVTIDpBrI511JU3C9s4SI=" providerId="None" clId="Web-{4DEC6C6E-F4EC-4338-B6E2-FC8EA756C1D7}" dt="2023-07-13T17:38:12.015" v="10" actId="1076"/>
          <ac:spMkLst>
            <pc:docMk/>
            <pc:sldMk cId="2362936702" sldId="283"/>
            <ac:spMk id="8" creationId="{9A42DAA4-4ADC-B743-A5B6-80E563E2F467}"/>
          </ac:spMkLst>
        </pc:spChg>
        <pc:picChg chg="add">
          <ac:chgData name="Makenzie Mabry" userId="wC5zpGcBeF/dXo9LvTWr0ugVTIDpBrI511JU3C9s4SI=" providerId="None" clId="Web-{4DEC6C6E-F4EC-4338-B6E2-FC8EA756C1D7}" dt="2023-07-13T17:37:29.842" v="1"/>
          <ac:picMkLst>
            <pc:docMk/>
            <pc:sldMk cId="2362936702" sldId="283"/>
            <ac:picMk id="3" creationId="{4FEC7408-C1F6-46A3-0BA7-03115BF2474D}"/>
          </ac:picMkLst>
        </pc:picChg>
        <pc:picChg chg="add">
          <ac:chgData name="Makenzie Mabry" userId="wC5zpGcBeF/dXo9LvTWr0ugVTIDpBrI511JU3C9s4SI=" providerId="None" clId="Web-{4DEC6C6E-F4EC-4338-B6E2-FC8EA756C1D7}" dt="2023-07-13T17:37:29.842" v="1"/>
          <ac:picMkLst>
            <pc:docMk/>
            <pc:sldMk cId="2362936702" sldId="283"/>
            <ac:picMk id="7" creationId="{258D8F59-B652-89A6-6B9F-A107125DB36F}"/>
          </ac:picMkLst>
        </pc:picChg>
        <pc:picChg chg="add">
          <ac:chgData name="Makenzie Mabry" userId="wC5zpGcBeF/dXo9LvTWr0ugVTIDpBrI511JU3C9s4SI=" providerId="None" clId="Web-{4DEC6C6E-F4EC-4338-B6E2-FC8EA756C1D7}" dt="2023-07-13T17:37:29.842" v="1"/>
          <ac:picMkLst>
            <pc:docMk/>
            <pc:sldMk cId="2362936702" sldId="283"/>
            <ac:picMk id="9" creationId="{9B27E6AF-14B3-BC51-5B30-4552DEBF1D6F}"/>
          </ac:picMkLst>
        </pc:picChg>
        <pc:picChg chg="del">
          <ac:chgData name="Makenzie Mabry" userId="wC5zpGcBeF/dXo9LvTWr0ugVTIDpBrI511JU3C9s4SI=" providerId="None" clId="Web-{4DEC6C6E-F4EC-4338-B6E2-FC8EA756C1D7}" dt="2023-07-13T17:37:27.967" v="0"/>
          <ac:picMkLst>
            <pc:docMk/>
            <pc:sldMk cId="2362936702" sldId="283"/>
            <ac:picMk id="10" creationId="{91992D02-7CE0-D745-BF65-EA3A11F25A1A}"/>
          </ac:picMkLst>
        </pc:picChg>
        <pc:picChg chg="add">
          <ac:chgData name="Makenzie Mabry" userId="wC5zpGcBeF/dXo9LvTWr0ugVTIDpBrI511JU3C9s4SI=" providerId="None" clId="Web-{4DEC6C6E-F4EC-4338-B6E2-FC8EA756C1D7}" dt="2023-07-13T17:37:29.842" v="1"/>
          <ac:picMkLst>
            <pc:docMk/>
            <pc:sldMk cId="2362936702" sldId="283"/>
            <ac:picMk id="11" creationId="{A09C00C2-EC9D-2805-D815-558AB692FA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343-24B9-4DA6-91DE-D20EE37EB37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6E94-E548-44A4-A227-4BAA7218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closer the ROC curve follows the y-axis, the larger the area under the curve, and thus the more accurate the model.= </a:t>
            </a:r>
            <a:r>
              <a:rPr 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Mmabry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6E94-E548-44A4-A227-4BAA7218A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6E94-E548-44A4-A227-4BAA7218AC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1CA-1C7B-466E-9106-1ACCA58083D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341" y="2114995"/>
            <a:ext cx="12196118" cy="167766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Interpreting Ecological Niche Models</a:t>
            </a:r>
            <a:br>
              <a:rPr lang="en-US" sz="4800" dirty="0">
                <a:solidFill>
                  <a:srgbClr val="0070C0"/>
                </a:solidFill>
              </a:rPr>
            </a:b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300573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band.jpg">
            <a:extLst>
              <a:ext uri="{FF2B5EF4-FFF2-40B4-BE49-F238E27FC236}">
                <a16:creationId xmlns:a16="http://schemas.microsoft.com/office/drawing/2014/main" id="{BE43B313-EDB7-D948-A851-664ECAF51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2DAA4-4ADC-B743-A5B6-80E563E2F467}"/>
              </a:ext>
            </a:extLst>
          </p:cNvPr>
          <p:cNvSpPr txBox="1"/>
          <p:nvPr/>
        </p:nvSpPr>
        <p:spPr>
          <a:xfrm>
            <a:off x="3618436" y="3684190"/>
            <a:ext cx="43675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Shelly Gaynor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C7408-C1F6-46A3-0BA7-03115BF2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18" y="5650588"/>
            <a:ext cx="3299215" cy="101942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2696B4C-DAAA-3A82-7406-C4300863A6AE}"/>
              </a:ext>
            </a:extLst>
          </p:cNvPr>
          <p:cNvSpPr txBox="1"/>
          <p:nvPr/>
        </p:nvSpPr>
        <p:spPr>
          <a:xfrm>
            <a:off x="6869327" y="5650588"/>
            <a:ext cx="26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>
                <a:solidFill>
                  <a:srgbClr val="009051"/>
                </a:solidFill>
              </a:rPr>
              <a:t>BiotaPhy</a:t>
            </a:r>
            <a:endParaRPr lang="en-US" sz="5400" dirty="0">
              <a:solidFill>
                <a:srgbClr val="00905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D8F59-B652-89A6-6B9F-A107125DB3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0" t="7500" r="81158"/>
          <a:stretch/>
        </p:blipFill>
        <p:spPr bwMode="auto">
          <a:xfrm>
            <a:off x="5429886" y="5498461"/>
            <a:ext cx="1185688" cy="122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7E6AF-14B3-BC51-5B30-4552DEBF1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912" y="4763171"/>
            <a:ext cx="3558381" cy="6529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C00C2-EC9D-2805-D815-558AB692F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07" y="4592911"/>
            <a:ext cx="2483157" cy="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1BC1DE-8451-D948-AB81-6271CFC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04707"/>
              </p:ext>
            </p:extLst>
          </p:nvPr>
        </p:nvGraphicFramePr>
        <p:xfrm>
          <a:off x="251460" y="1314026"/>
          <a:ext cx="1159002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06303">
                  <a:extLst>
                    <a:ext uri="{9D8B030D-6E8A-4147-A177-3AD203B41FA5}">
                      <a16:colId xmlns:a16="http://schemas.microsoft.com/office/drawing/2014/main" val="533044077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188647808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2445473719"/>
                    </a:ext>
                  </a:extLst>
                </a:gridCol>
                <a:gridCol w="3190169">
                  <a:extLst>
                    <a:ext uri="{9D8B030D-6E8A-4147-A177-3AD203B41FA5}">
                      <a16:colId xmlns:a16="http://schemas.microsoft.com/office/drawing/2014/main" val="35744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significant is the model?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Partial ROC,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</a:p>
                    <a:p>
                      <a:r>
                        <a:rPr lang="en-US" sz="2400" dirty="0"/>
                        <a:t>&gt;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Peterson, </a:t>
                      </a:r>
                      <a:r>
                        <a:rPr lang="en-US" sz="2400" dirty="0" err="1"/>
                        <a:t>Papes</a:t>
                      </a:r>
                      <a:r>
                        <a:rPr lang="en-US" sz="2400" dirty="0"/>
                        <a:t>, &amp; </a:t>
                      </a:r>
                      <a:r>
                        <a:rPr lang="en-US" sz="2400" dirty="0" err="1"/>
                        <a:t>Soberón</a:t>
                      </a:r>
                      <a:r>
                        <a:rPr lang="en-US" sz="2400" dirty="0"/>
                        <a:t>. 2008.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well models created with training data predict test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Omission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≤5%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Anderson, Lew &amp; Peterson,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complex is the 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, delta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, and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≤2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Warren, </a:t>
                      </a:r>
                      <a:r>
                        <a:rPr lang="en-US" sz="2400" dirty="0" err="1"/>
                        <a:t>Glor</a:t>
                      </a:r>
                      <a:r>
                        <a:rPr lang="en-US" sz="2400" dirty="0"/>
                        <a:t> &amp; </a:t>
                      </a:r>
                      <a:r>
                        <a:rPr lang="en-US" sz="2400" dirty="0" err="1"/>
                        <a:t>Turelli</a:t>
                      </a:r>
                      <a:r>
                        <a:rPr lang="en-US" sz="2400" dirty="0"/>
                        <a:t>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337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08FD12-1F36-A14F-88B6-88D3A7CCB94D}"/>
              </a:ext>
            </a:extLst>
          </p:cNvPr>
          <p:cNvSpPr txBox="1"/>
          <p:nvPr/>
        </p:nvSpPr>
        <p:spPr>
          <a:xfrm>
            <a:off x="251460" y="4353803"/>
            <a:ext cx="3821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  <a:p>
            <a:r>
              <a:rPr lang="en-US" dirty="0"/>
              <a:t>AUC = area under the curve </a:t>
            </a:r>
          </a:p>
          <a:p>
            <a:r>
              <a:rPr lang="en-US" dirty="0"/>
              <a:t>AIC = Akaike information criterion</a:t>
            </a:r>
          </a:p>
          <a:p>
            <a:r>
              <a:rPr lang="en-US" dirty="0" err="1"/>
              <a:t>AICc</a:t>
            </a:r>
            <a:r>
              <a:rPr lang="en-US" dirty="0"/>
              <a:t> = AIC for a small sample size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44433-D42B-0F49-91C9-BD510E5B8549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7615F-C37E-614C-8B47-AD25C0FB3BEC}"/>
              </a:ext>
            </a:extLst>
          </p:cNvPr>
          <p:cNvSpPr txBox="1"/>
          <p:nvPr/>
        </p:nvSpPr>
        <p:spPr>
          <a:xfrm>
            <a:off x="0" y="6457890"/>
            <a:ext cx="12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Cobos</a:t>
            </a:r>
            <a:r>
              <a:rPr lang="en-US" sz="2000" dirty="0"/>
              <a:t> et al. 2019. </a:t>
            </a:r>
            <a:r>
              <a:rPr lang="en-US" sz="2000" dirty="0" err="1"/>
              <a:t>kuenm</a:t>
            </a:r>
            <a:r>
              <a:rPr lang="en-US" sz="2000" dirty="0"/>
              <a:t>: an R package for detailed development of ecological niche models using Maxent. </a:t>
            </a:r>
            <a:r>
              <a:rPr lang="en-US" sz="2000" dirty="0" err="1"/>
              <a:t>PeerJ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7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1BC1DE-8451-D948-AB81-6271CFC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45113"/>
              </p:ext>
            </p:extLst>
          </p:nvPr>
        </p:nvGraphicFramePr>
        <p:xfrm>
          <a:off x="251460" y="1314026"/>
          <a:ext cx="1159002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06303">
                  <a:extLst>
                    <a:ext uri="{9D8B030D-6E8A-4147-A177-3AD203B41FA5}">
                      <a16:colId xmlns:a16="http://schemas.microsoft.com/office/drawing/2014/main" val="533044077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188647808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2445473719"/>
                    </a:ext>
                  </a:extLst>
                </a:gridCol>
                <a:gridCol w="3190169">
                  <a:extLst>
                    <a:ext uri="{9D8B030D-6E8A-4147-A177-3AD203B41FA5}">
                      <a16:colId xmlns:a16="http://schemas.microsoft.com/office/drawing/2014/main" val="35744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significant is the model?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Partial ROC,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</a:p>
                    <a:p>
                      <a:r>
                        <a:rPr lang="en-US" sz="2400" dirty="0"/>
                        <a:t>&gt;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Peterson, </a:t>
                      </a:r>
                      <a:r>
                        <a:rPr lang="en-US" sz="2400" dirty="0" err="1"/>
                        <a:t>Papes</a:t>
                      </a:r>
                      <a:r>
                        <a:rPr lang="en-US" sz="2400" dirty="0"/>
                        <a:t>, &amp; </a:t>
                      </a:r>
                      <a:r>
                        <a:rPr lang="en-US" sz="2400" dirty="0" err="1"/>
                        <a:t>Soberón</a:t>
                      </a:r>
                      <a:r>
                        <a:rPr lang="en-US" sz="2400" dirty="0"/>
                        <a:t>. 2008.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65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08FD12-1F36-A14F-88B6-88D3A7CCB94D}"/>
              </a:ext>
            </a:extLst>
          </p:cNvPr>
          <p:cNvSpPr txBox="1"/>
          <p:nvPr/>
        </p:nvSpPr>
        <p:spPr>
          <a:xfrm>
            <a:off x="251460" y="5180617"/>
            <a:ext cx="3821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  <a:p>
            <a:r>
              <a:rPr lang="en-US" dirty="0"/>
              <a:t>AUC = area under the curve </a:t>
            </a:r>
          </a:p>
          <a:p>
            <a:r>
              <a:rPr lang="en-US" dirty="0"/>
              <a:t>AIC = Akaike information criterion</a:t>
            </a:r>
          </a:p>
          <a:p>
            <a:r>
              <a:rPr lang="en-US" dirty="0" err="1"/>
              <a:t>AICc</a:t>
            </a:r>
            <a:r>
              <a:rPr lang="en-US" dirty="0"/>
              <a:t> = AIC for a small sample size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44433-D42B-0F49-91C9-BD510E5B8549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7615F-C37E-614C-8B47-AD25C0FB3BEC}"/>
              </a:ext>
            </a:extLst>
          </p:cNvPr>
          <p:cNvSpPr txBox="1"/>
          <p:nvPr/>
        </p:nvSpPr>
        <p:spPr>
          <a:xfrm>
            <a:off x="0" y="6457890"/>
            <a:ext cx="12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Cobos</a:t>
            </a:r>
            <a:r>
              <a:rPr lang="en-US" sz="2000" dirty="0"/>
              <a:t> et al. 2019. </a:t>
            </a:r>
            <a:r>
              <a:rPr lang="en-US" sz="2000" dirty="0" err="1"/>
              <a:t>kuenm</a:t>
            </a:r>
            <a:r>
              <a:rPr lang="en-US" sz="2000" dirty="0"/>
              <a:t>: an R package for detailed development of ecological niche models using Maxent. </a:t>
            </a:r>
            <a:r>
              <a:rPr lang="en-US" sz="2000" dirty="0" err="1"/>
              <a:t>PeerJ</a:t>
            </a:r>
            <a:r>
              <a:rPr lang="en-US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F4C04-50D7-CBF8-B2FC-BEF257F65DDD}"/>
              </a:ext>
            </a:extLst>
          </p:cNvPr>
          <p:cNvSpPr txBox="1"/>
          <p:nvPr/>
        </p:nvSpPr>
        <p:spPr>
          <a:xfrm>
            <a:off x="350520" y="2594186"/>
            <a:ext cx="107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Partial ROC ranges from 1 - 2 when E (amount of error) is set to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Often, the probability of sampling an AUC is less than or equal to 1 (which results from bootstrapping) is reported. The lower the probability the better.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18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58B5F53-ACB7-B64E-8AA8-73E135FD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0" y="2113005"/>
            <a:ext cx="11251785" cy="3880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5A464-277E-624C-BF5E-0323BB31B43F}"/>
              </a:ext>
            </a:extLst>
          </p:cNvPr>
          <p:cNvSpPr txBox="1"/>
          <p:nvPr/>
        </p:nvSpPr>
        <p:spPr>
          <a:xfrm>
            <a:off x="1958970" y="0"/>
            <a:ext cx="8274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Pictures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087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2248454" y="4529511"/>
            <a:ext cx="7900565" cy="707886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Response curves </a:t>
            </a:r>
            <a:r>
              <a:rPr lang="en-US" sz="2000" dirty="0">
                <a:solidFill>
                  <a:srgbClr val="000000"/>
                </a:solidFill>
              </a:rPr>
              <a:t>show how each environmental variable affects the Maxent prediction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998FD-08EE-944D-87F0-7E82C411E300}"/>
              </a:ext>
            </a:extLst>
          </p:cNvPr>
          <p:cNvSpPr txBox="1"/>
          <p:nvPr/>
        </p:nvSpPr>
        <p:spPr>
          <a:xfrm>
            <a:off x="2838057" y="0"/>
            <a:ext cx="6515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Response Curves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CDAA2C-5590-F942-A8D1-6B9A3967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3" y="1791730"/>
            <a:ext cx="10763795" cy="2328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B4C2E5-E19F-9648-9B86-197E9A51D3AC}"/>
              </a:ext>
            </a:extLst>
          </p:cNvPr>
          <p:cNvSpPr txBox="1"/>
          <p:nvPr/>
        </p:nvSpPr>
        <p:spPr>
          <a:xfrm rot="16200000">
            <a:off x="-596560" y="2771173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score of suitability</a:t>
            </a:r>
          </a:p>
        </p:txBody>
      </p:sp>
    </p:spTree>
    <p:extLst>
      <p:ext uri="{BB962C8B-B14F-4D97-AF65-F5344CB8AC3E}">
        <p14:creationId xmlns:p14="http://schemas.microsoft.com/office/powerpoint/2010/main" val="193865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2128766" y="4591891"/>
            <a:ext cx="7900565" cy="1015663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this model, we found the largest percent contribution with elevation (36.8%), followed by p</a:t>
            </a:r>
            <a:r>
              <a:rPr lang="en-US" dirty="0"/>
              <a:t>recipitation of driest month</a:t>
            </a:r>
            <a:r>
              <a:rPr lang="en-US" sz="2000" dirty="0">
                <a:solidFill>
                  <a:srgbClr val="000000"/>
                </a:solidFill>
              </a:rPr>
              <a:t> (21.4%) and temperature annual range (11.9%).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9027-1A38-414B-8B45-4B7375097A2E}"/>
              </a:ext>
            </a:extLst>
          </p:cNvPr>
          <p:cNvSpPr txBox="1"/>
          <p:nvPr/>
        </p:nvSpPr>
        <p:spPr>
          <a:xfrm>
            <a:off x="1992505" y="0"/>
            <a:ext cx="8206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Variable Contribution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C4FB2BB-0666-4F45-8D50-5AE4CD78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43" y="1305842"/>
            <a:ext cx="5417408" cy="32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A82398-129D-1E4A-AE2F-937ED250E34F}"/>
              </a:ext>
            </a:extLst>
          </p:cNvPr>
          <p:cNvSpPr/>
          <p:nvPr/>
        </p:nvSpPr>
        <p:spPr>
          <a:xfrm>
            <a:off x="3346263" y="5700712"/>
            <a:ext cx="5499476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Shows the importance of variables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B2AE0-DBFD-224F-8929-AF8FE389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40" y="1616757"/>
            <a:ext cx="8940457" cy="390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A73E6-D933-B44D-9666-A53272FFAAA5}"/>
              </a:ext>
            </a:extLst>
          </p:cNvPr>
          <p:cNvSpPr txBox="1"/>
          <p:nvPr/>
        </p:nvSpPr>
        <p:spPr>
          <a:xfrm>
            <a:off x="1992505" y="0"/>
            <a:ext cx="827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Variable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790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r>
              <a:rPr lang="en-US" sz="2800" dirty="0"/>
              <a:t>Step 3: Additional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4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61408" y="1387337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397607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1BB4-C7EA-CD45-8890-F50A0A95E474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8279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D9ED3A-E630-4E48-899D-6BC6083BF074}"/>
              </a:ext>
            </a:extLst>
          </p:cNvPr>
          <p:cNvSpPr txBox="1"/>
          <p:nvPr/>
        </p:nvSpPr>
        <p:spPr>
          <a:xfrm>
            <a:off x="3488728" y="6330408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average file for all other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8C468-CAC6-1B4F-B87A-038EC6C7749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3E018D-0017-3849-B3F3-FDE4DBA8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89701"/>
            <a:ext cx="8128000" cy="447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04450-5E10-7C48-BBAE-75820581365E}"/>
              </a:ext>
            </a:extLst>
          </p:cNvPr>
          <p:cNvSpPr txBox="1"/>
          <p:nvPr/>
        </p:nvSpPr>
        <p:spPr>
          <a:xfrm>
            <a:off x="161408" y="1294871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5703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F1ACF0-DAC5-CC46-869A-60F485FF1FA7}"/>
              </a:ext>
            </a:extLst>
          </p:cNvPr>
          <p:cNvSpPr txBox="1"/>
          <p:nvPr/>
        </p:nvSpPr>
        <p:spPr>
          <a:xfrm>
            <a:off x="3488728" y="6166021"/>
            <a:ext cx="41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first, lets make sure the model is good!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C0862-255A-F143-814C-B85747E40623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1DB9F-68D7-E744-84B8-B45C877D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693310"/>
            <a:ext cx="8178800" cy="445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634D1-163B-1449-9B88-962FAB793256}"/>
              </a:ext>
            </a:extLst>
          </p:cNvPr>
          <p:cNvSpPr txBox="1"/>
          <p:nvPr/>
        </p:nvSpPr>
        <p:spPr>
          <a:xfrm>
            <a:off x="161408" y="1264049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2345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0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7CF18-664B-EE44-A951-AFB4CDA72973}"/>
              </a:ext>
            </a:extLst>
          </p:cNvPr>
          <p:cNvSpPr/>
          <p:nvPr/>
        </p:nvSpPr>
        <p:spPr>
          <a:xfrm>
            <a:off x="865249" y="2331348"/>
            <a:ext cx="52170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/>
              <a:t>How well can the model discriminate between occurrence points and background points? e.g., AUC</a:t>
            </a:r>
          </a:p>
        </p:txBody>
      </p:sp>
    </p:spTree>
    <p:extLst>
      <p:ext uri="{BB962C8B-B14F-4D97-AF65-F5344CB8AC3E}">
        <p14:creationId xmlns:p14="http://schemas.microsoft.com/office/powerpoint/2010/main" val="42020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E6331-566D-6C4C-B08C-08BB4C96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73" y="1547044"/>
            <a:ext cx="7715749" cy="49601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20FBB0-8BC3-6C41-BBE9-8E781EC5CBDA}"/>
              </a:ext>
            </a:extLst>
          </p:cNvPr>
          <p:cNvSpPr/>
          <p:nvPr/>
        </p:nvSpPr>
        <p:spPr>
          <a:xfrm>
            <a:off x="2685538" y="1185368"/>
            <a:ext cx="4707924" cy="646331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 The test omission rate and predicted area as a function of the cumulative threshold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8141049" y="3424562"/>
            <a:ext cx="3799701" cy="3170099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</a:rPr>
              <a:t>Omission: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the proportion of a given sample of actual presences that have probabilities of occurrence (or habitat suitability values) below a binarization threshold.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Omission rate should be close to the predicted omission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= quantifies overfitting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55B0-4331-464F-8EEA-31BAAEBEBEE2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</p:spTree>
    <p:extLst>
      <p:ext uri="{BB962C8B-B14F-4D97-AF65-F5344CB8AC3E}">
        <p14:creationId xmlns:p14="http://schemas.microsoft.com/office/powerpoint/2010/main" val="20122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66FCB-A760-1340-B05A-5BE0BBD1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0" y="1519882"/>
            <a:ext cx="8087841" cy="5199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3549693" y="4453880"/>
            <a:ext cx="3083009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22222"/>
                </a:solidFill>
              </a:rPr>
              <a:t>AUC should be over 0.8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7E53F-76A5-9C46-9D8F-720841D684CD}"/>
              </a:ext>
            </a:extLst>
          </p:cNvPr>
          <p:cNvSpPr txBox="1"/>
          <p:nvPr/>
        </p:nvSpPr>
        <p:spPr>
          <a:xfrm>
            <a:off x="889686" y="1244387"/>
            <a:ext cx="5090984" cy="646331"/>
          </a:xfrm>
          <a:prstGeom prst="rect">
            <a:avLst/>
          </a:prstGeom>
          <a:solidFill>
            <a:srgbClr val="CDE8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under the curve (AUC)  of the Receiver Operating Characteristic (ROC)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E38C-61AA-AA4D-86E7-FE5B5B4817E1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A0CC1-4F3D-44BA-8657-37986C609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9" r="43907"/>
          <a:stretch/>
        </p:blipFill>
        <p:spPr bwMode="auto">
          <a:xfrm>
            <a:off x="7102041" y="2451811"/>
            <a:ext cx="4453538" cy="42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E2DD23-8B59-4D21-8119-30BF84808A35}"/>
              </a:ext>
            </a:extLst>
          </p:cNvPr>
          <p:cNvSpPr txBox="1"/>
          <p:nvPr/>
        </p:nvSpPr>
        <p:spPr>
          <a:xfrm>
            <a:off x="10726984" y="6534542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M. Mabry plot</a:t>
            </a:r>
          </a:p>
        </p:txBody>
      </p:sp>
    </p:spTree>
    <p:extLst>
      <p:ext uri="{BB962C8B-B14F-4D97-AF65-F5344CB8AC3E}">
        <p14:creationId xmlns:p14="http://schemas.microsoft.com/office/powerpoint/2010/main" val="22671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553BE7B-A955-CD43-83E2-54A6E8D1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155699"/>
            <a:ext cx="8826500" cy="408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E3481-3591-994B-A168-BE78E1526503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</p:spTree>
    <p:extLst>
      <p:ext uri="{BB962C8B-B14F-4D97-AF65-F5344CB8AC3E}">
        <p14:creationId xmlns:p14="http://schemas.microsoft.com/office/powerpoint/2010/main" val="163323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550</Words>
  <Application>Microsoft Office PowerPoint</Application>
  <PresentationFormat>Widescreen</PresentationFormat>
  <Paragraphs>86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Interpreting Ecological Niche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Ecological Niche Modeling </dc:title>
  <dc:subject/>
  <dc:creator/>
  <cp:keywords/>
  <dc:description/>
  <cp:lastModifiedBy>Michelle Gaynor</cp:lastModifiedBy>
  <cp:revision>22</cp:revision>
  <dcterms:created xsi:type="dcterms:W3CDTF">2020-07-31T06:03:32Z</dcterms:created>
  <dcterms:modified xsi:type="dcterms:W3CDTF">2023-07-13T17:38:19Z</dcterms:modified>
  <cp:category/>
</cp:coreProperties>
</file>