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8"/>
  </p:notesMasterIdLst>
  <p:sldIdLst>
    <p:sldId id="630" r:id="rId2"/>
    <p:sldId id="257" r:id="rId3"/>
    <p:sldId id="258" r:id="rId4"/>
    <p:sldId id="259" r:id="rId5"/>
    <p:sldId id="631" r:id="rId6"/>
    <p:sldId id="260" r:id="rId7"/>
    <p:sldId id="261" r:id="rId8"/>
    <p:sldId id="262" r:id="rId9"/>
    <p:sldId id="263" r:id="rId10"/>
    <p:sldId id="264" r:id="rId11"/>
    <p:sldId id="632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Lilita One" panose="02000000000000000000" pitchFamily="2" charset="0"/>
      <p:regular r:id="rId27"/>
    </p:embeddedFont>
    <p:embeddedFont>
      <p:font typeface="Raleway" pitchFamily="2" charset="77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54" d="100"/>
          <a:sy n="154" d="100"/>
        </p:scale>
        <p:origin x="4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c477653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c477653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(CITE IMAGE)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4a24600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4a24600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3506e8df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3506e8df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3506e8df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3506e8df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c97d49f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c97d49f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c97d49fa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c97d49fa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(CITE IMAGE)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c477653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c477653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(CITE IMAGE)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17f5c86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17f5c86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838f9a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838f9a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c97d49f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c97d49f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c4a24600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c4a24600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c4a24600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c4a24600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77453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8907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20555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7364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0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1131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73739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78375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8060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84338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94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01725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52736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6957-9CBB-A342-AB63-7FAD0F9D688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2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DCA7A-ACCA-F044-84E8-575B0F46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4173"/>
          <a:stretch/>
        </p:blipFill>
        <p:spPr>
          <a:xfrm>
            <a:off x="-8588" y="78"/>
            <a:ext cx="9161176" cy="1323655"/>
          </a:xfrm>
          <a:prstGeom prst="rect">
            <a:avLst/>
          </a:prstGeom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C33C4B-F6F1-A642-83E1-7C3D71B89234}"/>
              </a:ext>
            </a:extLst>
          </p:cNvPr>
          <p:cNvSpPr txBox="1">
            <a:spLocks/>
          </p:cNvSpPr>
          <p:nvPr/>
        </p:nvSpPr>
        <p:spPr>
          <a:xfrm>
            <a:off x="78088" y="1706455"/>
            <a:ext cx="8965072" cy="1259048"/>
          </a:xfrm>
          <a:prstGeom prst="rect">
            <a:avLst/>
          </a:prstGeom>
        </p:spPr>
        <p:txBody>
          <a:bodyPr lIns="48219" tIns="24109" rIns="48219" bIns="24109" anchor="t"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3797" b="1" dirty="0">
                <a:solidFill>
                  <a:schemeClr val="accent1"/>
                </a:solidFill>
                <a:latin typeface="Calibri Light"/>
                <a:cs typeface="Calibri Light"/>
              </a:rPr>
              <a:t>EVALUATING ENM PERFORMANCE </a:t>
            </a:r>
          </a:p>
          <a:p>
            <a:pPr hangingPunct="1"/>
            <a:r>
              <a:rPr lang="en-US" sz="3797" b="1" dirty="0">
                <a:solidFill>
                  <a:schemeClr val="accent1"/>
                </a:solidFill>
                <a:latin typeface="Calibri Light"/>
                <a:cs typeface="Calibri Light"/>
              </a:rPr>
              <a:t>WITH NULL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BE0B-614A-E042-B001-2EE4EA766AA6}"/>
              </a:ext>
            </a:extLst>
          </p:cNvPr>
          <p:cNvSpPr txBox="1"/>
          <p:nvPr/>
        </p:nvSpPr>
        <p:spPr>
          <a:xfrm>
            <a:off x="3263272" y="2967353"/>
            <a:ext cx="2314333" cy="697841"/>
          </a:xfrm>
          <a:prstGeom prst="rect">
            <a:avLst/>
          </a:prstGeom>
          <a:noFill/>
        </p:spPr>
        <p:txBody>
          <a:bodyPr wrap="none" lIns="48219" tIns="24109" rIns="48219" bIns="24109" rtlCol="0" anchor="t">
            <a:spAutoFit/>
          </a:bodyPr>
          <a:lstStyle/>
          <a:p>
            <a:r>
              <a:rPr lang="en-US" sz="2109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Tyler Radtke</a:t>
            </a:r>
            <a:endParaRPr lang="en-US" sz="2109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10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F8834-53FB-17B1-CAF1-B897CB73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51" y="4329625"/>
            <a:ext cx="2239229" cy="69133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E06C6-FA79-1E3D-FD31-F2B082C94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8371" y="4458631"/>
            <a:ext cx="2460420" cy="436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66CDE-77E9-3CBF-32C5-7FF73D4F0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265" y="4361144"/>
            <a:ext cx="2009007" cy="631115"/>
          </a:xfrm>
          <a:prstGeom prst="rect">
            <a:avLst/>
          </a:prstGeom>
        </p:spPr>
      </p:pic>
      <p:pic>
        <p:nvPicPr>
          <p:cNvPr id="7" name="Picture 6" descr="File:NSF Logo.jpg - Wikimedia Commons">
            <a:extLst>
              <a:ext uri="{FF2B5EF4-FFF2-40B4-BE49-F238E27FC236}">
                <a16:creationId xmlns:a16="http://schemas.microsoft.com/office/drawing/2014/main" id="{693BD4C2-73E8-9302-DF63-69EF3E269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759" y="4304843"/>
            <a:ext cx="820393" cy="80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25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-61220" y="316126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Sample code</a:t>
            </a:r>
            <a:endParaRPr sz="4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4939500" y="858400"/>
            <a:ext cx="38370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b="1" dirty="0">
                <a:solidFill>
                  <a:schemeClr val="tx1"/>
                </a:solidFill>
              </a:rPr>
              <a:t>Filter the resulting models by selecting for the one with the lowest omission rate and highest area under the curve value</a:t>
            </a:r>
            <a:endParaRPr sz="1900" b="1" dirty="0">
              <a:solidFill>
                <a:schemeClr val="tx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939500" y="3753775"/>
            <a:ext cx="3456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Optimal model parameters: </a:t>
            </a:r>
            <a:endParaRPr sz="19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fc = L, rm = 1</a:t>
            </a:r>
            <a:endParaRPr sz="19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44975" y="1124725"/>
            <a:ext cx="37482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Using tools in the </a:t>
            </a:r>
            <a:r>
              <a:rPr lang="en" sz="1700" b="1" dirty="0" err="1">
                <a:latin typeface="Lato"/>
                <a:ea typeface="Lato"/>
                <a:cs typeface="Lato"/>
                <a:sym typeface="Lato"/>
              </a:rPr>
              <a:t>ENMeval</a:t>
            </a: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 package</a:t>
            </a:r>
            <a:endParaRPr sz="17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18" y="2466400"/>
            <a:ext cx="8397982" cy="16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/>
          <p:nvPr/>
        </p:nvSpPr>
        <p:spPr>
          <a:xfrm>
            <a:off x="204788" y="3387575"/>
            <a:ext cx="5397300" cy="631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5608-B525-B4E0-602F-5A032C9A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4855" y="266006"/>
            <a:ext cx="9933709" cy="619931"/>
          </a:xfrm>
        </p:spPr>
        <p:txBody>
          <a:bodyPr/>
          <a:lstStyle/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does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ENMevaluate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generate null models?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952AB-0938-737B-6739-364FF1F04D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4059" y="944126"/>
            <a:ext cx="8602441" cy="3993634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1 - Use the same number of presence points as the empirical model, but sample them randomly from the background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2 -  Fit models with those random points using the same algorithm and environmental predictors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3 - Evaluate performance using real withheld presence data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4 - Repeat many times to generate a </a:t>
            </a:r>
            <a:r>
              <a:rPr lang="en-US" b="1" dirty="0">
                <a:solidFill>
                  <a:schemeClr val="tx1"/>
                </a:solidFill>
              </a:rPr>
              <a:t>null distribution</a:t>
            </a:r>
            <a:r>
              <a:rPr lang="en-US" dirty="0">
                <a:solidFill>
                  <a:schemeClr val="tx1"/>
                </a:solidFill>
              </a:rPr>
              <a:t> of performance metrics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5 - Compare the </a:t>
            </a:r>
            <a:r>
              <a:rPr lang="en-US" b="1" dirty="0">
                <a:solidFill>
                  <a:schemeClr val="tx1"/>
                </a:solidFill>
              </a:rPr>
              <a:t>empirical model’s AUC and omission rate </a:t>
            </a:r>
            <a:r>
              <a:rPr lang="en-US" dirty="0">
                <a:solidFill>
                  <a:schemeClr val="tx1"/>
                </a:solidFill>
              </a:rPr>
              <a:t>to the null distribution to assess significance</a:t>
            </a:r>
          </a:p>
        </p:txBody>
      </p:sp>
    </p:spTree>
    <p:extLst>
      <p:ext uri="{BB962C8B-B14F-4D97-AF65-F5344CB8AC3E}">
        <p14:creationId xmlns:p14="http://schemas.microsoft.com/office/powerpoint/2010/main" val="370577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125" y="3406513"/>
            <a:ext cx="4702855" cy="11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-69533" y="257118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Sample code</a:t>
            </a:r>
            <a:endParaRPr sz="4500" dirty="0"/>
          </a:p>
        </p:txBody>
      </p:sp>
      <p:sp>
        <p:nvSpPr>
          <p:cNvPr id="179" name="Google Shape;179;p22"/>
          <p:cNvSpPr txBox="1">
            <a:spLocks noGrp="1"/>
          </p:cNvSpPr>
          <p:nvPr>
            <p:ph type="body" idx="2"/>
          </p:nvPr>
        </p:nvSpPr>
        <p:spPr>
          <a:xfrm>
            <a:off x="4939500" y="656275"/>
            <a:ext cx="3837000" cy="12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 b="1" dirty="0">
                <a:solidFill>
                  <a:schemeClr val="tx1"/>
                </a:solidFill>
              </a:rPr>
              <a:t>Generate null models using  parameters from optimal model</a:t>
            </a:r>
            <a:endParaRPr sz="1900" b="1" dirty="0">
              <a:solidFill>
                <a:schemeClr val="tx1"/>
              </a:solidFill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2146000" y="3917825"/>
            <a:ext cx="2225100" cy="3225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44975" y="1124725"/>
            <a:ext cx="37482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Using tools in the </a:t>
            </a:r>
            <a:r>
              <a:rPr lang="en" sz="1700" b="1" dirty="0" err="1">
                <a:latin typeface="Lato"/>
                <a:ea typeface="Lato"/>
                <a:cs typeface="Lato"/>
                <a:sym typeface="Lato"/>
              </a:rPr>
              <a:t>ENMeval</a:t>
            </a: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 package</a:t>
            </a:r>
            <a:endParaRPr sz="17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125" y="1857175"/>
            <a:ext cx="5529249" cy="11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807225" y="4532900"/>
            <a:ext cx="579600" cy="3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22"/>
          <p:cNvCxnSpPr/>
          <p:nvPr/>
        </p:nvCxnSpPr>
        <p:spPr>
          <a:xfrm>
            <a:off x="237825" y="2794250"/>
            <a:ext cx="569400" cy="0"/>
          </a:xfrm>
          <a:prstGeom prst="straightConnector1">
            <a:avLst/>
          </a:prstGeom>
          <a:noFill/>
          <a:ln w="28575" cap="flat" cmpd="sng">
            <a:solidFill>
              <a:srgbClr val="DF000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 title="Galax_urceolata_null_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832" y="0"/>
            <a:ext cx="557348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Output:</a:t>
            </a:r>
            <a:endParaRPr dirty="0"/>
          </a:p>
        </p:txBody>
      </p:sp>
      <p:sp>
        <p:nvSpPr>
          <p:cNvPr id="191" name="Google Shape;191;p23"/>
          <p:cNvSpPr txBox="1"/>
          <p:nvPr/>
        </p:nvSpPr>
        <p:spPr>
          <a:xfrm>
            <a:off x="312800" y="1347625"/>
            <a:ext cx="29496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Lato"/>
                <a:ea typeface="Lato"/>
                <a:cs typeface="Lato"/>
                <a:sym typeface="Lato"/>
              </a:rPr>
              <a:t>Plot shows the median  AUC value and OR for the empirical model (red) against the null distribution values (blue)</a:t>
            </a:r>
            <a:endParaRPr sz="2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6488875" y="2734400"/>
            <a:ext cx="1148700" cy="6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F000F"/>
                </a:solidFill>
                <a:latin typeface="Lato"/>
                <a:ea typeface="Lato"/>
                <a:cs typeface="Lato"/>
                <a:sym typeface="Lato"/>
              </a:rPr>
              <a:t>Empirical Model</a:t>
            </a:r>
            <a:endParaRPr sz="1800">
              <a:solidFill>
                <a:srgbClr val="DF000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965250" y="1023500"/>
            <a:ext cx="1344000" cy="49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Null Model average</a:t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3"/>
          <p:cNvCxnSpPr/>
          <p:nvPr/>
        </p:nvCxnSpPr>
        <p:spPr>
          <a:xfrm>
            <a:off x="5650600" y="1769700"/>
            <a:ext cx="538200" cy="776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3"/>
          <p:cNvCxnSpPr>
            <a:stCxn id="192" idx="1"/>
          </p:cNvCxnSpPr>
          <p:nvPr/>
        </p:nvCxnSpPr>
        <p:spPr>
          <a:xfrm flipH="1">
            <a:off x="3880975" y="3076250"/>
            <a:ext cx="2607900" cy="49200"/>
          </a:xfrm>
          <a:prstGeom prst="straightConnector1">
            <a:avLst/>
          </a:prstGeom>
          <a:noFill/>
          <a:ln w="28575" cap="flat" cmpd="sng">
            <a:solidFill>
              <a:srgbClr val="DF000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3"/>
          <p:cNvCxnSpPr>
            <a:stCxn id="192" idx="0"/>
          </p:cNvCxnSpPr>
          <p:nvPr/>
        </p:nvCxnSpPr>
        <p:spPr>
          <a:xfrm rot="10800000" flipH="1">
            <a:off x="7063225" y="1521200"/>
            <a:ext cx="1422900" cy="1213200"/>
          </a:xfrm>
          <a:prstGeom prst="straightConnector1">
            <a:avLst/>
          </a:prstGeom>
          <a:noFill/>
          <a:ln w="28575" cap="flat" cmpd="sng">
            <a:solidFill>
              <a:srgbClr val="DF000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3"/>
          <p:cNvCxnSpPr>
            <a:stCxn id="193" idx="1"/>
          </p:cNvCxnSpPr>
          <p:nvPr/>
        </p:nvCxnSpPr>
        <p:spPr>
          <a:xfrm rot="10800000">
            <a:off x="4108450" y="1262750"/>
            <a:ext cx="856800" cy="96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3"/>
          <p:cNvSpPr txBox="1"/>
          <p:nvPr/>
        </p:nvSpPr>
        <p:spPr>
          <a:xfrm>
            <a:off x="6582000" y="124175"/>
            <a:ext cx="1749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Omission rate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7818700" y="4674925"/>
            <a:ext cx="861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AUC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-102783" y="2385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Sample code</a:t>
            </a:r>
            <a:endParaRPr sz="4500" dirty="0"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2"/>
          </p:nvPr>
        </p:nvSpPr>
        <p:spPr>
          <a:xfrm>
            <a:off x="4962025" y="1717950"/>
            <a:ext cx="3837000" cy="8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tx1"/>
                </a:solidFill>
              </a:rPr>
              <a:t>Generate a new suite of models with a wider range of parameters</a:t>
            </a:r>
            <a:endParaRPr sz="19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 b="1" dirty="0"/>
          </a:p>
        </p:txBody>
      </p:sp>
      <p:sp>
        <p:nvSpPr>
          <p:cNvPr id="206" name="Google Shape;206;p24"/>
          <p:cNvSpPr txBox="1"/>
          <p:nvPr/>
        </p:nvSpPr>
        <p:spPr>
          <a:xfrm>
            <a:off x="344975" y="1124725"/>
            <a:ext cx="37482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Using tools in the </a:t>
            </a:r>
            <a:r>
              <a:rPr lang="en" sz="1700" b="1" dirty="0" err="1">
                <a:latin typeface="Lato"/>
                <a:ea typeface="Lato"/>
                <a:cs typeface="Lato"/>
                <a:sym typeface="Lato"/>
              </a:rPr>
              <a:t>ENMeval</a:t>
            </a: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 package</a:t>
            </a:r>
            <a:endParaRPr sz="17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70" y="2456725"/>
            <a:ext cx="7023565" cy="20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/>
          <p:nvPr/>
        </p:nvSpPr>
        <p:spPr>
          <a:xfrm>
            <a:off x="2959850" y="2968562"/>
            <a:ext cx="5100900" cy="5031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5" title="Galax_urceolata_null_histogram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800" y="-700"/>
            <a:ext cx="5573484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42603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Output: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344938" y="1896265"/>
            <a:ext cx="32265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Lato"/>
                <a:ea typeface="Lato"/>
                <a:cs typeface="Lato"/>
                <a:sym typeface="Lato"/>
              </a:rPr>
              <a:t>New optimal model: </a:t>
            </a:r>
            <a:endParaRPr sz="19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Lato"/>
                <a:ea typeface="Lato"/>
                <a:cs typeface="Lato"/>
                <a:sym typeface="Lato"/>
              </a:rPr>
              <a:t>fc=H, rm=1</a:t>
            </a:r>
            <a:endParaRPr sz="1900"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Significant improvement compared to null models after incorporating a wider range of parameters</a:t>
            </a:r>
            <a:endParaRPr sz="2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6954575" y="2883200"/>
            <a:ext cx="1148700" cy="68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F000F"/>
                </a:solidFill>
                <a:latin typeface="Lato"/>
                <a:ea typeface="Lato"/>
                <a:cs typeface="Lato"/>
                <a:sym typeface="Lato"/>
              </a:rPr>
              <a:t>Empirical Model</a:t>
            </a:r>
            <a:endParaRPr sz="1800">
              <a:solidFill>
                <a:srgbClr val="DF000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5"/>
          <p:cNvSpPr txBox="1"/>
          <p:nvPr/>
        </p:nvSpPr>
        <p:spPr>
          <a:xfrm>
            <a:off x="5610575" y="904638"/>
            <a:ext cx="1344000" cy="49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Null Model average</a:t>
            </a:r>
            <a:endParaRPr sz="1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" name="Google Shape;218;p25"/>
          <p:cNvCxnSpPr/>
          <p:nvPr/>
        </p:nvCxnSpPr>
        <p:spPr>
          <a:xfrm>
            <a:off x="6095675" y="1583300"/>
            <a:ext cx="538200" cy="776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5"/>
          <p:cNvCxnSpPr>
            <a:stCxn id="216" idx="1"/>
          </p:cNvCxnSpPr>
          <p:nvPr/>
        </p:nvCxnSpPr>
        <p:spPr>
          <a:xfrm rot="10800000">
            <a:off x="6633875" y="3218450"/>
            <a:ext cx="320700" cy="6600"/>
          </a:xfrm>
          <a:prstGeom prst="straightConnector1">
            <a:avLst/>
          </a:prstGeom>
          <a:noFill/>
          <a:ln w="28575" cap="flat" cmpd="sng">
            <a:solidFill>
              <a:srgbClr val="DF000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5"/>
          <p:cNvCxnSpPr>
            <a:stCxn id="216" idx="0"/>
          </p:cNvCxnSpPr>
          <p:nvPr/>
        </p:nvCxnSpPr>
        <p:spPr>
          <a:xfrm rot="10800000" flipH="1">
            <a:off x="7528925" y="1583300"/>
            <a:ext cx="1019400" cy="1299900"/>
          </a:xfrm>
          <a:prstGeom prst="straightConnector1">
            <a:avLst/>
          </a:prstGeom>
          <a:noFill/>
          <a:ln w="28575" cap="flat" cmpd="sng">
            <a:solidFill>
              <a:srgbClr val="DF000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25"/>
          <p:cNvCxnSpPr>
            <a:stCxn id="217" idx="1"/>
          </p:cNvCxnSpPr>
          <p:nvPr/>
        </p:nvCxnSpPr>
        <p:spPr>
          <a:xfrm rot="10800000">
            <a:off x="4418975" y="1138488"/>
            <a:ext cx="1191600" cy="15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25"/>
          <p:cNvSpPr txBox="1"/>
          <p:nvPr/>
        </p:nvSpPr>
        <p:spPr>
          <a:xfrm>
            <a:off x="6582000" y="124175"/>
            <a:ext cx="1749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Omission rate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7818700" y="4674925"/>
            <a:ext cx="8619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AUC</a:t>
            </a: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473494" y="597072"/>
            <a:ext cx="6534135" cy="5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Why create null models? </a:t>
            </a:r>
            <a:endParaRPr sz="4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296439" y="1576200"/>
            <a:ext cx="7974724" cy="3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Tx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Determine whether model performance is better than expected by chance.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Tx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Quantify how much better your model is than a null expectation.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Tx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Avoid false confidence by evaluating for bias, spatial autocorrelation and overfitting</a:t>
            </a:r>
            <a:endParaRPr lang="en-US" sz="2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Tx/>
              <a:buChar char="-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rigor to model selection and interpretation</a:t>
            </a:r>
            <a:endParaRPr lang="en-US" sz="2400" dirty="0">
              <a:solidFill>
                <a:srgbClr val="4343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695"/>
            <a:ext cx="9143999" cy="47918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6658425" y="1361575"/>
            <a:ext cx="2709000" cy="229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119600" y="1239100"/>
            <a:ext cx="3024600" cy="251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1429789" y="2331175"/>
            <a:ext cx="2028306" cy="244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2053025" y="2021450"/>
            <a:ext cx="1261325" cy="244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635875" y="2482400"/>
            <a:ext cx="1395900" cy="244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4">
            <a:alphaModFix/>
          </a:blip>
          <a:srcRect l="6628" t="8039" r="4276" b="6160"/>
          <a:stretch/>
        </p:blipFill>
        <p:spPr>
          <a:xfrm>
            <a:off x="5921350" y="541150"/>
            <a:ext cx="3262099" cy="267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4"/>
          <p:cNvCxnSpPr/>
          <p:nvPr/>
        </p:nvCxnSpPr>
        <p:spPr>
          <a:xfrm rot="10800000" flipH="1">
            <a:off x="6149950" y="1542425"/>
            <a:ext cx="1456500" cy="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Google Shape;86;p14"/>
          <p:cNvSpPr txBox="1">
            <a:spLocks noGrp="1"/>
          </p:cNvSpPr>
          <p:nvPr>
            <p:ph type="body" idx="4294967295"/>
          </p:nvPr>
        </p:nvSpPr>
        <p:spPr>
          <a:xfrm>
            <a:off x="7353300" y="2278063"/>
            <a:ext cx="1790700" cy="154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Projection Model</a:t>
            </a:r>
            <a:endParaRPr sz="15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87" name="Google Shape;87;p14"/>
          <p:cNvSpPr/>
          <p:nvPr/>
        </p:nvSpPr>
        <p:spPr>
          <a:xfrm>
            <a:off x="-17845" y="3099415"/>
            <a:ext cx="9144000" cy="18054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-39450" y="4640231"/>
            <a:ext cx="89916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Bohl, C. L., Kass, J. M., &amp; Anderson, R. P. (2019). A new null model approach to quantify performance and significance for ecological niche models of species distributions. </a:t>
            </a:r>
            <a:r>
              <a:rPr lang="en" sz="700" i="1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Journal of Biogeography</a:t>
            </a:r>
            <a:r>
              <a:rPr lang="en" sz="7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700" i="1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46</a:t>
            </a:r>
            <a:r>
              <a:rPr lang="en" sz="7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(6), 1101–1111. https://</a:t>
            </a:r>
            <a:r>
              <a:rPr lang="en" sz="700" dirty="0" err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doi.org</a:t>
            </a:r>
            <a:r>
              <a:rPr lang="en" sz="7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/10.1111/jbi.13573 </a:t>
            </a:r>
            <a:endParaRPr sz="900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294967295"/>
          </p:nvPr>
        </p:nvSpPr>
        <p:spPr>
          <a:xfrm>
            <a:off x="0" y="3554413"/>
            <a:ext cx="8677275" cy="91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Typical ENM Process</a:t>
            </a:r>
            <a:endParaRPr sz="2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695"/>
            <a:ext cx="9143999" cy="479180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6658425" y="1361575"/>
            <a:ext cx="2709000" cy="2294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119600" y="1239100"/>
            <a:ext cx="3024600" cy="251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386425" y="2407375"/>
            <a:ext cx="2138700" cy="244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8200" y="2028750"/>
            <a:ext cx="1395900" cy="244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648575" y="2482400"/>
            <a:ext cx="1395900" cy="2443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l="6628" t="8039" r="4276" b="6160"/>
          <a:stretch/>
        </p:blipFill>
        <p:spPr>
          <a:xfrm>
            <a:off x="5921350" y="541150"/>
            <a:ext cx="3262099" cy="267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5"/>
          <p:cNvCxnSpPr/>
          <p:nvPr/>
        </p:nvCxnSpPr>
        <p:spPr>
          <a:xfrm rot="10800000" flipH="1">
            <a:off x="6149950" y="1542425"/>
            <a:ext cx="1456500" cy="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/>
          <p:cNvSpPr txBox="1">
            <a:spLocks noGrp="1"/>
          </p:cNvSpPr>
          <p:nvPr>
            <p:ph type="body" idx="4294967295"/>
          </p:nvPr>
        </p:nvSpPr>
        <p:spPr>
          <a:xfrm>
            <a:off x="7353300" y="2278063"/>
            <a:ext cx="1790700" cy="1547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Projection Model</a:t>
            </a:r>
            <a:endParaRPr sz="15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03" name="Google Shape;103;p15"/>
          <p:cNvSpPr/>
          <p:nvPr/>
        </p:nvSpPr>
        <p:spPr>
          <a:xfrm>
            <a:off x="0" y="3120500"/>
            <a:ext cx="9144000" cy="18054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4294967295"/>
          </p:nvPr>
        </p:nvSpPr>
        <p:spPr>
          <a:xfrm>
            <a:off x="0" y="3554413"/>
            <a:ext cx="8677275" cy="91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Typical ENM Process</a:t>
            </a:r>
            <a:endParaRPr sz="2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105" name="Google Shape;105;p15"/>
          <p:cNvSpPr txBox="1"/>
          <p:nvPr/>
        </p:nvSpPr>
        <p:spPr>
          <a:xfrm>
            <a:off x="-29925" y="4807275"/>
            <a:ext cx="8991600" cy="59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Bohl, C. L., Kass, J. M., &amp; Anderson, R. P. (2019). A new null model approach to quantify performance and significance for ecological niche models of species distributions. </a:t>
            </a:r>
            <a:r>
              <a:rPr lang="en" sz="600" i="1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Journal of Biogeography</a:t>
            </a:r>
            <a:r>
              <a:rPr lang="en" sz="6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600" i="1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46</a:t>
            </a:r>
            <a:r>
              <a:rPr lang="en" sz="6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(6), 1101–1111. https://</a:t>
            </a:r>
            <a:r>
              <a:rPr lang="en" sz="600" dirty="0" err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doi.org</a:t>
            </a:r>
            <a:r>
              <a:rPr lang="en" sz="6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/10.1111/jbi.13573 </a:t>
            </a:r>
            <a:endParaRPr sz="800" dirty="0"/>
          </a:p>
        </p:txBody>
      </p:sp>
      <p:sp>
        <p:nvSpPr>
          <p:cNvPr id="106" name="Google Shape;106;p15"/>
          <p:cNvSpPr txBox="1"/>
          <p:nvPr/>
        </p:nvSpPr>
        <p:spPr>
          <a:xfrm rot="-757418">
            <a:off x="202249" y="412185"/>
            <a:ext cx="3893007" cy="1091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Do these patterns truly exist?</a:t>
            </a:r>
            <a:endParaRPr sz="3400" dirty="0">
              <a:solidFill>
                <a:schemeClr val="dk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 rot="533813">
            <a:off x="5007657" y="529996"/>
            <a:ext cx="3893141" cy="1091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Is there collection bias?</a:t>
            </a:r>
            <a:endParaRPr sz="3400" dirty="0">
              <a:solidFill>
                <a:schemeClr val="dk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 rot="289822">
            <a:off x="2220217" y="1971876"/>
            <a:ext cx="4236045" cy="11678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2"/>
                </a:solidFill>
                <a:latin typeface="Lilita One"/>
                <a:ea typeface="Lilita One"/>
                <a:cs typeface="Lilita One"/>
                <a:sym typeface="Lilita One"/>
              </a:rPr>
              <a:t>Are our models better than random?</a:t>
            </a:r>
            <a:endParaRPr sz="3400" dirty="0">
              <a:solidFill>
                <a:schemeClr val="dk2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1695"/>
            <a:ext cx="9143999" cy="479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0" y="4791805"/>
            <a:ext cx="8991600" cy="59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Bohl, C. L., Kass, J. M., &amp; Anderson, R. P. (2019). A new null model approach to quantify performance and significance for ecological niche models of species distributions. </a:t>
            </a:r>
            <a:r>
              <a:rPr lang="en" sz="600" i="1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Journal of Biogeography</a:t>
            </a:r>
            <a:r>
              <a:rPr lang="en" sz="6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" sz="600" i="1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46</a:t>
            </a:r>
            <a:r>
              <a:rPr lang="en" sz="6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(6), 1101–1111. https://</a:t>
            </a:r>
            <a:r>
              <a:rPr lang="en" sz="600" dirty="0" err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doi.org</a:t>
            </a:r>
            <a:r>
              <a:rPr lang="en" sz="600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/10.1111/jbi.13573 </a:t>
            </a:r>
            <a:endParaRPr sz="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6ADB90-2D3B-229A-C2BD-86DD3401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3" y="2052320"/>
            <a:ext cx="4599229" cy="22453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49970-D843-530D-D864-9EAA982B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31" y="2052320"/>
            <a:ext cx="4108356" cy="2245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959943-CACD-EF6E-3E04-FC12531670F1}"/>
              </a:ext>
            </a:extLst>
          </p:cNvPr>
          <p:cNvSpPr txBox="1"/>
          <p:nvPr/>
        </p:nvSpPr>
        <p:spPr>
          <a:xfrm>
            <a:off x="0" y="705535"/>
            <a:ext cx="926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Actual vs. predicted habitat suitability values</a:t>
            </a:r>
          </a:p>
        </p:txBody>
      </p:sp>
    </p:spTree>
    <p:extLst>
      <p:ext uri="{BB962C8B-B14F-4D97-AF65-F5344CB8AC3E}">
        <p14:creationId xmlns:p14="http://schemas.microsoft.com/office/powerpoint/2010/main" val="264762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75" y="1173938"/>
            <a:ext cx="4540300" cy="34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body" idx="4294967295"/>
          </p:nvPr>
        </p:nvSpPr>
        <p:spPr>
          <a:xfrm>
            <a:off x="0" y="201613"/>
            <a:ext cx="8677275" cy="91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Raleway"/>
                <a:ea typeface="Raleway"/>
                <a:cs typeface="Raleway"/>
                <a:sym typeface="Raleway"/>
              </a:rPr>
              <a:t>Area Under the Curve (AUC)</a:t>
            </a:r>
            <a:endParaRPr sz="2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121" name="Google Shape;121;p17"/>
          <p:cNvSpPr txBox="1"/>
          <p:nvPr/>
        </p:nvSpPr>
        <p:spPr>
          <a:xfrm>
            <a:off x="4977925" y="1391650"/>
            <a:ext cx="4243200" cy="3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False positive rate (specificity) vs. true positive rate (sensitivity)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AUC = 1.0  -&gt;  perfect model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AUC = 0.5  -&gt;  model performs no better than  random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AUC = &lt;0.5  -&gt; a sign of error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AUC evaluates a model’s ability to distinguish between presence/background points 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427675" y="1112251"/>
            <a:ext cx="3602861" cy="3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7533675" y="3530975"/>
            <a:ext cx="151800" cy="166800"/>
          </a:xfrm>
          <a:prstGeom prst="flowChartConnector">
            <a:avLst/>
          </a:prstGeom>
          <a:solidFill>
            <a:schemeClr val="accent3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7534275" y="3801450"/>
            <a:ext cx="151800" cy="166800"/>
          </a:xfrm>
          <a:prstGeom prst="flowChartConnector">
            <a:avLst/>
          </a:prstGeom>
          <a:solidFill>
            <a:schemeClr val="accent3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318675" y="3530975"/>
            <a:ext cx="151800" cy="166800"/>
          </a:xfrm>
          <a:prstGeom prst="flowChartConnector">
            <a:avLst/>
          </a:prstGeom>
          <a:solidFill>
            <a:schemeClr val="accent3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381875" y="2757300"/>
            <a:ext cx="151800" cy="166800"/>
          </a:xfrm>
          <a:prstGeom prst="flowChartConnector">
            <a:avLst/>
          </a:prstGeom>
          <a:solidFill>
            <a:schemeClr val="accent3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6497700" y="1704600"/>
            <a:ext cx="151800" cy="166800"/>
          </a:xfrm>
          <a:prstGeom prst="flowChartConnector">
            <a:avLst/>
          </a:prstGeom>
          <a:solidFill>
            <a:srgbClr val="FFFF00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482325" y="1410875"/>
            <a:ext cx="151800" cy="166800"/>
          </a:xfrm>
          <a:prstGeom prst="flowChartConnector">
            <a:avLst/>
          </a:prstGeom>
          <a:solidFill>
            <a:schemeClr val="accent3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046750" y="2952750"/>
            <a:ext cx="151800" cy="166800"/>
          </a:xfrm>
          <a:prstGeom prst="flowChartConnector">
            <a:avLst/>
          </a:prstGeom>
          <a:solidFill>
            <a:schemeClr val="accent3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318675" y="3195750"/>
            <a:ext cx="151800" cy="166800"/>
          </a:xfrm>
          <a:prstGeom prst="flowChartConnector">
            <a:avLst/>
          </a:prstGeom>
          <a:solidFill>
            <a:schemeClr val="accent3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713275" y="3287975"/>
            <a:ext cx="151800" cy="166800"/>
          </a:xfrm>
          <a:prstGeom prst="flowChartConnector">
            <a:avLst/>
          </a:prstGeom>
          <a:solidFill>
            <a:schemeClr val="accent3"/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122950" y="2125725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4294967295"/>
          </p:nvPr>
        </p:nvSpPr>
        <p:spPr>
          <a:xfrm>
            <a:off x="0" y="201613"/>
            <a:ext cx="8677275" cy="91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Raleway"/>
                <a:ea typeface="Raleway"/>
                <a:cs typeface="Raleway"/>
                <a:sym typeface="Raleway"/>
              </a:rPr>
              <a:t>Omission Rate (OR)</a:t>
            </a:r>
            <a:endParaRPr sz="2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sp>
        <p:nvSpPr>
          <p:cNvPr id="138" name="Google Shape;138;p18"/>
          <p:cNvSpPr txBox="1"/>
          <p:nvPr/>
        </p:nvSpPr>
        <p:spPr>
          <a:xfrm rot="702">
            <a:off x="4739477" y="2155875"/>
            <a:ext cx="1468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Lato"/>
                <a:ea typeface="Lato"/>
                <a:cs typeface="Lato"/>
                <a:sym typeface="Lato"/>
              </a:rPr>
              <a:t>Classified as “unsuitable”</a:t>
            </a:r>
            <a:endParaRPr sz="15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8"/>
          <p:cNvCxnSpPr>
            <a:endCxn id="131" idx="3"/>
          </p:cNvCxnSpPr>
          <p:nvPr/>
        </p:nvCxnSpPr>
        <p:spPr>
          <a:xfrm rot="10800000" flipH="1">
            <a:off x="6105931" y="1846973"/>
            <a:ext cx="414000" cy="366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8"/>
          <p:cNvSpPr txBox="1"/>
          <p:nvPr/>
        </p:nvSpPr>
        <p:spPr>
          <a:xfrm>
            <a:off x="848625" y="1479925"/>
            <a:ext cx="3094500" cy="30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OR = the proportion of known presence points that the model fails to predict as suitable</a:t>
            </a:r>
            <a:endParaRPr sz="25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 rot="702">
            <a:off x="4824877" y="3454925"/>
            <a:ext cx="1468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Lato"/>
                <a:ea typeface="Lato"/>
                <a:cs typeface="Lato"/>
                <a:sym typeface="Lato"/>
              </a:rPr>
              <a:t>Classified as “suitable”</a:t>
            </a:r>
            <a:endParaRPr sz="15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 rot="10800000" flipH="1">
            <a:off x="6207975" y="3341975"/>
            <a:ext cx="953700" cy="312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8"/>
          <p:cNvSpPr txBox="1"/>
          <p:nvPr/>
        </p:nvSpPr>
        <p:spPr>
          <a:xfrm>
            <a:off x="848625" y="3245250"/>
            <a:ext cx="30945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Example: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Lato"/>
                <a:ea typeface="Lato"/>
                <a:cs typeface="Lato"/>
                <a:sym typeface="Lato"/>
              </a:rPr>
              <a:t>OR = 0.1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6;p18">
            <a:extLst>
              <a:ext uri="{FF2B5EF4-FFF2-40B4-BE49-F238E27FC236}">
                <a16:creationId xmlns:a16="http://schemas.microsoft.com/office/drawing/2014/main" id="{57C92A3F-D78C-DD1D-8EC5-C25844A7B744}"/>
              </a:ext>
            </a:extLst>
          </p:cNvPr>
          <p:cNvSpPr/>
          <p:nvPr/>
        </p:nvSpPr>
        <p:spPr>
          <a:xfrm>
            <a:off x="5482325" y="1411092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36;p18">
            <a:extLst>
              <a:ext uri="{FF2B5EF4-FFF2-40B4-BE49-F238E27FC236}">
                <a16:creationId xmlns:a16="http://schemas.microsoft.com/office/drawing/2014/main" id="{DC91480B-BF15-7E6C-678A-C614FBB185EA}"/>
              </a:ext>
            </a:extLst>
          </p:cNvPr>
          <p:cNvSpPr/>
          <p:nvPr/>
        </p:nvSpPr>
        <p:spPr>
          <a:xfrm>
            <a:off x="7381875" y="2749748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36;p18">
            <a:extLst>
              <a:ext uri="{FF2B5EF4-FFF2-40B4-BE49-F238E27FC236}">
                <a16:creationId xmlns:a16="http://schemas.microsoft.com/office/drawing/2014/main" id="{88787C4F-6F96-5773-3C98-0CC06E40463D}"/>
              </a:ext>
            </a:extLst>
          </p:cNvPr>
          <p:cNvSpPr/>
          <p:nvPr/>
        </p:nvSpPr>
        <p:spPr>
          <a:xfrm>
            <a:off x="7046750" y="2952750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36;p18">
            <a:extLst>
              <a:ext uri="{FF2B5EF4-FFF2-40B4-BE49-F238E27FC236}">
                <a16:creationId xmlns:a16="http://schemas.microsoft.com/office/drawing/2014/main" id="{BF6A4E8C-D146-951E-82CB-7CF3656E57E4}"/>
              </a:ext>
            </a:extLst>
          </p:cNvPr>
          <p:cNvSpPr/>
          <p:nvPr/>
        </p:nvSpPr>
        <p:spPr>
          <a:xfrm>
            <a:off x="7325505" y="3201936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36;p18">
            <a:extLst>
              <a:ext uri="{FF2B5EF4-FFF2-40B4-BE49-F238E27FC236}">
                <a16:creationId xmlns:a16="http://schemas.microsoft.com/office/drawing/2014/main" id="{6211EB6F-11FA-196B-2AC2-5141C8F11A01}"/>
              </a:ext>
            </a:extLst>
          </p:cNvPr>
          <p:cNvSpPr/>
          <p:nvPr/>
        </p:nvSpPr>
        <p:spPr>
          <a:xfrm>
            <a:off x="7713275" y="3292592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36;p18">
            <a:extLst>
              <a:ext uri="{FF2B5EF4-FFF2-40B4-BE49-F238E27FC236}">
                <a16:creationId xmlns:a16="http://schemas.microsoft.com/office/drawing/2014/main" id="{9B1E7B29-C8EB-7739-1F4D-BC424FE95619}"/>
              </a:ext>
            </a:extLst>
          </p:cNvPr>
          <p:cNvSpPr/>
          <p:nvPr/>
        </p:nvSpPr>
        <p:spPr>
          <a:xfrm>
            <a:off x="7325505" y="3540049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36;p18">
            <a:extLst>
              <a:ext uri="{FF2B5EF4-FFF2-40B4-BE49-F238E27FC236}">
                <a16:creationId xmlns:a16="http://schemas.microsoft.com/office/drawing/2014/main" id="{723A635F-9552-FAD0-2D81-A5A4D6E0D0FE}"/>
              </a:ext>
            </a:extLst>
          </p:cNvPr>
          <p:cNvSpPr/>
          <p:nvPr/>
        </p:nvSpPr>
        <p:spPr>
          <a:xfrm>
            <a:off x="7533675" y="3531736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36;p18">
            <a:extLst>
              <a:ext uri="{FF2B5EF4-FFF2-40B4-BE49-F238E27FC236}">
                <a16:creationId xmlns:a16="http://schemas.microsoft.com/office/drawing/2014/main" id="{6B482592-2609-973A-B32B-A254D24933A7}"/>
              </a:ext>
            </a:extLst>
          </p:cNvPr>
          <p:cNvSpPr/>
          <p:nvPr/>
        </p:nvSpPr>
        <p:spPr>
          <a:xfrm>
            <a:off x="7533675" y="3800689"/>
            <a:ext cx="151800" cy="1668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 w="28575" cap="flat" cmpd="sng">
            <a:solidFill>
              <a:srgbClr val="0409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4784450" y="4475175"/>
            <a:ext cx="1327200" cy="24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208325" y="295718"/>
            <a:ext cx="4045200" cy="17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 classes and regularization multiplier</a:t>
            </a:r>
            <a:endParaRPr sz="3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ubTitle" idx="1"/>
          </p:nvPr>
        </p:nvSpPr>
        <p:spPr>
          <a:xfrm>
            <a:off x="4807338" y="111335"/>
            <a:ext cx="4045200" cy="4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u="sng" dirty="0"/>
              <a:t>Balance complexity and fit</a:t>
            </a:r>
            <a:endParaRPr u="sng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 dirty="0"/>
              <a:t>- </a:t>
            </a:r>
            <a:r>
              <a:rPr lang="en" dirty="0"/>
              <a:t>Feature classes: shape of the expected response curve 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dirty="0"/>
              <a:t>- Response curve: the relationship between environmental variables and suitability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dirty="0"/>
              <a:t>- Regularization multiplier: penalty applied to reduce overfitting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49" y="2000840"/>
            <a:ext cx="3408925" cy="25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663" y="3486290"/>
            <a:ext cx="4760879" cy="15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350" y="2000840"/>
            <a:ext cx="811375" cy="256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-94649" y="23257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Sample code</a:t>
            </a:r>
            <a:endParaRPr sz="4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344975" y="1124725"/>
            <a:ext cx="37482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Using tools in the </a:t>
            </a:r>
            <a:r>
              <a:rPr lang="en" sz="1700" b="1" dirty="0" err="1">
                <a:latin typeface="Lato"/>
                <a:ea typeface="Lato"/>
                <a:cs typeface="Lato"/>
                <a:sym typeface="Lato"/>
              </a:rPr>
              <a:t>ENMeval</a:t>
            </a:r>
            <a:r>
              <a:rPr lang="en" sz="1700" b="1" dirty="0">
                <a:latin typeface="Lato"/>
                <a:ea typeface="Lato"/>
                <a:cs typeface="Lato"/>
                <a:sym typeface="Lato"/>
              </a:rPr>
              <a:t> package</a:t>
            </a:r>
            <a:endParaRPr sz="17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5193451" y="699149"/>
            <a:ext cx="33309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latin typeface="Lato"/>
                <a:ea typeface="Lato"/>
                <a:cs typeface="Lato"/>
                <a:sym typeface="Lato"/>
              </a:rPr>
              <a:t>ENMevaluate</a:t>
            </a:r>
            <a:r>
              <a:rPr lang="en" sz="1800" b="1" dirty="0">
                <a:latin typeface="Lato"/>
                <a:ea typeface="Lato"/>
                <a:cs typeface="Lato"/>
                <a:sym typeface="Lato"/>
              </a:rPr>
              <a:t> generates models with different combinations of feature classes and RMs</a:t>
            </a:r>
            <a:endParaRPr sz="1800" b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637" y="2240247"/>
            <a:ext cx="5364726" cy="202989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4093175" y="2780075"/>
            <a:ext cx="2545800" cy="433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661</Words>
  <Application>Microsoft Macintosh PowerPoint</Application>
  <PresentationFormat>On-screen Show (16:9)</PresentationFormat>
  <Paragraphs>81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 Light</vt:lpstr>
      <vt:lpstr>Lato</vt:lpstr>
      <vt:lpstr>Arial</vt:lpstr>
      <vt:lpstr>Raleway</vt:lpstr>
      <vt:lpstr>Helvetica Neue</vt:lpstr>
      <vt:lpstr>Lilita One</vt:lpstr>
      <vt:lpstr>Calibri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classes and regularization multiplier</vt:lpstr>
      <vt:lpstr>Sample code</vt:lpstr>
      <vt:lpstr>Sample code</vt:lpstr>
      <vt:lpstr>How does ENMevaluate generate null models?</vt:lpstr>
      <vt:lpstr>Sample code</vt:lpstr>
      <vt:lpstr>Output:</vt:lpstr>
      <vt:lpstr>Sample code</vt:lpstr>
      <vt:lpstr>Output:</vt:lpstr>
      <vt:lpstr>Why create null models?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Radtke, Tyler C.</cp:lastModifiedBy>
  <cp:revision>2</cp:revision>
  <dcterms:modified xsi:type="dcterms:W3CDTF">2025-07-25T16:01:17Z</dcterms:modified>
</cp:coreProperties>
</file>