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301" r:id="rId5"/>
    <p:sldId id="265" r:id="rId6"/>
    <p:sldId id="283" r:id="rId7"/>
    <p:sldId id="285" r:id="rId8"/>
    <p:sldId id="286" r:id="rId9"/>
    <p:sldId id="274" r:id="rId10"/>
    <p:sldId id="300" r:id="rId11"/>
    <p:sldId id="279" r:id="rId12"/>
    <p:sldId id="280" r:id="rId13"/>
    <p:sldId id="282" r:id="rId14"/>
    <p:sldId id="267" r:id="rId15"/>
    <p:sldId id="288" r:id="rId16"/>
    <p:sldId id="289" r:id="rId17"/>
    <p:sldId id="270" r:id="rId18"/>
    <p:sldId id="294" r:id="rId19"/>
    <p:sldId id="295" r:id="rId20"/>
    <p:sldId id="296" r:id="rId21"/>
    <p:sldId id="297" r:id="rId22"/>
    <p:sldId id="299" r:id="rId23"/>
    <p:sldId id="298" r:id="rId24"/>
    <p:sldId id="271" r:id="rId25"/>
    <p:sldId id="272" r:id="rId26"/>
    <p:sldId id="273"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3C5AFB-19EF-43C4-8D4B-722D3229E716}" v="189" dt="2025-07-27T05:00:08.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009" autoAdjust="0"/>
  </p:normalViewPr>
  <p:slideViewPr>
    <p:cSldViewPr snapToGrid="0">
      <p:cViewPr>
        <p:scale>
          <a:sx n="70" d="100"/>
          <a:sy n="70" d="100"/>
        </p:scale>
        <p:origin x="10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4C107-847F-4265-BA35-02D4655F8E44}" type="datetimeFigureOut">
              <a:rPr lang="en-US" smtClean="0"/>
              <a:t>7/26/2025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98C978-B7DC-4920-AD34-9BC83DC84BB4}" type="slidenum">
              <a:rPr lang="en-US" smtClean="0"/>
              <a:t>‹#›</a:t>
            </a:fld>
            <a:endParaRPr lang="en-US"/>
          </a:p>
        </p:txBody>
      </p:sp>
    </p:spTree>
    <p:extLst>
      <p:ext uri="{BB962C8B-B14F-4D97-AF65-F5344CB8AC3E}">
        <p14:creationId xmlns:p14="http://schemas.microsoft.com/office/powerpoint/2010/main" val="213884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3D2E8-E5E6-8F4C-92B2-A264A0CA8926}" type="slidenum">
              <a:rPr lang="en-US" smtClean="0"/>
              <a:t>1</a:t>
            </a:fld>
            <a:endParaRPr lang="en-US"/>
          </a:p>
        </p:txBody>
      </p:sp>
    </p:spTree>
    <p:extLst>
      <p:ext uri="{BB962C8B-B14F-4D97-AF65-F5344CB8AC3E}">
        <p14:creationId xmlns:p14="http://schemas.microsoft.com/office/powerpoint/2010/main" val="364776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4B0F2-BD6D-E28E-B1B4-C737D192BC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F079CF-363E-92E0-59D7-17D1086604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DA9C88-CEE0-B16E-86F3-C0EFD38939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8EADAE-6859-692E-9133-6DD27B7A7F75}"/>
              </a:ext>
            </a:extLst>
          </p:cNvPr>
          <p:cNvSpPr>
            <a:spLocks noGrp="1"/>
          </p:cNvSpPr>
          <p:nvPr>
            <p:ph type="sldNum" sz="quarter" idx="5"/>
          </p:nvPr>
        </p:nvSpPr>
        <p:spPr/>
        <p:txBody>
          <a:bodyPr/>
          <a:lstStyle/>
          <a:p>
            <a:fld id="{5E98C978-B7DC-4920-AD34-9BC83DC84BB4}" type="slidenum">
              <a:rPr lang="en-US" smtClean="0"/>
              <a:t>15</a:t>
            </a:fld>
            <a:endParaRPr lang="en-US"/>
          </a:p>
        </p:txBody>
      </p:sp>
    </p:spTree>
    <p:extLst>
      <p:ext uri="{BB962C8B-B14F-4D97-AF65-F5344CB8AC3E}">
        <p14:creationId xmlns:p14="http://schemas.microsoft.com/office/powerpoint/2010/main" val="4046472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C5DB0-5762-831C-9507-C71ABC7472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5641D0-06D4-D2A0-60EA-F3AFBD836D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78A018-1AA9-5EAA-3703-0FA59A2049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0CE799-9158-493F-0592-403082AD02EC}"/>
              </a:ext>
            </a:extLst>
          </p:cNvPr>
          <p:cNvSpPr>
            <a:spLocks noGrp="1"/>
          </p:cNvSpPr>
          <p:nvPr>
            <p:ph type="sldNum" sz="quarter" idx="5"/>
          </p:nvPr>
        </p:nvSpPr>
        <p:spPr/>
        <p:txBody>
          <a:bodyPr/>
          <a:lstStyle/>
          <a:p>
            <a:fld id="{5E98C978-B7DC-4920-AD34-9BC83DC84BB4}" type="slidenum">
              <a:rPr lang="en-US" smtClean="0"/>
              <a:t>16</a:t>
            </a:fld>
            <a:endParaRPr lang="en-US"/>
          </a:p>
        </p:txBody>
      </p:sp>
    </p:spTree>
    <p:extLst>
      <p:ext uri="{BB962C8B-B14F-4D97-AF65-F5344CB8AC3E}">
        <p14:creationId xmlns:p14="http://schemas.microsoft.com/office/powerpoint/2010/main" val="2972593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BCE2B-FAF7-4A85-EAC3-B9867AEA70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76689-54BC-433D-70A6-4F25394697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AA49A6-E57A-EF5F-B73D-EC6C3A905E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45078C-C12B-6783-8B75-731BA4D97DDD}"/>
              </a:ext>
            </a:extLst>
          </p:cNvPr>
          <p:cNvSpPr>
            <a:spLocks noGrp="1"/>
          </p:cNvSpPr>
          <p:nvPr>
            <p:ph type="sldNum" sz="quarter" idx="5"/>
          </p:nvPr>
        </p:nvSpPr>
        <p:spPr/>
        <p:txBody>
          <a:bodyPr/>
          <a:lstStyle/>
          <a:p>
            <a:fld id="{5E98C978-B7DC-4920-AD34-9BC83DC84BB4}" type="slidenum">
              <a:rPr lang="en-US" smtClean="0"/>
              <a:t>17</a:t>
            </a:fld>
            <a:endParaRPr lang="en-US"/>
          </a:p>
        </p:txBody>
      </p:sp>
    </p:spTree>
    <p:extLst>
      <p:ext uri="{BB962C8B-B14F-4D97-AF65-F5344CB8AC3E}">
        <p14:creationId xmlns:p14="http://schemas.microsoft.com/office/powerpoint/2010/main" val="2213694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CABA4-7853-B5DA-2071-CC70A46019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7D461B-B5BC-7D2A-62C4-72EAB278A7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1395A6-FF35-BAA9-0074-B385C1BE99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F35308-0872-3607-04BD-4C325F2F7EE1}"/>
              </a:ext>
            </a:extLst>
          </p:cNvPr>
          <p:cNvSpPr>
            <a:spLocks noGrp="1"/>
          </p:cNvSpPr>
          <p:nvPr>
            <p:ph type="sldNum" sz="quarter" idx="5"/>
          </p:nvPr>
        </p:nvSpPr>
        <p:spPr/>
        <p:txBody>
          <a:bodyPr/>
          <a:lstStyle/>
          <a:p>
            <a:fld id="{5E98C978-B7DC-4920-AD34-9BC83DC84BB4}" type="slidenum">
              <a:rPr lang="en-US" smtClean="0"/>
              <a:t>18</a:t>
            </a:fld>
            <a:endParaRPr lang="en-US"/>
          </a:p>
        </p:txBody>
      </p:sp>
    </p:spTree>
    <p:extLst>
      <p:ext uri="{BB962C8B-B14F-4D97-AF65-F5344CB8AC3E}">
        <p14:creationId xmlns:p14="http://schemas.microsoft.com/office/powerpoint/2010/main" val="1967997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8663C-3A21-B755-EE7A-795E20F21C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03B151-2565-46E9-D15D-0EE30AF2C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1CACCB-21A8-CD1A-21F7-004A6ADE51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F7549B-AE01-4C09-22BD-43269EB83D47}"/>
              </a:ext>
            </a:extLst>
          </p:cNvPr>
          <p:cNvSpPr>
            <a:spLocks noGrp="1"/>
          </p:cNvSpPr>
          <p:nvPr>
            <p:ph type="sldNum" sz="quarter" idx="5"/>
          </p:nvPr>
        </p:nvSpPr>
        <p:spPr/>
        <p:txBody>
          <a:bodyPr/>
          <a:lstStyle/>
          <a:p>
            <a:fld id="{5E98C978-B7DC-4920-AD34-9BC83DC84BB4}" type="slidenum">
              <a:rPr lang="en-US" smtClean="0"/>
              <a:t>19</a:t>
            </a:fld>
            <a:endParaRPr lang="en-US"/>
          </a:p>
        </p:txBody>
      </p:sp>
    </p:spTree>
    <p:extLst>
      <p:ext uri="{BB962C8B-B14F-4D97-AF65-F5344CB8AC3E}">
        <p14:creationId xmlns:p14="http://schemas.microsoft.com/office/powerpoint/2010/main" val="2772265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36F1D-71D0-3C39-5190-5ABA6089DB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8C0060-DCE4-10B6-BB2A-B20496DDD7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0EF51F-0497-75C6-B2DB-AC080F3001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B627CD-D2ED-27AF-267C-A0C22FAE0777}"/>
              </a:ext>
            </a:extLst>
          </p:cNvPr>
          <p:cNvSpPr>
            <a:spLocks noGrp="1"/>
          </p:cNvSpPr>
          <p:nvPr>
            <p:ph type="sldNum" sz="quarter" idx="5"/>
          </p:nvPr>
        </p:nvSpPr>
        <p:spPr/>
        <p:txBody>
          <a:bodyPr/>
          <a:lstStyle/>
          <a:p>
            <a:fld id="{5E98C978-B7DC-4920-AD34-9BC83DC84BB4}" type="slidenum">
              <a:rPr lang="en-US" smtClean="0"/>
              <a:t>20</a:t>
            </a:fld>
            <a:endParaRPr lang="en-US"/>
          </a:p>
        </p:txBody>
      </p:sp>
    </p:spTree>
    <p:extLst>
      <p:ext uri="{BB962C8B-B14F-4D97-AF65-F5344CB8AC3E}">
        <p14:creationId xmlns:p14="http://schemas.microsoft.com/office/powerpoint/2010/main" val="602518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Butterflies were used as an indicator species for how biodiversity is being shaped in the rapidly warming high latitude regions. </a:t>
            </a:r>
          </a:p>
        </p:txBody>
      </p:sp>
      <p:sp>
        <p:nvSpPr>
          <p:cNvPr id="4" name="Slide Number Placeholder 3"/>
          <p:cNvSpPr>
            <a:spLocks noGrp="1"/>
          </p:cNvSpPr>
          <p:nvPr>
            <p:ph type="sldNum" sz="quarter" idx="5"/>
          </p:nvPr>
        </p:nvSpPr>
        <p:spPr/>
        <p:txBody>
          <a:bodyPr/>
          <a:lstStyle/>
          <a:p>
            <a:fld id="{5E98C978-B7DC-4920-AD34-9BC83DC84BB4}" type="slidenum">
              <a:rPr lang="en-US" smtClean="0"/>
              <a:t>21</a:t>
            </a:fld>
            <a:endParaRPr lang="en-US"/>
          </a:p>
        </p:txBody>
      </p:sp>
    </p:spTree>
    <p:extLst>
      <p:ext uri="{BB962C8B-B14F-4D97-AF65-F5344CB8AC3E}">
        <p14:creationId xmlns:p14="http://schemas.microsoft.com/office/powerpoint/2010/main" val="468965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Examined 90 species of butterflies over the years of 1970-2019. They used species ranges to infer warm adapted (southern latitudes) and cold adapted (northern latitudes) species, and analyzed how their occupancy has shifted with temperature used as a covariate in the analysis. They found that generally the warm adapted southern species have increased their occupancy across the Northern Arctic sites over time (following the 4oC increase), while the cold-adapted northern species saw sharp declines in occupancy especially in their historic mid-high latitude ranges. </a:t>
            </a:r>
          </a:p>
        </p:txBody>
      </p:sp>
      <p:sp>
        <p:nvSpPr>
          <p:cNvPr id="4" name="Slide Number Placeholder 3"/>
          <p:cNvSpPr>
            <a:spLocks noGrp="1"/>
          </p:cNvSpPr>
          <p:nvPr>
            <p:ph type="sldNum" sz="quarter" idx="5"/>
          </p:nvPr>
        </p:nvSpPr>
        <p:spPr/>
        <p:txBody>
          <a:bodyPr/>
          <a:lstStyle/>
          <a:p>
            <a:fld id="{5E98C978-B7DC-4920-AD34-9BC83DC84BB4}" type="slidenum">
              <a:rPr lang="en-US" smtClean="0"/>
              <a:t>22</a:t>
            </a:fld>
            <a:endParaRPr lang="en-US"/>
          </a:p>
        </p:txBody>
      </p:sp>
    </p:spTree>
    <p:extLst>
      <p:ext uri="{BB962C8B-B14F-4D97-AF65-F5344CB8AC3E}">
        <p14:creationId xmlns:p14="http://schemas.microsoft.com/office/powerpoint/2010/main" val="397565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64A2-44C7-2D35-E09C-BC9C1225A0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238FF6-BAC2-FC10-553D-FE300C9A9C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9FB7ED-1DF5-3E98-2F55-855F4672741B}"/>
              </a:ext>
            </a:extLst>
          </p:cNvPr>
          <p:cNvSpPr>
            <a:spLocks noGrp="1"/>
          </p:cNvSpPr>
          <p:nvPr>
            <p:ph type="dt" sz="half" idx="10"/>
          </p:nvPr>
        </p:nvSpPr>
        <p:spPr/>
        <p:txBody>
          <a:bodyPr/>
          <a:lstStyle/>
          <a:p>
            <a:fld id="{2736F182-9628-40EC-8D5D-77FFB2A61DB3}" type="datetimeFigureOut">
              <a:rPr lang="en-US" smtClean="0"/>
              <a:t>7/26/2025</a:t>
            </a:fld>
            <a:endParaRPr lang="en-US"/>
          </a:p>
        </p:txBody>
      </p:sp>
      <p:sp>
        <p:nvSpPr>
          <p:cNvPr id="5" name="Footer Placeholder 4">
            <a:extLst>
              <a:ext uri="{FF2B5EF4-FFF2-40B4-BE49-F238E27FC236}">
                <a16:creationId xmlns:a16="http://schemas.microsoft.com/office/drawing/2014/main" id="{2A37EC74-9B02-0860-306F-4FC68778A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6DFC8-0AE7-651B-C3CB-60C2CC4862ED}"/>
              </a:ext>
            </a:extLst>
          </p:cNvPr>
          <p:cNvSpPr>
            <a:spLocks noGrp="1"/>
          </p:cNvSpPr>
          <p:nvPr>
            <p:ph type="sldNum" sz="quarter" idx="12"/>
          </p:nvPr>
        </p:nvSpPr>
        <p:spPr/>
        <p:txBody>
          <a:bodyPr/>
          <a:lstStyle/>
          <a:p>
            <a:fld id="{963E48C1-C5E0-4BC4-A833-831FA2F0B2DA}" type="slidenum">
              <a:rPr lang="en-US" smtClean="0"/>
              <a:t>‹#›</a:t>
            </a:fld>
            <a:endParaRPr lang="en-US"/>
          </a:p>
        </p:txBody>
      </p:sp>
    </p:spTree>
    <p:extLst>
      <p:ext uri="{BB962C8B-B14F-4D97-AF65-F5344CB8AC3E}">
        <p14:creationId xmlns:p14="http://schemas.microsoft.com/office/powerpoint/2010/main" val="302496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DA06-65C4-AB65-1F10-2F2F678E8A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502E97-40D2-9A65-432B-9A485E5FDF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10603-6240-9C73-79DA-BBDD81B1D788}"/>
              </a:ext>
            </a:extLst>
          </p:cNvPr>
          <p:cNvSpPr>
            <a:spLocks noGrp="1"/>
          </p:cNvSpPr>
          <p:nvPr>
            <p:ph type="dt" sz="half" idx="10"/>
          </p:nvPr>
        </p:nvSpPr>
        <p:spPr/>
        <p:txBody>
          <a:bodyPr/>
          <a:lstStyle/>
          <a:p>
            <a:fld id="{2736F182-9628-40EC-8D5D-77FFB2A61DB3}" type="datetimeFigureOut">
              <a:rPr lang="en-US" smtClean="0"/>
              <a:t>7/26/2025</a:t>
            </a:fld>
            <a:endParaRPr lang="en-US"/>
          </a:p>
        </p:txBody>
      </p:sp>
      <p:sp>
        <p:nvSpPr>
          <p:cNvPr id="5" name="Footer Placeholder 4">
            <a:extLst>
              <a:ext uri="{FF2B5EF4-FFF2-40B4-BE49-F238E27FC236}">
                <a16:creationId xmlns:a16="http://schemas.microsoft.com/office/drawing/2014/main" id="{457E0299-64D8-2DD8-42EA-B509470F2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4831C-E18E-63A7-B37D-88AC13945670}"/>
              </a:ext>
            </a:extLst>
          </p:cNvPr>
          <p:cNvSpPr>
            <a:spLocks noGrp="1"/>
          </p:cNvSpPr>
          <p:nvPr>
            <p:ph type="sldNum" sz="quarter" idx="12"/>
          </p:nvPr>
        </p:nvSpPr>
        <p:spPr/>
        <p:txBody>
          <a:bodyPr/>
          <a:lstStyle/>
          <a:p>
            <a:fld id="{963E48C1-C5E0-4BC4-A833-831FA2F0B2DA}" type="slidenum">
              <a:rPr lang="en-US" smtClean="0"/>
              <a:t>‹#›</a:t>
            </a:fld>
            <a:endParaRPr lang="en-US"/>
          </a:p>
        </p:txBody>
      </p:sp>
    </p:spTree>
    <p:extLst>
      <p:ext uri="{BB962C8B-B14F-4D97-AF65-F5344CB8AC3E}">
        <p14:creationId xmlns:p14="http://schemas.microsoft.com/office/powerpoint/2010/main" val="1542674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AC471E-F4D2-8EE7-1D22-CB890B5940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5A43BA-CB24-D3FE-ADB0-981907EFC9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8DDCB-B9F1-4A32-5A9C-4EA8B4119ED2}"/>
              </a:ext>
            </a:extLst>
          </p:cNvPr>
          <p:cNvSpPr>
            <a:spLocks noGrp="1"/>
          </p:cNvSpPr>
          <p:nvPr>
            <p:ph type="dt" sz="half" idx="10"/>
          </p:nvPr>
        </p:nvSpPr>
        <p:spPr/>
        <p:txBody>
          <a:bodyPr/>
          <a:lstStyle/>
          <a:p>
            <a:fld id="{2736F182-9628-40EC-8D5D-77FFB2A61DB3}" type="datetimeFigureOut">
              <a:rPr lang="en-US" smtClean="0"/>
              <a:t>7/26/2025</a:t>
            </a:fld>
            <a:endParaRPr lang="en-US"/>
          </a:p>
        </p:txBody>
      </p:sp>
      <p:sp>
        <p:nvSpPr>
          <p:cNvPr id="5" name="Footer Placeholder 4">
            <a:extLst>
              <a:ext uri="{FF2B5EF4-FFF2-40B4-BE49-F238E27FC236}">
                <a16:creationId xmlns:a16="http://schemas.microsoft.com/office/drawing/2014/main" id="{26416623-3DFD-ABA5-4895-E4C203209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611A2-6A90-B22C-6965-7965343E12C4}"/>
              </a:ext>
            </a:extLst>
          </p:cNvPr>
          <p:cNvSpPr>
            <a:spLocks noGrp="1"/>
          </p:cNvSpPr>
          <p:nvPr>
            <p:ph type="sldNum" sz="quarter" idx="12"/>
          </p:nvPr>
        </p:nvSpPr>
        <p:spPr/>
        <p:txBody>
          <a:bodyPr/>
          <a:lstStyle/>
          <a:p>
            <a:fld id="{963E48C1-C5E0-4BC4-A833-831FA2F0B2DA}" type="slidenum">
              <a:rPr lang="en-US" smtClean="0"/>
              <a:t>‹#›</a:t>
            </a:fld>
            <a:endParaRPr lang="en-US"/>
          </a:p>
        </p:txBody>
      </p:sp>
    </p:spTree>
    <p:extLst>
      <p:ext uri="{BB962C8B-B14F-4D97-AF65-F5344CB8AC3E}">
        <p14:creationId xmlns:p14="http://schemas.microsoft.com/office/powerpoint/2010/main" val="123227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EE68-4831-C753-8737-E4D3528CF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ED9983-E221-7F72-1673-31A6ED617D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E89BC-EDD6-A2E1-279B-C3D845C961EA}"/>
              </a:ext>
            </a:extLst>
          </p:cNvPr>
          <p:cNvSpPr>
            <a:spLocks noGrp="1"/>
          </p:cNvSpPr>
          <p:nvPr>
            <p:ph type="dt" sz="half" idx="10"/>
          </p:nvPr>
        </p:nvSpPr>
        <p:spPr/>
        <p:txBody>
          <a:bodyPr/>
          <a:lstStyle/>
          <a:p>
            <a:fld id="{2736F182-9628-40EC-8D5D-77FFB2A61DB3}" type="datetimeFigureOut">
              <a:rPr lang="en-US" smtClean="0"/>
              <a:t>7/26/2025</a:t>
            </a:fld>
            <a:endParaRPr lang="en-US"/>
          </a:p>
        </p:txBody>
      </p:sp>
      <p:sp>
        <p:nvSpPr>
          <p:cNvPr id="5" name="Footer Placeholder 4">
            <a:extLst>
              <a:ext uri="{FF2B5EF4-FFF2-40B4-BE49-F238E27FC236}">
                <a16:creationId xmlns:a16="http://schemas.microsoft.com/office/drawing/2014/main" id="{F48691F6-1BE9-6D3C-77A5-A5CE2E571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AD6E6-C0D3-4718-65D2-E589148A8960}"/>
              </a:ext>
            </a:extLst>
          </p:cNvPr>
          <p:cNvSpPr>
            <a:spLocks noGrp="1"/>
          </p:cNvSpPr>
          <p:nvPr>
            <p:ph type="sldNum" sz="quarter" idx="12"/>
          </p:nvPr>
        </p:nvSpPr>
        <p:spPr/>
        <p:txBody>
          <a:bodyPr/>
          <a:lstStyle/>
          <a:p>
            <a:fld id="{963E48C1-C5E0-4BC4-A833-831FA2F0B2DA}" type="slidenum">
              <a:rPr lang="en-US" smtClean="0"/>
              <a:t>‹#›</a:t>
            </a:fld>
            <a:endParaRPr lang="en-US"/>
          </a:p>
        </p:txBody>
      </p:sp>
    </p:spTree>
    <p:extLst>
      <p:ext uri="{BB962C8B-B14F-4D97-AF65-F5344CB8AC3E}">
        <p14:creationId xmlns:p14="http://schemas.microsoft.com/office/powerpoint/2010/main" val="1722270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D27B-7D7F-5922-E890-ED5BCB47A0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94DCEB-73AC-1087-4045-258F080208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FF4102-6089-F4F6-2E2C-46264C81D2A6}"/>
              </a:ext>
            </a:extLst>
          </p:cNvPr>
          <p:cNvSpPr>
            <a:spLocks noGrp="1"/>
          </p:cNvSpPr>
          <p:nvPr>
            <p:ph type="dt" sz="half" idx="10"/>
          </p:nvPr>
        </p:nvSpPr>
        <p:spPr/>
        <p:txBody>
          <a:bodyPr/>
          <a:lstStyle/>
          <a:p>
            <a:fld id="{2736F182-9628-40EC-8D5D-77FFB2A61DB3}" type="datetimeFigureOut">
              <a:rPr lang="en-US" smtClean="0"/>
              <a:t>7/26/2025</a:t>
            </a:fld>
            <a:endParaRPr lang="en-US"/>
          </a:p>
        </p:txBody>
      </p:sp>
      <p:sp>
        <p:nvSpPr>
          <p:cNvPr id="5" name="Footer Placeholder 4">
            <a:extLst>
              <a:ext uri="{FF2B5EF4-FFF2-40B4-BE49-F238E27FC236}">
                <a16:creationId xmlns:a16="http://schemas.microsoft.com/office/drawing/2014/main" id="{A18B9252-AC6D-F194-1579-4DF2ED3E8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BD6F0-B2FC-5898-656E-DEC4A7117AE4}"/>
              </a:ext>
            </a:extLst>
          </p:cNvPr>
          <p:cNvSpPr>
            <a:spLocks noGrp="1"/>
          </p:cNvSpPr>
          <p:nvPr>
            <p:ph type="sldNum" sz="quarter" idx="12"/>
          </p:nvPr>
        </p:nvSpPr>
        <p:spPr/>
        <p:txBody>
          <a:bodyPr/>
          <a:lstStyle/>
          <a:p>
            <a:fld id="{963E48C1-C5E0-4BC4-A833-831FA2F0B2DA}" type="slidenum">
              <a:rPr lang="en-US" smtClean="0"/>
              <a:t>‹#›</a:t>
            </a:fld>
            <a:endParaRPr lang="en-US"/>
          </a:p>
        </p:txBody>
      </p:sp>
    </p:spTree>
    <p:extLst>
      <p:ext uri="{BB962C8B-B14F-4D97-AF65-F5344CB8AC3E}">
        <p14:creationId xmlns:p14="http://schemas.microsoft.com/office/powerpoint/2010/main" val="3258263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E1E5-A177-3605-0A4D-22062810CE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6751F-2CEB-B3F6-C7D0-BC4AF4164A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BF9A51-7214-36E2-24B3-1CD0666893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1A9C5E-FDB3-1521-8B60-BB31721712BF}"/>
              </a:ext>
            </a:extLst>
          </p:cNvPr>
          <p:cNvSpPr>
            <a:spLocks noGrp="1"/>
          </p:cNvSpPr>
          <p:nvPr>
            <p:ph type="dt" sz="half" idx="10"/>
          </p:nvPr>
        </p:nvSpPr>
        <p:spPr/>
        <p:txBody>
          <a:bodyPr/>
          <a:lstStyle/>
          <a:p>
            <a:fld id="{2736F182-9628-40EC-8D5D-77FFB2A61DB3}" type="datetimeFigureOut">
              <a:rPr lang="en-US" smtClean="0"/>
              <a:t>7/26/2025</a:t>
            </a:fld>
            <a:endParaRPr lang="en-US"/>
          </a:p>
        </p:txBody>
      </p:sp>
      <p:sp>
        <p:nvSpPr>
          <p:cNvPr id="6" name="Footer Placeholder 5">
            <a:extLst>
              <a:ext uri="{FF2B5EF4-FFF2-40B4-BE49-F238E27FC236}">
                <a16:creationId xmlns:a16="http://schemas.microsoft.com/office/drawing/2014/main" id="{DB46A64D-6EE7-243D-F537-955B71821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E5E7D-CFE0-F463-1AD8-09B5FA997F17}"/>
              </a:ext>
            </a:extLst>
          </p:cNvPr>
          <p:cNvSpPr>
            <a:spLocks noGrp="1"/>
          </p:cNvSpPr>
          <p:nvPr>
            <p:ph type="sldNum" sz="quarter" idx="12"/>
          </p:nvPr>
        </p:nvSpPr>
        <p:spPr/>
        <p:txBody>
          <a:bodyPr/>
          <a:lstStyle/>
          <a:p>
            <a:fld id="{963E48C1-C5E0-4BC4-A833-831FA2F0B2DA}" type="slidenum">
              <a:rPr lang="en-US" smtClean="0"/>
              <a:t>‹#›</a:t>
            </a:fld>
            <a:endParaRPr lang="en-US"/>
          </a:p>
        </p:txBody>
      </p:sp>
    </p:spTree>
    <p:extLst>
      <p:ext uri="{BB962C8B-B14F-4D97-AF65-F5344CB8AC3E}">
        <p14:creationId xmlns:p14="http://schemas.microsoft.com/office/powerpoint/2010/main" val="227068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1226-6F4E-F4D5-B0AB-CD4EB95E1B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C35179-45B9-FCAC-7FEA-4F584952C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4CE7D-83C0-3510-1E6B-A2D04B0C19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6A913D-681B-7B29-BF00-51092DB0C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7ACF82-A808-3B8B-2168-88191E47C3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12EF27-ADCB-E12B-F1BC-2947A19A93FE}"/>
              </a:ext>
            </a:extLst>
          </p:cNvPr>
          <p:cNvSpPr>
            <a:spLocks noGrp="1"/>
          </p:cNvSpPr>
          <p:nvPr>
            <p:ph type="dt" sz="half" idx="10"/>
          </p:nvPr>
        </p:nvSpPr>
        <p:spPr/>
        <p:txBody>
          <a:bodyPr/>
          <a:lstStyle/>
          <a:p>
            <a:fld id="{2736F182-9628-40EC-8D5D-77FFB2A61DB3}" type="datetimeFigureOut">
              <a:rPr lang="en-US" smtClean="0"/>
              <a:t>7/26/2025</a:t>
            </a:fld>
            <a:endParaRPr lang="en-US"/>
          </a:p>
        </p:txBody>
      </p:sp>
      <p:sp>
        <p:nvSpPr>
          <p:cNvPr id="8" name="Footer Placeholder 7">
            <a:extLst>
              <a:ext uri="{FF2B5EF4-FFF2-40B4-BE49-F238E27FC236}">
                <a16:creationId xmlns:a16="http://schemas.microsoft.com/office/drawing/2014/main" id="{411444EB-1DC4-5A65-621A-35ABEA0A0C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2DD12B-4F08-9044-2872-6E2164AB7239}"/>
              </a:ext>
            </a:extLst>
          </p:cNvPr>
          <p:cNvSpPr>
            <a:spLocks noGrp="1"/>
          </p:cNvSpPr>
          <p:nvPr>
            <p:ph type="sldNum" sz="quarter" idx="12"/>
          </p:nvPr>
        </p:nvSpPr>
        <p:spPr/>
        <p:txBody>
          <a:bodyPr/>
          <a:lstStyle/>
          <a:p>
            <a:fld id="{963E48C1-C5E0-4BC4-A833-831FA2F0B2DA}" type="slidenum">
              <a:rPr lang="en-US" smtClean="0"/>
              <a:t>‹#›</a:t>
            </a:fld>
            <a:endParaRPr lang="en-US"/>
          </a:p>
        </p:txBody>
      </p:sp>
    </p:spTree>
    <p:extLst>
      <p:ext uri="{BB962C8B-B14F-4D97-AF65-F5344CB8AC3E}">
        <p14:creationId xmlns:p14="http://schemas.microsoft.com/office/powerpoint/2010/main" val="265597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A211-7848-3FC3-B073-B1AE09F8D2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5B998-C25F-3D78-4BC5-9529A25EF21F}"/>
              </a:ext>
            </a:extLst>
          </p:cNvPr>
          <p:cNvSpPr>
            <a:spLocks noGrp="1"/>
          </p:cNvSpPr>
          <p:nvPr>
            <p:ph type="dt" sz="half" idx="10"/>
          </p:nvPr>
        </p:nvSpPr>
        <p:spPr/>
        <p:txBody>
          <a:bodyPr/>
          <a:lstStyle/>
          <a:p>
            <a:fld id="{2736F182-9628-40EC-8D5D-77FFB2A61DB3}" type="datetimeFigureOut">
              <a:rPr lang="en-US" smtClean="0"/>
              <a:t>7/26/2025</a:t>
            </a:fld>
            <a:endParaRPr lang="en-US"/>
          </a:p>
        </p:txBody>
      </p:sp>
      <p:sp>
        <p:nvSpPr>
          <p:cNvPr id="4" name="Footer Placeholder 3">
            <a:extLst>
              <a:ext uri="{FF2B5EF4-FFF2-40B4-BE49-F238E27FC236}">
                <a16:creationId xmlns:a16="http://schemas.microsoft.com/office/drawing/2014/main" id="{0B9171D0-043E-806B-BA04-369BCA8890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E72541-1B11-850C-639A-EB3E2C525677}"/>
              </a:ext>
            </a:extLst>
          </p:cNvPr>
          <p:cNvSpPr>
            <a:spLocks noGrp="1"/>
          </p:cNvSpPr>
          <p:nvPr>
            <p:ph type="sldNum" sz="quarter" idx="12"/>
          </p:nvPr>
        </p:nvSpPr>
        <p:spPr/>
        <p:txBody>
          <a:bodyPr/>
          <a:lstStyle/>
          <a:p>
            <a:fld id="{963E48C1-C5E0-4BC4-A833-831FA2F0B2DA}" type="slidenum">
              <a:rPr lang="en-US" smtClean="0"/>
              <a:t>‹#›</a:t>
            </a:fld>
            <a:endParaRPr lang="en-US"/>
          </a:p>
        </p:txBody>
      </p:sp>
    </p:spTree>
    <p:extLst>
      <p:ext uri="{BB962C8B-B14F-4D97-AF65-F5344CB8AC3E}">
        <p14:creationId xmlns:p14="http://schemas.microsoft.com/office/powerpoint/2010/main" val="304344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3C1B59-3A7B-21C6-820B-CEA64C9E4D21}"/>
              </a:ext>
            </a:extLst>
          </p:cNvPr>
          <p:cNvSpPr>
            <a:spLocks noGrp="1"/>
          </p:cNvSpPr>
          <p:nvPr>
            <p:ph type="dt" sz="half" idx="10"/>
          </p:nvPr>
        </p:nvSpPr>
        <p:spPr/>
        <p:txBody>
          <a:bodyPr/>
          <a:lstStyle/>
          <a:p>
            <a:fld id="{2736F182-9628-40EC-8D5D-77FFB2A61DB3}" type="datetimeFigureOut">
              <a:rPr lang="en-US" smtClean="0"/>
              <a:t>7/26/2025</a:t>
            </a:fld>
            <a:endParaRPr lang="en-US"/>
          </a:p>
        </p:txBody>
      </p:sp>
      <p:sp>
        <p:nvSpPr>
          <p:cNvPr id="3" name="Footer Placeholder 2">
            <a:extLst>
              <a:ext uri="{FF2B5EF4-FFF2-40B4-BE49-F238E27FC236}">
                <a16:creationId xmlns:a16="http://schemas.microsoft.com/office/drawing/2014/main" id="{B2C9C336-3FD8-3D94-175D-DB62BB55E9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A288C0-2D9D-8B48-9598-11EB24C0B28C}"/>
              </a:ext>
            </a:extLst>
          </p:cNvPr>
          <p:cNvSpPr>
            <a:spLocks noGrp="1"/>
          </p:cNvSpPr>
          <p:nvPr>
            <p:ph type="sldNum" sz="quarter" idx="12"/>
          </p:nvPr>
        </p:nvSpPr>
        <p:spPr/>
        <p:txBody>
          <a:bodyPr/>
          <a:lstStyle/>
          <a:p>
            <a:fld id="{963E48C1-C5E0-4BC4-A833-831FA2F0B2DA}" type="slidenum">
              <a:rPr lang="en-US" smtClean="0"/>
              <a:t>‹#›</a:t>
            </a:fld>
            <a:endParaRPr lang="en-US"/>
          </a:p>
        </p:txBody>
      </p:sp>
    </p:spTree>
    <p:extLst>
      <p:ext uri="{BB962C8B-B14F-4D97-AF65-F5344CB8AC3E}">
        <p14:creationId xmlns:p14="http://schemas.microsoft.com/office/powerpoint/2010/main" val="285688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2D3C-610C-B71D-533C-BC8969C7A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ED2AD0-3315-9A1E-7B88-F3A2E304CB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424223-0190-73D6-1082-F3B653ECC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903889-51DC-E1C2-F23F-EF00B107E13F}"/>
              </a:ext>
            </a:extLst>
          </p:cNvPr>
          <p:cNvSpPr>
            <a:spLocks noGrp="1"/>
          </p:cNvSpPr>
          <p:nvPr>
            <p:ph type="dt" sz="half" idx="10"/>
          </p:nvPr>
        </p:nvSpPr>
        <p:spPr/>
        <p:txBody>
          <a:bodyPr/>
          <a:lstStyle/>
          <a:p>
            <a:fld id="{2736F182-9628-40EC-8D5D-77FFB2A61DB3}" type="datetimeFigureOut">
              <a:rPr lang="en-US" smtClean="0"/>
              <a:t>7/26/2025</a:t>
            </a:fld>
            <a:endParaRPr lang="en-US"/>
          </a:p>
        </p:txBody>
      </p:sp>
      <p:sp>
        <p:nvSpPr>
          <p:cNvPr id="6" name="Footer Placeholder 5">
            <a:extLst>
              <a:ext uri="{FF2B5EF4-FFF2-40B4-BE49-F238E27FC236}">
                <a16:creationId xmlns:a16="http://schemas.microsoft.com/office/drawing/2014/main" id="{8A0391A8-7DF6-4AF3-F051-0B0B6131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A00129-0DEB-B239-A413-042FF4E2912A}"/>
              </a:ext>
            </a:extLst>
          </p:cNvPr>
          <p:cNvSpPr>
            <a:spLocks noGrp="1"/>
          </p:cNvSpPr>
          <p:nvPr>
            <p:ph type="sldNum" sz="quarter" idx="12"/>
          </p:nvPr>
        </p:nvSpPr>
        <p:spPr/>
        <p:txBody>
          <a:bodyPr/>
          <a:lstStyle/>
          <a:p>
            <a:fld id="{963E48C1-C5E0-4BC4-A833-831FA2F0B2DA}" type="slidenum">
              <a:rPr lang="en-US" smtClean="0"/>
              <a:t>‹#›</a:t>
            </a:fld>
            <a:endParaRPr lang="en-US"/>
          </a:p>
        </p:txBody>
      </p:sp>
    </p:spTree>
    <p:extLst>
      <p:ext uri="{BB962C8B-B14F-4D97-AF65-F5344CB8AC3E}">
        <p14:creationId xmlns:p14="http://schemas.microsoft.com/office/powerpoint/2010/main" val="148604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6396-CE63-0BCC-4833-DD8831759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5EEFF9-DCAA-9BE8-6BFD-B30CBD3AF8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76F667-B126-F984-8542-DCDFC12CD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7818F-3F4A-81CF-4928-1474FA733758}"/>
              </a:ext>
            </a:extLst>
          </p:cNvPr>
          <p:cNvSpPr>
            <a:spLocks noGrp="1"/>
          </p:cNvSpPr>
          <p:nvPr>
            <p:ph type="dt" sz="half" idx="10"/>
          </p:nvPr>
        </p:nvSpPr>
        <p:spPr/>
        <p:txBody>
          <a:bodyPr/>
          <a:lstStyle/>
          <a:p>
            <a:fld id="{2736F182-9628-40EC-8D5D-77FFB2A61DB3}" type="datetimeFigureOut">
              <a:rPr lang="en-US" smtClean="0"/>
              <a:t>7/26/2025</a:t>
            </a:fld>
            <a:endParaRPr lang="en-US"/>
          </a:p>
        </p:txBody>
      </p:sp>
      <p:sp>
        <p:nvSpPr>
          <p:cNvPr id="6" name="Footer Placeholder 5">
            <a:extLst>
              <a:ext uri="{FF2B5EF4-FFF2-40B4-BE49-F238E27FC236}">
                <a16:creationId xmlns:a16="http://schemas.microsoft.com/office/drawing/2014/main" id="{DB032C7C-9EB9-B3E7-8BED-3F864F1BB6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B0A71-473D-02AA-54C4-338C33F2D12A}"/>
              </a:ext>
            </a:extLst>
          </p:cNvPr>
          <p:cNvSpPr>
            <a:spLocks noGrp="1"/>
          </p:cNvSpPr>
          <p:nvPr>
            <p:ph type="sldNum" sz="quarter" idx="12"/>
          </p:nvPr>
        </p:nvSpPr>
        <p:spPr/>
        <p:txBody>
          <a:bodyPr/>
          <a:lstStyle/>
          <a:p>
            <a:fld id="{963E48C1-C5E0-4BC4-A833-831FA2F0B2DA}" type="slidenum">
              <a:rPr lang="en-US" smtClean="0"/>
              <a:t>‹#›</a:t>
            </a:fld>
            <a:endParaRPr lang="en-US"/>
          </a:p>
        </p:txBody>
      </p:sp>
    </p:spTree>
    <p:extLst>
      <p:ext uri="{BB962C8B-B14F-4D97-AF65-F5344CB8AC3E}">
        <p14:creationId xmlns:p14="http://schemas.microsoft.com/office/powerpoint/2010/main" val="324155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058D4B-E381-3B48-C636-FE39F5440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28887C-C35C-0C8A-3930-73C7DD6A26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99035-7969-2C53-8EB1-1A7FFDF55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6F182-9628-40EC-8D5D-77FFB2A61DB3}" type="datetimeFigureOut">
              <a:rPr lang="en-US" smtClean="0"/>
              <a:t>7/26/2025</a:t>
            </a:fld>
            <a:endParaRPr lang="en-US"/>
          </a:p>
        </p:txBody>
      </p:sp>
      <p:sp>
        <p:nvSpPr>
          <p:cNvPr id="5" name="Footer Placeholder 4">
            <a:extLst>
              <a:ext uri="{FF2B5EF4-FFF2-40B4-BE49-F238E27FC236}">
                <a16:creationId xmlns:a16="http://schemas.microsoft.com/office/drawing/2014/main" id="{99ECE1D2-3F08-77C6-7155-E667C836B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058111-FE7B-26BC-8568-ECDB6F4A0D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E48C1-C5E0-4BC4-A833-831FA2F0B2DA}" type="slidenum">
              <a:rPr lang="en-US" smtClean="0"/>
              <a:t>‹#›</a:t>
            </a:fld>
            <a:endParaRPr lang="en-US"/>
          </a:p>
        </p:txBody>
      </p:sp>
    </p:spTree>
    <p:extLst>
      <p:ext uri="{BB962C8B-B14F-4D97-AF65-F5344CB8AC3E}">
        <p14:creationId xmlns:p14="http://schemas.microsoft.com/office/powerpoint/2010/main" val="422913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tif"/><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creativecommons.org/licenses/by-nc/4.0/" TargetMode="External"/><Relationship Id="rId4" Type="http://schemas.openxmlformats.org/officeDocument/2006/relationships/image" Target="../media/image24.jp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7" Type="http://schemas.openxmlformats.org/officeDocument/2006/relationships/hyperlink" Target="http://creativecommons.org/licenses/by/4.0/" TargetMode="External"/><Relationship Id="rId2" Type="http://schemas.openxmlformats.org/officeDocument/2006/relationships/image" Target="../media/image28.jpg"/><Relationship Id="rId1" Type="http://schemas.openxmlformats.org/officeDocument/2006/relationships/slideLayout" Target="../slideLayouts/slideLayout2.xml"/><Relationship Id="rId6" Type="http://schemas.openxmlformats.org/officeDocument/2006/relationships/hyperlink" Target="http://creativecommons.org/licenses/by-nc/4.0/" TargetMode="External"/><Relationship Id="rId5" Type="http://schemas.openxmlformats.org/officeDocument/2006/relationships/image" Target="../media/image24.jpg"/><Relationship Id="rId4" Type="http://schemas.openxmlformats.org/officeDocument/2006/relationships/image" Target="../media/image2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9" y="1445741"/>
            <a:ext cx="12196118" cy="2266159"/>
          </a:xfrm>
        </p:spPr>
        <p:txBody>
          <a:bodyPr>
            <a:noAutofit/>
          </a:bodyPr>
          <a:lstStyle/>
          <a:p>
            <a:r>
              <a:rPr lang="en-US" sz="4400" b="1" dirty="0">
                <a:solidFill>
                  <a:srgbClr val="0070C0"/>
                </a:solidFill>
              </a:rPr>
              <a:t>An Introduction to </a:t>
            </a:r>
            <a:br>
              <a:rPr lang="en-US" sz="4400" b="1" dirty="0">
                <a:solidFill>
                  <a:srgbClr val="0070C0"/>
                </a:solidFill>
              </a:rPr>
            </a:br>
            <a:r>
              <a:rPr lang="en-US" sz="4400" b="1" dirty="0">
                <a:solidFill>
                  <a:srgbClr val="0070C0"/>
                </a:solidFill>
              </a:rPr>
              <a:t>Occupancy Models </a:t>
            </a:r>
            <a:br>
              <a:rPr lang="en-US" sz="4400" b="1" dirty="0">
                <a:solidFill>
                  <a:srgbClr val="0070C0"/>
                </a:solidFill>
              </a:rPr>
            </a:br>
            <a:r>
              <a:rPr lang="en-US" sz="4400" b="1" dirty="0">
                <a:solidFill>
                  <a:srgbClr val="0070C0"/>
                </a:solidFill>
              </a:rPr>
              <a:t>with Collections Data </a:t>
            </a:r>
          </a:p>
        </p:txBody>
      </p:sp>
      <p:sp>
        <p:nvSpPr>
          <p:cNvPr id="5" name="Subtitle 2"/>
          <p:cNvSpPr txBox="1">
            <a:spLocks/>
          </p:cNvSpPr>
          <p:nvPr/>
        </p:nvSpPr>
        <p:spPr>
          <a:xfrm>
            <a:off x="2209800" y="3886200"/>
            <a:ext cx="7772400" cy="17526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dirty="0"/>
          </a:p>
        </p:txBody>
      </p:sp>
      <p:pic>
        <p:nvPicPr>
          <p:cNvPr id="7" name="Picture 6" descr="band.jpg"/>
          <p:cNvPicPr>
            <a:picLocks noChangeAspect="1"/>
          </p:cNvPicPr>
          <p:nvPr/>
        </p:nvPicPr>
        <p:blipFill rotWithShape="1">
          <a:blip r:embed="rId3">
            <a:extLst>
              <a:ext uri="{28A0092B-C50C-407E-A947-70E740481C1C}">
                <a14:useLocalDpi xmlns:a14="http://schemas.microsoft.com/office/drawing/2010/main" val="0"/>
              </a:ext>
            </a:extLst>
          </a:blip>
          <a:srcRect t="15229" b="45767"/>
          <a:stretch/>
        </p:blipFill>
        <p:spPr>
          <a:xfrm>
            <a:off x="0" y="0"/>
            <a:ext cx="12336163" cy="1408671"/>
          </a:xfrm>
          <a:prstGeom prst="rect">
            <a:avLst/>
          </a:prstGeom>
        </p:spPr>
      </p:pic>
      <p:sp>
        <p:nvSpPr>
          <p:cNvPr id="8" name="TextBox 7">
            <a:extLst>
              <a:ext uri="{FF2B5EF4-FFF2-40B4-BE49-F238E27FC236}">
                <a16:creationId xmlns:a16="http://schemas.microsoft.com/office/drawing/2014/main" id="{7A9DCAD4-64A3-1E43-917A-4CCCD7A1036E}"/>
              </a:ext>
            </a:extLst>
          </p:cNvPr>
          <p:cNvSpPr txBox="1"/>
          <p:nvPr/>
        </p:nvSpPr>
        <p:spPr>
          <a:xfrm>
            <a:off x="3526525" y="3723688"/>
            <a:ext cx="4367542" cy="1323439"/>
          </a:xfrm>
          <a:prstGeom prst="rect">
            <a:avLst/>
          </a:prstGeom>
          <a:noFill/>
        </p:spPr>
        <p:txBody>
          <a:bodyPr wrap="none" rtlCol="0">
            <a:spAutoFit/>
          </a:bodyPr>
          <a:lstStyle/>
          <a:p>
            <a:pPr algn="ctr"/>
            <a:r>
              <a:rPr lang="en-US" sz="4000" dirty="0">
                <a:solidFill>
                  <a:srgbClr val="0070C0"/>
                </a:solidFill>
                <a:latin typeface="Calibri" panose="020F0502020204030204" pitchFamily="34" charset="0"/>
                <a:cs typeface="Calibri" panose="020F0502020204030204" pitchFamily="34" charset="0"/>
              </a:rPr>
              <a:t>JT Miller</a:t>
            </a:r>
          </a:p>
          <a:p>
            <a:pPr algn="ctr"/>
            <a:r>
              <a:rPr lang="en-US" sz="4000" dirty="0">
                <a:solidFill>
                  <a:srgbClr val="0070C0"/>
                </a:solidFill>
                <a:latin typeface="Calibri" panose="020F0502020204030204" pitchFamily="34" charset="0"/>
                <a:cs typeface="Calibri" panose="020F0502020204030204" pitchFamily="34" charset="0"/>
              </a:rPr>
              <a:t>University of Florida</a:t>
            </a:r>
          </a:p>
        </p:txBody>
      </p:sp>
      <p:pic>
        <p:nvPicPr>
          <p:cNvPr id="3" name="Picture 2">
            <a:extLst>
              <a:ext uri="{FF2B5EF4-FFF2-40B4-BE49-F238E27FC236}">
                <a16:creationId xmlns:a16="http://schemas.microsoft.com/office/drawing/2014/main" id="{4FEC7408-C1F6-46A3-0BA7-03115BF2474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6918" y="5650588"/>
            <a:ext cx="3299215" cy="1019420"/>
          </a:xfrm>
          <a:prstGeom prst="rect">
            <a:avLst/>
          </a:prstGeom>
          <a:noFill/>
          <a:extLst>
            <a:ext uri="{909E8E84-426E-40dd-AFC4-6F175D3DCCD1}">
              <a14:hiddenFill xmlns:a14="http://schemas.microsoft.com/office/drawing/2010/main" xmlns="" xmlns:lc="http://schemas.openxmlformats.org/drawingml/2006/lockedCanvas">
                <a:solidFill>
                  <a:srgbClr val="FFFFFF"/>
                </a:solidFill>
              </a14:hiddenFill>
            </a:ext>
          </a:extLst>
        </p:spPr>
      </p:pic>
      <p:pic>
        <p:nvPicPr>
          <p:cNvPr id="6" name="Picture 5">
            <a:extLst>
              <a:ext uri="{FF2B5EF4-FFF2-40B4-BE49-F238E27FC236}">
                <a16:creationId xmlns:a16="http://schemas.microsoft.com/office/drawing/2014/main" id="{258D8F59-B652-89A6-6B9F-A107125DB36F}"/>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l="1570" t="7500" r="81158"/>
          <a:stretch/>
        </p:blipFill>
        <p:spPr bwMode="auto">
          <a:xfrm>
            <a:off x="7015869" y="5546506"/>
            <a:ext cx="1185688" cy="1227584"/>
          </a:xfrm>
          <a:prstGeom prst="rect">
            <a:avLst/>
          </a:prstGeom>
          <a:noFill/>
          <a:ln w="9525">
            <a:noFill/>
            <a:miter lim="800000"/>
            <a:headEnd/>
            <a:tailEnd/>
          </a:ln>
        </p:spPr>
      </p:pic>
      <p:pic>
        <p:nvPicPr>
          <p:cNvPr id="9" name="Picture 8">
            <a:extLst>
              <a:ext uri="{FF2B5EF4-FFF2-40B4-BE49-F238E27FC236}">
                <a16:creationId xmlns:a16="http://schemas.microsoft.com/office/drawing/2014/main" id="{9B27E6AF-14B3-BC51-5B30-4552DEBF1D6F}"/>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362912" y="4763171"/>
            <a:ext cx="3558381" cy="652954"/>
          </a:xfrm>
          <a:prstGeom prst="rect">
            <a:avLst/>
          </a:prstGeom>
        </p:spPr>
      </p:pic>
      <p:pic>
        <p:nvPicPr>
          <p:cNvPr id="11" name="Picture 10">
            <a:extLst>
              <a:ext uri="{FF2B5EF4-FFF2-40B4-BE49-F238E27FC236}">
                <a16:creationId xmlns:a16="http://schemas.microsoft.com/office/drawing/2014/main" id="{A09C00C2-EC9D-2805-D815-558AB692FA01}"/>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270707" y="4592911"/>
            <a:ext cx="2483157" cy="817625"/>
          </a:xfrm>
          <a:prstGeom prst="rect">
            <a:avLst/>
          </a:prstGeom>
        </p:spPr>
      </p:pic>
    </p:spTree>
    <p:extLst>
      <p:ext uri="{BB962C8B-B14F-4D97-AF65-F5344CB8AC3E}">
        <p14:creationId xmlns:p14="http://schemas.microsoft.com/office/powerpoint/2010/main" val="2362936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25EA2-4AE2-F1D8-8DA5-37E16D0363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7439CC-2AA3-50BB-7774-3575D539AED1}"/>
              </a:ext>
            </a:extLst>
          </p:cNvPr>
          <p:cNvSpPr>
            <a:spLocks noGrp="1"/>
          </p:cNvSpPr>
          <p:nvPr>
            <p:ph type="title"/>
          </p:nvPr>
        </p:nvSpPr>
        <p:spPr>
          <a:xfrm>
            <a:off x="0" y="56097"/>
            <a:ext cx="10515600" cy="1325563"/>
          </a:xfrm>
        </p:spPr>
        <p:txBody>
          <a:bodyPr/>
          <a:lstStyle/>
          <a:p>
            <a:r>
              <a:rPr lang="en-US" dirty="0"/>
              <a:t>Traditional Occupancy Models</a:t>
            </a:r>
          </a:p>
        </p:txBody>
      </p:sp>
      <p:pic>
        <p:nvPicPr>
          <p:cNvPr id="5" name="Picture 4">
            <a:extLst>
              <a:ext uri="{FF2B5EF4-FFF2-40B4-BE49-F238E27FC236}">
                <a16:creationId xmlns:a16="http://schemas.microsoft.com/office/drawing/2014/main" id="{9EEF85A5-9678-AE82-F5C6-358F2B8DF09D}"/>
              </a:ext>
            </a:extLst>
          </p:cNvPr>
          <p:cNvPicPr>
            <a:picLocks noChangeAspect="1"/>
          </p:cNvPicPr>
          <p:nvPr/>
        </p:nvPicPr>
        <p:blipFill>
          <a:blip r:embed="rId2"/>
          <a:stretch>
            <a:fillRect/>
          </a:stretch>
        </p:blipFill>
        <p:spPr>
          <a:xfrm>
            <a:off x="9664300" y="1978786"/>
            <a:ext cx="2010056" cy="1648055"/>
          </a:xfrm>
          <a:prstGeom prst="rect">
            <a:avLst/>
          </a:prstGeom>
        </p:spPr>
      </p:pic>
      <p:pic>
        <p:nvPicPr>
          <p:cNvPr id="7" name="Picture 6">
            <a:extLst>
              <a:ext uri="{FF2B5EF4-FFF2-40B4-BE49-F238E27FC236}">
                <a16:creationId xmlns:a16="http://schemas.microsoft.com/office/drawing/2014/main" id="{95D5659F-017F-9EE7-2B0A-C66817E0745C}"/>
              </a:ext>
            </a:extLst>
          </p:cNvPr>
          <p:cNvPicPr>
            <a:picLocks noChangeAspect="1"/>
          </p:cNvPicPr>
          <p:nvPr/>
        </p:nvPicPr>
        <p:blipFill>
          <a:blip r:embed="rId3"/>
          <a:srcRect/>
          <a:stretch>
            <a:fillRect/>
          </a:stretch>
        </p:blipFill>
        <p:spPr>
          <a:xfrm>
            <a:off x="9502353" y="3626841"/>
            <a:ext cx="2172003" cy="1695687"/>
          </a:xfrm>
          <a:prstGeom prst="rect">
            <a:avLst/>
          </a:prstGeom>
        </p:spPr>
      </p:pic>
      <p:sp>
        <p:nvSpPr>
          <p:cNvPr id="11" name="Rectangle 10">
            <a:extLst>
              <a:ext uri="{FF2B5EF4-FFF2-40B4-BE49-F238E27FC236}">
                <a16:creationId xmlns:a16="http://schemas.microsoft.com/office/drawing/2014/main" id="{2A862E37-F7CB-3913-4405-7F76C9097A1A}"/>
              </a:ext>
            </a:extLst>
          </p:cNvPr>
          <p:cNvSpPr/>
          <p:nvPr/>
        </p:nvSpPr>
        <p:spPr>
          <a:xfrm>
            <a:off x="6334100" y="1585030"/>
            <a:ext cx="1810514" cy="1548853"/>
          </a:xfrm>
          <a:prstGeom prst="rect">
            <a:avLst/>
          </a:prstGeom>
          <a:solidFill>
            <a:schemeClr val="accent5">
              <a:lumMod val="40000"/>
              <a:lumOff val="6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Owl outline">
            <a:extLst>
              <a:ext uri="{FF2B5EF4-FFF2-40B4-BE49-F238E27FC236}">
                <a16:creationId xmlns:a16="http://schemas.microsoft.com/office/drawing/2014/main" id="{9C81C389-0AC9-5B5E-CB33-76B3701668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3641" y="1659814"/>
            <a:ext cx="606175" cy="606175"/>
          </a:xfrm>
          <a:prstGeom prst="rect">
            <a:avLst/>
          </a:prstGeom>
        </p:spPr>
      </p:pic>
      <p:pic>
        <p:nvPicPr>
          <p:cNvPr id="13" name="Graphic 12" descr="Owl outline">
            <a:extLst>
              <a:ext uri="{FF2B5EF4-FFF2-40B4-BE49-F238E27FC236}">
                <a16:creationId xmlns:a16="http://schemas.microsoft.com/office/drawing/2014/main" id="{DD262783-F183-B460-357C-45E48E2ED5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4681" y="2426474"/>
            <a:ext cx="640392" cy="640392"/>
          </a:xfrm>
          <a:prstGeom prst="rect">
            <a:avLst/>
          </a:prstGeom>
        </p:spPr>
      </p:pic>
      <p:pic>
        <p:nvPicPr>
          <p:cNvPr id="14" name="Graphic 13" descr="Owl outline">
            <a:extLst>
              <a:ext uri="{FF2B5EF4-FFF2-40B4-BE49-F238E27FC236}">
                <a16:creationId xmlns:a16="http://schemas.microsoft.com/office/drawing/2014/main" id="{30D343F3-FE42-DB2E-9EA0-F06110F73E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49424" y="2426474"/>
            <a:ext cx="640392" cy="640392"/>
          </a:xfrm>
          <a:prstGeom prst="rect">
            <a:avLst/>
          </a:prstGeom>
        </p:spPr>
      </p:pic>
      <p:cxnSp>
        <p:nvCxnSpPr>
          <p:cNvPr id="15" name="Straight Connector 14">
            <a:extLst>
              <a:ext uri="{FF2B5EF4-FFF2-40B4-BE49-F238E27FC236}">
                <a16:creationId xmlns:a16="http://schemas.microsoft.com/office/drawing/2014/main" id="{15DD2190-16F9-904F-EDEF-461BE21BD7BE}"/>
              </a:ext>
            </a:extLst>
          </p:cNvPr>
          <p:cNvCxnSpPr>
            <a:stCxn id="11" idx="0"/>
            <a:endCxn id="11" idx="2"/>
          </p:cNvCxnSpPr>
          <p:nvPr/>
        </p:nvCxnSpPr>
        <p:spPr>
          <a:xfrm>
            <a:off x="7239357" y="1585030"/>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29CE54E-5710-E80C-B819-E869E853977A}"/>
              </a:ext>
            </a:extLst>
          </p:cNvPr>
          <p:cNvCxnSpPr>
            <a:stCxn id="11" idx="1"/>
            <a:endCxn id="11" idx="3"/>
          </p:cNvCxnSpPr>
          <p:nvPr/>
        </p:nvCxnSpPr>
        <p:spPr>
          <a:xfrm>
            <a:off x="6334100" y="2359457"/>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Arrow: Down 2">
            <a:extLst>
              <a:ext uri="{FF2B5EF4-FFF2-40B4-BE49-F238E27FC236}">
                <a16:creationId xmlns:a16="http://schemas.microsoft.com/office/drawing/2014/main" id="{75058763-7CF9-D3A8-6831-386B9C062185}"/>
              </a:ext>
            </a:extLst>
          </p:cNvPr>
          <p:cNvSpPr/>
          <p:nvPr/>
        </p:nvSpPr>
        <p:spPr>
          <a:xfrm>
            <a:off x="9687709" y="1334339"/>
            <a:ext cx="339699" cy="609600"/>
          </a:xfrm>
          <a:prstGeom prst="down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C68209E-3BE9-72A7-A0DF-4DAD56811D4D}"/>
              </a:ext>
            </a:extLst>
          </p:cNvPr>
          <p:cNvSpPr txBox="1"/>
          <p:nvPr/>
        </p:nvSpPr>
        <p:spPr>
          <a:xfrm>
            <a:off x="9525762" y="1007333"/>
            <a:ext cx="698333" cy="369332"/>
          </a:xfrm>
          <a:prstGeom prst="rect">
            <a:avLst/>
          </a:prstGeom>
          <a:noFill/>
        </p:spPr>
        <p:txBody>
          <a:bodyPr wrap="none" rtlCol="0">
            <a:spAutoFit/>
          </a:bodyPr>
          <a:lstStyle/>
          <a:p>
            <a:r>
              <a:rPr lang="en-US" dirty="0"/>
              <a:t>Sites!</a:t>
            </a:r>
          </a:p>
        </p:txBody>
      </p:sp>
      <p:sp>
        <p:nvSpPr>
          <p:cNvPr id="10" name="Rectangle 9">
            <a:extLst>
              <a:ext uri="{FF2B5EF4-FFF2-40B4-BE49-F238E27FC236}">
                <a16:creationId xmlns:a16="http://schemas.microsoft.com/office/drawing/2014/main" id="{CEC269C3-1A65-238D-2AFD-8DCD69EBF9E9}"/>
              </a:ext>
            </a:extLst>
          </p:cNvPr>
          <p:cNvSpPr/>
          <p:nvPr/>
        </p:nvSpPr>
        <p:spPr>
          <a:xfrm>
            <a:off x="6334100" y="3233303"/>
            <a:ext cx="1810514" cy="1548853"/>
          </a:xfrm>
          <a:prstGeom prst="rect">
            <a:avLst/>
          </a:prstGeom>
          <a:solidFill>
            <a:schemeClr val="accent5">
              <a:lumMod val="40000"/>
              <a:lumOff val="6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descr="Owl outline">
            <a:extLst>
              <a:ext uri="{FF2B5EF4-FFF2-40B4-BE49-F238E27FC236}">
                <a16:creationId xmlns:a16="http://schemas.microsoft.com/office/drawing/2014/main" id="{E8CB028B-8E30-4C15-2228-A3E7C5EB4F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3641" y="3308087"/>
            <a:ext cx="606175" cy="606175"/>
          </a:xfrm>
          <a:prstGeom prst="rect">
            <a:avLst/>
          </a:prstGeom>
        </p:spPr>
      </p:pic>
      <p:pic>
        <p:nvPicPr>
          <p:cNvPr id="19" name="Graphic 18" descr="Owl outline">
            <a:extLst>
              <a:ext uri="{FF2B5EF4-FFF2-40B4-BE49-F238E27FC236}">
                <a16:creationId xmlns:a16="http://schemas.microsoft.com/office/drawing/2014/main" id="{98F6DB49-F387-7126-9984-E46174A308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49424" y="4074747"/>
            <a:ext cx="640392" cy="640392"/>
          </a:xfrm>
          <a:prstGeom prst="rect">
            <a:avLst/>
          </a:prstGeom>
        </p:spPr>
      </p:pic>
      <p:cxnSp>
        <p:nvCxnSpPr>
          <p:cNvPr id="20" name="Straight Connector 19">
            <a:extLst>
              <a:ext uri="{FF2B5EF4-FFF2-40B4-BE49-F238E27FC236}">
                <a16:creationId xmlns:a16="http://schemas.microsoft.com/office/drawing/2014/main" id="{9D355B86-91D7-21D1-B9ED-48DD8893A50A}"/>
              </a:ext>
            </a:extLst>
          </p:cNvPr>
          <p:cNvCxnSpPr>
            <a:cxnSpLocks/>
            <a:stCxn id="10" idx="0"/>
            <a:endCxn id="10" idx="2"/>
          </p:cNvCxnSpPr>
          <p:nvPr/>
        </p:nvCxnSpPr>
        <p:spPr>
          <a:xfrm>
            <a:off x="7239357" y="3233303"/>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9871A7-B384-9A31-1D2B-0FBA142012F7}"/>
              </a:ext>
            </a:extLst>
          </p:cNvPr>
          <p:cNvCxnSpPr>
            <a:cxnSpLocks/>
            <a:stCxn id="10" idx="1"/>
            <a:endCxn id="10" idx="3"/>
          </p:cNvCxnSpPr>
          <p:nvPr/>
        </p:nvCxnSpPr>
        <p:spPr>
          <a:xfrm>
            <a:off x="6334100" y="4007730"/>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89FDA7D-5F77-E14B-42C3-3E6274A5C9B9}"/>
              </a:ext>
            </a:extLst>
          </p:cNvPr>
          <p:cNvSpPr/>
          <p:nvPr/>
        </p:nvSpPr>
        <p:spPr>
          <a:xfrm>
            <a:off x="6334100" y="4875624"/>
            <a:ext cx="1810514" cy="1548853"/>
          </a:xfrm>
          <a:prstGeom prst="rect">
            <a:avLst/>
          </a:prstGeom>
          <a:solidFill>
            <a:schemeClr val="accent5">
              <a:lumMod val="40000"/>
              <a:lumOff val="6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Graphic 23" descr="Owl outline">
            <a:extLst>
              <a:ext uri="{FF2B5EF4-FFF2-40B4-BE49-F238E27FC236}">
                <a16:creationId xmlns:a16="http://schemas.microsoft.com/office/drawing/2014/main" id="{10E08F43-AF33-AB78-CF6E-53645E5B37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3641" y="4950408"/>
            <a:ext cx="606175" cy="606175"/>
          </a:xfrm>
          <a:prstGeom prst="rect">
            <a:avLst/>
          </a:prstGeom>
        </p:spPr>
      </p:pic>
      <p:pic>
        <p:nvPicPr>
          <p:cNvPr id="25" name="Graphic 24" descr="Owl outline">
            <a:extLst>
              <a:ext uri="{FF2B5EF4-FFF2-40B4-BE49-F238E27FC236}">
                <a16:creationId xmlns:a16="http://schemas.microsoft.com/office/drawing/2014/main" id="{2B6ECD58-752A-673F-99E1-E379B5EEE5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4681" y="5717068"/>
            <a:ext cx="640392" cy="640392"/>
          </a:xfrm>
          <a:prstGeom prst="rect">
            <a:avLst/>
          </a:prstGeom>
        </p:spPr>
      </p:pic>
      <p:cxnSp>
        <p:nvCxnSpPr>
          <p:cNvPr id="27" name="Straight Connector 26">
            <a:extLst>
              <a:ext uri="{FF2B5EF4-FFF2-40B4-BE49-F238E27FC236}">
                <a16:creationId xmlns:a16="http://schemas.microsoft.com/office/drawing/2014/main" id="{CA837896-217E-D05B-600B-9273E1FB4C79}"/>
              </a:ext>
            </a:extLst>
          </p:cNvPr>
          <p:cNvCxnSpPr>
            <a:stCxn id="23" idx="0"/>
            <a:endCxn id="23" idx="2"/>
          </p:cNvCxnSpPr>
          <p:nvPr/>
        </p:nvCxnSpPr>
        <p:spPr>
          <a:xfrm>
            <a:off x="7239357" y="4875624"/>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132665-B146-483C-0D7E-B1D6C48053BA}"/>
              </a:ext>
            </a:extLst>
          </p:cNvPr>
          <p:cNvCxnSpPr>
            <a:stCxn id="23" idx="1"/>
            <a:endCxn id="23" idx="3"/>
          </p:cNvCxnSpPr>
          <p:nvPr/>
        </p:nvCxnSpPr>
        <p:spPr>
          <a:xfrm>
            <a:off x="6334100" y="5650051"/>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id="{366E3E58-9C1A-3838-B344-127197396D08}"/>
              </a:ext>
            </a:extLst>
          </p:cNvPr>
          <p:cNvSpPr/>
          <p:nvPr/>
        </p:nvSpPr>
        <p:spPr>
          <a:xfrm>
            <a:off x="10820671" y="1511403"/>
            <a:ext cx="192228" cy="432536"/>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07368AF9-AFA1-1630-4136-F8EF1C2D6C8F}"/>
              </a:ext>
            </a:extLst>
          </p:cNvPr>
          <p:cNvSpPr/>
          <p:nvPr/>
        </p:nvSpPr>
        <p:spPr>
          <a:xfrm>
            <a:off x="11099473" y="1511403"/>
            <a:ext cx="192228" cy="432536"/>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FA09D471-3102-99E8-D1F3-9A7F7E34D982}"/>
              </a:ext>
            </a:extLst>
          </p:cNvPr>
          <p:cNvSpPr/>
          <p:nvPr/>
        </p:nvSpPr>
        <p:spPr>
          <a:xfrm>
            <a:off x="11378275" y="1511403"/>
            <a:ext cx="192228" cy="432536"/>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62FF382-D1AD-9FF9-F4FE-D3B1B09B8378}"/>
              </a:ext>
            </a:extLst>
          </p:cNvPr>
          <p:cNvSpPr txBox="1"/>
          <p:nvPr/>
        </p:nvSpPr>
        <p:spPr>
          <a:xfrm>
            <a:off x="10869337" y="1185569"/>
            <a:ext cx="724878" cy="369332"/>
          </a:xfrm>
          <a:prstGeom prst="rect">
            <a:avLst/>
          </a:prstGeom>
          <a:noFill/>
        </p:spPr>
        <p:txBody>
          <a:bodyPr wrap="none" rtlCol="0">
            <a:spAutoFit/>
          </a:bodyPr>
          <a:lstStyle/>
          <a:p>
            <a:r>
              <a:rPr lang="en-US" dirty="0"/>
              <a:t>Time!</a:t>
            </a:r>
          </a:p>
        </p:txBody>
      </p:sp>
      <p:sp>
        <p:nvSpPr>
          <p:cNvPr id="33" name="Arrow: Down 32">
            <a:extLst>
              <a:ext uri="{FF2B5EF4-FFF2-40B4-BE49-F238E27FC236}">
                <a16:creationId xmlns:a16="http://schemas.microsoft.com/office/drawing/2014/main" id="{FE394166-DBDC-A620-B1D2-5197803FEEAA}"/>
              </a:ext>
            </a:extLst>
          </p:cNvPr>
          <p:cNvSpPr/>
          <p:nvPr/>
        </p:nvSpPr>
        <p:spPr>
          <a:xfrm rot="3002194">
            <a:off x="8355717" y="1975095"/>
            <a:ext cx="192228" cy="432536"/>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6BC7DC08-B314-C1F0-D3DB-693B9A036202}"/>
              </a:ext>
            </a:extLst>
          </p:cNvPr>
          <p:cNvSpPr/>
          <p:nvPr/>
        </p:nvSpPr>
        <p:spPr>
          <a:xfrm rot="3002194">
            <a:off x="8347428" y="3623148"/>
            <a:ext cx="192228" cy="432536"/>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28AB0E20-60F9-A0DC-3752-346836D562E5}"/>
              </a:ext>
            </a:extLst>
          </p:cNvPr>
          <p:cNvSpPr/>
          <p:nvPr/>
        </p:nvSpPr>
        <p:spPr>
          <a:xfrm rot="3002194">
            <a:off x="8355716" y="5266787"/>
            <a:ext cx="192228" cy="432536"/>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83C0860-586D-CAAC-9CAB-9845C9E77240}"/>
              </a:ext>
            </a:extLst>
          </p:cNvPr>
          <p:cNvSpPr txBox="1"/>
          <p:nvPr/>
        </p:nvSpPr>
        <p:spPr>
          <a:xfrm>
            <a:off x="10224095" y="1310891"/>
            <a:ext cx="370614" cy="369332"/>
          </a:xfrm>
          <a:prstGeom prst="rect">
            <a:avLst/>
          </a:prstGeom>
          <a:noFill/>
        </p:spPr>
        <p:txBody>
          <a:bodyPr wrap="none" rtlCol="0">
            <a:spAutoFit/>
          </a:bodyPr>
          <a:lstStyle/>
          <a:p>
            <a:r>
              <a:rPr lang="el-GR" b="1" dirty="0"/>
              <a:t>Ψ</a:t>
            </a:r>
            <a:endParaRPr lang="en-US" b="1" dirty="0"/>
          </a:p>
        </p:txBody>
      </p:sp>
      <p:cxnSp>
        <p:nvCxnSpPr>
          <p:cNvPr id="18" name="Straight Arrow Connector 17">
            <a:extLst>
              <a:ext uri="{FF2B5EF4-FFF2-40B4-BE49-F238E27FC236}">
                <a16:creationId xmlns:a16="http://schemas.microsoft.com/office/drawing/2014/main" id="{875C5C07-1A77-CB08-8EE4-D87A72F936B7}"/>
              </a:ext>
            </a:extLst>
          </p:cNvPr>
          <p:cNvCxnSpPr>
            <a:stCxn id="6" idx="2"/>
          </p:cNvCxnSpPr>
          <p:nvPr/>
        </p:nvCxnSpPr>
        <p:spPr>
          <a:xfrm>
            <a:off x="10409402" y="1680223"/>
            <a:ext cx="0" cy="263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091450B-EB80-EFF9-6ED2-4A8DB18030BB}"/>
              </a:ext>
            </a:extLst>
          </p:cNvPr>
          <p:cNvSpPr txBox="1"/>
          <p:nvPr/>
        </p:nvSpPr>
        <p:spPr>
          <a:xfrm>
            <a:off x="90014" y="1381660"/>
            <a:ext cx="5258111"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Goal: Estimate the probability that a species is present in a given site, while accounting for detection error</a:t>
            </a:r>
          </a:p>
          <a:p>
            <a:pPr marL="285750" indent="-285750">
              <a:buFont typeface="Arial" panose="020B0604020202020204" pitchFamily="34" charset="0"/>
              <a:buChar char="•"/>
            </a:pPr>
            <a:r>
              <a:rPr lang="en-US" sz="2400" dirty="0"/>
              <a:t>Requires “Presence/Absence” or more accurately, “Detection/</a:t>
            </a:r>
            <a:r>
              <a:rPr lang="en-US" sz="2400" dirty="0" err="1"/>
              <a:t>NonDetection</a:t>
            </a:r>
            <a:r>
              <a:rPr lang="en-US" sz="2400" dirty="0"/>
              <a:t>” data. </a:t>
            </a:r>
          </a:p>
          <a:p>
            <a:pPr marL="285750" indent="-285750">
              <a:buFont typeface="Arial" panose="020B0604020202020204" pitchFamily="34" charset="0"/>
              <a:buChar char="•"/>
            </a:pPr>
            <a:r>
              <a:rPr lang="en-US" sz="2400" dirty="0"/>
              <a:t>Replicated Across Sites </a:t>
            </a:r>
          </a:p>
          <a:p>
            <a:pPr marL="285750" indent="-285750">
              <a:buFont typeface="Arial" panose="020B0604020202020204" pitchFamily="34" charset="0"/>
              <a:buChar char="•"/>
            </a:pPr>
            <a:r>
              <a:rPr lang="en-US" sz="2400" dirty="0"/>
              <a:t>Replicated Across Time </a:t>
            </a:r>
          </a:p>
          <a:p>
            <a:pPr marL="285750" indent="-285750">
              <a:buFont typeface="Arial" panose="020B0604020202020204" pitchFamily="34" charset="0"/>
              <a:buChar char="•"/>
            </a:pPr>
            <a:r>
              <a:rPr lang="en-US" sz="2400" dirty="0"/>
              <a:t>Helps determine our </a:t>
            </a:r>
            <a:r>
              <a:rPr lang="en-US" sz="2400" b="1" dirty="0"/>
              <a:t>uncertainty</a:t>
            </a:r>
            <a:r>
              <a:rPr lang="en-US" sz="2400" dirty="0"/>
              <a:t> in the probability of detection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346465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A8CF-2C1C-519A-E7E9-68BE79DA03E2}"/>
              </a:ext>
            </a:extLst>
          </p:cNvPr>
          <p:cNvSpPr>
            <a:spLocks noGrp="1"/>
          </p:cNvSpPr>
          <p:nvPr>
            <p:ph type="title"/>
          </p:nvPr>
        </p:nvSpPr>
        <p:spPr>
          <a:xfrm>
            <a:off x="0" y="33317"/>
            <a:ext cx="10515600" cy="1325563"/>
          </a:xfrm>
        </p:spPr>
        <p:txBody>
          <a:bodyPr/>
          <a:lstStyle/>
          <a:p>
            <a:r>
              <a:rPr lang="en-US" dirty="0"/>
              <a:t> Detection Probability Can Be Quantified </a:t>
            </a:r>
          </a:p>
        </p:txBody>
      </p:sp>
      <p:sp>
        <p:nvSpPr>
          <p:cNvPr id="3" name="Content Placeholder 2">
            <a:extLst>
              <a:ext uri="{FF2B5EF4-FFF2-40B4-BE49-F238E27FC236}">
                <a16:creationId xmlns:a16="http://schemas.microsoft.com/office/drawing/2014/main" id="{AE216193-FE8F-76EE-B95A-A98B683639A7}"/>
              </a:ext>
            </a:extLst>
          </p:cNvPr>
          <p:cNvSpPr>
            <a:spLocks noGrp="1"/>
          </p:cNvSpPr>
          <p:nvPr>
            <p:ph idx="1"/>
          </p:nvPr>
        </p:nvSpPr>
        <p:spPr>
          <a:xfrm>
            <a:off x="0" y="1113193"/>
            <a:ext cx="4953740" cy="4351338"/>
          </a:xfrm>
        </p:spPr>
        <p:txBody>
          <a:bodyPr/>
          <a:lstStyle/>
          <a:p>
            <a:r>
              <a:rPr lang="en-US" dirty="0"/>
              <a:t>The aim of these occupancy models are to quantify true occurrence, by accounting for detection complexities</a:t>
            </a:r>
          </a:p>
          <a:p>
            <a:r>
              <a:rPr lang="en-US" dirty="0" err="1"/>
              <a:t>NonDetections</a:t>
            </a:r>
            <a:r>
              <a:rPr lang="en-US" dirty="0"/>
              <a:t> Namely </a:t>
            </a:r>
          </a:p>
          <a:p>
            <a:r>
              <a:rPr lang="en-US" dirty="0"/>
              <a:t>Also False Detections if included </a:t>
            </a:r>
          </a:p>
        </p:txBody>
      </p:sp>
      <p:pic>
        <p:nvPicPr>
          <p:cNvPr id="10" name="Picture 9" descr="A stick insect on a branch&#10;&#10;Description automatically generated">
            <a:extLst>
              <a:ext uri="{FF2B5EF4-FFF2-40B4-BE49-F238E27FC236}">
                <a16:creationId xmlns:a16="http://schemas.microsoft.com/office/drawing/2014/main" id="{AFFA73B7-B751-D735-DD0E-33AD4DE40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750" y="1358880"/>
            <a:ext cx="1810169" cy="1295635"/>
          </a:xfrm>
          <a:prstGeom prst="rect">
            <a:avLst/>
          </a:prstGeom>
        </p:spPr>
      </p:pic>
      <p:pic>
        <p:nvPicPr>
          <p:cNvPr id="13" name="Picture 12" descr="A stick lying on the grass&#10;&#10;Description automatically generated">
            <a:extLst>
              <a:ext uri="{FF2B5EF4-FFF2-40B4-BE49-F238E27FC236}">
                <a16:creationId xmlns:a16="http://schemas.microsoft.com/office/drawing/2014/main" id="{D2A4B381-E221-08C8-B682-DB554D520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5679" y="1358880"/>
            <a:ext cx="1810169" cy="1295635"/>
          </a:xfrm>
          <a:prstGeom prst="rect">
            <a:avLst/>
          </a:prstGeom>
        </p:spPr>
      </p:pic>
      <p:pic>
        <p:nvPicPr>
          <p:cNvPr id="23" name="Picture 22" descr="A stick insect on a branch&#10;&#10;Description automatically generated">
            <a:extLst>
              <a:ext uri="{FF2B5EF4-FFF2-40B4-BE49-F238E27FC236}">
                <a16:creationId xmlns:a16="http://schemas.microsoft.com/office/drawing/2014/main" id="{6C403447-8870-4489-0957-B56C97545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750" y="2847534"/>
            <a:ext cx="1810169" cy="1295635"/>
          </a:xfrm>
          <a:prstGeom prst="rect">
            <a:avLst/>
          </a:prstGeom>
        </p:spPr>
      </p:pic>
      <p:pic>
        <p:nvPicPr>
          <p:cNvPr id="24" name="Picture 23" descr="A stick insect on a branch&#10;&#10;Description automatically generated">
            <a:extLst>
              <a:ext uri="{FF2B5EF4-FFF2-40B4-BE49-F238E27FC236}">
                <a16:creationId xmlns:a16="http://schemas.microsoft.com/office/drawing/2014/main" id="{0159FA33-F941-CE50-9A48-5BB4CD5AC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679" y="2847534"/>
            <a:ext cx="1810169" cy="1295635"/>
          </a:xfrm>
          <a:prstGeom prst="rect">
            <a:avLst/>
          </a:prstGeom>
        </p:spPr>
      </p:pic>
    </p:spTree>
    <p:extLst>
      <p:ext uri="{BB962C8B-B14F-4D97-AF65-F5344CB8AC3E}">
        <p14:creationId xmlns:p14="http://schemas.microsoft.com/office/powerpoint/2010/main" val="207911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D7144-5B3A-4309-278A-9F4B3529BC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76339E-213C-A44C-96EB-13C5A508E1E9}"/>
              </a:ext>
            </a:extLst>
          </p:cNvPr>
          <p:cNvSpPr>
            <a:spLocks noGrp="1"/>
          </p:cNvSpPr>
          <p:nvPr>
            <p:ph type="title"/>
          </p:nvPr>
        </p:nvSpPr>
        <p:spPr>
          <a:xfrm>
            <a:off x="0" y="33317"/>
            <a:ext cx="10515600" cy="1325563"/>
          </a:xfrm>
        </p:spPr>
        <p:txBody>
          <a:bodyPr/>
          <a:lstStyle/>
          <a:p>
            <a:r>
              <a:rPr lang="en-US" dirty="0"/>
              <a:t> Covariates Can Be Added to the Model</a:t>
            </a:r>
          </a:p>
        </p:txBody>
      </p:sp>
      <p:sp>
        <p:nvSpPr>
          <p:cNvPr id="3" name="Content Placeholder 2">
            <a:extLst>
              <a:ext uri="{FF2B5EF4-FFF2-40B4-BE49-F238E27FC236}">
                <a16:creationId xmlns:a16="http://schemas.microsoft.com/office/drawing/2014/main" id="{FFF8E8B7-5DEF-A0DF-9214-7FE5E581E340}"/>
              </a:ext>
            </a:extLst>
          </p:cNvPr>
          <p:cNvSpPr>
            <a:spLocks noGrp="1"/>
          </p:cNvSpPr>
          <p:nvPr>
            <p:ph idx="1"/>
          </p:nvPr>
        </p:nvSpPr>
        <p:spPr>
          <a:xfrm>
            <a:off x="0" y="1106284"/>
            <a:ext cx="4953740" cy="4351338"/>
          </a:xfrm>
        </p:spPr>
        <p:txBody>
          <a:bodyPr/>
          <a:lstStyle/>
          <a:p>
            <a:r>
              <a:rPr lang="en-US" dirty="0"/>
              <a:t>Covariates (things that we think may affect our detection or the P/A of the organism) can also be added to these models</a:t>
            </a:r>
          </a:p>
          <a:p>
            <a:r>
              <a:rPr lang="en-US" dirty="0"/>
              <a:t>Say vegetation height (+) and wind speed (-)</a:t>
            </a:r>
          </a:p>
        </p:txBody>
      </p:sp>
      <p:pic>
        <p:nvPicPr>
          <p:cNvPr id="6" name="Picture 5">
            <a:extLst>
              <a:ext uri="{FF2B5EF4-FFF2-40B4-BE49-F238E27FC236}">
                <a16:creationId xmlns:a16="http://schemas.microsoft.com/office/drawing/2014/main" id="{D14CC427-2976-90B9-C055-2149557DDF3C}"/>
              </a:ext>
            </a:extLst>
          </p:cNvPr>
          <p:cNvPicPr>
            <a:picLocks noChangeAspect="1"/>
          </p:cNvPicPr>
          <p:nvPr/>
        </p:nvPicPr>
        <p:blipFill>
          <a:blip r:embed="rId2"/>
          <a:stretch>
            <a:fillRect/>
          </a:stretch>
        </p:blipFill>
        <p:spPr>
          <a:xfrm>
            <a:off x="0" y="3909390"/>
            <a:ext cx="6678602" cy="2948610"/>
          </a:xfrm>
          <a:prstGeom prst="rect">
            <a:avLst/>
          </a:prstGeom>
        </p:spPr>
      </p:pic>
      <p:pic>
        <p:nvPicPr>
          <p:cNvPr id="8" name="Picture 7" descr="A stick insect on a branch&#10;&#10;Description automatically generated">
            <a:extLst>
              <a:ext uri="{FF2B5EF4-FFF2-40B4-BE49-F238E27FC236}">
                <a16:creationId xmlns:a16="http://schemas.microsoft.com/office/drawing/2014/main" id="{8308CDBF-4E2F-9DE8-6FAE-1438CAF32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750" y="1358880"/>
            <a:ext cx="1810169" cy="1295635"/>
          </a:xfrm>
          <a:prstGeom prst="rect">
            <a:avLst/>
          </a:prstGeom>
        </p:spPr>
      </p:pic>
      <p:pic>
        <p:nvPicPr>
          <p:cNvPr id="10" name="Picture 9" descr="A stick lying on the grass&#10;&#10;Description automatically generated">
            <a:extLst>
              <a:ext uri="{FF2B5EF4-FFF2-40B4-BE49-F238E27FC236}">
                <a16:creationId xmlns:a16="http://schemas.microsoft.com/office/drawing/2014/main" id="{8D49F7B8-156E-594A-073F-42CBD4923C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679" y="1358880"/>
            <a:ext cx="1810169" cy="1295635"/>
          </a:xfrm>
          <a:prstGeom prst="rect">
            <a:avLst/>
          </a:prstGeom>
        </p:spPr>
      </p:pic>
      <p:pic>
        <p:nvPicPr>
          <p:cNvPr id="11" name="Picture 10" descr="A stick insect on a branch&#10;&#10;Description automatically generated">
            <a:extLst>
              <a:ext uri="{FF2B5EF4-FFF2-40B4-BE49-F238E27FC236}">
                <a16:creationId xmlns:a16="http://schemas.microsoft.com/office/drawing/2014/main" id="{C185EF12-769D-4C23-595D-09AB078EE5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750" y="2847534"/>
            <a:ext cx="1810169" cy="1295635"/>
          </a:xfrm>
          <a:prstGeom prst="rect">
            <a:avLst/>
          </a:prstGeom>
        </p:spPr>
      </p:pic>
      <p:pic>
        <p:nvPicPr>
          <p:cNvPr id="12" name="Picture 11" descr="A stick insect on a branch&#10;&#10;Description automatically generated">
            <a:extLst>
              <a:ext uri="{FF2B5EF4-FFF2-40B4-BE49-F238E27FC236}">
                <a16:creationId xmlns:a16="http://schemas.microsoft.com/office/drawing/2014/main" id="{A3CD7268-6ED8-CCCD-87CB-A134EE38D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5679" y="2847534"/>
            <a:ext cx="1810169" cy="1295635"/>
          </a:xfrm>
          <a:prstGeom prst="rect">
            <a:avLst/>
          </a:prstGeom>
        </p:spPr>
      </p:pic>
      <p:sp>
        <p:nvSpPr>
          <p:cNvPr id="15" name="TextBox 14">
            <a:extLst>
              <a:ext uri="{FF2B5EF4-FFF2-40B4-BE49-F238E27FC236}">
                <a16:creationId xmlns:a16="http://schemas.microsoft.com/office/drawing/2014/main" id="{07C1A688-E6E1-AC75-61E9-24F8C7FE99C9}"/>
              </a:ext>
            </a:extLst>
          </p:cNvPr>
          <p:cNvSpPr txBox="1"/>
          <p:nvPr/>
        </p:nvSpPr>
        <p:spPr>
          <a:xfrm>
            <a:off x="6508750" y="6509013"/>
            <a:ext cx="6159500" cy="369332"/>
          </a:xfrm>
          <a:prstGeom prst="rect">
            <a:avLst/>
          </a:prstGeom>
          <a:noFill/>
        </p:spPr>
        <p:txBody>
          <a:bodyPr wrap="square">
            <a:spAutoFit/>
          </a:bodyPr>
          <a:lstStyle/>
          <a:p>
            <a:r>
              <a:rPr lang="en-US" dirty="0"/>
              <a:t>Kery &amp; Royle 2016 Simulation Unmarked </a:t>
            </a:r>
          </a:p>
        </p:txBody>
      </p:sp>
    </p:spTree>
    <p:extLst>
      <p:ext uri="{BB962C8B-B14F-4D97-AF65-F5344CB8AC3E}">
        <p14:creationId xmlns:p14="http://schemas.microsoft.com/office/powerpoint/2010/main" val="2841472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64684-3A4B-A9D8-E7FB-02D872FDF7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19168D-088E-8776-F1EA-6D9847DC38EF}"/>
              </a:ext>
            </a:extLst>
          </p:cNvPr>
          <p:cNvSpPr>
            <a:spLocks noGrp="1"/>
          </p:cNvSpPr>
          <p:nvPr>
            <p:ph type="title"/>
          </p:nvPr>
        </p:nvSpPr>
        <p:spPr/>
        <p:txBody>
          <a:bodyPr/>
          <a:lstStyle/>
          <a:p>
            <a:r>
              <a:rPr lang="en-US" dirty="0"/>
              <a:t>Not the only way to create a species distribution!</a:t>
            </a:r>
          </a:p>
        </p:txBody>
      </p:sp>
      <p:sp>
        <p:nvSpPr>
          <p:cNvPr id="3" name="Content Placeholder 2">
            <a:extLst>
              <a:ext uri="{FF2B5EF4-FFF2-40B4-BE49-F238E27FC236}">
                <a16:creationId xmlns:a16="http://schemas.microsoft.com/office/drawing/2014/main" id="{48763FFC-A11D-AB85-9DEE-D07E9EA8406B}"/>
              </a:ext>
            </a:extLst>
          </p:cNvPr>
          <p:cNvSpPr>
            <a:spLocks noGrp="1"/>
          </p:cNvSpPr>
          <p:nvPr>
            <p:ph idx="1"/>
          </p:nvPr>
        </p:nvSpPr>
        <p:spPr/>
        <p:txBody>
          <a:bodyPr/>
          <a:lstStyle/>
          <a:p>
            <a:pPr marL="514350" indent="-514350">
              <a:buAutoNum type="arabicParenR"/>
            </a:pPr>
            <a:r>
              <a:rPr lang="en-US" dirty="0"/>
              <a:t>Presence only Data</a:t>
            </a:r>
          </a:p>
          <a:p>
            <a:pPr marL="514350" indent="-514350">
              <a:buAutoNum type="arabicParenR"/>
            </a:pPr>
            <a:r>
              <a:rPr lang="en-US" dirty="0"/>
              <a:t>‘Presence/Absence’ Data</a:t>
            </a:r>
          </a:p>
          <a:p>
            <a:pPr marL="514350" indent="-514350">
              <a:buAutoNum type="arabicParenR"/>
            </a:pPr>
            <a:r>
              <a:rPr lang="en-US" dirty="0"/>
              <a:t>‘Presence/Absence’ Data replicated over time</a:t>
            </a:r>
          </a:p>
          <a:p>
            <a:pPr marL="514350" indent="-514350">
              <a:buAutoNum type="arabicParenR"/>
            </a:pPr>
            <a:r>
              <a:rPr lang="en-US" dirty="0"/>
              <a:t>Count Data </a:t>
            </a:r>
          </a:p>
        </p:txBody>
      </p:sp>
      <p:cxnSp>
        <p:nvCxnSpPr>
          <p:cNvPr id="9" name="Straight Arrow Connector 8">
            <a:extLst>
              <a:ext uri="{FF2B5EF4-FFF2-40B4-BE49-F238E27FC236}">
                <a16:creationId xmlns:a16="http://schemas.microsoft.com/office/drawing/2014/main" id="{8AB9B0B8-C88E-88FC-6500-E75EDAF33CFA}"/>
              </a:ext>
            </a:extLst>
          </p:cNvPr>
          <p:cNvCxnSpPr>
            <a:cxnSpLocks/>
          </p:cNvCxnSpPr>
          <p:nvPr/>
        </p:nvCxnSpPr>
        <p:spPr>
          <a:xfrm flipH="1">
            <a:off x="4318000" y="1690688"/>
            <a:ext cx="787400" cy="354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17363A2-05A3-8AE2-1B1D-F0A0221E6DB8}"/>
              </a:ext>
            </a:extLst>
          </p:cNvPr>
          <p:cNvSpPr txBox="1"/>
          <p:nvPr/>
        </p:nvSpPr>
        <p:spPr>
          <a:xfrm>
            <a:off x="5105400" y="1456293"/>
            <a:ext cx="2933700" cy="369332"/>
          </a:xfrm>
          <a:prstGeom prst="rect">
            <a:avLst/>
          </a:prstGeom>
          <a:noFill/>
        </p:spPr>
        <p:txBody>
          <a:bodyPr wrap="square" rtlCol="0">
            <a:spAutoFit/>
          </a:bodyPr>
          <a:lstStyle/>
          <a:p>
            <a:r>
              <a:rPr lang="en-US" dirty="0"/>
              <a:t>ENMs </a:t>
            </a:r>
            <a:r>
              <a:rPr lang="en-US" dirty="0">
                <a:solidFill>
                  <a:srgbClr val="C00000"/>
                </a:solidFill>
              </a:rPr>
              <a:t>+ Occupancy Models?*</a:t>
            </a:r>
          </a:p>
        </p:txBody>
      </p:sp>
      <p:cxnSp>
        <p:nvCxnSpPr>
          <p:cNvPr id="14" name="Straight Arrow Connector 13">
            <a:extLst>
              <a:ext uri="{FF2B5EF4-FFF2-40B4-BE49-F238E27FC236}">
                <a16:creationId xmlns:a16="http://schemas.microsoft.com/office/drawing/2014/main" id="{338B57D3-6B49-7D79-D0C0-FBB5D36E4C28}"/>
              </a:ext>
            </a:extLst>
          </p:cNvPr>
          <p:cNvCxnSpPr>
            <a:cxnSpLocks/>
            <a:stCxn id="15" idx="1"/>
          </p:cNvCxnSpPr>
          <p:nvPr/>
        </p:nvCxnSpPr>
        <p:spPr>
          <a:xfrm flipH="1">
            <a:off x="5080000" y="1808917"/>
            <a:ext cx="1847850" cy="74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A9AD796-EE0B-7704-E738-D2B8706CA6A6}"/>
              </a:ext>
            </a:extLst>
          </p:cNvPr>
          <p:cNvSpPr txBox="1"/>
          <p:nvPr/>
        </p:nvSpPr>
        <p:spPr>
          <a:xfrm>
            <a:off x="6927850" y="1624251"/>
            <a:ext cx="2933700" cy="369332"/>
          </a:xfrm>
          <a:prstGeom prst="rect">
            <a:avLst/>
          </a:prstGeom>
          <a:noFill/>
        </p:spPr>
        <p:txBody>
          <a:bodyPr wrap="square" rtlCol="0">
            <a:spAutoFit/>
          </a:bodyPr>
          <a:lstStyle/>
          <a:p>
            <a:r>
              <a:rPr lang="en-US" dirty="0"/>
              <a:t>Occupancy Models (1/0)</a:t>
            </a:r>
          </a:p>
        </p:txBody>
      </p:sp>
      <p:cxnSp>
        <p:nvCxnSpPr>
          <p:cNvPr id="17" name="Straight Arrow Connector 16">
            <a:extLst>
              <a:ext uri="{FF2B5EF4-FFF2-40B4-BE49-F238E27FC236}">
                <a16:creationId xmlns:a16="http://schemas.microsoft.com/office/drawing/2014/main" id="{0A229A26-78EF-5C50-2B9E-75ACB4119EEA}"/>
              </a:ext>
            </a:extLst>
          </p:cNvPr>
          <p:cNvCxnSpPr>
            <a:cxnSpLocks/>
            <a:stCxn id="15" idx="2"/>
          </p:cNvCxnSpPr>
          <p:nvPr/>
        </p:nvCxnSpPr>
        <p:spPr>
          <a:xfrm flipH="1">
            <a:off x="7658100" y="1993583"/>
            <a:ext cx="736600" cy="848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DA02E20-453F-DB7E-8CEE-404F5C82E4A5}"/>
              </a:ext>
            </a:extLst>
          </p:cNvPr>
          <p:cNvCxnSpPr>
            <a:cxnSpLocks/>
          </p:cNvCxnSpPr>
          <p:nvPr/>
        </p:nvCxnSpPr>
        <p:spPr>
          <a:xfrm flipH="1">
            <a:off x="3136900" y="3589854"/>
            <a:ext cx="48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ED2964E-2EAA-C0C9-9021-52D57046C025}"/>
              </a:ext>
            </a:extLst>
          </p:cNvPr>
          <p:cNvSpPr txBox="1"/>
          <p:nvPr/>
        </p:nvSpPr>
        <p:spPr>
          <a:xfrm>
            <a:off x="3638550" y="3405188"/>
            <a:ext cx="3549650" cy="369332"/>
          </a:xfrm>
          <a:prstGeom prst="rect">
            <a:avLst/>
          </a:prstGeom>
          <a:noFill/>
        </p:spPr>
        <p:txBody>
          <a:bodyPr wrap="square" rtlCol="0">
            <a:spAutoFit/>
          </a:bodyPr>
          <a:lstStyle/>
          <a:p>
            <a:r>
              <a:rPr lang="en-US" dirty="0"/>
              <a:t>N-Mixture Models</a:t>
            </a:r>
          </a:p>
        </p:txBody>
      </p:sp>
      <p:pic>
        <p:nvPicPr>
          <p:cNvPr id="25" name="Picture 24">
            <a:extLst>
              <a:ext uri="{FF2B5EF4-FFF2-40B4-BE49-F238E27FC236}">
                <a16:creationId xmlns:a16="http://schemas.microsoft.com/office/drawing/2014/main" id="{42AE97F3-6B2D-B5FE-2740-98AE63E84C58}"/>
              </a:ext>
            </a:extLst>
          </p:cNvPr>
          <p:cNvPicPr>
            <a:picLocks noChangeAspect="1"/>
          </p:cNvPicPr>
          <p:nvPr/>
        </p:nvPicPr>
        <p:blipFill>
          <a:blip r:embed="rId2"/>
          <a:stretch>
            <a:fillRect/>
          </a:stretch>
        </p:blipFill>
        <p:spPr>
          <a:xfrm>
            <a:off x="8242300" y="2272296"/>
            <a:ext cx="3949700" cy="3487681"/>
          </a:xfrm>
          <a:prstGeom prst="rect">
            <a:avLst/>
          </a:prstGeom>
        </p:spPr>
      </p:pic>
      <p:sp>
        <p:nvSpPr>
          <p:cNvPr id="26" name="TextBox 25">
            <a:extLst>
              <a:ext uri="{FF2B5EF4-FFF2-40B4-BE49-F238E27FC236}">
                <a16:creationId xmlns:a16="http://schemas.microsoft.com/office/drawing/2014/main" id="{D004DD24-FED4-AF6D-59E8-E83D91449562}"/>
              </a:ext>
            </a:extLst>
          </p:cNvPr>
          <p:cNvSpPr txBox="1"/>
          <p:nvPr/>
        </p:nvSpPr>
        <p:spPr>
          <a:xfrm>
            <a:off x="8679524" y="5694374"/>
            <a:ext cx="3474376" cy="923330"/>
          </a:xfrm>
          <a:prstGeom prst="rect">
            <a:avLst/>
          </a:prstGeom>
          <a:noFill/>
        </p:spPr>
        <p:txBody>
          <a:bodyPr wrap="square" rtlCol="0">
            <a:spAutoFit/>
          </a:bodyPr>
          <a:lstStyle/>
          <a:p>
            <a:r>
              <a:rPr lang="en-US" dirty="0"/>
              <a:t>Occupancy Modeling with replicates to model intensity</a:t>
            </a:r>
          </a:p>
          <a:p>
            <a:r>
              <a:rPr lang="en-US" dirty="0"/>
              <a:t>Kery &amp; Royle 2016</a:t>
            </a:r>
          </a:p>
        </p:txBody>
      </p:sp>
    </p:spTree>
    <p:extLst>
      <p:ext uri="{BB962C8B-B14F-4D97-AF65-F5344CB8AC3E}">
        <p14:creationId xmlns:p14="http://schemas.microsoft.com/office/powerpoint/2010/main" val="306945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72D6-CABB-B26B-0A85-58BA2BACC067}"/>
              </a:ext>
            </a:extLst>
          </p:cNvPr>
          <p:cNvSpPr>
            <a:spLocks noGrp="1"/>
          </p:cNvSpPr>
          <p:nvPr>
            <p:ph type="title"/>
          </p:nvPr>
        </p:nvSpPr>
        <p:spPr/>
        <p:txBody>
          <a:bodyPr/>
          <a:lstStyle/>
          <a:p>
            <a:r>
              <a:rPr lang="en-US" dirty="0"/>
              <a:t>New Methods for Using Museum Specimen Data</a:t>
            </a:r>
          </a:p>
        </p:txBody>
      </p:sp>
      <p:sp>
        <p:nvSpPr>
          <p:cNvPr id="3" name="Content Placeholder 2">
            <a:extLst>
              <a:ext uri="{FF2B5EF4-FFF2-40B4-BE49-F238E27FC236}">
                <a16:creationId xmlns:a16="http://schemas.microsoft.com/office/drawing/2014/main" id="{176326E6-3AB3-E605-3A58-80E398E0DB2C}"/>
              </a:ext>
            </a:extLst>
          </p:cNvPr>
          <p:cNvSpPr>
            <a:spLocks noGrp="1"/>
          </p:cNvSpPr>
          <p:nvPr>
            <p:ph idx="1"/>
          </p:nvPr>
        </p:nvSpPr>
        <p:spPr>
          <a:xfrm>
            <a:off x="838200" y="1825625"/>
            <a:ext cx="3811859" cy="4351338"/>
          </a:xfrm>
        </p:spPr>
        <p:txBody>
          <a:bodyPr>
            <a:normAutofit lnSpcReduction="10000"/>
          </a:bodyPr>
          <a:lstStyle/>
          <a:p>
            <a:r>
              <a:rPr lang="en-US" dirty="0"/>
              <a:t>Occupancy can be measured under certain conditions with museum/incidental data</a:t>
            </a:r>
          </a:p>
          <a:p>
            <a:r>
              <a:rPr lang="en-US" dirty="0"/>
              <a:t>Provides a new framework for studying Global Change and Biodiversity across unprecedented scales in both time &amp; space</a:t>
            </a:r>
          </a:p>
          <a:p>
            <a:pPr marL="0" indent="0">
              <a:buNone/>
            </a:pPr>
            <a:endParaRPr lang="en-US" dirty="0"/>
          </a:p>
        </p:txBody>
      </p:sp>
      <p:pic>
        <p:nvPicPr>
          <p:cNvPr id="7" name="Picture 6">
            <a:extLst>
              <a:ext uri="{FF2B5EF4-FFF2-40B4-BE49-F238E27FC236}">
                <a16:creationId xmlns:a16="http://schemas.microsoft.com/office/drawing/2014/main" id="{A56DCCFA-B7CF-C4BB-D836-CC76752907CD}"/>
              </a:ext>
            </a:extLst>
          </p:cNvPr>
          <p:cNvPicPr>
            <a:picLocks noChangeAspect="1"/>
          </p:cNvPicPr>
          <p:nvPr/>
        </p:nvPicPr>
        <p:blipFill>
          <a:blip r:embed="rId2"/>
          <a:stretch>
            <a:fillRect/>
          </a:stretch>
        </p:blipFill>
        <p:spPr>
          <a:xfrm>
            <a:off x="5771909" y="1229360"/>
            <a:ext cx="5448557" cy="5543867"/>
          </a:xfrm>
          <a:prstGeom prst="rect">
            <a:avLst/>
          </a:prstGeom>
        </p:spPr>
      </p:pic>
      <p:pic>
        <p:nvPicPr>
          <p:cNvPr id="9" name="Picture 8">
            <a:extLst>
              <a:ext uri="{FF2B5EF4-FFF2-40B4-BE49-F238E27FC236}">
                <a16:creationId xmlns:a16="http://schemas.microsoft.com/office/drawing/2014/main" id="{0E94840E-16FB-01EE-24AA-A3A1C056976F}"/>
              </a:ext>
            </a:extLst>
          </p:cNvPr>
          <p:cNvPicPr>
            <a:picLocks noChangeAspect="1"/>
          </p:cNvPicPr>
          <p:nvPr/>
        </p:nvPicPr>
        <p:blipFill>
          <a:blip r:embed="rId3"/>
          <a:stretch>
            <a:fillRect/>
          </a:stretch>
        </p:blipFill>
        <p:spPr>
          <a:xfrm>
            <a:off x="4978305" y="4001293"/>
            <a:ext cx="1823460" cy="2815094"/>
          </a:xfrm>
          <a:prstGeom prst="rect">
            <a:avLst/>
          </a:prstGeom>
        </p:spPr>
      </p:pic>
    </p:spTree>
    <p:extLst>
      <p:ext uri="{BB962C8B-B14F-4D97-AF65-F5344CB8AC3E}">
        <p14:creationId xmlns:p14="http://schemas.microsoft.com/office/powerpoint/2010/main" val="1157302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82162-F25C-8E22-B84E-AD4B26170BE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2C8FAE4-F834-EBA6-CF3F-3A084FDE6787}"/>
              </a:ext>
            </a:extLst>
          </p:cNvPr>
          <p:cNvSpPr>
            <a:spLocks noGrp="1"/>
          </p:cNvSpPr>
          <p:nvPr>
            <p:ph type="title"/>
          </p:nvPr>
        </p:nvSpPr>
        <p:spPr>
          <a:xfrm>
            <a:off x="-1" y="18255"/>
            <a:ext cx="11611627" cy="1325563"/>
          </a:xfrm>
        </p:spPr>
        <p:txBody>
          <a:bodyPr/>
          <a:lstStyle/>
          <a:p>
            <a:r>
              <a:rPr lang="en-US" dirty="0"/>
              <a:t>New Methods for Using Museum Specimen Data</a:t>
            </a:r>
          </a:p>
        </p:txBody>
      </p:sp>
      <p:sp>
        <p:nvSpPr>
          <p:cNvPr id="2" name="Rectangle 1">
            <a:extLst>
              <a:ext uri="{FF2B5EF4-FFF2-40B4-BE49-F238E27FC236}">
                <a16:creationId xmlns:a16="http://schemas.microsoft.com/office/drawing/2014/main" id="{C2BD07AD-52BA-532A-41CC-577341775F72}"/>
              </a:ext>
            </a:extLst>
          </p:cNvPr>
          <p:cNvSpPr/>
          <p:nvPr/>
        </p:nvSpPr>
        <p:spPr>
          <a:xfrm>
            <a:off x="7523904" y="1617922"/>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BE7675E8-C154-4E40-9F21-3AD1DC408F65}"/>
              </a:ext>
            </a:extLst>
          </p:cNvPr>
          <p:cNvCxnSpPr>
            <a:stCxn id="2" idx="0"/>
            <a:endCxn id="2" idx="2"/>
          </p:cNvCxnSpPr>
          <p:nvPr/>
        </p:nvCxnSpPr>
        <p:spPr>
          <a:xfrm>
            <a:off x="8429161" y="1617922"/>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E148C0-5F1C-64EF-C6EF-3ED4BEC1EEC3}"/>
              </a:ext>
            </a:extLst>
          </p:cNvPr>
          <p:cNvCxnSpPr>
            <a:stCxn id="2" idx="1"/>
            <a:endCxn id="2" idx="3"/>
          </p:cNvCxnSpPr>
          <p:nvPr/>
        </p:nvCxnSpPr>
        <p:spPr>
          <a:xfrm>
            <a:off x="7523904" y="2392349"/>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3A8661C-1B42-765C-D438-5488F213FF31}"/>
              </a:ext>
            </a:extLst>
          </p:cNvPr>
          <p:cNvSpPr/>
          <p:nvPr/>
        </p:nvSpPr>
        <p:spPr>
          <a:xfrm>
            <a:off x="9321014" y="1617922"/>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9C3F106B-7F1A-873E-960C-8F221FC35085}"/>
              </a:ext>
            </a:extLst>
          </p:cNvPr>
          <p:cNvCxnSpPr>
            <a:stCxn id="25" idx="0"/>
            <a:endCxn id="25" idx="2"/>
          </p:cNvCxnSpPr>
          <p:nvPr/>
        </p:nvCxnSpPr>
        <p:spPr>
          <a:xfrm>
            <a:off x="10226271" y="1617922"/>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50E581B-EF45-FE2F-C1B0-85C36F5D29BD}"/>
              </a:ext>
            </a:extLst>
          </p:cNvPr>
          <p:cNvCxnSpPr>
            <a:stCxn id="25" idx="1"/>
            <a:endCxn id="25" idx="3"/>
          </p:cNvCxnSpPr>
          <p:nvPr/>
        </p:nvCxnSpPr>
        <p:spPr>
          <a:xfrm>
            <a:off x="9321014" y="2392349"/>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8B3114B-218A-9F13-7215-924BF2288F3D}"/>
              </a:ext>
            </a:extLst>
          </p:cNvPr>
          <p:cNvSpPr/>
          <p:nvPr/>
        </p:nvSpPr>
        <p:spPr>
          <a:xfrm>
            <a:off x="7523904" y="3166769"/>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A6DE2C52-AEE4-C72E-CE97-856EB50F1906}"/>
              </a:ext>
            </a:extLst>
          </p:cNvPr>
          <p:cNvCxnSpPr>
            <a:stCxn id="31" idx="0"/>
            <a:endCxn id="31" idx="2"/>
          </p:cNvCxnSpPr>
          <p:nvPr/>
        </p:nvCxnSpPr>
        <p:spPr>
          <a:xfrm>
            <a:off x="8429161" y="3166769"/>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0C5D42-A1C2-60BF-4631-DE8407CB0EC5}"/>
              </a:ext>
            </a:extLst>
          </p:cNvPr>
          <p:cNvCxnSpPr>
            <a:stCxn id="31" idx="1"/>
            <a:endCxn id="31" idx="3"/>
          </p:cNvCxnSpPr>
          <p:nvPr/>
        </p:nvCxnSpPr>
        <p:spPr>
          <a:xfrm>
            <a:off x="7523904" y="3941196"/>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4344FD23-C3D0-35B2-0908-941889F9D862}"/>
              </a:ext>
            </a:extLst>
          </p:cNvPr>
          <p:cNvSpPr/>
          <p:nvPr/>
        </p:nvSpPr>
        <p:spPr>
          <a:xfrm>
            <a:off x="9321014" y="3166771"/>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18EA390-2F79-14E9-EEEC-D794B193D278}"/>
              </a:ext>
            </a:extLst>
          </p:cNvPr>
          <p:cNvCxnSpPr>
            <a:stCxn id="37" idx="0"/>
            <a:endCxn id="37" idx="2"/>
          </p:cNvCxnSpPr>
          <p:nvPr/>
        </p:nvCxnSpPr>
        <p:spPr>
          <a:xfrm>
            <a:off x="10226271" y="3166771"/>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A331C8F-9CF6-CF74-E5FB-4207164F58C9}"/>
              </a:ext>
            </a:extLst>
          </p:cNvPr>
          <p:cNvCxnSpPr>
            <a:stCxn id="37" idx="1"/>
            <a:endCxn id="37" idx="3"/>
          </p:cNvCxnSpPr>
          <p:nvPr/>
        </p:nvCxnSpPr>
        <p:spPr>
          <a:xfrm>
            <a:off x="9321014" y="3941198"/>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0328356C-B344-161B-A71E-338F191CE353}"/>
              </a:ext>
            </a:extLst>
          </p:cNvPr>
          <p:cNvPicPr>
            <a:picLocks noChangeAspect="1"/>
          </p:cNvPicPr>
          <p:nvPr/>
        </p:nvPicPr>
        <p:blipFill>
          <a:blip r:embed="rId3"/>
          <a:stretch>
            <a:fillRect/>
          </a:stretch>
        </p:blipFill>
        <p:spPr>
          <a:xfrm>
            <a:off x="7590941" y="1693610"/>
            <a:ext cx="371527" cy="323895"/>
          </a:xfrm>
          <a:prstGeom prst="rect">
            <a:avLst/>
          </a:prstGeom>
        </p:spPr>
      </p:pic>
      <p:pic>
        <p:nvPicPr>
          <p:cNvPr id="60" name="Picture 59">
            <a:extLst>
              <a:ext uri="{FF2B5EF4-FFF2-40B4-BE49-F238E27FC236}">
                <a16:creationId xmlns:a16="http://schemas.microsoft.com/office/drawing/2014/main" id="{CA3E8F04-8A77-AD78-6B2B-9997FBB4AFFE}"/>
              </a:ext>
            </a:extLst>
          </p:cNvPr>
          <p:cNvPicPr>
            <a:picLocks noChangeAspect="1"/>
          </p:cNvPicPr>
          <p:nvPr/>
        </p:nvPicPr>
        <p:blipFill>
          <a:blip r:embed="rId4"/>
          <a:stretch>
            <a:fillRect/>
          </a:stretch>
        </p:blipFill>
        <p:spPr>
          <a:xfrm>
            <a:off x="8698851" y="2804204"/>
            <a:ext cx="352474" cy="276264"/>
          </a:xfrm>
          <a:prstGeom prst="rect">
            <a:avLst/>
          </a:prstGeom>
        </p:spPr>
      </p:pic>
      <p:pic>
        <p:nvPicPr>
          <p:cNvPr id="61" name="Picture 60">
            <a:extLst>
              <a:ext uri="{FF2B5EF4-FFF2-40B4-BE49-F238E27FC236}">
                <a16:creationId xmlns:a16="http://schemas.microsoft.com/office/drawing/2014/main" id="{81FFF968-2575-E10A-83A5-36DCDA0A200B}"/>
              </a:ext>
            </a:extLst>
          </p:cNvPr>
          <p:cNvPicPr>
            <a:picLocks noChangeAspect="1"/>
          </p:cNvPicPr>
          <p:nvPr/>
        </p:nvPicPr>
        <p:blipFill>
          <a:blip r:embed="rId3"/>
          <a:stretch>
            <a:fillRect/>
          </a:stretch>
        </p:blipFill>
        <p:spPr>
          <a:xfrm>
            <a:off x="9810500" y="2455664"/>
            <a:ext cx="371527" cy="323895"/>
          </a:xfrm>
          <a:prstGeom prst="rect">
            <a:avLst/>
          </a:prstGeom>
        </p:spPr>
      </p:pic>
      <p:pic>
        <p:nvPicPr>
          <p:cNvPr id="62" name="Picture 61">
            <a:extLst>
              <a:ext uri="{FF2B5EF4-FFF2-40B4-BE49-F238E27FC236}">
                <a16:creationId xmlns:a16="http://schemas.microsoft.com/office/drawing/2014/main" id="{8BD7B25A-8DA1-1D99-258C-916ECBFD20A8}"/>
              </a:ext>
            </a:extLst>
          </p:cNvPr>
          <p:cNvPicPr>
            <a:picLocks noChangeAspect="1"/>
          </p:cNvPicPr>
          <p:nvPr/>
        </p:nvPicPr>
        <p:blipFill>
          <a:blip r:embed="rId4"/>
          <a:stretch>
            <a:fillRect/>
          </a:stretch>
        </p:blipFill>
        <p:spPr>
          <a:xfrm>
            <a:off x="7566949" y="3609459"/>
            <a:ext cx="352474" cy="276264"/>
          </a:xfrm>
          <a:prstGeom prst="rect">
            <a:avLst/>
          </a:prstGeom>
        </p:spPr>
      </p:pic>
      <p:pic>
        <p:nvPicPr>
          <p:cNvPr id="63" name="Picture 62">
            <a:extLst>
              <a:ext uri="{FF2B5EF4-FFF2-40B4-BE49-F238E27FC236}">
                <a16:creationId xmlns:a16="http://schemas.microsoft.com/office/drawing/2014/main" id="{CB956C2E-1260-A993-ECD7-3A92960D90B8}"/>
              </a:ext>
            </a:extLst>
          </p:cNvPr>
          <p:cNvPicPr>
            <a:picLocks noChangeAspect="1"/>
          </p:cNvPicPr>
          <p:nvPr/>
        </p:nvPicPr>
        <p:blipFill>
          <a:blip r:embed="rId4"/>
          <a:stretch>
            <a:fillRect/>
          </a:stretch>
        </p:blipFill>
        <p:spPr>
          <a:xfrm>
            <a:off x="7566949" y="3216065"/>
            <a:ext cx="352474" cy="276264"/>
          </a:xfrm>
          <a:prstGeom prst="rect">
            <a:avLst/>
          </a:prstGeom>
        </p:spPr>
      </p:pic>
      <p:pic>
        <p:nvPicPr>
          <p:cNvPr id="556" name="Picture 555">
            <a:extLst>
              <a:ext uri="{FF2B5EF4-FFF2-40B4-BE49-F238E27FC236}">
                <a16:creationId xmlns:a16="http://schemas.microsoft.com/office/drawing/2014/main" id="{B0031B43-E004-F50D-8C64-49054B635AC0}"/>
              </a:ext>
            </a:extLst>
          </p:cNvPr>
          <p:cNvPicPr>
            <a:picLocks noChangeAspect="1"/>
          </p:cNvPicPr>
          <p:nvPr/>
        </p:nvPicPr>
        <p:blipFill>
          <a:blip r:embed="rId4"/>
          <a:stretch>
            <a:fillRect/>
          </a:stretch>
        </p:blipFill>
        <p:spPr>
          <a:xfrm>
            <a:off x="7981655" y="3403487"/>
            <a:ext cx="352474" cy="276264"/>
          </a:xfrm>
          <a:prstGeom prst="rect">
            <a:avLst/>
          </a:prstGeom>
        </p:spPr>
      </p:pic>
      <p:pic>
        <p:nvPicPr>
          <p:cNvPr id="558" name="Picture 557">
            <a:extLst>
              <a:ext uri="{FF2B5EF4-FFF2-40B4-BE49-F238E27FC236}">
                <a16:creationId xmlns:a16="http://schemas.microsoft.com/office/drawing/2014/main" id="{A276D137-4E79-3EEE-7341-F4BCDB2C476C}"/>
              </a:ext>
            </a:extLst>
          </p:cNvPr>
          <p:cNvPicPr>
            <a:picLocks noChangeAspect="1"/>
          </p:cNvPicPr>
          <p:nvPr/>
        </p:nvPicPr>
        <p:blipFill>
          <a:blip r:embed="rId5"/>
          <a:stretch>
            <a:fillRect/>
          </a:stretch>
        </p:blipFill>
        <p:spPr>
          <a:xfrm>
            <a:off x="7981655" y="2074901"/>
            <a:ext cx="371527" cy="247685"/>
          </a:xfrm>
          <a:prstGeom prst="rect">
            <a:avLst/>
          </a:prstGeom>
        </p:spPr>
      </p:pic>
      <p:pic>
        <p:nvPicPr>
          <p:cNvPr id="560" name="Picture 559">
            <a:extLst>
              <a:ext uri="{FF2B5EF4-FFF2-40B4-BE49-F238E27FC236}">
                <a16:creationId xmlns:a16="http://schemas.microsoft.com/office/drawing/2014/main" id="{0C4340F7-90A0-F8BC-6A82-A99DC0EB2E2F}"/>
              </a:ext>
            </a:extLst>
          </p:cNvPr>
          <p:cNvPicPr>
            <a:picLocks noChangeAspect="1"/>
          </p:cNvPicPr>
          <p:nvPr/>
        </p:nvPicPr>
        <p:blipFill>
          <a:blip r:embed="rId5"/>
          <a:stretch>
            <a:fillRect/>
          </a:stretch>
        </p:blipFill>
        <p:spPr>
          <a:xfrm>
            <a:off x="8489471" y="2463361"/>
            <a:ext cx="371527" cy="247685"/>
          </a:xfrm>
          <a:prstGeom prst="rect">
            <a:avLst/>
          </a:prstGeom>
        </p:spPr>
      </p:pic>
      <p:pic>
        <p:nvPicPr>
          <p:cNvPr id="563" name="Picture 562">
            <a:extLst>
              <a:ext uri="{FF2B5EF4-FFF2-40B4-BE49-F238E27FC236}">
                <a16:creationId xmlns:a16="http://schemas.microsoft.com/office/drawing/2014/main" id="{334DF8D7-D452-32D5-C8EF-700F0A3ACD9A}"/>
              </a:ext>
            </a:extLst>
          </p:cNvPr>
          <p:cNvPicPr>
            <a:picLocks noChangeAspect="1"/>
          </p:cNvPicPr>
          <p:nvPr/>
        </p:nvPicPr>
        <p:blipFill>
          <a:blip r:embed="rId5"/>
          <a:stretch>
            <a:fillRect/>
          </a:stretch>
        </p:blipFill>
        <p:spPr>
          <a:xfrm>
            <a:off x="10493136" y="1832381"/>
            <a:ext cx="371527" cy="247685"/>
          </a:xfrm>
          <a:prstGeom prst="rect">
            <a:avLst/>
          </a:prstGeom>
        </p:spPr>
      </p:pic>
      <p:pic>
        <p:nvPicPr>
          <p:cNvPr id="564" name="Picture 563">
            <a:extLst>
              <a:ext uri="{FF2B5EF4-FFF2-40B4-BE49-F238E27FC236}">
                <a16:creationId xmlns:a16="http://schemas.microsoft.com/office/drawing/2014/main" id="{945C74C2-5222-FC8A-44BA-0750E990D6D5}"/>
              </a:ext>
            </a:extLst>
          </p:cNvPr>
          <p:cNvPicPr>
            <a:picLocks noChangeAspect="1"/>
          </p:cNvPicPr>
          <p:nvPr/>
        </p:nvPicPr>
        <p:blipFill>
          <a:blip r:embed="rId4"/>
          <a:stretch>
            <a:fillRect/>
          </a:stretch>
        </p:blipFill>
        <p:spPr>
          <a:xfrm>
            <a:off x="7821263" y="2596690"/>
            <a:ext cx="352474" cy="276264"/>
          </a:xfrm>
          <a:prstGeom prst="rect">
            <a:avLst/>
          </a:prstGeom>
        </p:spPr>
      </p:pic>
      <p:pic>
        <p:nvPicPr>
          <p:cNvPr id="565" name="Picture 564">
            <a:extLst>
              <a:ext uri="{FF2B5EF4-FFF2-40B4-BE49-F238E27FC236}">
                <a16:creationId xmlns:a16="http://schemas.microsoft.com/office/drawing/2014/main" id="{9F300F3D-3C11-9805-8442-A013EFFDAEB5}"/>
              </a:ext>
            </a:extLst>
          </p:cNvPr>
          <p:cNvPicPr>
            <a:picLocks noChangeAspect="1"/>
          </p:cNvPicPr>
          <p:nvPr/>
        </p:nvPicPr>
        <p:blipFill>
          <a:blip r:embed="rId3"/>
          <a:stretch>
            <a:fillRect/>
          </a:stretch>
        </p:blipFill>
        <p:spPr>
          <a:xfrm>
            <a:off x="8684586" y="1856796"/>
            <a:ext cx="371527" cy="323895"/>
          </a:xfrm>
          <a:prstGeom prst="rect">
            <a:avLst/>
          </a:prstGeom>
        </p:spPr>
      </p:pic>
      <p:pic>
        <p:nvPicPr>
          <p:cNvPr id="566" name="Picture 565">
            <a:extLst>
              <a:ext uri="{FF2B5EF4-FFF2-40B4-BE49-F238E27FC236}">
                <a16:creationId xmlns:a16="http://schemas.microsoft.com/office/drawing/2014/main" id="{228D604D-B59D-9CAA-AC02-5AEC2B1F8449}"/>
              </a:ext>
            </a:extLst>
          </p:cNvPr>
          <p:cNvPicPr>
            <a:picLocks noChangeAspect="1"/>
          </p:cNvPicPr>
          <p:nvPr/>
        </p:nvPicPr>
        <p:blipFill>
          <a:blip r:embed="rId4"/>
          <a:stretch>
            <a:fillRect/>
          </a:stretch>
        </p:blipFill>
        <p:spPr>
          <a:xfrm>
            <a:off x="8716260" y="3996670"/>
            <a:ext cx="352474" cy="276264"/>
          </a:xfrm>
          <a:prstGeom prst="rect">
            <a:avLst/>
          </a:prstGeom>
        </p:spPr>
      </p:pic>
      <p:pic>
        <p:nvPicPr>
          <p:cNvPr id="567" name="Picture 566">
            <a:extLst>
              <a:ext uri="{FF2B5EF4-FFF2-40B4-BE49-F238E27FC236}">
                <a16:creationId xmlns:a16="http://schemas.microsoft.com/office/drawing/2014/main" id="{B5F0C62F-C5BB-FE61-3326-A1021A86F9CD}"/>
              </a:ext>
            </a:extLst>
          </p:cNvPr>
          <p:cNvPicPr>
            <a:picLocks noChangeAspect="1"/>
          </p:cNvPicPr>
          <p:nvPr/>
        </p:nvPicPr>
        <p:blipFill>
          <a:blip r:embed="rId5"/>
          <a:stretch>
            <a:fillRect/>
          </a:stretch>
        </p:blipFill>
        <p:spPr>
          <a:xfrm>
            <a:off x="8679798" y="4377185"/>
            <a:ext cx="371527" cy="247685"/>
          </a:xfrm>
          <a:prstGeom prst="rect">
            <a:avLst/>
          </a:prstGeom>
        </p:spPr>
      </p:pic>
      <p:pic>
        <p:nvPicPr>
          <p:cNvPr id="569" name="Picture 568">
            <a:extLst>
              <a:ext uri="{FF2B5EF4-FFF2-40B4-BE49-F238E27FC236}">
                <a16:creationId xmlns:a16="http://schemas.microsoft.com/office/drawing/2014/main" id="{B4F15795-D4BA-DD73-3358-476A38155BEF}"/>
              </a:ext>
            </a:extLst>
          </p:cNvPr>
          <p:cNvPicPr>
            <a:picLocks noChangeAspect="1"/>
          </p:cNvPicPr>
          <p:nvPr/>
        </p:nvPicPr>
        <p:blipFill>
          <a:blip r:embed="rId3"/>
          <a:stretch>
            <a:fillRect/>
          </a:stretch>
        </p:blipFill>
        <p:spPr>
          <a:xfrm>
            <a:off x="10274696" y="4004515"/>
            <a:ext cx="371527" cy="323895"/>
          </a:xfrm>
          <a:prstGeom prst="rect">
            <a:avLst/>
          </a:prstGeom>
        </p:spPr>
      </p:pic>
      <p:pic>
        <p:nvPicPr>
          <p:cNvPr id="570" name="Picture 569">
            <a:extLst>
              <a:ext uri="{FF2B5EF4-FFF2-40B4-BE49-F238E27FC236}">
                <a16:creationId xmlns:a16="http://schemas.microsoft.com/office/drawing/2014/main" id="{672257CD-B4BC-AD6E-9E77-8D7292BBB744}"/>
              </a:ext>
            </a:extLst>
          </p:cNvPr>
          <p:cNvPicPr>
            <a:picLocks noChangeAspect="1"/>
          </p:cNvPicPr>
          <p:nvPr/>
        </p:nvPicPr>
        <p:blipFill>
          <a:blip r:embed="rId4"/>
          <a:stretch>
            <a:fillRect/>
          </a:stretch>
        </p:blipFill>
        <p:spPr>
          <a:xfrm>
            <a:off x="10692965" y="4377185"/>
            <a:ext cx="352474" cy="276264"/>
          </a:xfrm>
          <a:prstGeom prst="rect">
            <a:avLst/>
          </a:prstGeom>
        </p:spPr>
      </p:pic>
      <p:pic>
        <p:nvPicPr>
          <p:cNvPr id="571" name="Picture 570">
            <a:extLst>
              <a:ext uri="{FF2B5EF4-FFF2-40B4-BE49-F238E27FC236}">
                <a16:creationId xmlns:a16="http://schemas.microsoft.com/office/drawing/2014/main" id="{CC293331-E3DE-CCE6-BC47-BD64BAAF05E3}"/>
              </a:ext>
            </a:extLst>
          </p:cNvPr>
          <p:cNvPicPr>
            <a:picLocks noChangeAspect="1"/>
          </p:cNvPicPr>
          <p:nvPr/>
        </p:nvPicPr>
        <p:blipFill>
          <a:blip r:embed="rId4"/>
          <a:stretch>
            <a:fillRect/>
          </a:stretch>
        </p:blipFill>
        <p:spPr>
          <a:xfrm>
            <a:off x="9404581" y="3265355"/>
            <a:ext cx="352474" cy="276264"/>
          </a:xfrm>
          <a:prstGeom prst="rect">
            <a:avLst/>
          </a:prstGeom>
        </p:spPr>
      </p:pic>
      <p:pic>
        <p:nvPicPr>
          <p:cNvPr id="572" name="Picture 571">
            <a:extLst>
              <a:ext uri="{FF2B5EF4-FFF2-40B4-BE49-F238E27FC236}">
                <a16:creationId xmlns:a16="http://schemas.microsoft.com/office/drawing/2014/main" id="{E25A0C84-D60B-BEDC-A8F9-F4BC95616C00}"/>
              </a:ext>
            </a:extLst>
          </p:cNvPr>
          <p:cNvPicPr>
            <a:picLocks noChangeAspect="1"/>
          </p:cNvPicPr>
          <p:nvPr/>
        </p:nvPicPr>
        <p:blipFill>
          <a:blip r:embed="rId5"/>
          <a:stretch>
            <a:fillRect/>
          </a:stretch>
        </p:blipFill>
        <p:spPr>
          <a:xfrm>
            <a:off x="9806320" y="3638038"/>
            <a:ext cx="371527" cy="247685"/>
          </a:xfrm>
          <a:prstGeom prst="rect">
            <a:avLst/>
          </a:prstGeom>
        </p:spPr>
      </p:pic>
      <p:pic>
        <p:nvPicPr>
          <p:cNvPr id="573" name="Picture 572">
            <a:extLst>
              <a:ext uri="{FF2B5EF4-FFF2-40B4-BE49-F238E27FC236}">
                <a16:creationId xmlns:a16="http://schemas.microsoft.com/office/drawing/2014/main" id="{A7B160B2-96D0-C5CF-B56A-71BD9B9C9BEA}"/>
              </a:ext>
            </a:extLst>
          </p:cNvPr>
          <p:cNvPicPr>
            <a:picLocks noChangeAspect="1"/>
          </p:cNvPicPr>
          <p:nvPr/>
        </p:nvPicPr>
        <p:blipFill>
          <a:blip r:embed="rId5"/>
          <a:stretch>
            <a:fillRect/>
          </a:stretch>
        </p:blipFill>
        <p:spPr>
          <a:xfrm>
            <a:off x="9404581" y="2820506"/>
            <a:ext cx="371527" cy="247685"/>
          </a:xfrm>
          <a:prstGeom prst="rect">
            <a:avLst/>
          </a:prstGeom>
        </p:spPr>
      </p:pic>
      <p:pic>
        <p:nvPicPr>
          <p:cNvPr id="574" name="Picture 573">
            <a:extLst>
              <a:ext uri="{FF2B5EF4-FFF2-40B4-BE49-F238E27FC236}">
                <a16:creationId xmlns:a16="http://schemas.microsoft.com/office/drawing/2014/main" id="{F5A863A3-2BA9-D230-BF41-A620D6E5017A}"/>
              </a:ext>
            </a:extLst>
          </p:cNvPr>
          <p:cNvPicPr>
            <a:picLocks noChangeAspect="1"/>
          </p:cNvPicPr>
          <p:nvPr/>
        </p:nvPicPr>
        <p:blipFill>
          <a:blip r:embed="rId3"/>
          <a:stretch>
            <a:fillRect/>
          </a:stretch>
        </p:blipFill>
        <p:spPr>
          <a:xfrm>
            <a:off x="7822497" y="4163326"/>
            <a:ext cx="371527" cy="323895"/>
          </a:xfrm>
          <a:prstGeom prst="rect">
            <a:avLst/>
          </a:prstGeom>
        </p:spPr>
      </p:pic>
      <p:pic>
        <p:nvPicPr>
          <p:cNvPr id="7" name="Picture 6">
            <a:extLst>
              <a:ext uri="{FF2B5EF4-FFF2-40B4-BE49-F238E27FC236}">
                <a16:creationId xmlns:a16="http://schemas.microsoft.com/office/drawing/2014/main" id="{4583093A-95FB-CE8B-22B7-59DCBCD028ED}"/>
              </a:ext>
            </a:extLst>
          </p:cNvPr>
          <p:cNvPicPr>
            <a:picLocks noChangeAspect="1"/>
          </p:cNvPicPr>
          <p:nvPr/>
        </p:nvPicPr>
        <p:blipFill>
          <a:blip r:embed="rId3"/>
          <a:stretch>
            <a:fillRect/>
          </a:stretch>
        </p:blipFill>
        <p:spPr>
          <a:xfrm>
            <a:off x="8927365" y="2458603"/>
            <a:ext cx="371527" cy="323895"/>
          </a:xfrm>
          <a:prstGeom prst="rect">
            <a:avLst/>
          </a:prstGeom>
        </p:spPr>
      </p:pic>
      <p:sp>
        <p:nvSpPr>
          <p:cNvPr id="10" name="Content Placeholder 2">
            <a:extLst>
              <a:ext uri="{FF2B5EF4-FFF2-40B4-BE49-F238E27FC236}">
                <a16:creationId xmlns:a16="http://schemas.microsoft.com/office/drawing/2014/main" id="{80DE532C-9C1C-D542-360E-7AD09ACBCCC0}"/>
              </a:ext>
            </a:extLst>
          </p:cNvPr>
          <p:cNvSpPr txBox="1">
            <a:spLocks/>
          </p:cNvSpPr>
          <p:nvPr/>
        </p:nvSpPr>
        <p:spPr>
          <a:xfrm>
            <a:off x="186511" y="1039019"/>
            <a:ext cx="6870700" cy="580072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Simulations with specimen/incidental based data suggests that we can reach the gold standard of correctly estimating the probability of detection by using community level observations, if they meet a certain standard</a:t>
            </a:r>
          </a:p>
          <a:p>
            <a:pPr marL="0" indent="0">
              <a:buFont typeface="Arial" panose="020B0604020202020204" pitchFamily="34" charset="0"/>
              <a:buNone/>
            </a:pPr>
            <a:r>
              <a:rPr lang="en-US" dirty="0"/>
              <a:t>Simulations Suggest: </a:t>
            </a:r>
          </a:p>
          <a:p>
            <a:pPr>
              <a:buFontTx/>
              <a:buChar char="-"/>
            </a:pPr>
            <a:r>
              <a:rPr lang="en-US" dirty="0"/>
              <a:t>Estimate Community Visits vs Target Sampling events. 50% safest, 25% can work with many temporal bins</a:t>
            </a:r>
          </a:p>
          <a:p>
            <a:pPr>
              <a:buFontTx/>
              <a:buChar char="-"/>
            </a:pPr>
            <a:r>
              <a:rPr lang="en-US" dirty="0"/>
              <a:t>Restrict Analyses to only those places and times where collecting is known or likely to have occurred. Don’t model all species at all sites/time intervals</a:t>
            </a:r>
          </a:p>
          <a:p>
            <a:pPr>
              <a:buFontTx/>
              <a:buChar char="-"/>
            </a:pPr>
            <a:r>
              <a:rPr lang="en-US" dirty="0"/>
              <a:t>Infer non-detections from community (multi-species) visit data only, do not infer absence everywhere</a:t>
            </a:r>
          </a:p>
          <a:p>
            <a:pPr>
              <a:buFontTx/>
              <a:buChar char="-"/>
            </a:pPr>
            <a:r>
              <a:rPr lang="en-US" dirty="0"/>
              <a:t>Split time across ‘Occupancy Intervals’, the more intervals the better (provided that you check how visit and detection probability changes in these intervals)</a:t>
            </a:r>
          </a:p>
          <a:p>
            <a:pPr>
              <a:buFontTx/>
              <a:buChar char="-"/>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868435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74C16-8EB4-04D4-B7C6-6B3EAA63EEB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7120505-1974-9E4B-1DC2-A9C2BA7AD9B0}"/>
              </a:ext>
            </a:extLst>
          </p:cNvPr>
          <p:cNvSpPr>
            <a:spLocks noGrp="1"/>
          </p:cNvSpPr>
          <p:nvPr>
            <p:ph type="title"/>
          </p:nvPr>
        </p:nvSpPr>
        <p:spPr>
          <a:xfrm>
            <a:off x="-1" y="18255"/>
            <a:ext cx="11611627" cy="1325563"/>
          </a:xfrm>
        </p:spPr>
        <p:txBody>
          <a:bodyPr/>
          <a:lstStyle/>
          <a:p>
            <a:r>
              <a:rPr lang="en-US" dirty="0"/>
              <a:t>New Methods for Using Museum Specimen Data</a:t>
            </a:r>
          </a:p>
        </p:txBody>
      </p:sp>
      <p:sp>
        <p:nvSpPr>
          <p:cNvPr id="2" name="Rectangle 1">
            <a:extLst>
              <a:ext uri="{FF2B5EF4-FFF2-40B4-BE49-F238E27FC236}">
                <a16:creationId xmlns:a16="http://schemas.microsoft.com/office/drawing/2014/main" id="{7045DD59-05EE-0CEE-B85D-D868642BFA00}"/>
              </a:ext>
            </a:extLst>
          </p:cNvPr>
          <p:cNvSpPr/>
          <p:nvPr/>
        </p:nvSpPr>
        <p:spPr>
          <a:xfrm>
            <a:off x="7523904" y="1617922"/>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9B34279-DF45-38CF-E4B9-0ABAABEB38C3}"/>
              </a:ext>
            </a:extLst>
          </p:cNvPr>
          <p:cNvCxnSpPr>
            <a:stCxn id="2" idx="0"/>
            <a:endCxn id="2" idx="2"/>
          </p:cNvCxnSpPr>
          <p:nvPr/>
        </p:nvCxnSpPr>
        <p:spPr>
          <a:xfrm>
            <a:off x="8429161" y="1617922"/>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09079F5-7E4A-616C-E6E1-00BBF6A28FB6}"/>
              </a:ext>
            </a:extLst>
          </p:cNvPr>
          <p:cNvCxnSpPr>
            <a:stCxn id="2" idx="1"/>
            <a:endCxn id="2" idx="3"/>
          </p:cNvCxnSpPr>
          <p:nvPr/>
        </p:nvCxnSpPr>
        <p:spPr>
          <a:xfrm>
            <a:off x="7523904" y="2392349"/>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0AE439D-BCF0-B0E4-D9CE-D4A651E7939B}"/>
              </a:ext>
            </a:extLst>
          </p:cNvPr>
          <p:cNvSpPr/>
          <p:nvPr/>
        </p:nvSpPr>
        <p:spPr>
          <a:xfrm>
            <a:off x="9321014" y="1617922"/>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38CEFFF6-2E4F-BB87-1473-15F830A226A3}"/>
              </a:ext>
            </a:extLst>
          </p:cNvPr>
          <p:cNvCxnSpPr>
            <a:stCxn id="25" idx="0"/>
            <a:endCxn id="25" idx="2"/>
          </p:cNvCxnSpPr>
          <p:nvPr/>
        </p:nvCxnSpPr>
        <p:spPr>
          <a:xfrm>
            <a:off x="10226271" y="1617922"/>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71AF23-B065-6282-C72A-FC82365D44C1}"/>
              </a:ext>
            </a:extLst>
          </p:cNvPr>
          <p:cNvCxnSpPr>
            <a:stCxn id="25" idx="1"/>
            <a:endCxn id="25" idx="3"/>
          </p:cNvCxnSpPr>
          <p:nvPr/>
        </p:nvCxnSpPr>
        <p:spPr>
          <a:xfrm>
            <a:off x="9321014" y="2392349"/>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A54A795-3CC3-7D2E-2B4A-0CEC207C5312}"/>
              </a:ext>
            </a:extLst>
          </p:cNvPr>
          <p:cNvSpPr/>
          <p:nvPr/>
        </p:nvSpPr>
        <p:spPr>
          <a:xfrm>
            <a:off x="7523904" y="3166769"/>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203EBF36-BA46-27D8-77C5-3184F2E2C5B0}"/>
              </a:ext>
            </a:extLst>
          </p:cNvPr>
          <p:cNvCxnSpPr>
            <a:stCxn id="31" idx="0"/>
            <a:endCxn id="31" idx="2"/>
          </p:cNvCxnSpPr>
          <p:nvPr/>
        </p:nvCxnSpPr>
        <p:spPr>
          <a:xfrm>
            <a:off x="8429161" y="3166769"/>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3F8BD16-0529-7D4F-444A-F31192C249E1}"/>
              </a:ext>
            </a:extLst>
          </p:cNvPr>
          <p:cNvCxnSpPr>
            <a:stCxn id="31" idx="1"/>
            <a:endCxn id="31" idx="3"/>
          </p:cNvCxnSpPr>
          <p:nvPr/>
        </p:nvCxnSpPr>
        <p:spPr>
          <a:xfrm>
            <a:off x="7523904" y="3941196"/>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477B71D-B28D-32BF-ACF9-7411141F17D2}"/>
              </a:ext>
            </a:extLst>
          </p:cNvPr>
          <p:cNvSpPr/>
          <p:nvPr/>
        </p:nvSpPr>
        <p:spPr>
          <a:xfrm>
            <a:off x="9321014" y="3166771"/>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FE8BA065-D311-1204-47AC-FD7102D1D450}"/>
              </a:ext>
            </a:extLst>
          </p:cNvPr>
          <p:cNvCxnSpPr>
            <a:stCxn id="37" idx="0"/>
            <a:endCxn id="37" idx="2"/>
          </p:cNvCxnSpPr>
          <p:nvPr/>
        </p:nvCxnSpPr>
        <p:spPr>
          <a:xfrm>
            <a:off x="10226271" y="3166771"/>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0EDC596-F676-A7AD-D3BF-351B37127E2D}"/>
              </a:ext>
            </a:extLst>
          </p:cNvPr>
          <p:cNvCxnSpPr>
            <a:stCxn id="37" idx="1"/>
            <a:endCxn id="37" idx="3"/>
          </p:cNvCxnSpPr>
          <p:nvPr/>
        </p:nvCxnSpPr>
        <p:spPr>
          <a:xfrm>
            <a:off x="9321014" y="3941198"/>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0DC82599-4ED1-CB36-3CBB-4608FC44F529}"/>
              </a:ext>
            </a:extLst>
          </p:cNvPr>
          <p:cNvPicPr>
            <a:picLocks noChangeAspect="1"/>
          </p:cNvPicPr>
          <p:nvPr/>
        </p:nvPicPr>
        <p:blipFill>
          <a:blip r:embed="rId3"/>
          <a:stretch>
            <a:fillRect/>
          </a:stretch>
        </p:blipFill>
        <p:spPr>
          <a:xfrm>
            <a:off x="7590941" y="1693610"/>
            <a:ext cx="371527" cy="323895"/>
          </a:xfrm>
          <a:prstGeom prst="rect">
            <a:avLst/>
          </a:prstGeom>
        </p:spPr>
      </p:pic>
      <p:pic>
        <p:nvPicPr>
          <p:cNvPr id="60" name="Picture 59">
            <a:extLst>
              <a:ext uri="{FF2B5EF4-FFF2-40B4-BE49-F238E27FC236}">
                <a16:creationId xmlns:a16="http://schemas.microsoft.com/office/drawing/2014/main" id="{ADA97743-2ED4-0CF4-7716-4CFC5E6D63A5}"/>
              </a:ext>
            </a:extLst>
          </p:cNvPr>
          <p:cNvPicPr>
            <a:picLocks noChangeAspect="1"/>
          </p:cNvPicPr>
          <p:nvPr/>
        </p:nvPicPr>
        <p:blipFill>
          <a:blip r:embed="rId4"/>
          <a:stretch>
            <a:fillRect/>
          </a:stretch>
        </p:blipFill>
        <p:spPr>
          <a:xfrm>
            <a:off x="8698851" y="2804204"/>
            <a:ext cx="352474" cy="276264"/>
          </a:xfrm>
          <a:prstGeom prst="rect">
            <a:avLst/>
          </a:prstGeom>
        </p:spPr>
      </p:pic>
      <p:pic>
        <p:nvPicPr>
          <p:cNvPr id="61" name="Picture 60">
            <a:extLst>
              <a:ext uri="{FF2B5EF4-FFF2-40B4-BE49-F238E27FC236}">
                <a16:creationId xmlns:a16="http://schemas.microsoft.com/office/drawing/2014/main" id="{372033C2-B995-87E6-B1DC-D9C42E559306}"/>
              </a:ext>
            </a:extLst>
          </p:cNvPr>
          <p:cNvPicPr>
            <a:picLocks noChangeAspect="1"/>
          </p:cNvPicPr>
          <p:nvPr/>
        </p:nvPicPr>
        <p:blipFill>
          <a:blip r:embed="rId3"/>
          <a:stretch>
            <a:fillRect/>
          </a:stretch>
        </p:blipFill>
        <p:spPr>
          <a:xfrm>
            <a:off x="9810500" y="2455664"/>
            <a:ext cx="371527" cy="323895"/>
          </a:xfrm>
          <a:prstGeom prst="rect">
            <a:avLst/>
          </a:prstGeom>
        </p:spPr>
      </p:pic>
      <p:pic>
        <p:nvPicPr>
          <p:cNvPr id="62" name="Picture 61">
            <a:extLst>
              <a:ext uri="{FF2B5EF4-FFF2-40B4-BE49-F238E27FC236}">
                <a16:creationId xmlns:a16="http://schemas.microsoft.com/office/drawing/2014/main" id="{84538BE9-DD61-A047-7CE3-4EE272B20FD5}"/>
              </a:ext>
            </a:extLst>
          </p:cNvPr>
          <p:cNvPicPr>
            <a:picLocks noChangeAspect="1"/>
          </p:cNvPicPr>
          <p:nvPr/>
        </p:nvPicPr>
        <p:blipFill>
          <a:blip r:embed="rId4"/>
          <a:stretch>
            <a:fillRect/>
          </a:stretch>
        </p:blipFill>
        <p:spPr>
          <a:xfrm>
            <a:off x="7566949" y="3609459"/>
            <a:ext cx="352474" cy="276264"/>
          </a:xfrm>
          <a:prstGeom prst="rect">
            <a:avLst/>
          </a:prstGeom>
        </p:spPr>
      </p:pic>
      <p:pic>
        <p:nvPicPr>
          <p:cNvPr id="63" name="Picture 62">
            <a:extLst>
              <a:ext uri="{FF2B5EF4-FFF2-40B4-BE49-F238E27FC236}">
                <a16:creationId xmlns:a16="http://schemas.microsoft.com/office/drawing/2014/main" id="{C5BF765E-0890-ADF1-1BF9-F2FAB06D6446}"/>
              </a:ext>
            </a:extLst>
          </p:cNvPr>
          <p:cNvPicPr>
            <a:picLocks noChangeAspect="1"/>
          </p:cNvPicPr>
          <p:nvPr/>
        </p:nvPicPr>
        <p:blipFill>
          <a:blip r:embed="rId4"/>
          <a:stretch>
            <a:fillRect/>
          </a:stretch>
        </p:blipFill>
        <p:spPr>
          <a:xfrm>
            <a:off x="7566949" y="3216065"/>
            <a:ext cx="352474" cy="276264"/>
          </a:xfrm>
          <a:prstGeom prst="rect">
            <a:avLst/>
          </a:prstGeom>
        </p:spPr>
      </p:pic>
      <p:pic>
        <p:nvPicPr>
          <p:cNvPr id="556" name="Picture 555">
            <a:extLst>
              <a:ext uri="{FF2B5EF4-FFF2-40B4-BE49-F238E27FC236}">
                <a16:creationId xmlns:a16="http://schemas.microsoft.com/office/drawing/2014/main" id="{8AEEB7F7-E793-9480-7495-322A971A6A35}"/>
              </a:ext>
            </a:extLst>
          </p:cNvPr>
          <p:cNvPicPr>
            <a:picLocks noChangeAspect="1"/>
          </p:cNvPicPr>
          <p:nvPr/>
        </p:nvPicPr>
        <p:blipFill>
          <a:blip r:embed="rId4"/>
          <a:stretch>
            <a:fillRect/>
          </a:stretch>
        </p:blipFill>
        <p:spPr>
          <a:xfrm>
            <a:off x="7981655" y="3403487"/>
            <a:ext cx="352474" cy="276264"/>
          </a:xfrm>
          <a:prstGeom prst="rect">
            <a:avLst/>
          </a:prstGeom>
        </p:spPr>
      </p:pic>
      <p:pic>
        <p:nvPicPr>
          <p:cNvPr id="558" name="Picture 557">
            <a:extLst>
              <a:ext uri="{FF2B5EF4-FFF2-40B4-BE49-F238E27FC236}">
                <a16:creationId xmlns:a16="http://schemas.microsoft.com/office/drawing/2014/main" id="{2296A9B3-2907-70D1-2C7A-F8727BB512C2}"/>
              </a:ext>
            </a:extLst>
          </p:cNvPr>
          <p:cNvPicPr>
            <a:picLocks noChangeAspect="1"/>
          </p:cNvPicPr>
          <p:nvPr/>
        </p:nvPicPr>
        <p:blipFill>
          <a:blip r:embed="rId5"/>
          <a:stretch>
            <a:fillRect/>
          </a:stretch>
        </p:blipFill>
        <p:spPr>
          <a:xfrm>
            <a:off x="7981655" y="2074901"/>
            <a:ext cx="371527" cy="247685"/>
          </a:xfrm>
          <a:prstGeom prst="rect">
            <a:avLst/>
          </a:prstGeom>
        </p:spPr>
      </p:pic>
      <p:pic>
        <p:nvPicPr>
          <p:cNvPr id="560" name="Picture 559">
            <a:extLst>
              <a:ext uri="{FF2B5EF4-FFF2-40B4-BE49-F238E27FC236}">
                <a16:creationId xmlns:a16="http://schemas.microsoft.com/office/drawing/2014/main" id="{CE6C67EE-7329-01C3-0C9C-22D2976CB0F5}"/>
              </a:ext>
            </a:extLst>
          </p:cNvPr>
          <p:cNvPicPr>
            <a:picLocks noChangeAspect="1"/>
          </p:cNvPicPr>
          <p:nvPr/>
        </p:nvPicPr>
        <p:blipFill>
          <a:blip r:embed="rId5"/>
          <a:stretch>
            <a:fillRect/>
          </a:stretch>
        </p:blipFill>
        <p:spPr>
          <a:xfrm>
            <a:off x="8489471" y="2463361"/>
            <a:ext cx="371527" cy="247685"/>
          </a:xfrm>
          <a:prstGeom prst="rect">
            <a:avLst/>
          </a:prstGeom>
        </p:spPr>
      </p:pic>
      <p:pic>
        <p:nvPicPr>
          <p:cNvPr id="563" name="Picture 562">
            <a:extLst>
              <a:ext uri="{FF2B5EF4-FFF2-40B4-BE49-F238E27FC236}">
                <a16:creationId xmlns:a16="http://schemas.microsoft.com/office/drawing/2014/main" id="{57C575F5-ABF0-16FA-1B10-10E0C91ED2CA}"/>
              </a:ext>
            </a:extLst>
          </p:cNvPr>
          <p:cNvPicPr>
            <a:picLocks noChangeAspect="1"/>
          </p:cNvPicPr>
          <p:nvPr/>
        </p:nvPicPr>
        <p:blipFill>
          <a:blip r:embed="rId5"/>
          <a:stretch>
            <a:fillRect/>
          </a:stretch>
        </p:blipFill>
        <p:spPr>
          <a:xfrm>
            <a:off x="10493136" y="1832381"/>
            <a:ext cx="371527" cy="247685"/>
          </a:xfrm>
          <a:prstGeom prst="rect">
            <a:avLst/>
          </a:prstGeom>
        </p:spPr>
      </p:pic>
      <p:pic>
        <p:nvPicPr>
          <p:cNvPr id="564" name="Picture 563">
            <a:extLst>
              <a:ext uri="{FF2B5EF4-FFF2-40B4-BE49-F238E27FC236}">
                <a16:creationId xmlns:a16="http://schemas.microsoft.com/office/drawing/2014/main" id="{E3C543D0-E50A-46D8-0FC7-7E0916DC5018}"/>
              </a:ext>
            </a:extLst>
          </p:cNvPr>
          <p:cNvPicPr>
            <a:picLocks noChangeAspect="1"/>
          </p:cNvPicPr>
          <p:nvPr/>
        </p:nvPicPr>
        <p:blipFill>
          <a:blip r:embed="rId4"/>
          <a:stretch>
            <a:fillRect/>
          </a:stretch>
        </p:blipFill>
        <p:spPr>
          <a:xfrm>
            <a:off x="7821263" y="2596690"/>
            <a:ext cx="352474" cy="276264"/>
          </a:xfrm>
          <a:prstGeom prst="rect">
            <a:avLst/>
          </a:prstGeom>
        </p:spPr>
      </p:pic>
      <p:pic>
        <p:nvPicPr>
          <p:cNvPr id="565" name="Picture 564">
            <a:extLst>
              <a:ext uri="{FF2B5EF4-FFF2-40B4-BE49-F238E27FC236}">
                <a16:creationId xmlns:a16="http://schemas.microsoft.com/office/drawing/2014/main" id="{A22E0906-8CD4-CCAD-8254-79DB7E955D09}"/>
              </a:ext>
            </a:extLst>
          </p:cNvPr>
          <p:cNvPicPr>
            <a:picLocks noChangeAspect="1"/>
          </p:cNvPicPr>
          <p:nvPr/>
        </p:nvPicPr>
        <p:blipFill>
          <a:blip r:embed="rId3"/>
          <a:stretch>
            <a:fillRect/>
          </a:stretch>
        </p:blipFill>
        <p:spPr>
          <a:xfrm>
            <a:off x="8684586" y="1856796"/>
            <a:ext cx="371527" cy="323895"/>
          </a:xfrm>
          <a:prstGeom prst="rect">
            <a:avLst/>
          </a:prstGeom>
        </p:spPr>
      </p:pic>
      <p:pic>
        <p:nvPicPr>
          <p:cNvPr id="566" name="Picture 565">
            <a:extLst>
              <a:ext uri="{FF2B5EF4-FFF2-40B4-BE49-F238E27FC236}">
                <a16:creationId xmlns:a16="http://schemas.microsoft.com/office/drawing/2014/main" id="{26F3BF0A-8F6D-402F-730A-3A3A58A51C49}"/>
              </a:ext>
            </a:extLst>
          </p:cNvPr>
          <p:cNvPicPr>
            <a:picLocks noChangeAspect="1"/>
          </p:cNvPicPr>
          <p:nvPr/>
        </p:nvPicPr>
        <p:blipFill>
          <a:blip r:embed="rId4"/>
          <a:stretch>
            <a:fillRect/>
          </a:stretch>
        </p:blipFill>
        <p:spPr>
          <a:xfrm>
            <a:off x="8716260" y="3996670"/>
            <a:ext cx="352474" cy="276264"/>
          </a:xfrm>
          <a:prstGeom prst="rect">
            <a:avLst/>
          </a:prstGeom>
        </p:spPr>
      </p:pic>
      <p:pic>
        <p:nvPicPr>
          <p:cNvPr id="567" name="Picture 566">
            <a:extLst>
              <a:ext uri="{FF2B5EF4-FFF2-40B4-BE49-F238E27FC236}">
                <a16:creationId xmlns:a16="http://schemas.microsoft.com/office/drawing/2014/main" id="{1BA1552D-931F-46CA-4D63-EE808A52C744}"/>
              </a:ext>
            </a:extLst>
          </p:cNvPr>
          <p:cNvPicPr>
            <a:picLocks noChangeAspect="1"/>
          </p:cNvPicPr>
          <p:nvPr/>
        </p:nvPicPr>
        <p:blipFill>
          <a:blip r:embed="rId5"/>
          <a:stretch>
            <a:fillRect/>
          </a:stretch>
        </p:blipFill>
        <p:spPr>
          <a:xfrm>
            <a:off x="8679798" y="4377185"/>
            <a:ext cx="371527" cy="247685"/>
          </a:xfrm>
          <a:prstGeom prst="rect">
            <a:avLst/>
          </a:prstGeom>
        </p:spPr>
      </p:pic>
      <p:pic>
        <p:nvPicPr>
          <p:cNvPr id="569" name="Picture 568">
            <a:extLst>
              <a:ext uri="{FF2B5EF4-FFF2-40B4-BE49-F238E27FC236}">
                <a16:creationId xmlns:a16="http://schemas.microsoft.com/office/drawing/2014/main" id="{394F8258-C1A6-DB88-F7BD-A577D9ECA9A1}"/>
              </a:ext>
            </a:extLst>
          </p:cNvPr>
          <p:cNvPicPr>
            <a:picLocks noChangeAspect="1"/>
          </p:cNvPicPr>
          <p:nvPr/>
        </p:nvPicPr>
        <p:blipFill>
          <a:blip r:embed="rId3"/>
          <a:stretch>
            <a:fillRect/>
          </a:stretch>
        </p:blipFill>
        <p:spPr>
          <a:xfrm>
            <a:off x="10274696" y="4004515"/>
            <a:ext cx="371527" cy="323895"/>
          </a:xfrm>
          <a:prstGeom prst="rect">
            <a:avLst/>
          </a:prstGeom>
        </p:spPr>
      </p:pic>
      <p:pic>
        <p:nvPicPr>
          <p:cNvPr id="570" name="Picture 569">
            <a:extLst>
              <a:ext uri="{FF2B5EF4-FFF2-40B4-BE49-F238E27FC236}">
                <a16:creationId xmlns:a16="http://schemas.microsoft.com/office/drawing/2014/main" id="{D1FDD640-7DB2-D65B-61A6-6DB162914BA8}"/>
              </a:ext>
            </a:extLst>
          </p:cNvPr>
          <p:cNvPicPr>
            <a:picLocks noChangeAspect="1"/>
          </p:cNvPicPr>
          <p:nvPr/>
        </p:nvPicPr>
        <p:blipFill>
          <a:blip r:embed="rId4"/>
          <a:stretch>
            <a:fillRect/>
          </a:stretch>
        </p:blipFill>
        <p:spPr>
          <a:xfrm>
            <a:off x="10692965" y="4377185"/>
            <a:ext cx="352474" cy="276264"/>
          </a:xfrm>
          <a:prstGeom prst="rect">
            <a:avLst/>
          </a:prstGeom>
        </p:spPr>
      </p:pic>
      <p:pic>
        <p:nvPicPr>
          <p:cNvPr id="571" name="Picture 570">
            <a:extLst>
              <a:ext uri="{FF2B5EF4-FFF2-40B4-BE49-F238E27FC236}">
                <a16:creationId xmlns:a16="http://schemas.microsoft.com/office/drawing/2014/main" id="{F04A1968-E20C-B731-4DF4-C4309320BA3A}"/>
              </a:ext>
            </a:extLst>
          </p:cNvPr>
          <p:cNvPicPr>
            <a:picLocks noChangeAspect="1"/>
          </p:cNvPicPr>
          <p:nvPr/>
        </p:nvPicPr>
        <p:blipFill>
          <a:blip r:embed="rId4"/>
          <a:stretch>
            <a:fillRect/>
          </a:stretch>
        </p:blipFill>
        <p:spPr>
          <a:xfrm>
            <a:off x="9404581" y="3265355"/>
            <a:ext cx="352474" cy="276264"/>
          </a:xfrm>
          <a:prstGeom prst="rect">
            <a:avLst/>
          </a:prstGeom>
        </p:spPr>
      </p:pic>
      <p:pic>
        <p:nvPicPr>
          <p:cNvPr id="572" name="Picture 571">
            <a:extLst>
              <a:ext uri="{FF2B5EF4-FFF2-40B4-BE49-F238E27FC236}">
                <a16:creationId xmlns:a16="http://schemas.microsoft.com/office/drawing/2014/main" id="{6CCA64CA-E91C-12D6-B6FC-A261D549B579}"/>
              </a:ext>
            </a:extLst>
          </p:cNvPr>
          <p:cNvPicPr>
            <a:picLocks noChangeAspect="1"/>
          </p:cNvPicPr>
          <p:nvPr/>
        </p:nvPicPr>
        <p:blipFill>
          <a:blip r:embed="rId5"/>
          <a:stretch>
            <a:fillRect/>
          </a:stretch>
        </p:blipFill>
        <p:spPr>
          <a:xfrm>
            <a:off x="9806320" y="3638038"/>
            <a:ext cx="371527" cy="247685"/>
          </a:xfrm>
          <a:prstGeom prst="rect">
            <a:avLst/>
          </a:prstGeom>
        </p:spPr>
      </p:pic>
      <p:pic>
        <p:nvPicPr>
          <p:cNvPr id="573" name="Picture 572">
            <a:extLst>
              <a:ext uri="{FF2B5EF4-FFF2-40B4-BE49-F238E27FC236}">
                <a16:creationId xmlns:a16="http://schemas.microsoft.com/office/drawing/2014/main" id="{E69986C0-19D6-4C8E-86C5-06075D39053B}"/>
              </a:ext>
            </a:extLst>
          </p:cNvPr>
          <p:cNvPicPr>
            <a:picLocks noChangeAspect="1"/>
          </p:cNvPicPr>
          <p:nvPr/>
        </p:nvPicPr>
        <p:blipFill>
          <a:blip r:embed="rId5"/>
          <a:stretch>
            <a:fillRect/>
          </a:stretch>
        </p:blipFill>
        <p:spPr>
          <a:xfrm>
            <a:off x="9404581" y="2820506"/>
            <a:ext cx="371527" cy="247685"/>
          </a:xfrm>
          <a:prstGeom prst="rect">
            <a:avLst/>
          </a:prstGeom>
        </p:spPr>
      </p:pic>
      <p:pic>
        <p:nvPicPr>
          <p:cNvPr id="574" name="Picture 573">
            <a:extLst>
              <a:ext uri="{FF2B5EF4-FFF2-40B4-BE49-F238E27FC236}">
                <a16:creationId xmlns:a16="http://schemas.microsoft.com/office/drawing/2014/main" id="{0AFC46D9-0421-6C96-992D-680C1BDC8BF4}"/>
              </a:ext>
            </a:extLst>
          </p:cNvPr>
          <p:cNvPicPr>
            <a:picLocks noChangeAspect="1"/>
          </p:cNvPicPr>
          <p:nvPr/>
        </p:nvPicPr>
        <p:blipFill>
          <a:blip r:embed="rId3"/>
          <a:stretch>
            <a:fillRect/>
          </a:stretch>
        </p:blipFill>
        <p:spPr>
          <a:xfrm>
            <a:off x="7822497" y="4163326"/>
            <a:ext cx="371527" cy="323895"/>
          </a:xfrm>
          <a:prstGeom prst="rect">
            <a:avLst/>
          </a:prstGeom>
        </p:spPr>
      </p:pic>
      <p:pic>
        <p:nvPicPr>
          <p:cNvPr id="7" name="Picture 6">
            <a:extLst>
              <a:ext uri="{FF2B5EF4-FFF2-40B4-BE49-F238E27FC236}">
                <a16:creationId xmlns:a16="http://schemas.microsoft.com/office/drawing/2014/main" id="{6F1DB3D0-4A1C-7170-4A78-4742886EBC3C}"/>
              </a:ext>
            </a:extLst>
          </p:cNvPr>
          <p:cNvPicPr>
            <a:picLocks noChangeAspect="1"/>
          </p:cNvPicPr>
          <p:nvPr/>
        </p:nvPicPr>
        <p:blipFill>
          <a:blip r:embed="rId3"/>
          <a:stretch>
            <a:fillRect/>
          </a:stretch>
        </p:blipFill>
        <p:spPr>
          <a:xfrm>
            <a:off x="8927365" y="2458603"/>
            <a:ext cx="371527" cy="323895"/>
          </a:xfrm>
          <a:prstGeom prst="rect">
            <a:avLst/>
          </a:prstGeom>
        </p:spPr>
      </p:pic>
      <p:sp>
        <p:nvSpPr>
          <p:cNvPr id="5" name="TextBox 4">
            <a:extLst>
              <a:ext uri="{FF2B5EF4-FFF2-40B4-BE49-F238E27FC236}">
                <a16:creationId xmlns:a16="http://schemas.microsoft.com/office/drawing/2014/main" id="{1989FCBC-A0B0-C2C1-5BCB-9FD77E8259EB}"/>
              </a:ext>
            </a:extLst>
          </p:cNvPr>
          <p:cNvSpPr txBox="1"/>
          <p:nvPr/>
        </p:nvSpPr>
        <p:spPr>
          <a:xfrm>
            <a:off x="6687219" y="2412024"/>
            <a:ext cx="619094" cy="369332"/>
          </a:xfrm>
          <a:prstGeom prst="rect">
            <a:avLst/>
          </a:prstGeom>
          <a:noFill/>
        </p:spPr>
        <p:txBody>
          <a:bodyPr wrap="square" rtlCol="0">
            <a:spAutoFit/>
          </a:bodyPr>
          <a:lstStyle/>
          <a:p>
            <a:r>
              <a:rPr lang="en-US" b="1" dirty="0"/>
              <a:t>CV</a:t>
            </a:r>
          </a:p>
        </p:txBody>
      </p:sp>
      <p:cxnSp>
        <p:nvCxnSpPr>
          <p:cNvPr id="8" name="Straight Arrow Connector 7">
            <a:extLst>
              <a:ext uri="{FF2B5EF4-FFF2-40B4-BE49-F238E27FC236}">
                <a16:creationId xmlns:a16="http://schemas.microsoft.com/office/drawing/2014/main" id="{1B4BBA64-F098-AE5D-7AC8-E41529C99D0D}"/>
              </a:ext>
            </a:extLst>
          </p:cNvPr>
          <p:cNvCxnSpPr/>
          <p:nvPr/>
        </p:nvCxnSpPr>
        <p:spPr>
          <a:xfrm flipV="1">
            <a:off x="7076399" y="2183551"/>
            <a:ext cx="719493" cy="38846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0E1A786-0416-2284-AA56-CAA842121FD0}"/>
              </a:ext>
            </a:extLst>
          </p:cNvPr>
          <p:cNvCxnSpPr>
            <a:cxnSpLocks/>
          </p:cNvCxnSpPr>
          <p:nvPr/>
        </p:nvCxnSpPr>
        <p:spPr>
          <a:xfrm>
            <a:off x="7062823" y="2569916"/>
            <a:ext cx="1523916" cy="235177"/>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0399A84-5278-E755-A298-2699AD68CDE7}"/>
              </a:ext>
            </a:extLst>
          </p:cNvPr>
          <p:cNvCxnSpPr>
            <a:cxnSpLocks/>
          </p:cNvCxnSpPr>
          <p:nvPr/>
        </p:nvCxnSpPr>
        <p:spPr>
          <a:xfrm>
            <a:off x="7054960" y="2578572"/>
            <a:ext cx="2466766" cy="1077815"/>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7053D4A-D35F-1BBE-7BE8-C06C2D413D7A}"/>
              </a:ext>
            </a:extLst>
          </p:cNvPr>
          <p:cNvCxnSpPr>
            <a:cxnSpLocks/>
          </p:cNvCxnSpPr>
          <p:nvPr/>
        </p:nvCxnSpPr>
        <p:spPr>
          <a:xfrm>
            <a:off x="7063561" y="2574467"/>
            <a:ext cx="1515404" cy="168910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D536EC7-0246-D09E-7DA7-FCCB2FF335BE}"/>
              </a:ext>
            </a:extLst>
          </p:cNvPr>
          <p:cNvCxnSpPr>
            <a:cxnSpLocks/>
          </p:cNvCxnSpPr>
          <p:nvPr/>
        </p:nvCxnSpPr>
        <p:spPr>
          <a:xfrm>
            <a:off x="7070011" y="2578846"/>
            <a:ext cx="3419729" cy="1936471"/>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56C7426-3623-C132-590B-E18301B39D2C}"/>
              </a:ext>
            </a:extLst>
          </p:cNvPr>
          <p:cNvSpPr txBox="1"/>
          <p:nvPr/>
        </p:nvSpPr>
        <p:spPr>
          <a:xfrm>
            <a:off x="11420302" y="2385250"/>
            <a:ext cx="619094" cy="369332"/>
          </a:xfrm>
          <a:prstGeom prst="rect">
            <a:avLst/>
          </a:prstGeom>
          <a:noFill/>
        </p:spPr>
        <p:txBody>
          <a:bodyPr wrap="square" rtlCol="0">
            <a:spAutoFit/>
          </a:bodyPr>
          <a:lstStyle/>
          <a:p>
            <a:r>
              <a:rPr lang="en-US" b="1" dirty="0"/>
              <a:t>TS</a:t>
            </a:r>
          </a:p>
        </p:txBody>
      </p:sp>
      <p:cxnSp>
        <p:nvCxnSpPr>
          <p:cNvPr id="21" name="Straight Arrow Connector 20">
            <a:extLst>
              <a:ext uri="{FF2B5EF4-FFF2-40B4-BE49-F238E27FC236}">
                <a16:creationId xmlns:a16="http://schemas.microsoft.com/office/drawing/2014/main" id="{9BE35156-D715-FA98-8FF3-B83214973C14}"/>
              </a:ext>
            </a:extLst>
          </p:cNvPr>
          <p:cNvCxnSpPr>
            <a:cxnSpLocks/>
            <a:stCxn id="20" idx="1"/>
          </p:cNvCxnSpPr>
          <p:nvPr/>
        </p:nvCxnSpPr>
        <p:spPr>
          <a:xfrm flipH="1">
            <a:off x="8271974" y="2569916"/>
            <a:ext cx="3148328" cy="69543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FDB10D1E-4599-7577-F049-C270251C5B2D}"/>
              </a:ext>
            </a:extLst>
          </p:cNvPr>
          <p:cNvPicPr>
            <a:picLocks noChangeAspect="1"/>
          </p:cNvPicPr>
          <p:nvPr/>
        </p:nvPicPr>
        <p:blipFill>
          <a:blip r:embed="rId5"/>
          <a:stretch>
            <a:fillRect/>
          </a:stretch>
        </p:blipFill>
        <p:spPr>
          <a:xfrm>
            <a:off x="10479325" y="2126101"/>
            <a:ext cx="371527" cy="247685"/>
          </a:xfrm>
          <a:prstGeom prst="rect">
            <a:avLst/>
          </a:prstGeom>
        </p:spPr>
      </p:pic>
      <p:cxnSp>
        <p:nvCxnSpPr>
          <p:cNvPr id="28" name="Straight Arrow Connector 27">
            <a:extLst>
              <a:ext uri="{FF2B5EF4-FFF2-40B4-BE49-F238E27FC236}">
                <a16:creationId xmlns:a16="http://schemas.microsoft.com/office/drawing/2014/main" id="{CB4385B2-6870-8DB8-5217-EF80264D5403}"/>
              </a:ext>
            </a:extLst>
          </p:cNvPr>
          <p:cNvCxnSpPr>
            <a:cxnSpLocks/>
          </p:cNvCxnSpPr>
          <p:nvPr/>
        </p:nvCxnSpPr>
        <p:spPr>
          <a:xfrm flipH="1" flipV="1">
            <a:off x="10981518" y="2111236"/>
            <a:ext cx="414911" cy="45901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2086C92-F261-DFB7-03C5-07E35AC35701}"/>
              </a:ext>
            </a:extLst>
          </p:cNvPr>
          <p:cNvCxnSpPr>
            <a:cxnSpLocks/>
          </p:cNvCxnSpPr>
          <p:nvPr/>
        </p:nvCxnSpPr>
        <p:spPr>
          <a:xfrm>
            <a:off x="7091260" y="2585879"/>
            <a:ext cx="2511787" cy="89571"/>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4D25F672-76F3-C877-F3F9-6316DEBD4B64}"/>
              </a:ext>
            </a:extLst>
          </p:cNvPr>
          <p:cNvSpPr txBox="1">
            <a:spLocks/>
          </p:cNvSpPr>
          <p:nvPr/>
        </p:nvSpPr>
        <p:spPr>
          <a:xfrm>
            <a:off x="186511" y="1039019"/>
            <a:ext cx="6870700" cy="580072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Simulations with specimen/incidental based data suggests that we can reach the gold standard of correctly estimating the probability of detection by using community level observations, if they meet a certain standard</a:t>
            </a:r>
          </a:p>
          <a:p>
            <a:pPr marL="0" indent="0">
              <a:buFont typeface="Arial" panose="020B0604020202020204" pitchFamily="34" charset="0"/>
              <a:buNone/>
            </a:pPr>
            <a:r>
              <a:rPr lang="en-US" dirty="0"/>
              <a:t>Simulations Suggest: </a:t>
            </a:r>
          </a:p>
          <a:p>
            <a:pPr>
              <a:buFontTx/>
              <a:buChar char="-"/>
            </a:pPr>
            <a:r>
              <a:rPr lang="en-US" dirty="0"/>
              <a:t>Estimate </a:t>
            </a:r>
            <a:r>
              <a:rPr lang="en-US" b="1" dirty="0"/>
              <a:t>Community Visits </a:t>
            </a:r>
            <a:r>
              <a:rPr lang="en-US" dirty="0"/>
              <a:t>vs </a:t>
            </a:r>
            <a:r>
              <a:rPr lang="en-US" b="1" dirty="0"/>
              <a:t>Target Sampling </a:t>
            </a:r>
            <a:r>
              <a:rPr lang="en-US" dirty="0"/>
              <a:t>events. 50% safest, 25% can work with many temporal bins</a:t>
            </a:r>
          </a:p>
          <a:p>
            <a:pPr>
              <a:buFontTx/>
              <a:buChar char="-"/>
            </a:pPr>
            <a:r>
              <a:rPr lang="en-US" dirty="0"/>
              <a:t>Restrict Analyses to only those places and times where collecting is known or likely to have occurred. Don’t model all species at all sites/time intervals</a:t>
            </a:r>
          </a:p>
          <a:p>
            <a:pPr>
              <a:buFontTx/>
              <a:buChar char="-"/>
            </a:pPr>
            <a:r>
              <a:rPr lang="en-US" dirty="0"/>
              <a:t>Infer non-detections from community (multi-species) visit data only, do not infer absence everywhere</a:t>
            </a:r>
          </a:p>
          <a:p>
            <a:pPr>
              <a:buFontTx/>
              <a:buChar char="-"/>
            </a:pPr>
            <a:r>
              <a:rPr lang="en-US" dirty="0"/>
              <a:t>Split time across ‘Occupancy Intervals’, the more intervals the better (provided that you check how visit and detection probability changes in these intervals)</a:t>
            </a:r>
          </a:p>
          <a:p>
            <a:pPr>
              <a:buFontTx/>
              <a:buChar char="-"/>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357372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0D147-C736-ED4C-8B78-664A59F744C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FAF8798-C940-A0D1-2F75-D576DA9FC88F}"/>
              </a:ext>
            </a:extLst>
          </p:cNvPr>
          <p:cNvSpPr>
            <a:spLocks noGrp="1"/>
          </p:cNvSpPr>
          <p:nvPr>
            <p:ph type="title"/>
          </p:nvPr>
        </p:nvSpPr>
        <p:spPr>
          <a:xfrm>
            <a:off x="-1" y="18255"/>
            <a:ext cx="11611627" cy="1325563"/>
          </a:xfrm>
        </p:spPr>
        <p:txBody>
          <a:bodyPr/>
          <a:lstStyle/>
          <a:p>
            <a:r>
              <a:rPr lang="en-US" dirty="0"/>
              <a:t>New Methods for Using Museum Specimen Data</a:t>
            </a:r>
          </a:p>
        </p:txBody>
      </p:sp>
      <p:sp>
        <p:nvSpPr>
          <p:cNvPr id="2" name="Rectangle 1">
            <a:extLst>
              <a:ext uri="{FF2B5EF4-FFF2-40B4-BE49-F238E27FC236}">
                <a16:creationId xmlns:a16="http://schemas.microsoft.com/office/drawing/2014/main" id="{2A44F0C2-6ED2-CC3D-BCB3-940B7607DA24}"/>
              </a:ext>
            </a:extLst>
          </p:cNvPr>
          <p:cNvSpPr/>
          <p:nvPr/>
        </p:nvSpPr>
        <p:spPr>
          <a:xfrm>
            <a:off x="7523904" y="1617922"/>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D2AF615F-1491-0CC6-BD2C-21535D3AA07B}"/>
              </a:ext>
            </a:extLst>
          </p:cNvPr>
          <p:cNvCxnSpPr>
            <a:stCxn id="2" idx="0"/>
            <a:endCxn id="2" idx="2"/>
          </p:cNvCxnSpPr>
          <p:nvPr/>
        </p:nvCxnSpPr>
        <p:spPr>
          <a:xfrm>
            <a:off x="8429161" y="1617922"/>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422C037-7DF7-BAF1-98EE-73AE438DFE62}"/>
              </a:ext>
            </a:extLst>
          </p:cNvPr>
          <p:cNvCxnSpPr>
            <a:stCxn id="2" idx="1"/>
            <a:endCxn id="2" idx="3"/>
          </p:cNvCxnSpPr>
          <p:nvPr/>
        </p:nvCxnSpPr>
        <p:spPr>
          <a:xfrm>
            <a:off x="7523904" y="2392349"/>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C75FFC3-5863-90CF-D648-A7FCCDB6231F}"/>
              </a:ext>
            </a:extLst>
          </p:cNvPr>
          <p:cNvSpPr/>
          <p:nvPr/>
        </p:nvSpPr>
        <p:spPr>
          <a:xfrm>
            <a:off x="9321014" y="1617922"/>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A28B5D0E-C5F5-2A95-DE21-B763289AEBC4}"/>
              </a:ext>
            </a:extLst>
          </p:cNvPr>
          <p:cNvCxnSpPr>
            <a:stCxn id="25" idx="0"/>
            <a:endCxn id="25" idx="2"/>
          </p:cNvCxnSpPr>
          <p:nvPr/>
        </p:nvCxnSpPr>
        <p:spPr>
          <a:xfrm>
            <a:off x="10226271" y="1617922"/>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AB1E8D6-A964-BE54-B3EC-71B2A283DA80}"/>
              </a:ext>
            </a:extLst>
          </p:cNvPr>
          <p:cNvCxnSpPr>
            <a:stCxn id="25" idx="1"/>
            <a:endCxn id="25" idx="3"/>
          </p:cNvCxnSpPr>
          <p:nvPr/>
        </p:nvCxnSpPr>
        <p:spPr>
          <a:xfrm>
            <a:off x="9321014" y="2392349"/>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F2BC866-E4A9-C430-B75A-BE98D06127CA}"/>
              </a:ext>
            </a:extLst>
          </p:cNvPr>
          <p:cNvSpPr/>
          <p:nvPr/>
        </p:nvSpPr>
        <p:spPr>
          <a:xfrm>
            <a:off x="7523904" y="3166769"/>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82C7443C-BC07-9354-33A5-54258F2C3FB2}"/>
              </a:ext>
            </a:extLst>
          </p:cNvPr>
          <p:cNvCxnSpPr>
            <a:stCxn id="31" idx="0"/>
            <a:endCxn id="31" idx="2"/>
          </p:cNvCxnSpPr>
          <p:nvPr/>
        </p:nvCxnSpPr>
        <p:spPr>
          <a:xfrm>
            <a:off x="8429161" y="3166769"/>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C1299D-8507-B849-BB23-670189EF6760}"/>
              </a:ext>
            </a:extLst>
          </p:cNvPr>
          <p:cNvCxnSpPr>
            <a:stCxn id="31" idx="1"/>
            <a:endCxn id="31" idx="3"/>
          </p:cNvCxnSpPr>
          <p:nvPr/>
        </p:nvCxnSpPr>
        <p:spPr>
          <a:xfrm>
            <a:off x="7523904" y="3941196"/>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28E62F1A-B241-0912-9118-2C10898B1427}"/>
              </a:ext>
            </a:extLst>
          </p:cNvPr>
          <p:cNvSpPr/>
          <p:nvPr/>
        </p:nvSpPr>
        <p:spPr>
          <a:xfrm>
            <a:off x="9321014" y="3166771"/>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322205CA-14BE-6697-AC88-BE27D1E8272D}"/>
              </a:ext>
            </a:extLst>
          </p:cNvPr>
          <p:cNvCxnSpPr>
            <a:stCxn id="37" idx="0"/>
            <a:endCxn id="37" idx="2"/>
          </p:cNvCxnSpPr>
          <p:nvPr/>
        </p:nvCxnSpPr>
        <p:spPr>
          <a:xfrm>
            <a:off x="10226271" y="3166771"/>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706EA1F-ED93-4529-E91C-B06B52C0231F}"/>
              </a:ext>
            </a:extLst>
          </p:cNvPr>
          <p:cNvCxnSpPr>
            <a:stCxn id="37" idx="1"/>
            <a:endCxn id="37" idx="3"/>
          </p:cNvCxnSpPr>
          <p:nvPr/>
        </p:nvCxnSpPr>
        <p:spPr>
          <a:xfrm>
            <a:off x="9321014" y="3941198"/>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848EBE3A-49A8-97A3-5970-DB4FC86B51DF}"/>
              </a:ext>
            </a:extLst>
          </p:cNvPr>
          <p:cNvPicPr>
            <a:picLocks noChangeAspect="1"/>
          </p:cNvPicPr>
          <p:nvPr/>
        </p:nvPicPr>
        <p:blipFill>
          <a:blip r:embed="rId3"/>
          <a:stretch>
            <a:fillRect/>
          </a:stretch>
        </p:blipFill>
        <p:spPr>
          <a:xfrm>
            <a:off x="7590941" y="1693610"/>
            <a:ext cx="371527" cy="323895"/>
          </a:xfrm>
          <a:prstGeom prst="rect">
            <a:avLst/>
          </a:prstGeom>
        </p:spPr>
      </p:pic>
      <p:pic>
        <p:nvPicPr>
          <p:cNvPr id="60" name="Picture 59">
            <a:extLst>
              <a:ext uri="{FF2B5EF4-FFF2-40B4-BE49-F238E27FC236}">
                <a16:creationId xmlns:a16="http://schemas.microsoft.com/office/drawing/2014/main" id="{49E43F58-EA2A-9740-3108-7422705AA606}"/>
              </a:ext>
            </a:extLst>
          </p:cNvPr>
          <p:cNvPicPr>
            <a:picLocks noChangeAspect="1"/>
          </p:cNvPicPr>
          <p:nvPr/>
        </p:nvPicPr>
        <p:blipFill>
          <a:blip r:embed="rId4"/>
          <a:stretch>
            <a:fillRect/>
          </a:stretch>
        </p:blipFill>
        <p:spPr>
          <a:xfrm>
            <a:off x="8698851" y="2804204"/>
            <a:ext cx="352474" cy="276264"/>
          </a:xfrm>
          <a:prstGeom prst="rect">
            <a:avLst/>
          </a:prstGeom>
        </p:spPr>
      </p:pic>
      <p:pic>
        <p:nvPicPr>
          <p:cNvPr id="61" name="Picture 60">
            <a:extLst>
              <a:ext uri="{FF2B5EF4-FFF2-40B4-BE49-F238E27FC236}">
                <a16:creationId xmlns:a16="http://schemas.microsoft.com/office/drawing/2014/main" id="{20286A22-47D4-17C8-7F65-0FE0662ECF87}"/>
              </a:ext>
            </a:extLst>
          </p:cNvPr>
          <p:cNvPicPr>
            <a:picLocks noChangeAspect="1"/>
          </p:cNvPicPr>
          <p:nvPr/>
        </p:nvPicPr>
        <p:blipFill>
          <a:blip r:embed="rId3"/>
          <a:stretch>
            <a:fillRect/>
          </a:stretch>
        </p:blipFill>
        <p:spPr>
          <a:xfrm>
            <a:off x="9810500" y="2455664"/>
            <a:ext cx="371527" cy="323895"/>
          </a:xfrm>
          <a:prstGeom prst="rect">
            <a:avLst/>
          </a:prstGeom>
        </p:spPr>
      </p:pic>
      <p:pic>
        <p:nvPicPr>
          <p:cNvPr id="62" name="Picture 61">
            <a:extLst>
              <a:ext uri="{FF2B5EF4-FFF2-40B4-BE49-F238E27FC236}">
                <a16:creationId xmlns:a16="http://schemas.microsoft.com/office/drawing/2014/main" id="{C099B3FB-8042-7469-1252-A9FD487ECAF4}"/>
              </a:ext>
            </a:extLst>
          </p:cNvPr>
          <p:cNvPicPr>
            <a:picLocks noChangeAspect="1"/>
          </p:cNvPicPr>
          <p:nvPr/>
        </p:nvPicPr>
        <p:blipFill>
          <a:blip r:embed="rId4"/>
          <a:stretch>
            <a:fillRect/>
          </a:stretch>
        </p:blipFill>
        <p:spPr>
          <a:xfrm>
            <a:off x="7566949" y="3609459"/>
            <a:ext cx="352474" cy="276264"/>
          </a:xfrm>
          <a:prstGeom prst="rect">
            <a:avLst/>
          </a:prstGeom>
        </p:spPr>
      </p:pic>
      <p:pic>
        <p:nvPicPr>
          <p:cNvPr id="63" name="Picture 62">
            <a:extLst>
              <a:ext uri="{FF2B5EF4-FFF2-40B4-BE49-F238E27FC236}">
                <a16:creationId xmlns:a16="http://schemas.microsoft.com/office/drawing/2014/main" id="{8664994D-DFCE-10C9-3373-ED6F8F3B821E}"/>
              </a:ext>
            </a:extLst>
          </p:cNvPr>
          <p:cNvPicPr>
            <a:picLocks noChangeAspect="1"/>
          </p:cNvPicPr>
          <p:nvPr/>
        </p:nvPicPr>
        <p:blipFill>
          <a:blip r:embed="rId4"/>
          <a:stretch>
            <a:fillRect/>
          </a:stretch>
        </p:blipFill>
        <p:spPr>
          <a:xfrm>
            <a:off x="7566949" y="3216065"/>
            <a:ext cx="352474" cy="276264"/>
          </a:xfrm>
          <a:prstGeom prst="rect">
            <a:avLst/>
          </a:prstGeom>
        </p:spPr>
      </p:pic>
      <p:pic>
        <p:nvPicPr>
          <p:cNvPr id="556" name="Picture 555">
            <a:extLst>
              <a:ext uri="{FF2B5EF4-FFF2-40B4-BE49-F238E27FC236}">
                <a16:creationId xmlns:a16="http://schemas.microsoft.com/office/drawing/2014/main" id="{2F869F9B-86B0-D0EA-43DD-907D00D4BAA6}"/>
              </a:ext>
            </a:extLst>
          </p:cNvPr>
          <p:cNvPicPr>
            <a:picLocks noChangeAspect="1"/>
          </p:cNvPicPr>
          <p:nvPr/>
        </p:nvPicPr>
        <p:blipFill>
          <a:blip r:embed="rId4"/>
          <a:stretch>
            <a:fillRect/>
          </a:stretch>
        </p:blipFill>
        <p:spPr>
          <a:xfrm>
            <a:off x="7981655" y="3403487"/>
            <a:ext cx="352474" cy="276264"/>
          </a:xfrm>
          <a:prstGeom prst="rect">
            <a:avLst/>
          </a:prstGeom>
        </p:spPr>
      </p:pic>
      <p:pic>
        <p:nvPicPr>
          <p:cNvPr id="558" name="Picture 557">
            <a:extLst>
              <a:ext uri="{FF2B5EF4-FFF2-40B4-BE49-F238E27FC236}">
                <a16:creationId xmlns:a16="http://schemas.microsoft.com/office/drawing/2014/main" id="{F7254D2F-CA3A-59E1-AA9A-7BB02298BEE7}"/>
              </a:ext>
            </a:extLst>
          </p:cNvPr>
          <p:cNvPicPr>
            <a:picLocks noChangeAspect="1"/>
          </p:cNvPicPr>
          <p:nvPr/>
        </p:nvPicPr>
        <p:blipFill>
          <a:blip r:embed="rId5"/>
          <a:stretch>
            <a:fillRect/>
          </a:stretch>
        </p:blipFill>
        <p:spPr>
          <a:xfrm>
            <a:off x="7981655" y="2074901"/>
            <a:ext cx="371527" cy="247685"/>
          </a:xfrm>
          <a:prstGeom prst="rect">
            <a:avLst/>
          </a:prstGeom>
        </p:spPr>
      </p:pic>
      <p:pic>
        <p:nvPicPr>
          <p:cNvPr id="560" name="Picture 559">
            <a:extLst>
              <a:ext uri="{FF2B5EF4-FFF2-40B4-BE49-F238E27FC236}">
                <a16:creationId xmlns:a16="http://schemas.microsoft.com/office/drawing/2014/main" id="{B1F9A351-A0ED-C262-E9E1-2A28B848939E}"/>
              </a:ext>
            </a:extLst>
          </p:cNvPr>
          <p:cNvPicPr>
            <a:picLocks noChangeAspect="1"/>
          </p:cNvPicPr>
          <p:nvPr/>
        </p:nvPicPr>
        <p:blipFill>
          <a:blip r:embed="rId5"/>
          <a:stretch>
            <a:fillRect/>
          </a:stretch>
        </p:blipFill>
        <p:spPr>
          <a:xfrm>
            <a:off x="8489471" y="2463361"/>
            <a:ext cx="371527" cy="247685"/>
          </a:xfrm>
          <a:prstGeom prst="rect">
            <a:avLst/>
          </a:prstGeom>
        </p:spPr>
      </p:pic>
      <p:pic>
        <p:nvPicPr>
          <p:cNvPr id="563" name="Picture 562">
            <a:extLst>
              <a:ext uri="{FF2B5EF4-FFF2-40B4-BE49-F238E27FC236}">
                <a16:creationId xmlns:a16="http://schemas.microsoft.com/office/drawing/2014/main" id="{49F1FBB4-1CCE-4449-2315-61D0695A9E8E}"/>
              </a:ext>
            </a:extLst>
          </p:cNvPr>
          <p:cNvPicPr>
            <a:picLocks noChangeAspect="1"/>
          </p:cNvPicPr>
          <p:nvPr/>
        </p:nvPicPr>
        <p:blipFill>
          <a:blip r:embed="rId5"/>
          <a:stretch>
            <a:fillRect/>
          </a:stretch>
        </p:blipFill>
        <p:spPr>
          <a:xfrm>
            <a:off x="10493136" y="1832381"/>
            <a:ext cx="371527" cy="247685"/>
          </a:xfrm>
          <a:prstGeom prst="rect">
            <a:avLst/>
          </a:prstGeom>
        </p:spPr>
      </p:pic>
      <p:pic>
        <p:nvPicPr>
          <p:cNvPr id="564" name="Picture 563">
            <a:extLst>
              <a:ext uri="{FF2B5EF4-FFF2-40B4-BE49-F238E27FC236}">
                <a16:creationId xmlns:a16="http://schemas.microsoft.com/office/drawing/2014/main" id="{5AD7BBDF-316C-498E-7ED6-990AE91AB71E}"/>
              </a:ext>
            </a:extLst>
          </p:cNvPr>
          <p:cNvPicPr>
            <a:picLocks noChangeAspect="1"/>
          </p:cNvPicPr>
          <p:nvPr/>
        </p:nvPicPr>
        <p:blipFill>
          <a:blip r:embed="rId4"/>
          <a:stretch>
            <a:fillRect/>
          </a:stretch>
        </p:blipFill>
        <p:spPr>
          <a:xfrm>
            <a:off x="7821263" y="2596690"/>
            <a:ext cx="352474" cy="276264"/>
          </a:xfrm>
          <a:prstGeom prst="rect">
            <a:avLst/>
          </a:prstGeom>
        </p:spPr>
      </p:pic>
      <p:pic>
        <p:nvPicPr>
          <p:cNvPr id="565" name="Picture 564">
            <a:extLst>
              <a:ext uri="{FF2B5EF4-FFF2-40B4-BE49-F238E27FC236}">
                <a16:creationId xmlns:a16="http://schemas.microsoft.com/office/drawing/2014/main" id="{6920FA43-AF79-4489-F0D3-3489D5E5C76E}"/>
              </a:ext>
            </a:extLst>
          </p:cNvPr>
          <p:cNvPicPr>
            <a:picLocks noChangeAspect="1"/>
          </p:cNvPicPr>
          <p:nvPr/>
        </p:nvPicPr>
        <p:blipFill>
          <a:blip r:embed="rId3"/>
          <a:stretch>
            <a:fillRect/>
          </a:stretch>
        </p:blipFill>
        <p:spPr>
          <a:xfrm>
            <a:off x="8684586" y="1856796"/>
            <a:ext cx="371527" cy="323895"/>
          </a:xfrm>
          <a:prstGeom prst="rect">
            <a:avLst/>
          </a:prstGeom>
        </p:spPr>
      </p:pic>
      <p:pic>
        <p:nvPicPr>
          <p:cNvPr id="566" name="Picture 565">
            <a:extLst>
              <a:ext uri="{FF2B5EF4-FFF2-40B4-BE49-F238E27FC236}">
                <a16:creationId xmlns:a16="http://schemas.microsoft.com/office/drawing/2014/main" id="{A3DB8F6E-5A3A-93E4-4A35-7C42D28A105C}"/>
              </a:ext>
            </a:extLst>
          </p:cNvPr>
          <p:cNvPicPr>
            <a:picLocks noChangeAspect="1"/>
          </p:cNvPicPr>
          <p:nvPr/>
        </p:nvPicPr>
        <p:blipFill>
          <a:blip r:embed="rId4"/>
          <a:stretch>
            <a:fillRect/>
          </a:stretch>
        </p:blipFill>
        <p:spPr>
          <a:xfrm>
            <a:off x="8716260" y="3996670"/>
            <a:ext cx="352474" cy="276264"/>
          </a:xfrm>
          <a:prstGeom prst="rect">
            <a:avLst/>
          </a:prstGeom>
        </p:spPr>
      </p:pic>
      <p:pic>
        <p:nvPicPr>
          <p:cNvPr id="567" name="Picture 566">
            <a:extLst>
              <a:ext uri="{FF2B5EF4-FFF2-40B4-BE49-F238E27FC236}">
                <a16:creationId xmlns:a16="http://schemas.microsoft.com/office/drawing/2014/main" id="{7AC07DB6-BE2B-8C87-2F10-366E2A3A698D}"/>
              </a:ext>
            </a:extLst>
          </p:cNvPr>
          <p:cNvPicPr>
            <a:picLocks noChangeAspect="1"/>
          </p:cNvPicPr>
          <p:nvPr/>
        </p:nvPicPr>
        <p:blipFill>
          <a:blip r:embed="rId5"/>
          <a:stretch>
            <a:fillRect/>
          </a:stretch>
        </p:blipFill>
        <p:spPr>
          <a:xfrm>
            <a:off x="8679798" y="4377185"/>
            <a:ext cx="371527" cy="247685"/>
          </a:xfrm>
          <a:prstGeom prst="rect">
            <a:avLst/>
          </a:prstGeom>
        </p:spPr>
      </p:pic>
      <p:pic>
        <p:nvPicPr>
          <p:cNvPr id="569" name="Picture 568">
            <a:extLst>
              <a:ext uri="{FF2B5EF4-FFF2-40B4-BE49-F238E27FC236}">
                <a16:creationId xmlns:a16="http://schemas.microsoft.com/office/drawing/2014/main" id="{BB438478-7EDA-55B0-E09E-58FEB3F49614}"/>
              </a:ext>
            </a:extLst>
          </p:cNvPr>
          <p:cNvPicPr>
            <a:picLocks noChangeAspect="1"/>
          </p:cNvPicPr>
          <p:nvPr/>
        </p:nvPicPr>
        <p:blipFill>
          <a:blip r:embed="rId3"/>
          <a:stretch>
            <a:fillRect/>
          </a:stretch>
        </p:blipFill>
        <p:spPr>
          <a:xfrm>
            <a:off x="10274696" y="4004515"/>
            <a:ext cx="371527" cy="323895"/>
          </a:xfrm>
          <a:prstGeom prst="rect">
            <a:avLst/>
          </a:prstGeom>
        </p:spPr>
      </p:pic>
      <p:pic>
        <p:nvPicPr>
          <p:cNvPr id="570" name="Picture 569">
            <a:extLst>
              <a:ext uri="{FF2B5EF4-FFF2-40B4-BE49-F238E27FC236}">
                <a16:creationId xmlns:a16="http://schemas.microsoft.com/office/drawing/2014/main" id="{C99F600A-C561-0FC6-1D43-329C46D8A827}"/>
              </a:ext>
            </a:extLst>
          </p:cNvPr>
          <p:cNvPicPr>
            <a:picLocks noChangeAspect="1"/>
          </p:cNvPicPr>
          <p:nvPr/>
        </p:nvPicPr>
        <p:blipFill>
          <a:blip r:embed="rId4"/>
          <a:stretch>
            <a:fillRect/>
          </a:stretch>
        </p:blipFill>
        <p:spPr>
          <a:xfrm>
            <a:off x="10692965" y="4377185"/>
            <a:ext cx="352474" cy="276264"/>
          </a:xfrm>
          <a:prstGeom prst="rect">
            <a:avLst/>
          </a:prstGeom>
        </p:spPr>
      </p:pic>
      <p:pic>
        <p:nvPicPr>
          <p:cNvPr id="571" name="Picture 570">
            <a:extLst>
              <a:ext uri="{FF2B5EF4-FFF2-40B4-BE49-F238E27FC236}">
                <a16:creationId xmlns:a16="http://schemas.microsoft.com/office/drawing/2014/main" id="{A52BE864-8DEC-97DF-C363-B36ABFAE9B0A}"/>
              </a:ext>
            </a:extLst>
          </p:cNvPr>
          <p:cNvPicPr>
            <a:picLocks noChangeAspect="1"/>
          </p:cNvPicPr>
          <p:nvPr/>
        </p:nvPicPr>
        <p:blipFill>
          <a:blip r:embed="rId4"/>
          <a:stretch>
            <a:fillRect/>
          </a:stretch>
        </p:blipFill>
        <p:spPr>
          <a:xfrm>
            <a:off x="9404581" y="3265355"/>
            <a:ext cx="352474" cy="276264"/>
          </a:xfrm>
          <a:prstGeom prst="rect">
            <a:avLst/>
          </a:prstGeom>
        </p:spPr>
      </p:pic>
      <p:pic>
        <p:nvPicPr>
          <p:cNvPr id="572" name="Picture 571">
            <a:extLst>
              <a:ext uri="{FF2B5EF4-FFF2-40B4-BE49-F238E27FC236}">
                <a16:creationId xmlns:a16="http://schemas.microsoft.com/office/drawing/2014/main" id="{08F9CD5F-2462-7DED-9C9D-3C8E0774EA03}"/>
              </a:ext>
            </a:extLst>
          </p:cNvPr>
          <p:cNvPicPr>
            <a:picLocks noChangeAspect="1"/>
          </p:cNvPicPr>
          <p:nvPr/>
        </p:nvPicPr>
        <p:blipFill>
          <a:blip r:embed="rId5"/>
          <a:stretch>
            <a:fillRect/>
          </a:stretch>
        </p:blipFill>
        <p:spPr>
          <a:xfrm>
            <a:off x="9806320" y="3638038"/>
            <a:ext cx="371527" cy="247685"/>
          </a:xfrm>
          <a:prstGeom prst="rect">
            <a:avLst/>
          </a:prstGeom>
        </p:spPr>
      </p:pic>
      <p:pic>
        <p:nvPicPr>
          <p:cNvPr id="573" name="Picture 572">
            <a:extLst>
              <a:ext uri="{FF2B5EF4-FFF2-40B4-BE49-F238E27FC236}">
                <a16:creationId xmlns:a16="http://schemas.microsoft.com/office/drawing/2014/main" id="{D8002FEB-7C50-45B6-D5A5-4A2027A9DE0C}"/>
              </a:ext>
            </a:extLst>
          </p:cNvPr>
          <p:cNvPicPr>
            <a:picLocks noChangeAspect="1"/>
          </p:cNvPicPr>
          <p:nvPr/>
        </p:nvPicPr>
        <p:blipFill>
          <a:blip r:embed="rId5"/>
          <a:stretch>
            <a:fillRect/>
          </a:stretch>
        </p:blipFill>
        <p:spPr>
          <a:xfrm>
            <a:off x="9404581" y="2820506"/>
            <a:ext cx="371527" cy="247685"/>
          </a:xfrm>
          <a:prstGeom prst="rect">
            <a:avLst/>
          </a:prstGeom>
        </p:spPr>
      </p:pic>
      <p:pic>
        <p:nvPicPr>
          <p:cNvPr id="574" name="Picture 573">
            <a:extLst>
              <a:ext uri="{FF2B5EF4-FFF2-40B4-BE49-F238E27FC236}">
                <a16:creationId xmlns:a16="http://schemas.microsoft.com/office/drawing/2014/main" id="{2601B438-01D0-AA53-9831-CA257DFB0798}"/>
              </a:ext>
            </a:extLst>
          </p:cNvPr>
          <p:cNvPicPr>
            <a:picLocks noChangeAspect="1"/>
          </p:cNvPicPr>
          <p:nvPr/>
        </p:nvPicPr>
        <p:blipFill>
          <a:blip r:embed="rId3"/>
          <a:stretch>
            <a:fillRect/>
          </a:stretch>
        </p:blipFill>
        <p:spPr>
          <a:xfrm>
            <a:off x="7822497" y="4163326"/>
            <a:ext cx="371527" cy="323895"/>
          </a:xfrm>
          <a:prstGeom prst="rect">
            <a:avLst/>
          </a:prstGeom>
        </p:spPr>
      </p:pic>
      <p:pic>
        <p:nvPicPr>
          <p:cNvPr id="7" name="Picture 6">
            <a:extLst>
              <a:ext uri="{FF2B5EF4-FFF2-40B4-BE49-F238E27FC236}">
                <a16:creationId xmlns:a16="http://schemas.microsoft.com/office/drawing/2014/main" id="{9BF67DB7-34CE-45FC-5061-1FA141A20DEF}"/>
              </a:ext>
            </a:extLst>
          </p:cNvPr>
          <p:cNvPicPr>
            <a:picLocks noChangeAspect="1"/>
          </p:cNvPicPr>
          <p:nvPr/>
        </p:nvPicPr>
        <p:blipFill>
          <a:blip r:embed="rId3"/>
          <a:stretch>
            <a:fillRect/>
          </a:stretch>
        </p:blipFill>
        <p:spPr>
          <a:xfrm>
            <a:off x="8927365" y="2458603"/>
            <a:ext cx="371527" cy="323895"/>
          </a:xfrm>
          <a:prstGeom prst="rect">
            <a:avLst/>
          </a:prstGeom>
        </p:spPr>
      </p:pic>
      <p:sp>
        <p:nvSpPr>
          <p:cNvPr id="6" name="Multiplication Sign 5">
            <a:extLst>
              <a:ext uri="{FF2B5EF4-FFF2-40B4-BE49-F238E27FC236}">
                <a16:creationId xmlns:a16="http://schemas.microsoft.com/office/drawing/2014/main" id="{22F42C69-BE50-EC8A-00A9-8FC303A4635A}"/>
              </a:ext>
            </a:extLst>
          </p:cNvPr>
          <p:cNvSpPr/>
          <p:nvPr/>
        </p:nvSpPr>
        <p:spPr>
          <a:xfrm>
            <a:off x="9457469" y="1653846"/>
            <a:ext cx="627075" cy="66874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8" name="Multiplication Sign 7">
            <a:extLst>
              <a:ext uri="{FF2B5EF4-FFF2-40B4-BE49-F238E27FC236}">
                <a16:creationId xmlns:a16="http://schemas.microsoft.com/office/drawing/2014/main" id="{BFF8707B-5E03-01F4-0620-F17DE840CF7A}"/>
              </a:ext>
            </a:extLst>
          </p:cNvPr>
          <p:cNvSpPr/>
          <p:nvPr/>
        </p:nvSpPr>
        <p:spPr>
          <a:xfrm>
            <a:off x="10328505" y="2462113"/>
            <a:ext cx="627075" cy="66874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Multiplication Sign 8">
            <a:extLst>
              <a:ext uri="{FF2B5EF4-FFF2-40B4-BE49-F238E27FC236}">
                <a16:creationId xmlns:a16="http://schemas.microsoft.com/office/drawing/2014/main" id="{0997221B-5F9F-0BD4-13E7-1B6CC53F51F3}"/>
              </a:ext>
            </a:extLst>
          </p:cNvPr>
          <p:cNvSpPr/>
          <p:nvPr/>
        </p:nvSpPr>
        <p:spPr>
          <a:xfrm>
            <a:off x="10328505" y="3200616"/>
            <a:ext cx="627075" cy="66874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0" name="Multiplication Sign 9">
            <a:extLst>
              <a:ext uri="{FF2B5EF4-FFF2-40B4-BE49-F238E27FC236}">
                <a16:creationId xmlns:a16="http://schemas.microsoft.com/office/drawing/2014/main" id="{DBA1D745-816F-68BF-6473-08CDD865BA83}"/>
              </a:ext>
            </a:extLst>
          </p:cNvPr>
          <p:cNvSpPr/>
          <p:nvPr/>
        </p:nvSpPr>
        <p:spPr>
          <a:xfrm>
            <a:off x="9457468" y="3928831"/>
            <a:ext cx="627075" cy="66874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1" name="Multiplication Sign 10">
            <a:extLst>
              <a:ext uri="{FF2B5EF4-FFF2-40B4-BE49-F238E27FC236}">
                <a16:creationId xmlns:a16="http://schemas.microsoft.com/office/drawing/2014/main" id="{12B1AB88-4DEE-67FA-4DCD-D563F694F66D}"/>
              </a:ext>
            </a:extLst>
          </p:cNvPr>
          <p:cNvSpPr/>
          <p:nvPr/>
        </p:nvSpPr>
        <p:spPr>
          <a:xfrm>
            <a:off x="8517991" y="3221587"/>
            <a:ext cx="627075" cy="66874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4" name="Content Placeholder 2">
            <a:extLst>
              <a:ext uri="{FF2B5EF4-FFF2-40B4-BE49-F238E27FC236}">
                <a16:creationId xmlns:a16="http://schemas.microsoft.com/office/drawing/2014/main" id="{8CE03D79-4AAD-0D7B-7410-C27170557DE5}"/>
              </a:ext>
            </a:extLst>
          </p:cNvPr>
          <p:cNvSpPr txBox="1">
            <a:spLocks/>
          </p:cNvSpPr>
          <p:nvPr/>
        </p:nvSpPr>
        <p:spPr>
          <a:xfrm>
            <a:off x="186511" y="1039019"/>
            <a:ext cx="6870700" cy="580072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Simulations with specimen/incidental based data suggests that we can reach the gold standard of correctly estimating the probability of detection by using community level observations, if they meet a certain standard</a:t>
            </a:r>
          </a:p>
          <a:p>
            <a:pPr marL="0" indent="0">
              <a:buFont typeface="Arial" panose="020B0604020202020204" pitchFamily="34" charset="0"/>
              <a:buNone/>
            </a:pPr>
            <a:r>
              <a:rPr lang="en-US" dirty="0"/>
              <a:t>Simulations Suggest: </a:t>
            </a:r>
          </a:p>
          <a:p>
            <a:pPr>
              <a:buFontTx/>
              <a:buChar char="-"/>
            </a:pPr>
            <a:r>
              <a:rPr lang="en-US" dirty="0"/>
              <a:t>Estimate Community Visits vs Target Sampling events. 50% safest, 25% can work with many temporal bins</a:t>
            </a:r>
          </a:p>
          <a:p>
            <a:pPr>
              <a:buFontTx/>
              <a:buChar char="-"/>
            </a:pPr>
            <a:r>
              <a:rPr lang="en-US" b="1" dirty="0"/>
              <a:t>Restrict Analyses </a:t>
            </a:r>
            <a:r>
              <a:rPr lang="en-US" dirty="0"/>
              <a:t>to only those </a:t>
            </a:r>
            <a:r>
              <a:rPr lang="en-US" b="1" dirty="0"/>
              <a:t>places</a:t>
            </a:r>
            <a:r>
              <a:rPr lang="en-US" dirty="0"/>
              <a:t> and </a:t>
            </a:r>
            <a:r>
              <a:rPr lang="en-US" b="1" dirty="0"/>
              <a:t>times </a:t>
            </a:r>
            <a:r>
              <a:rPr lang="en-US" dirty="0"/>
              <a:t>where collecting is known or likely to have occurred. </a:t>
            </a:r>
            <a:r>
              <a:rPr lang="en-US" b="1" dirty="0"/>
              <a:t>Don’t model all species at all sites/time intervals</a:t>
            </a:r>
          </a:p>
          <a:p>
            <a:pPr>
              <a:buFontTx/>
              <a:buChar char="-"/>
            </a:pPr>
            <a:r>
              <a:rPr lang="en-US" dirty="0"/>
              <a:t>Infer non-detections from community (multi-species) visit data only, do not infer absence everywhere</a:t>
            </a:r>
          </a:p>
          <a:p>
            <a:pPr>
              <a:buFontTx/>
              <a:buChar char="-"/>
            </a:pPr>
            <a:r>
              <a:rPr lang="en-US" dirty="0"/>
              <a:t>Split time across ‘Occupancy Intervals’, the more intervals the better (provided that you check how visit and detection probability changes in these intervals)</a:t>
            </a:r>
          </a:p>
          <a:p>
            <a:pPr>
              <a:buFontTx/>
              <a:buChar char="-"/>
            </a:pPr>
            <a:endParaRPr lang="en-US" dirty="0"/>
          </a:p>
          <a:p>
            <a:pPr marL="0" indent="0">
              <a:buFont typeface="Arial" panose="020B0604020202020204" pitchFamily="34" charset="0"/>
              <a:buNone/>
            </a:pPr>
            <a:endParaRPr lang="en-US" dirty="0"/>
          </a:p>
        </p:txBody>
      </p:sp>
      <p:sp>
        <p:nvSpPr>
          <p:cNvPr id="16" name="Multiplication Sign 15">
            <a:extLst>
              <a:ext uri="{FF2B5EF4-FFF2-40B4-BE49-F238E27FC236}">
                <a16:creationId xmlns:a16="http://schemas.microsoft.com/office/drawing/2014/main" id="{990C7796-1268-2758-BD42-564301B8042B}"/>
              </a:ext>
            </a:extLst>
          </p:cNvPr>
          <p:cNvSpPr/>
          <p:nvPr/>
        </p:nvSpPr>
        <p:spPr>
          <a:xfrm>
            <a:off x="10362897" y="1654634"/>
            <a:ext cx="627075" cy="66874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7" name="Multiplication Sign 16">
            <a:extLst>
              <a:ext uri="{FF2B5EF4-FFF2-40B4-BE49-F238E27FC236}">
                <a16:creationId xmlns:a16="http://schemas.microsoft.com/office/drawing/2014/main" id="{FD53D3CB-27BE-12FC-4B6D-575F01C03257}"/>
              </a:ext>
            </a:extLst>
          </p:cNvPr>
          <p:cNvSpPr/>
          <p:nvPr/>
        </p:nvSpPr>
        <p:spPr>
          <a:xfrm>
            <a:off x="7677661" y="4002853"/>
            <a:ext cx="627075" cy="66874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160307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CD6F7-FBEC-E921-E08E-3A84A85117A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1D145-55D1-F515-5254-0F4147AA251F}"/>
              </a:ext>
            </a:extLst>
          </p:cNvPr>
          <p:cNvSpPr>
            <a:spLocks noGrp="1"/>
          </p:cNvSpPr>
          <p:nvPr>
            <p:ph idx="1"/>
          </p:nvPr>
        </p:nvSpPr>
        <p:spPr>
          <a:xfrm>
            <a:off x="186511" y="1039019"/>
            <a:ext cx="6870700" cy="5800725"/>
          </a:xfrm>
        </p:spPr>
        <p:txBody>
          <a:bodyPr>
            <a:normAutofit fontScale="85000" lnSpcReduction="20000"/>
          </a:bodyPr>
          <a:lstStyle/>
          <a:p>
            <a:r>
              <a:rPr lang="en-US" dirty="0"/>
              <a:t>Simulations with specimen/incidental based data suggests that we can reach the gold standard of correctly estimating the probability of detection by using community level observations, if they meet a certain standard</a:t>
            </a:r>
          </a:p>
          <a:p>
            <a:pPr marL="0" indent="0">
              <a:buNone/>
            </a:pPr>
            <a:r>
              <a:rPr lang="en-US" dirty="0"/>
              <a:t>Simulations Suggest: </a:t>
            </a:r>
          </a:p>
          <a:p>
            <a:pPr>
              <a:buFontTx/>
              <a:buChar char="-"/>
            </a:pPr>
            <a:r>
              <a:rPr lang="en-US" dirty="0"/>
              <a:t>Estimate Community Visits vs Target Sampling events. 50% safest, 25% can work with many temporal bins</a:t>
            </a:r>
          </a:p>
          <a:p>
            <a:pPr>
              <a:buFontTx/>
              <a:buChar char="-"/>
            </a:pPr>
            <a:r>
              <a:rPr lang="en-US" dirty="0"/>
              <a:t>Restrict Analyses to only those places and times where collecting is known or likely to have occurred. Don’t model all species at all sites/time intervals</a:t>
            </a:r>
          </a:p>
          <a:p>
            <a:pPr>
              <a:buFontTx/>
              <a:buChar char="-"/>
            </a:pPr>
            <a:r>
              <a:rPr lang="en-US" dirty="0"/>
              <a:t>Infer non-detections from </a:t>
            </a:r>
            <a:r>
              <a:rPr lang="en-US" b="1" dirty="0"/>
              <a:t>community</a:t>
            </a:r>
            <a:r>
              <a:rPr lang="en-US" dirty="0"/>
              <a:t> (multi-species) visit data only, </a:t>
            </a:r>
            <a:r>
              <a:rPr lang="en-US" b="1" dirty="0"/>
              <a:t>do not infer absence everywhere</a:t>
            </a:r>
          </a:p>
          <a:p>
            <a:pPr>
              <a:buFontTx/>
              <a:buChar char="-"/>
            </a:pPr>
            <a:r>
              <a:rPr lang="en-US" dirty="0"/>
              <a:t>Split time across ‘Occupancy Intervals’, the more intervals the better (provided that you check how visit and detection probability changes in these intervals)</a:t>
            </a:r>
          </a:p>
          <a:p>
            <a:pPr>
              <a:buFontTx/>
              <a:buChar char="-"/>
            </a:pPr>
            <a:endParaRPr lang="en-US" dirty="0"/>
          </a:p>
          <a:p>
            <a:pPr marL="0" indent="0">
              <a:buNone/>
            </a:pPr>
            <a:endParaRPr lang="en-US" dirty="0"/>
          </a:p>
        </p:txBody>
      </p:sp>
      <p:sp>
        <p:nvSpPr>
          <p:cNvPr id="4" name="Title 1">
            <a:extLst>
              <a:ext uri="{FF2B5EF4-FFF2-40B4-BE49-F238E27FC236}">
                <a16:creationId xmlns:a16="http://schemas.microsoft.com/office/drawing/2014/main" id="{C674C35B-3E40-D8D5-ADFC-7DD86EE07EA1}"/>
              </a:ext>
            </a:extLst>
          </p:cNvPr>
          <p:cNvSpPr>
            <a:spLocks noGrp="1"/>
          </p:cNvSpPr>
          <p:nvPr>
            <p:ph type="title"/>
          </p:nvPr>
        </p:nvSpPr>
        <p:spPr>
          <a:xfrm>
            <a:off x="-1" y="18255"/>
            <a:ext cx="11611627" cy="1325563"/>
          </a:xfrm>
        </p:spPr>
        <p:txBody>
          <a:bodyPr/>
          <a:lstStyle/>
          <a:p>
            <a:r>
              <a:rPr lang="en-US" dirty="0"/>
              <a:t>New Methods for Using Museum Specimen Data</a:t>
            </a:r>
          </a:p>
        </p:txBody>
      </p:sp>
      <p:sp>
        <p:nvSpPr>
          <p:cNvPr id="2" name="Rectangle 1">
            <a:extLst>
              <a:ext uri="{FF2B5EF4-FFF2-40B4-BE49-F238E27FC236}">
                <a16:creationId xmlns:a16="http://schemas.microsoft.com/office/drawing/2014/main" id="{E453EC63-F059-3794-9052-F88EE981F995}"/>
              </a:ext>
            </a:extLst>
          </p:cNvPr>
          <p:cNvSpPr/>
          <p:nvPr/>
        </p:nvSpPr>
        <p:spPr>
          <a:xfrm>
            <a:off x="7523904" y="1617922"/>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67BE0B9-E39F-C117-5A6B-3EB51D8AA79F}"/>
              </a:ext>
            </a:extLst>
          </p:cNvPr>
          <p:cNvCxnSpPr>
            <a:stCxn id="2" idx="0"/>
            <a:endCxn id="2" idx="2"/>
          </p:cNvCxnSpPr>
          <p:nvPr/>
        </p:nvCxnSpPr>
        <p:spPr>
          <a:xfrm>
            <a:off x="8429161" y="1617922"/>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908F9F-1FE9-4EB6-ED69-398C06982E2B}"/>
              </a:ext>
            </a:extLst>
          </p:cNvPr>
          <p:cNvCxnSpPr>
            <a:stCxn id="2" idx="1"/>
            <a:endCxn id="2" idx="3"/>
          </p:cNvCxnSpPr>
          <p:nvPr/>
        </p:nvCxnSpPr>
        <p:spPr>
          <a:xfrm>
            <a:off x="7523904" y="2392349"/>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F56C4DD-7B40-FF0D-E074-2F809C6612CA}"/>
              </a:ext>
            </a:extLst>
          </p:cNvPr>
          <p:cNvSpPr/>
          <p:nvPr/>
        </p:nvSpPr>
        <p:spPr>
          <a:xfrm>
            <a:off x="9321014" y="1617922"/>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FA8BD701-1FAE-A1FD-AF3F-1E06581098CF}"/>
              </a:ext>
            </a:extLst>
          </p:cNvPr>
          <p:cNvCxnSpPr>
            <a:stCxn id="25" idx="0"/>
            <a:endCxn id="25" idx="2"/>
          </p:cNvCxnSpPr>
          <p:nvPr/>
        </p:nvCxnSpPr>
        <p:spPr>
          <a:xfrm>
            <a:off x="10226271" y="1617922"/>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246BEA7-F052-C305-E7B5-9FD216101CF5}"/>
              </a:ext>
            </a:extLst>
          </p:cNvPr>
          <p:cNvCxnSpPr>
            <a:stCxn id="25" idx="1"/>
            <a:endCxn id="25" idx="3"/>
          </p:cNvCxnSpPr>
          <p:nvPr/>
        </p:nvCxnSpPr>
        <p:spPr>
          <a:xfrm>
            <a:off x="9321014" y="2392349"/>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52361A4-D83C-6315-BCC5-459BB387589E}"/>
              </a:ext>
            </a:extLst>
          </p:cNvPr>
          <p:cNvSpPr/>
          <p:nvPr/>
        </p:nvSpPr>
        <p:spPr>
          <a:xfrm>
            <a:off x="7523904" y="3166769"/>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4210CA14-47EA-2935-8577-215017863015}"/>
              </a:ext>
            </a:extLst>
          </p:cNvPr>
          <p:cNvCxnSpPr>
            <a:stCxn id="31" idx="0"/>
            <a:endCxn id="31" idx="2"/>
          </p:cNvCxnSpPr>
          <p:nvPr/>
        </p:nvCxnSpPr>
        <p:spPr>
          <a:xfrm>
            <a:off x="8429161" y="3166769"/>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AB009E0-A1C2-56F6-C60D-C7B3690D58DE}"/>
              </a:ext>
            </a:extLst>
          </p:cNvPr>
          <p:cNvCxnSpPr>
            <a:stCxn id="31" idx="1"/>
            <a:endCxn id="31" idx="3"/>
          </p:cNvCxnSpPr>
          <p:nvPr/>
        </p:nvCxnSpPr>
        <p:spPr>
          <a:xfrm>
            <a:off x="7523904" y="3941196"/>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4142291-620C-9941-897E-9C58A9C015FB}"/>
              </a:ext>
            </a:extLst>
          </p:cNvPr>
          <p:cNvSpPr/>
          <p:nvPr/>
        </p:nvSpPr>
        <p:spPr>
          <a:xfrm>
            <a:off x="9321014" y="3166771"/>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A2A3C431-EAF2-1D71-4D1A-5700AE399ECD}"/>
              </a:ext>
            </a:extLst>
          </p:cNvPr>
          <p:cNvCxnSpPr>
            <a:stCxn id="37" idx="0"/>
            <a:endCxn id="37" idx="2"/>
          </p:cNvCxnSpPr>
          <p:nvPr/>
        </p:nvCxnSpPr>
        <p:spPr>
          <a:xfrm>
            <a:off x="10226271" y="3166771"/>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84330C7-9A52-CA3D-C618-6C38CAB8A5B1}"/>
              </a:ext>
            </a:extLst>
          </p:cNvPr>
          <p:cNvCxnSpPr>
            <a:stCxn id="37" idx="1"/>
            <a:endCxn id="37" idx="3"/>
          </p:cNvCxnSpPr>
          <p:nvPr/>
        </p:nvCxnSpPr>
        <p:spPr>
          <a:xfrm>
            <a:off x="9321014" y="3941198"/>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FA86938D-D337-D47C-C081-516809DF954F}"/>
              </a:ext>
            </a:extLst>
          </p:cNvPr>
          <p:cNvPicPr>
            <a:picLocks noChangeAspect="1"/>
          </p:cNvPicPr>
          <p:nvPr/>
        </p:nvPicPr>
        <p:blipFill>
          <a:blip r:embed="rId3"/>
          <a:stretch>
            <a:fillRect/>
          </a:stretch>
        </p:blipFill>
        <p:spPr>
          <a:xfrm>
            <a:off x="7590941" y="1693610"/>
            <a:ext cx="371527" cy="323895"/>
          </a:xfrm>
          <a:prstGeom prst="rect">
            <a:avLst/>
          </a:prstGeom>
        </p:spPr>
      </p:pic>
      <p:pic>
        <p:nvPicPr>
          <p:cNvPr id="60" name="Picture 59">
            <a:extLst>
              <a:ext uri="{FF2B5EF4-FFF2-40B4-BE49-F238E27FC236}">
                <a16:creationId xmlns:a16="http://schemas.microsoft.com/office/drawing/2014/main" id="{E4428533-D51B-C355-A6C2-7075BDC87FEC}"/>
              </a:ext>
            </a:extLst>
          </p:cNvPr>
          <p:cNvPicPr>
            <a:picLocks noChangeAspect="1"/>
          </p:cNvPicPr>
          <p:nvPr/>
        </p:nvPicPr>
        <p:blipFill>
          <a:blip r:embed="rId4"/>
          <a:stretch>
            <a:fillRect/>
          </a:stretch>
        </p:blipFill>
        <p:spPr>
          <a:xfrm>
            <a:off x="8698851" y="2804204"/>
            <a:ext cx="352474" cy="276264"/>
          </a:xfrm>
          <a:prstGeom prst="rect">
            <a:avLst/>
          </a:prstGeom>
        </p:spPr>
      </p:pic>
      <p:pic>
        <p:nvPicPr>
          <p:cNvPr id="61" name="Picture 60">
            <a:extLst>
              <a:ext uri="{FF2B5EF4-FFF2-40B4-BE49-F238E27FC236}">
                <a16:creationId xmlns:a16="http://schemas.microsoft.com/office/drawing/2014/main" id="{CFC40BE6-9586-A372-3E9D-7597EF49518A}"/>
              </a:ext>
            </a:extLst>
          </p:cNvPr>
          <p:cNvPicPr>
            <a:picLocks noChangeAspect="1"/>
          </p:cNvPicPr>
          <p:nvPr/>
        </p:nvPicPr>
        <p:blipFill>
          <a:blip r:embed="rId3"/>
          <a:stretch>
            <a:fillRect/>
          </a:stretch>
        </p:blipFill>
        <p:spPr>
          <a:xfrm>
            <a:off x="9810500" y="2455664"/>
            <a:ext cx="371527" cy="323895"/>
          </a:xfrm>
          <a:prstGeom prst="rect">
            <a:avLst/>
          </a:prstGeom>
        </p:spPr>
      </p:pic>
      <p:pic>
        <p:nvPicPr>
          <p:cNvPr id="62" name="Picture 61">
            <a:extLst>
              <a:ext uri="{FF2B5EF4-FFF2-40B4-BE49-F238E27FC236}">
                <a16:creationId xmlns:a16="http://schemas.microsoft.com/office/drawing/2014/main" id="{80AFB9E8-3F15-896A-DF6C-DE22F6EFD7F2}"/>
              </a:ext>
            </a:extLst>
          </p:cNvPr>
          <p:cNvPicPr>
            <a:picLocks noChangeAspect="1"/>
          </p:cNvPicPr>
          <p:nvPr/>
        </p:nvPicPr>
        <p:blipFill>
          <a:blip r:embed="rId4"/>
          <a:stretch>
            <a:fillRect/>
          </a:stretch>
        </p:blipFill>
        <p:spPr>
          <a:xfrm>
            <a:off x="7566949" y="3609459"/>
            <a:ext cx="352474" cy="276264"/>
          </a:xfrm>
          <a:prstGeom prst="rect">
            <a:avLst/>
          </a:prstGeom>
        </p:spPr>
      </p:pic>
      <p:pic>
        <p:nvPicPr>
          <p:cNvPr id="63" name="Picture 62">
            <a:extLst>
              <a:ext uri="{FF2B5EF4-FFF2-40B4-BE49-F238E27FC236}">
                <a16:creationId xmlns:a16="http://schemas.microsoft.com/office/drawing/2014/main" id="{B6B45460-B4D8-BD47-EE17-34912506000A}"/>
              </a:ext>
            </a:extLst>
          </p:cNvPr>
          <p:cNvPicPr>
            <a:picLocks noChangeAspect="1"/>
          </p:cNvPicPr>
          <p:nvPr/>
        </p:nvPicPr>
        <p:blipFill>
          <a:blip r:embed="rId4"/>
          <a:stretch>
            <a:fillRect/>
          </a:stretch>
        </p:blipFill>
        <p:spPr>
          <a:xfrm>
            <a:off x="7566949" y="3216065"/>
            <a:ext cx="352474" cy="276264"/>
          </a:xfrm>
          <a:prstGeom prst="rect">
            <a:avLst/>
          </a:prstGeom>
        </p:spPr>
      </p:pic>
      <p:pic>
        <p:nvPicPr>
          <p:cNvPr id="556" name="Picture 555">
            <a:extLst>
              <a:ext uri="{FF2B5EF4-FFF2-40B4-BE49-F238E27FC236}">
                <a16:creationId xmlns:a16="http://schemas.microsoft.com/office/drawing/2014/main" id="{0AD5F6E5-B76E-1F1E-4F0D-E065D4E6BC38}"/>
              </a:ext>
            </a:extLst>
          </p:cNvPr>
          <p:cNvPicPr>
            <a:picLocks noChangeAspect="1"/>
          </p:cNvPicPr>
          <p:nvPr/>
        </p:nvPicPr>
        <p:blipFill>
          <a:blip r:embed="rId4"/>
          <a:stretch>
            <a:fillRect/>
          </a:stretch>
        </p:blipFill>
        <p:spPr>
          <a:xfrm>
            <a:off x="7981655" y="3403487"/>
            <a:ext cx="352474" cy="276264"/>
          </a:xfrm>
          <a:prstGeom prst="rect">
            <a:avLst/>
          </a:prstGeom>
        </p:spPr>
      </p:pic>
      <p:pic>
        <p:nvPicPr>
          <p:cNvPr id="558" name="Picture 557">
            <a:extLst>
              <a:ext uri="{FF2B5EF4-FFF2-40B4-BE49-F238E27FC236}">
                <a16:creationId xmlns:a16="http://schemas.microsoft.com/office/drawing/2014/main" id="{2B39BC06-512A-DC54-48CD-068C19A338D1}"/>
              </a:ext>
            </a:extLst>
          </p:cNvPr>
          <p:cNvPicPr>
            <a:picLocks noChangeAspect="1"/>
          </p:cNvPicPr>
          <p:nvPr/>
        </p:nvPicPr>
        <p:blipFill>
          <a:blip r:embed="rId5"/>
          <a:stretch>
            <a:fillRect/>
          </a:stretch>
        </p:blipFill>
        <p:spPr>
          <a:xfrm>
            <a:off x="7981655" y="2074901"/>
            <a:ext cx="371527" cy="247685"/>
          </a:xfrm>
          <a:prstGeom prst="rect">
            <a:avLst/>
          </a:prstGeom>
        </p:spPr>
      </p:pic>
      <p:pic>
        <p:nvPicPr>
          <p:cNvPr id="560" name="Picture 559">
            <a:extLst>
              <a:ext uri="{FF2B5EF4-FFF2-40B4-BE49-F238E27FC236}">
                <a16:creationId xmlns:a16="http://schemas.microsoft.com/office/drawing/2014/main" id="{5DC93AEE-0491-DA97-9CAF-338C468C97C8}"/>
              </a:ext>
            </a:extLst>
          </p:cNvPr>
          <p:cNvPicPr>
            <a:picLocks noChangeAspect="1"/>
          </p:cNvPicPr>
          <p:nvPr/>
        </p:nvPicPr>
        <p:blipFill>
          <a:blip r:embed="rId5"/>
          <a:stretch>
            <a:fillRect/>
          </a:stretch>
        </p:blipFill>
        <p:spPr>
          <a:xfrm>
            <a:off x="8489471" y="2463361"/>
            <a:ext cx="371527" cy="247685"/>
          </a:xfrm>
          <a:prstGeom prst="rect">
            <a:avLst/>
          </a:prstGeom>
        </p:spPr>
      </p:pic>
      <p:pic>
        <p:nvPicPr>
          <p:cNvPr id="563" name="Picture 562">
            <a:extLst>
              <a:ext uri="{FF2B5EF4-FFF2-40B4-BE49-F238E27FC236}">
                <a16:creationId xmlns:a16="http://schemas.microsoft.com/office/drawing/2014/main" id="{47152541-D251-E6FB-AD8A-55F909A54796}"/>
              </a:ext>
            </a:extLst>
          </p:cNvPr>
          <p:cNvPicPr>
            <a:picLocks noChangeAspect="1"/>
          </p:cNvPicPr>
          <p:nvPr/>
        </p:nvPicPr>
        <p:blipFill>
          <a:blip r:embed="rId5"/>
          <a:stretch>
            <a:fillRect/>
          </a:stretch>
        </p:blipFill>
        <p:spPr>
          <a:xfrm>
            <a:off x="10493136" y="1832381"/>
            <a:ext cx="371527" cy="247685"/>
          </a:xfrm>
          <a:prstGeom prst="rect">
            <a:avLst/>
          </a:prstGeom>
        </p:spPr>
      </p:pic>
      <p:pic>
        <p:nvPicPr>
          <p:cNvPr id="564" name="Picture 563">
            <a:extLst>
              <a:ext uri="{FF2B5EF4-FFF2-40B4-BE49-F238E27FC236}">
                <a16:creationId xmlns:a16="http://schemas.microsoft.com/office/drawing/2014/main" id="{6B708442-EFE4-FE0C-A130-522BACB007EF}"/>
              </a:ext>
            </a:extLst>
          </p:cNvPr>
          <p:cNvPicPr>
            <a:picLocks noChangeAspect="1"/>
          </p:cNvPicPr>
          <p:nvPr/>
        </p:nvPicPr>
        <p:blipFill>
          <a:blip r:embed="rId4"/>
          <a:stretch>
            <a:fillRect/>
          </a:stretch>
        </p:blipFill>
        <p:spPr>
          <a:xfrm>
            <a:off x="7821263" y="2596690"/>
            <a:ext cx="352474" cy="276264"/>
          </a:xfrm>
          <a:prstGeom prst="rect">
            <a:avLst/>
          </a:prstGeom>
        </p:spPr>
      </p:pic>
      <p:pic>
        <p:nvPicPr>
          <p:cNvPr id="565" name="Picture 564">
            <a:extLst>
              <a:ext uri="{FF2B5EF4-FFF2-40B4-BE49-F238E27FC236}">
                <a16:creationId xmlns:a16="http://schemas.microsoft.com/office/drawing/2014/main" id="{BE0D4E6D-4DD9-E572-2400-BD3C66D62188}"/>
              </a:ext>
            </a:extLst>
          </p:cNvPr>
          <p:cNvPicPr>
            <a:picLocks noChangeAspect="1"/>
          </p:cNvPicPr>
          <p:nvPr/>
        </p:nvPicPr>
        <p:blipFill>
          <a:blip r:embed="rId3"/>
          <a:stretch>
            <a:fillRect/>
          </a:stretch>
        </p:blipFill>
        <p:spPr>
          <a:xfrm>
            <a:off x="8684586" y="1856796"/>
            <a:ext cx="371527" cy="323895"/>
          </a:xfrm>
          <a:prstGeom prst="rect">
            <a:avLst/>
          </a:prstGeom>
        </p:spPr>
      </p:pic>
      <p:pic>
        <p:nvPicPr>
          <p:cNvPr id="566" name="Picture 565">
            <a:extLst>
              <a:ext uri="{FF2B5EF4-FFF2-40B4-BE49-F238E27FC236}">
                <a16:creationId xmlns:a16="http://schemas.microsoft.com/office/drawing/2014/main" id="{0D95940E-31BF-847C-8992-C25EE7BD4FB0}"/>
              </a:ext>
            </a:extLst>
          </p:cNvPr>
          <p:cNvPicPr>
            <a:picLocks noChangeAspect="1"/>
          </p:cNvPicPr>
          <p:nvPr/>
        </p:nvPicPr>
        <p:blipFill>
          <a:blip r:embed="rId4"/>
          <a:stretch>
            <a:fillRect/>
          </a:stretch>
        </p:blipFill>
        <p:spPr>
          <a:xfrm>
            <a:off x="8716260" y="3996670"/>
            <a:ext cx="352474" cy="276264"/>
          </a:xfrm>
          <a:prstGeom prst="rect">
            <a:avLst/>
          </a:prstGeom>
        </p:spPr>
      </p:pic>
      <p:pic>
        <p:nvPicPr>
          <p:cNvPr id="567" name="Picture 566">
            <a:extLst>
              <a:ext uri="{FF2B5EF4-FFF2-40B4-BE49-F238E27FC236}">
                <a16:creationId xmlns:a16="http://schemas.microsoft.com/office/drawing/2014/main" id="{F3FA0A9F-85B7-E412-B373-F0F04506C62F}"/>
              </a:ext>
            </a:extLst>
          </p:cNvPr>
          <p:cNvPicPr>
            <a:picLocks noChangeAspect="1"/>
          </p:cNvPicPr>
          <p:nvPr/>
        </p:nvPicPr>
        <p:blipFill>
          <a:blip r:embed="rId5"/>
          <a:stretch>
            <a:fillRect/>
          </a:stretch>
        </p:blipFill>
        <p:spPr>
          <a:xfrm>
            <a:off x="8679798" y="4377185"/>
            <a:ext cx="371527" cy="247685"/>
          </a:xfrm>
          <a:prstGeom prst="rect">
            <a:avLst/>
          </a:prstGeom>
        </p:spPr>
      </p:pic>
      <p:pic>
        <p:nvPicPr>
          <p:cNvPr id="569" name="Picture 568">
            <a:extLst>
              <a:ext uri="{FF2B5EF4-FFF2-40B4-BE49-F238E27FC236}">
                <a16:creationId xmlns:a16="http://schemas.microsoft.com/office/drawing/2014/main" id="{F7260D19-D29B-5E26-42D2-38B6F331B3A8}"/>
              </a:ext>
            </a:extLst>
          </p:cNvPr>
          <p:cNvPicPr>
            <a:picLocks noChangeAspect="1"/>
          </p:cNvPicPr>
          <p:nvPr/>
        </p:nvPicPr>
        <p:blipFill>
          <a:blip r:embed="rId3"/>
          <a:stretch>
            <a:fillRect/>
          </a:stretch>
        </p:blipFill>
        <p:spPr>
          <a:xfrm>
            <a:off x="10274696" y="4004515"/>
            <a:ext cx="371527" cy="323895"/>
          </a:xfrm>
          <a:prstGeom prst="rect">
            <a:avLst/>
          </a:prstGeom>
        </p:spPr>
      </p:pic>
      <p:pic>
        <p:nvPicPr>
          <p:cNvPr id="570" name="Picture 569">
            <a:extLst>
              <a:ext uri="{FF2B5EF4-FFF2-40B4-BE49-F238E27FC236}">
                <a16:creationId xmlns:a16="http://schemas.microsoft.com/office/drawing/2014/main" id="{CB83A2DF-5A95-BCC6-0368-DB3197BB8DBA}"/>
              </a:ext>
            </a:extLst>
          </p:cNvPr>
          <p:cNvPicPr>
            <a:picLocks noChangeAspect="1"/>
          </p:cNvPicPr>
          <p:nvPr/>
        </p:nvPicPr>
        <p:blipFill>
          <a:blip r:embed="rId4"/>
          <a:stretch>
            <a:fillRect/>
          </a:stretch>
        </p:blipFill>
        <p:spPr>
          <a:xfrm>
            <a:off x="10692965" y="4377185"/>
            <a:ext cx="352474" cy="276264"/>
          </a:xfrm>
          <a:prstGeom prst="rect">
            <a:avLst/>
          </a:prstGeom>
        </p:spPr>
      </p:pic>
      <p:pic>
        <p:nvPicPr>
          <p:cNvPr id="571" name="Picture 570">
            <a:extLst>
              <a:ext uri="{FF2B5EF4-FFF2-40B4-BE49-F238E27FC236}">
                <a16:creationId xmlns:a16="http://schemas.microsoft.com/office/drawing/2014/main" id="{120AAA30-A641-0429-B987-24B41E371767}"/>
              </a:ext>
            </a:extLst>
          </p:cNvPr>
          <p:cNvPicPr>
            <a:picLocks noChangeAspect="1"/>
          </p:cNvPicPr>
          <p:nvPr/>
        </p:nvPicPr>
        <p:blipFill>
          <a:blip r:embed="rId4"/>
          <a:stretch>
            <a:fillRect/>
          </a:stretch>
        </p:blipFill>
        <p:spPr>
          <a:xfrm>
            <a:off x="9404581" y="3265355"/>
            <a:ext cx="352474" cy="276264"/>
          </a:xfrm>
          <a:prstGeom prst="rect">
            <a:avLst/>
          </a:prstGeom>
        </p:spPr>
      </p:pic>
      <p:pic>
        <p:nvPicPr>
          <p:cNvPr id="572" name="Picture 571">
            <a:extLst>
              <a:ext uri="{FF2B5EF4-FFF2-40B4-BE49-F238E27FC236}">
                <a16:creationId xmlns:a16="http://schemas.microsoft.com/office/drawing/2014/main" id="{828F6E5B-F4AF-0A27-E283-F5A2DEA225A4}"/>
              </a:ext>
            </a:extLst>
          </p:cNvPr>
          <p:cNvPicPr>
            <a:picLocks noChangeAspect="1"/>
          </p:cNvPicPr>
          <p:nvPr/>
        </p:nvPicPr>
        <p:blipFill>
          <a:blip r:embed="rId5"/>
          <a:stretch>
            <a:fillRect/>
          </a:stretch>
        </p:blipFill>
        <p:spPr>
          <a:xfrm>
            <a:off x="9806320" y="3638038"/>
            <a:ext cx="371527" cy="247685"/>
          </a:xfrm>
          <a:prstGeom prst="rect">
            <a:avLst/>
          </a:prstGeom>
        </p:spPr>
      </p:pic>
      <p:pic>
        <p:nvPicPr>
          <p:cNvPr id="573" name="Picture 572">
            <a:extLst>
              <a:ext uri="{FF2B5EF4-FFF2-40B4-BE49-F238E27FC236}">
                <a16:creationId xmlns:a16="http://schemas.microsoft.com/office/drawing/2014/main" id="{375E5F7F-958A-54AB-AE96-2CDCA53B3ADF}"/>
              </a:ext>
            </a:extLst>
          </p:cNvPr>
          <p:cNvPicPr>
            <a:picLocks noChangeAspect="1"/>
          </p:cNvPicPr>
          <p:nvPr/>
        </p:nvPicPr>
        <p:blipFill>
          <a:blip r:embed="rId5"/>
          <a:stretch>
            <a:fillRect/>
          </a:stretch>
        </p:blipFill>
        <p:spPr>
          <a:xfrm>
            <a:off x="9404581" y="2820506"/>
            <a:ext cx="371527" cy="247685"/>
          </a:xfrm>
          <a:prstGeom prst="rect">
            <a:avLst/>
          </a:prstGeom>
        </p:spPr>
      </p:pic>
      <p:pic>
        <p:nvPicPr>
          <p:cNvPr id="574" name="Picture 573">
            <a:extLst>
              <a:ext uri="{FF2B5EF4-FFF2-40B4-BE49-F238E27FC236}">
                <a16:creationId xmlns:a16="http://schemas.microsoft.com/office/drawing/2014/main" id="{0494C311-89B7-DDA4-BB8C-4BACE062F060}"/>
              </a:ext>
            </a:extLst>
          </p:cNvPr>
          <p:cNvPicPr>
            <a:picLocks noChangeAspect="1"/>
          </p:cNvPicPr>
          <p:nvPr/>
        </p:nvPicPr>
        <p:blipFill>
          <a:blip r:embed="rId3"/>
          <a:stretch>
            <a:fillRect/>
          </a:stretch>
        </p:blipFill>
        <p:spPr>
          <a:xfrm>
            <a:off x="7822497" y="4163326"/>
            <a:ext cx="371527" cy="323895"/>
          </a:xfrm>
          <a:prstGeom prst="rect">
            <a:avLst/>
          </a:prstGeom>
        </p:spPr>
      </p:pic>
      <p:pic>
        <p:nvPicPr>
          <p:cNvPr id="7" name="Picture 6">
            <a:extLst>
              <a:ext uri="{FF2B5EF4-FFF2-40B4-BE49-F238E27FC236}">
                <a16:creationId xmlns:a16="http://schemas.microsoft.com/office/drawing/2014/main" id="{59A52617-53BE-4793-B530-E046B80CC096}"/>
              </a:ext>
            </a:extLst>
          </p:cNvPr>
          <p:cNvPicPr>
            <a:picLocks noChangeAspect="1"/>
          </p:cNvPicPr>
          <p:nvPr/>
        </p:nvPicPr>
        <p:blipFill>
          <a:blip r:embed="rId3"/>
          <a:stretch>
            <a:fillRect/>
          </a:stretch>
        </p:blipFill>
        <p:spPr>
          <a:xfrm>
            <a:off x="8927365" y="2458603"/>
            <a:ext cx="371527" cy="323895"/>
          </a:xfrm>
          <a:prstGeom prst="rect">
            <a:avLst/>
          </a:prstGeom>
        </p:spPr>
      </p:pic>
      <p:pic>
        <p:nvPicPr>
          <p:cNvPr id="9" name="Picture 8">
            <a:extLst>
              <a:ext uri="{FF2B5EF4-FFF2-40B4-BE49-F238E27FC236}">
                <a16:creationId xmlns:a16="http://schemas.microsoft.com/office/drawing/2014/main" id="{156C7096-6575-C4CF-FE95-D1338D2B7BAB}"/>
              </a:ext>
            </a:extLst>
          </p:cNvPr>
          <p:cNvPicPr>
            <a:picLocks noChangeAspect="1"/>
          </p:cNvPicPr>
          <p:nvPr/>
        </p:nvPicPr>
        <p:blipFill>
          <a:blip r:embed="rId5"/>
          <a:stretch>
            <a:fillRect/>
          </a:stretch>
        </p:blipFill>
        <p:spPr>
          <a:xfrm>
            <a:off x="10460459" y="5151610"/>
            <a:ext cx="371527" cy="247685"/>
          </a:xfrm>
          <a:prstGeom prst="rect">
            <a:avLst/>
          </a:prstGeom>
        </p:spPr>
      </p:pic>
      <p:cxnSp>
        <p:nvCxnSpPr>
          <p:cNvPr id="11" name="Straight Arrow Connector 10">
            <a:extLst>
              <a:ext uri="{FF2B5EF4-FFF2-40B4-BE49-F238E27FC236}">
                <a16:creationId xmlns:a16="http://schemas.microsoft.com/office/drawing/2014/main" id="{2794A053-06E9-7480-B21D-9563F84F317D}"/>
              </a:ext>
            </a:extLst>
          </p:cNvPr>
          <p:cNvCxnSpPr>
            <a:stCxn id="9" idx="0"/>
          </p:cNvCxnSpPr>
          <p:nvPr/>
        </p:nvCxnSpPr>
        <p:spPr>
          <a:xfrm flipH="1" flipV="1">
            <a:off x="10460459" y="4515317"/>
            <a:ext cx="185764" cy="63629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4437A17-BC07-23C5-0209-0052B893047B}"/>
              </a:ext>
            </a:extLst>
          </p:cNvPr>
          <p:cNvSpPr txBox="1"/>
          <p:nvPr/>
        </p:nvSpPr>
        <p:spPr>
          <a:xfrm>
            <a:off x="10569680" y="4733504"/>
            <a:ext cx="371527" cy="369332"/>
          </a:xfrm>
          <a:prstGeom prst="rect">
            <a:avLst/>
          </a:prstGeom>
          <a:noFill/>
        </p:spPr>
        <p:txBody>
          <a:bodyPr wrap="square" rtlCol="0">
            <a:spAutoFit/>
          </a:bodyPr>
          <a:lstStyle/>
          <a:p>
            <a:r>
              <a:rPr lang="en-US" dirty="0"/>
              <a:t>?</a:t>
            </a:r>
          </a:p>
        </p:txBody>
      </p:sp>
      <p:pic>
        <p:nvPicPr>
          <p:cNvPr id="13" name="Picture 12">
            <a:extLst>
              <a:ext uri="{FF2B5EF4-FFF2-40B4-BE49-F238E27FC236}">
                <a16:creationId xmlns:a16="http://schemas.microsoft.com/office/drawing/2014/main" id="{1F9B7CD8-D5FE-2A35-0A6C-49A2E790F625}"/>
              </a:ext>
            </a:extLst>
          </p:cNvPr>
          <p:cNvPicPr>
            <a:picLocks noChangeAspect="1"/>
          </p:cNvPicPr>
          <p:nvPr/>
        </p:nvPicPr>
        <p:blipFill>
          <a:blip r:embed="rId5"/>
          <a:stretch>
            <a:fillRect/>
          </a:stretch>
        </p:blipFill>
        <p:spPr>
          <a:xfrm>
            <a:off x="6699142" y="3390353"/>
            <a:ext cx="371527" cy="247685"/>
          </a:xfrm>
          <a:prstGeom prst="rect">
            <a:avLst/>
          </a:prstGeom>
        </p:spPr>
      </p:pic>
      <p:cxnSp>
        <p:nvCxnSpPr>
          <p:cNvPr id="14" name="Straight Arrow Connector 13">
            <a:extLst>
              <a:ext uri="{FF2B5EF4-FFF2-40B4-BE49-F238E27FC236}">
                <a16:creationId xmlns:a16="http://schemas.microsoft.com/office/drawing/2014/main" id="{31AD30EE-DCE1-B981-80B4-50D892C3147B}"/>
              </a:ext>
            </a:extLst>
          </p:cNvPr>
          <p:cNvCxnSpPr>
            <a:cxnSpLocks/>
            <a:stCxn id="13" idx="3"/>
          </p:cNvCxnSpPr>
          <p:nvPr/>
        </p:nvCxnSpPr>
        <p:spPr>
          <a:xfrm>
            <a:off x="7070669" y="3514196"/>
            <a:ext cx="435971" cy="274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Multiplication Sign 16">
            <a:extLst>
              <a:ext uri="{FF2B5EF4-FFF2-40B4-BE49-F238E27FC236}">
                <a16:creationId xmlns:a16="http://schemas.microsoft.com/office/drawing/2014/main" id="{41E44656-2EF8-DEBD-BDAD-49BF99BFBBA5}"/>
              </a:ext>
            </a:extLst>
          </p:cNvPr>
          <p:cNvSpPr/>
          <p:nvPr/>
        </p:nvSpPr>
        <p:spPr>
          <a:xfrm>
            <a:off x="7137790" y="3285065"/>
            <a:ext cx="206166" cy="210576"/>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pic>
        <p:nvPicPr>
          <p:cNvPr id="18" name="Picture 17">
            <a:extLst>
              <a:ext uri="{FF2B5EF4-FFF2-40B4-BE49-F238E27FC236}">
                <a16:creationId xmlns:a16="http://schemas.microsoft.com/office/drawing/2014/main" id="{CD182EF7-95DE-77BF-A7FB-32838B97FFF0}"/>
              </a:ext>
            </a:extLst>
          </p:cNvPr>
          <p:cNvPicPr>
            <a:picLocks noChangeAspect="1"/>
          </p:cNvPicPr>
          <p:nvPr/>
        </p:nvPicPr>
        <p:blipFill>
          <a:blip r:embed="rId5"/>
          <a:stretch>
            <a:fillRect/>
          </a:stretch>
        </p:blipFill>
        <p:spPr>
          <a:xfrm>
            <a:off x="8679798" y="1015441"/>
            <a:ext cx="371527" cy="247685"/>
          </a:xfrm>
          <a:prstGeom prst="rect">
            <a:avLst/>
          </a:prstGeom>
        </p:spPr>
      </p:pic>
      <p:cxnSp>
        <p:nvCxnSpPr>
          <p:cNvPr id="19" name="Straight Arrow Connector 18">
            <a:extLst>
              <a:ext uri="{FF2B5EF4-FFF2-40B4-BE49-F238E27FC236}">
                <a16:creationId xmlns:a16="http://schemas.microsoft.com/office/drawing/2014/main" id="{E6D63C62-43A9-68F6-B122-2DCD48BFB8EA}"/>
              </a:ext>
            </a:extLst>
          </p:cNvPr>
          <p:cNvCxnSpPr>
            <a:cxnSpLocks/>
            <a:stCxn id="18" idx="2"/>
          </p:cNvCxnSpPr>
          <p:nvPr/>
        </p:nvCxnSpPr>
        <p:spPr>
          <a:xfrm>
            <a:off x="8865562" y="1263126"/>
            <a:ext cx="26935" cy="45553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Multiplication Sign 21">
            <a:extLst>
              <a:ext uri="{FF2B5EF4-FFF2-40B4-BE49-F238E27FC236}">
                <a16:creationId xmlns:a16="http://schemas.microsoft.com/office/drawing/2014/main" id="{22E44CF0-AA96-B612-C01B-E32DFA8E8AE7}"/>
              </a:ext>
            </a:extLst>
          </p:cNvPr>
          <p:cNvSpPr/>
          <p:nvPr/>
        </p:nvSpPr>
        <p:spPr>
          <a:xfrm>
            <a:off x="8900589" y="1321045"/>
            <a:ext cx="206166" cy="210576"/>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3554569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E72CB-E37E-16E0-6F7E-978344BD07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EACBDF-3C4C-B8DF-65D1-4C407A2CD879}"/>
              </a:ext>
            </a:extLst>
          </p:cNvPr>
          <p:cNvSpPr>
            <a:spLocks noGrp="1"/>
          </p:cNvSpPr>
          <p:nvPr>
            <p:ph idx="1"/>
          </p:nvPr>
        </p:nvSpPr>
        <p:spPr>
          <a:xfrm>
            <a:off x="186511" y="1039019"/>
            <a:ext cx="6870700" cy="5800725"/>
          </a:xfrm>
        </p:spPr>
        <p:txBody>
          <a:bodyPr>
            <a:normAutofit fontScale="85000" lnSpcReduction="20000"/>
          </a:bodyPr>
          <a:lstStyle/>
          <a:p>
            <a:r>
              <a:rPr lang="en-US" dirty="0"/>
              <a:t>Simulations with specimen/incidental based data suggests that we can reach the gold standard of correctly estimating the probability of detection by using community level observations, if they meet a certain standard</a:t>
            </a:r>
          </a:p>
          <a:p>
            <a:pPr marL="0" indent="0">
              <a:buNone/>
            </a:pPr>
            <a:r>
              <a:rPr lang="en-US" dirty="0"/>
              <a:t>Simulations Suggest: </a:t>
            </a:r>
          </a:p>
          <a:p>
            <a:pPr>
              <a:buFontTx/>
              <a:buChar char="-"/>
            </a:pPr>
            <a:r>
              <a:rPr lang="en-US" dirty="0"/>
              <a:t>Estimate Community Visits vs Target Sampling events. 50% safest, 25% can work with many temporal bins</a:t>
            </a:r>
          </a:p>
          <a:p>
            <a:pPr>
              <a:buFontTx/>
              <a:buChar char="-"/>
            </a:pPr>
            <a:r>
              <a:rPr lang="en-US" dirty="0"/>
              <a:t>Restrict Analyses to only those places and times where collecting is known or likely to have occurred. Don’t model all species at all sites/time intervals</a:t>
            </a:r>
          </a:p>
          <a:p>
            <a:pPr>
              <a:buFontTx/>
              <a:buChar char="-"/>
            </a:pPr>
            <a:r>
              <a:rPr lang="en-US" dirty="0"/>
              <a:t>Infer non-detections from </a:t>
            </a:r>
            <a:r>
              <a:rPr lang="en-US" b="1" dirty="0"/>
              <a:t>community</a:t>
            </a:r>
            <a:r>
              <a:rPr lang="en-US" dirty="0"/>
              <a:t> (multi-species) visit data only, </a:t>
            </a:r>
            <a:r>
              <a:rPr lang="en-US" b="1" dirty="0"/>
              <a:t>do not infer absence everywhere</a:t>
            </a:r>
          </a:p>
          <a:p>
            <a:pPr>
              <a:buFontTx/>
              <a:buChar char="-"/>
            </a:pPr>
            <a:r>
              <a:rPr lang="en-US" dirty="0"/>
              <a:t>Split time across ‘Occupancy Intervals’, the more intervals the better (provided that you check how visit and detection probability changes in these intervals)</a:t>
            </a:r>
          </a:p>
          <a:p>
            <a:pPr>
              <a:buFontTx/>
              <a:buChar char="-"/>
            </a:pPr>
            <a:endParaRPr lang="en-US" dirty="0"/>
          </a:p>
          <a:p>
            <a:pPr marL="0" indent="0">
              <a:buNone/>
            </a:pPr>
            <a:endParaRPr lang="en-US" dirty="0"/>
          </a:p>
        </p:txBody>
      </p:sp>
      <p:sp>
        <p:nvSpPr>
          <p:cNvPr id="4" name="Title 1">
            <a:extLst>
              <a:ext uri="{FF2B5EF4-FFF2-40B4-BE49-F238E27FC236}">
                <a16:creationId xmlns:a16="http://schemas.microsoft.com/office/drawing/2014/main" id="{3AA90D39-6E8E-8341-7F1A-8D1B59B4CB23}"/>
              </a:ext>
            </a:extLst>
          </p:cNvPr>
          <p:cNvSpPr>
            <a:spLocks noGrp="1"/>
          </p:cNvSpPr>
          <p:nvPr>
            <p:ph type="title"/>
          </p:nvPr>
        </p:nvSpPr>
        <p:spPr>
          <a:xfrm>
            <a:off x="-1" y="18255"/>
            <a:ext cx="11611627" cy="1325563"/>
          </a:xfrm>
        </p:spPr>
        <p:txBody>
          <a:bodyPr/>
          <a:lstStyle/>
          <a:p>
            <a:r>
              <a:rPr lang="en-US" dirty="0"/>
              <a:t>New Methods for Using Museum Specimen Data</a:t>
            </a:r>
          </a:p>
        </p:txBody>
      </p:sp>
      <p:sp>
        <p:nvSpPr>
          <p:cNvPr id="2" name="Rectangle 1">
            <a:extLst>
              <a:ext uri="{FF2B5EF4-FFF2-40B4-BE49-F238E27FC236}">
                <a16:creationId xmlns:a16="http://schemas.microsoft.com/office/drawing/2014/main" id="{3657E0BF-6698-D70A-0753-FA2970D0D5CF}"/>
              </a:ext>
            </a:extLst>
          </p:cNvPr>
          <p:cNvSpPr/>
          <p:nvPr/>
        </p:nvSpPr>
        <p:spPr>
          <a:xfrm>
            <a:off x="7523904" y="1617922"/>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E2112778-E892-D38C-97B2-19E5C626E66A}"/>
              </a:ext>
            </a:extLst>
          </p:cNvPr>
          <p:cNvCxnSpPr>
            <a:stCxn id="2" idx="0"/>
            <a:endCxn id="2" idx="2"/>
          </p:cNvCxnSpPr>
          <p:nvPr/>
        </p:nvCxnSpPr>
        <p:spPr>
          <a:xfrm>
            <a:off x="8429161" y="1617922"/>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5CAE9A-6C1D-96B0-3D7E-BBB555AB7E7F}"/>
              </a:ext>
            </a:extLst>
          </p:cNvPr>
          <p:cNvCxnSpPr>
            <a:stCxn id="2" idx="1"/>
            <a:endCxn id="2" idx="3"/>
          </p:cNvCxnSpPr>
          <p:nvPr/>
        </p:nvCxnSpPr>
        <p:spPr>
          <a:xfrm>
            <a:off x="7523904" y="2392349"/>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45B9CD4-4A35-9B0A-B069-DA405161CF96}"/>
              </a:ext>
            </a:extLst>
          </p:cNvPr>
          <p:cNvSpPr/>
          <p:nvPr/>
        </p:nvSpPr>
        <p:spPr>
          <a:xfrm>
            <a:off x="9321014" y="1617922"/>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7D25D81-542E-BFA8-F8CB-A6AE3006D251}"/>
              </a:ext>
            </a:extLst>
          </p:cNvPr>
          <p:cNvCxnSpPr>
            <a:stCxn id="25" idx="0"/>
            <a:endCxn id="25" idx="2"/>
          </p:cNvCxnSpPr>
          <p:nvPr/>
        </p:nvCxnSpPr>
        <p:spPr>
          <a:xfrm>
            <a:off x="10226271" y="1617922"/>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F6EFC3E-8C48-1060-636A-108789EDFEBD}"/>
              </a:ext>
            </a:extLst>
          </p:cNvPr>
          <p:cNvCxnSpPr>
            <a:stCxn id="25" idx="1"/>
            <a:endCxn id="25" idx="3"/>
          </p:cNvCxnSpPr>
          <p:nvPr/>
        </p:nvCxnSpPr>
        <p:spPr>
          <a:xfrm>
            <a:off x="9321014" y="2392349"/>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A7FD03B-6226-CA46-2CA3-E7AE4962104B}"/>
              </a:ext>
            </a:extLst>
          </p:cNvPr>
          <p:cNvSpPr/>
          <p:nvPr/>
        </p:nvSpPr>
        <p:spPr>
          <a:xfrm>
            <a:off x="7523904" y="3166769"/>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70E43385-3C20-F749-9859-8C3A9ACFF881}"/>
              </a:ext>
            </a:extLst>
          </p:cNvPr>
          <p:cNvCxnSpPr>
            <a:stCxn id="31" idx="0"/>
            <a:endCxn id="31" idx="2"/>
          </p:cNvCxnSpPr>
          <p:nvPr/>
        </p:nvCxnSpPr>
        <p:spPr>
          <a:xfrm>
            <a:off x="8429161" y="3166769"/>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F954D72-018F-C728-D4B5-A93B6DC359D5}"/>
              </a:ext>
            </a:extLst>
          </p:cNvPr>
          <p:cNvCxnSpPr>
            <a:stCxn id="31" idx="1"/>
            <a:endCxn id="31" idx="3"/>
          </p:cNvCxnSpPr>
          <p:nvPr/>
        </p:nvCxnSpPr>
        <p:spPr>
          <a:xfrm>
            <a:off x="7523904" y="3941196"/>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1EE5688-FCC1-5789-C3C1-09DA852C3364}"/>
              </a:ext>
            </a:extLst>
          </p:cNvPr>
          <p:cNvSpPr/>
          <p:nvPr/>
        </p:nvSpPr>
        <p:spPr>
          <a:xfrm>
            <a:off x="9321014" y="3166771"/>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4057C5E3-3EC9-3A25-7C73-0EE23DD7482E}"/>
              </a:ext>
            </a:extLst>
          </p:cNvPr>
          <p:cNvCxnSpPr>
            <a:stCxn id="37" idx="0"/>
            <a:endCxn id="37" idx="2"/>
          </p:cNvCxnSpPr>
          <p:nvPr/>
        </p:nvCxnSpPr>
        <p:spPr>
          <a:xfrm>
            <a:off x="10226271" y="3166771"/>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D2D0C4A-3815-2DDF-1D5C-E707D576CC7C}"/>
              </a:ext>
            </a:extLst>
          </p:cNvPr>
          <p:cNvCxnSpPr>
            <a:stCxn id="37" idx="1"/>
            <a:endCxn id="37" idx="3"/>
          </p:cNvCxnSpPr>
          <p:nvPr/>
        </p:nvCxnSpPr>
        <p:spPr>
          <a:xfrm>
            <a:off x="9321014" y="3941198"/>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F1FC1EB6-A5E8-9912-8A80-18EF1805EFC4}"/>
              </a:ext>
            </a:extLst>
          </p:cNvPr>
          <p:cNvPicPr>
            <a:picLocks noChangeAspect="1"/>
          </p:cNvPicPr>
          <p:nvPr/>
        </p:nvPicPr>
        <p:blipFill>
          <a:blip r:embed="rId3"/>
          <a:stretch>
            <a:fillRect/>
          </a:stretch>
        </p:blipFill>
        <p:spPr>
          <a:xfrm>
            <a:off x="7590941" y="1693610"/>
            <a:ext cx="371527" cy="323895"/>
          </a:xfrm>
          <a:prstGeom prst="rect">
            <a:avLst/>
          </a:prstGeom>
        </p:spPr>
      </p:pic>
      <p:pic>
        <p:nvPicPr>
          <p:cNvPr id="60" name="Picture 59">
            <a:extLst>
              <a:ext uri="{FF2B5EF4-FFF2-40B4-BE49-F238E27FC236}">
                <a16:creationId xmlns:a16="http://schemas.microsoft.com/office/drawing/2014/main" id="{9C17E0FC-29CA-8C73-AF3C-F0AD024A2388}"/>
              </a:ext>
            </a:extLst>
          </p:cNvPr>
          <p:cNvPicPr>
            <a:picLocks noChangeAspect="1"/>
          </p:cNvPicPr>
          <p:nvPr/>
        </p:nvPicPr>
        <p:blipFill>
          <a:blip r:embed="rId4"/>
          <a:stretch>
            <a:fillRect/>
          </a:stretch>
        </p:blipFill>
        <p:spPr>
          <a:xfrm>
            <a:off x="8698851" y="2804204"/>
            <a:ext cx="352474" cy="276264"/>
          </a:xfrm>
          <a:prstGeom prst="rect">
            <a:avLst/>
          </a:prstGeom>
        </p:spPr>
      </p:pic>
      <p:pic>
        <p:nvPicPr>
          <p:cNvPr id="61" name="Picture 60">
            <a:extLst>
              <a:ext uri="{FF2B5EF4-FFF2-40B4-BE49-F238E27FC236}">
                <a16:creationId xmlns:a16="http://schemas.microsoft.com/office/drawing/2014/main" id="{70FEDC7A-60A5-3E32-FEA1-D54C498A563C}"/>
              </a:ext>
            </a:extLst>
          </p:cNvPr>
          <p:cNvPicPr>
            <a:picLocks noChangeAspect="1"/>
          </p:cNvPicPr>
          <p:nvPr/>
        </p:nvPicPr>
        <p:blipFill>
          <a:blip r:embed="rId3"/>
          <a:stretch>
            <a:fillRect/>
          </a:stretch>
        </p:blipFill>
        <p:spPr>
          <a:xfrm>
            <a:off x="9810500" y="2455664"/>
            <a:ext cx="371527" cy="323895"/>
          </a:xfrm>
          <a:prstGeom prst="rect">
            <a:avLst/>
          </a:prstGeom>
        </p:spPr>
      </p:pic>
      <p:pic>
        <p:nvPicPr>
          <p:cNvPr id="62" name="Picture 61">
            <a:extLst>
              <a:ext uri="{FF2B5EF4-FFF2-40B4-BE49-F238E27FC236}">
                <a16:creationId xmlns:a16="http://schemas.microsoft.com/office/drawing/2014/main" id="{092BE0BE-0A12-05BD-F60B-9A1DF0486C2B}"/>
              </a:ext>
            </a:extLst>
          </p:cNvPr>
          <p:cNvPicPr>
            <a:picLocks noChangeAspect="1"/>
          </p:cNvPicPr>
          <p:nvPr/>
        </p:nvPicPr>
        <p:blipFill>
          <a:blip r:embed="rId4"/>
          <a:stretch>
            <a:fillRect/>
          </a:stretch>
        </p:blipFill>
        <p:spPr>
          <a:xfrm>
            <a:off x="7566949" y="3609459"/>
            <a:ext cx="352474" cy="276264"/>
          </a:xfrm>
          <a:prstGeom prst="rect">
            <a:avLst/>
          </a:prstGeom>
        </p:spPr>
      </p:pic>
      <p:pic>
        <p:nvPicPr>
          <p:cNvPr id="63" name="Picture 62">
            <a:extLst>
              <a:ext uri="{FF2B5EF4-FFF2-40B4-BE49-F238E27FC236}">
                <a16:creationId xmlns:a16="http://schemas.microsoft.com/office/drawing/2014/main" id="{3D5DF3B5-D7BC-99A6-39E0-6D27CA8D2127}"/>
              </a:ext>
            </a:extLst>
          </p:cNvPr>
          <p:cNvPicPr>
            <a:picLocks noChangeAspect="1"/>
          </p:cNvPicPr>
          <p:nvPr/>
        </p:nvPicPr>
        <p:blipFill>
          <a:blip r:embed="rId4"/>
          <a:stretch>
            <a:fillRect/>
          </a:stretch>
        </p:blipFill>
        <p:spPr>
          <a:xfrm>
            <a:off x="7566949" y="3216065"/>
            <a:ext cx="352474" cy="276264"/>
          </a:xfrm>
          <a:prstGeom prst="rect">
            <a:avLst/>
          </a:prstGeom>
        </p:spPr>
      </p:pic>
      <p:pic>
        <p:nvPicPr>
          <p:cNvPr id="556" name="Picture 555">
            <a:extLst>
              <a:ext uri="{FF2B5EF4-FFF2-40B4-BE49-F238E27FC236}">
                <a16:creationId xmlns:a16="http://schemas.microsoft.com/office/drawing/2014/main" id="{038668A7-5124-7FF6-6B79-83480FD926A3}"/>
              </a:ext>
            </a:extLst>
          </p:cNvPr>
          <p:cNvPicPr>
            <a:picLocks noChangeAspect="1"/>
          </p:cNvPicPr>
          <p:nvPr/>
        </p:nvPicPr>
        <p:blipFill>
          <a:blip r:embed="rId4"/>
          <a:stretch>
            <a:fillRect/>
          </a:stretch>
        </p:blipFill>
        <p:spPr>
          <a:xfrm>
            <a:off x="7981655" y="3403487"/>
            <a:ext cx="352474" cy="276264"/>
          </a:xfrm>
          <a:prstGeom prst="rect">
            <a:avLst/>
          </a:prstGeom>
        </p:spPr>
      </p:pic>
      <p:pic>
        <p:nvPicPr>
          <p:cNvPr id="558" name="Picture 557">
            <a:extLst>
              <a:ext uri="{FF2B5EF4-FFF2-40B4-BE49-F238E27FC236}">
                <a16:creationId xmlns:a16="http://schemas.microsoft.com/office/drawing/2014/main" id="{21236A5F-C8F7-2770-C3FD-5D3289966E4B}"/>
              </a:ext>
            </a:extLst>
          </p:cNvPr>
          <p:cNvPicPr>
            <a:picLocks noChangeAspect="1"/>
          </p:cNvPicPr>
          <p:nvPr/>
        </p:nvPicPr>
        <p:blipFill>
          <a:blip r:embed="rId5"/>
          <a:stretch>
            <a:fillRect/>
          </a:stretch>
        </p:blipFill>
        <p:spPr>
          <a:xfrm>
            <a:off x="7981655" y="2074901"/>
            <a:ext cx="371527" cy="247685"/>
          </a:xfrm>
          <a:prstGeom prst="rect">
            <a:avLst/>
          </a:prstGeom>
        </p:spPr>
      </p:pic>
      <p:pic>
        <p:nvPicPr>
          <p:cNvPr id="560" name="Picture 559">
            <a:extLst>
              <a:ext uri="{FF2B5EF4-FFF2-40B4-BE49-F238E27FC236}">
                <a16:creationId xmlns:a16="http://schemas.microsoft.com/office/drawing/2014/main" id="{704B192C-3B37-F92B-1C7E-35EF937A1E5C}"/>
              </a:ext>
            </a:extLst>
          </p:cNvPr>
          <p:cNvPicPr>
            <a:picLocks noChangeAspect="1"/>
          </p:cNvPicPr>
          <p:nvPr/>
        </p:nvPicPr>
        <p:blipFill>
          <a:blip r:embed="rId5"/>
          <a:stretch>
            <a:fillRect/>
          </a:stretch>
        </p:blipFill>
        <p:spPr>
          <a:xfrm>
            <a:off x="8489471" y="2463361"/>
            <a:ext cx="371527" cy="247685"/>
          </a:xfrm>
          <a:prstGeom prst="rect">
            <a:avLst/>
          </a:prstGeom>
        </p:spPr>
      </p:pic>
      <p:pic>
        <p:nvPicPr>
          <p:cNvPr id="563" name="Picture 562">
            <a:extLst>
              <a:ext uri="{FF2B5EF4-FFF2-40B4-BE49-F238E27FC236}">
                <a16:creationId xmlns:a16="http://schemas.microsoft.com/office/drawing/2014/main" id="{2CC06B81-3CBF-B858-642B-6419190852FB}"/>
              </a:ext>
            </a:extLst>
          </p:cNvPr>
          <p:cNvPicPr>
            <a:picLocks noChangeAspect="1"/>
          </p:cNvPicPr>
          <p:nvPr/>
        </p:nvPicPr>
        <p:blipFill>
          <a:blip r:embed="rId5"/>
          <a:stretch>
            <a:fillRect/>
          </a:stretch>
        </p:blipFill>
        <p:spPr>
          <a:xfrm>
            <a:off x="10493136" y="1832381"/>
            <a:ext cx="371527" cy="247685"/>
          </a:xfrm>
          <a:prstGeom prst="rect">
            <a:avLst/>
          </a:prstGeom>
        </p:spPr>
      </p:pic>
      <p:pic>
        <p:nvPicPr>
          <p:cNvPr id="564" name="Picture 563">
            <a:extLst>
              <a:ext uri="{FF2B5EF4-FFF2-40B4-BE49-F238E27FC236}">
                <a16:creationId xmlns:a16="http://schemas.microsoft.com/office/drawing/2014/main" id="{7FF01264-4856-E362-2FD3-91868CFD0FD5}"/>
              </a:ext>
            </a:extLst>
          </p:cNvPr>
          <p:cNvPicPr>
            <a:picLocks noChangeAspect="1"/>
          </p:cNvPicPr>
          <p:nvPr/>
        </p:nvPicPr>
        <p:blipFill>
          <a:blip r:embed="rId4"/>
          <a:stretch>
            <a:fillRect/>
          </a:stretch>
        </p:blipFill>
        <p:spPr>
          <a:xfrm>
            <a:off x="7821263" y="2596690"/>
            <a:ext cx="352474" cy="276264"/>
          </a:xfrm>
          <a:prstGeom prst="rect">
            <a:avLst/>
          </a:prstGeom>
        </p:spPr>
      </p:pic>
      <p:pic>
        <p:nvPicPr>
          <p:cNvPr id="565" name="Picture 564">
            <a:extLst>
              <a:ext uri="{FF2B5EF4-FFF2-40B4-BE49-F238E27FC236}">
                <a16:creationId xmlns:a16="http://schemas.microsoft.com/office/drawing/2014/main" id="{CC1721E8-0292-1B69-CFA5-648B71CB881C}"/>
              </a:ext>
            </a:extLst>
          </p:cNvPr>
          <p:cNvPicPr>
            <a:picLocks noChangeAspect="1"/>
          </p:cNvPicPr>
          <p:nvPr/>
        </p:nvPicPr>
        <p:blipFill>
          <a:blip r:embed="rId3"/>
          <a:stretch>
            <a:fillRect/>
          </a:stretch>
        </p:blipFill>
        <p:spPr>
          <a:xfrm>
            <a:off x="8684586" y="1856796"/>
            <a:ext cx="371527" cy="323895"/>
          </a:xfrm>
          <a:prstGeom prst="rect">
            <a:avLst/>
          </a:prstGeom>
        </p:spPr>
      </p:pic>
      <p:pic>
        <p:nvPicPr>
          <p:cNvPr id="566" name="Picture 565">
            <a:extLst>
              <a:ext uri="{FF2B5EF4-FFF2-40B4-BE49-F238E27FC236}">
                <a16:creationId xmlns:a16="http://schemas.microsoft.com/office/drawing/2014/main" id="{A1F346C0-80A6-1200-884A-5A3FFD2C21C7}"/>
              </a:ext>
            </a:extLst>
          </p:cNvPr>
          <p:cNvPicPr>
            <a:picLocks noChangeAspect="1"/>
          </p:cNvPicPr>
          <p:nvPr/>
        </p:nvPicPr>
        <p:blipFill>
          <a:blip r:embed="rId4"/>
          <a:stretch>
            <a:fillRect/>
          </a:stretch>
        </p:blipFill>
        <p:spPr>
          <a:xfrm>
            <a:off x="8716260" y="3996670"/>
            <a:ext cx="352474" cy="276264"/>
          </a:xfrm>
          <a:prstGeom prst="rect">
            <a:avLst/>
          </a:prstGeom>
        </p:spPr>
      </p:pic>
      <p:pic>
        <p:nvPicPr>
          <p:cNvPr id="567" name="Picture 566">
            <a:extLst>
              <a:ext uri="{FF2B5EF4-FFF2-40B4-BE49-F238E27FC236}">
                <a16:creationId xmlns:a16="http://schemas.microsoft.com/office/drawing/2014/main" id="{937F247A-87C0-E925-D0A6-2B328812028B}"/>
              </a:ext>
            </a:extLst>
          </p:cNvPr>
          <p:cNvPicPr>
            <a:picLocks noChangeAspect="1"/>
          </p:cNvPicPr>
          <p:nvPr/>
        </p:nvPicPr>
        <p:blipFill>
          <a:blip r:embed="rId5"/>
          <a:stretch>
            <a:fillRect/>
          </a:stretch>
        </p:blipFill>
        <p:spPr>
          <a:xfrm>
            <a:off x="8679798" y="4377185"/>
            <a:ext cx="371527" cy="247685"/>
          </a:xfrm>
          <a:prstGeom prst="rect">
            <a:avLst/>
          </a:prstGeom>
        </p:spPr>
      </p:pic>
      <p:pic>
        <p:nvPicPr>
          <p:cNvPr id="569" name="Picture 568">
            <a:extLst>
              <a:ext uri="{FF2B5EF4-FFF2-40B4-BE49-F238E27FC236}">
                <a16:creationId xmlns:a16="http://schemas.microsoft.com/office/drawing/2014/main" id="{B7EC5613-EA13-F4E6-721C-A2B76E928C6E}"/>
              </a:ext>
            </a:extLst>
          </p:cNvPr>
          <p:cNvPicPr>
            <a:picLocks noChangeAspect="1"/>
          </p:cNvPicPr>
          <p:nvPr/>
        </p:nvPicPr>
        <p:blipFill>
          <a:blip r:embed="rId3"/>
          <a:stretch>
            <a:fillRect/>
          </a:stretch>
        </p:blipFill>
        <p:spPr>
          <a:xfrm>
            <a:off x="10274696" y="4004515"/>
            <a:ext cx="371527" cy="323895"/>
          </a:xfrm>
          <a:prstGeom prst="rect">
            <a:avLst/>
          </a:prstGeom>
        </p:spPr>
      </p:pic>
      <p:pic>
        <p:nvPicPr>
          <p:cNvPr id="570" name="Picture 569">
            <a:extLst>
              <a:ext uri="{FF2B5EF4-FFF2-40B4-BE49-F238E27FC236}">
                <a16:creationId xmlns:a16="http://schemas.microsoft.com/office/drawing/2014/main" id="{F11D351B-AD2F-40A7-8F93-5D99A4B19A37}"/>
              </a:ext>
            </a:extLst>
          </p:cNvPr>
          <p:cNvPicPr>
            <a:picLocks noChangeAspect="1"/>
          </p:cNvPicPr>
          <p:nvPr/>
        </p:nvPicPr>
        <p:blipFill>
          <a:blip r:embed="rId4"/>
          <a:stretch>
            <a:fillRect/>
          </a:stretch>
        </p:blipFill>
        <p:spPr>
          <a:xfrm>
            <a:off x="10692965" y="4377185"/>
            <a:ext cx="352474" cy="276264"/>
          </a:xfrm>
          <a:prstGeom prst="rect">
            <a:avLst/>
          </a:prstGeom>
        </p:spPr>
      </p:pic>
      <p:pic>
        <p:nvPicPr>
          <p:cNvPr id="571" name="Picture 570">
            <a:extLst>
              <a:ext uri="{FF2B5EF4-FFF2-40B4-BE49-F238E27FC236}">
                <a16:creationId xmlns:a16="http://schemas.microsoft.com/office/drawing/2014/main" id="{FFB9DCC5-8EAD-2BF5-9303-3164AD734933}"/>
              </a:ext>
            </a:extLst>
          </p:cNvPr>
          <p:cNvPicPr>
            <a:picLocks noChangeAspect="1"/>
          </p:cNvPicPr>
          <p:nvPr/>
        </p:nvPicPr>
        <p:blipFill>
          <a:blip r:embed="rId4"/>
          <a:stretch>
            <a:fillRect/>
          </a:stretch>
        </p:blipFill>
        <p:spPr>
          <a:xfrm>
            <a:off x="9404581" y="3265355"/>
            <a:ext cx="352474" cy="276264"/>
          </a:xfrm>
          <a:prstGeom prst="rect">
            <a:avLst/>
          </a:prstGeom>
        </p:spPr>
      </p:pic>
      <p:pic>
        <p:nvPicPr>
          <p:cNvPr id="572" name="Picture 571">
            <a:extLst>
              <a:ext uri="{FF2B5EF4-FFF2-40B4-BE49-F238E27FC236}">
                <a16:creationId xmlns:a16="http://schemas.microsoft.com/office/drawing/2014/main" id="{11049A95-C9EA-3542-B58C-126E80201804}"/>
              </a:ext>
            </a:extLst>
          </p:cNvPr>
          <p:cNvPicPr>
            <a:picLocks noChangeAspect="1"/>
          </p:cNvPicPr>
          <p:nvPr/>
        </p:nvPicPr>
        <p:blipFill>
          <a:blip r:embed="rId5"/>
          <a:stretch>
            <a:fillRect/>
          </a:stretch>
        </p:blipFill>
        <p:spPr>
          <a:xfrm>
            <a:off x="9806320" y="3638038"/>
            <a:ext cx="371527" cy="247685"/>
          </a:xfrm>
          <a:prstGeom prst="rect">
            <a:avLst/>
          </a:prstGeom>
        </p:spPr>
      </p:pic>
      <p:pic>
        <p:nvPicPr>
          <p:cNvPr id="573" name="Picture 572">
            <a:extLst>
              <a:ext uri="{FF2B5EF4-FFF2-40B4-BE49-F238E27FC236}">
                <a16:creationId xmlns:a16="http://schemas.microsoft.com/office/drawing/2014/main" id="{A524FFAB-0986-C1C8-FC33-CE404B3B029F}"/>
              </a:ext>
            </a:extLst>
          </p:cNvPr>
          <p:cNvPicPr>
            <a:picLocks noChangeAspect="1"/>
          </p:cNvPicPr>
          <p:nvPr/>
        </p:nvPicPr>
        <p:blipFill>
          <a:blip r:embed="rId5"/>
          <a:stretch>
            <a:fillRect/>
          </a:stretch>
        </p:blipFill>
        <p:spPr>
          <a:xfrm>
            <a:off x="9404581" y="2820506"/>
            <a:ext cx="371527" cy="247685"/>
          </a:xfrm>
          <a:prstGeom prst="rect">
            <a:avLst/>
          </a:prstGeom>
        </p:spPr>
      </p:pic>
      <p:pic>
        <p:nvPicPr>
          <p:cNvPr id="574" name="Picture 573">
            <a:extLst>
              <a:ext uri="{FF2B5EF4-FFF2-40B4-BE49-F238E27FC236}">
                <a16:creationId xmlns:a16="http://schemas.microsoft.com/office/drawing/2014/main" id="{7B41467D-5032-80C0-BBCB-6201CFDD3411}"/>
              </a:ext>
            </a:extLst>
          </p:cNvPr>
          <p:cNvPicPr>
            <a:picLocks noChangeAspect="1"/>
          </p:cNvPicPr>
          <p:nvPr/>
        </p:nvPicPr>
        <p:blipFill>
          <a:blip r:embed="rId3"/>
          <a:stretch>
            <a:fillRect/>
          </a:stretch>
        </p:blipFill>
        <p:spPr>
          <a:xfrm>
            <a:off x="7822497" y="4163326"/>
            <a:ext cx="371527" cy="323895"/>
          </a:xfrm>
          <a:prstGeom prst="rect">
            <a:avLst/>
          </a:prstGeom>
        </p:spPr>
      </p:pic>
      <p:pic>
        <p:nvPicPr>
          <p:cNvPr id="7" name="Picture 6">
            <a:extLst>
              <a:ext uri="{FF2B5EF4-FFF2-40B4-BE49-F238E27FC236}">
                <a16:creationId xmlns:a16="http://schemas.microsoft.com/office/drawing/2014/main" id="{9E2B0F0D-6F83-3338-DB8D-DC54F9D1A1FD}"/>
              </a:ext>
            </a:extLst>
          </p:cNvPr>
          <p:cNvPicPr>
            <a:picLocks noChangeAspect="1"/>
          </p:cNvPicPr>
          <p:nvPr/>
        </p:nvPicPr>
        <p:blipFill>
          <a:blip r:embed="rId3"/>
          <a:stretch>
            <a:fillRect/>
          </a:stretch>
        </p:blipFill>
        <p:spPr>
          <a:xfrm>
            <a:off x="8927365" y="2458603"/>
            <a:ext cx="371527" cy="323895"/>
          </a:xfrm>
          <a:prstGeom prst="rect">
            <a:avLst/>
          </a:prstGeom>
        </p:spPr>
      </p:pic>
      <p:pic>
        <p:nvPicPr>
          <p:cNvPr id="9" name="Picture 8">
            <a:extLst>
              <a:ext uri="{FF2B5EF4-FFF2-40B4-BE49-F238E27FC236}">
                <a16:creationId xmlns:a16="http://schemas.microsoft.com/office/drawing/2014/main" id="{A30B6239-ABED-2BED-CB05-DF8757F51161}"/>
              </a:ext>
            </a:extLst>
          </p:cNvPr>
          <p:cNvPicPr>
            <a:picLocks noChangeAspect="1"/>
          </p:cNvPicPr>
          <p:nvPr/>
        </p:nvPicPr>
        <p:blipFill>
          <a:blip r:embed="rId5"/>
          <a:stretch>
            <a:fillRect/>
          </a:stretch>
        </p:blipFill>
        <p:spPr>
          <a:xfrm>
            <a:off x="10460459" y="5151610"/>
            <a:ext cx="371527" cy="247685"/>
          </a:xfrm>
          <a:prstGeom prst="rect">
            <a:avLst/>
          </a:prstGeom>
        </p:spPr>
      </p:pic>
      <p:cxnSp>
        <p:nvCxnSpPr>
          <p:cNvPr id="11" name="Straight Arrow Connector 10">
            <a:extLst>
              <a:ext uri="{FF2B5EF4-FFF2-40B4-BE49-F238E27FC236}">
                <a16:creationId xmlns:a16="http://schemas.microsoft.com/office/drawing/2014/main" id="{A7BB9CBA-EDD9-B781-1954-8C760BF0A698}"/>
              </a:ext>
            </a:extLst>
          </p:cNvPr>
          <p:cNvCxnSpPr>
            <a:stCxn id="9" idx="0"/>
          </p:cNvCxnSpPr>
          <p:nvPr/>
        </p:nvCxnSpPr>
        <p:spPr>
          <a:xfrm flipH="1" flipV="1">
            <a:off x="10460459" y="4515317"/>
            <a:ext cx="185764" cy="63629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4A168AA-D160-1509-E91A-D74755560905}"/>
              </a:ext>
            </a:extLst>
          </p:cNvPr>
          <p:cNvSpPr txBox="1"/>
          <p:nvPr/>
        </p:nvSpPr>
        <p:spPr>
          <a:xfrm>
            <a:off x="10569680" y="4733504"/>
            <a:ext cx="371527" cy="369332"/>
          </a:xfrm>
          <a:prstGeom prst="rect">
            <a:avLst/>
          </a:prstGeom>
          <a:noFill/>
        </p:spPr>
        <p:txBody>
          <a:bodyPr wrap="square" rtlCol="0">
            <a:spAutoFit/>
          </a:bodyPr>
          <a:lstStyle/>
          <a:p>
            <a:r>
              <a:rPr lang="en-US" dirty="0"/>
              <a:t>?</a:t>
            </a:r>
          </a:p>
        </p:txBody>
      </p:sp>
      <p:pic>
        <p:nvPicPr>
          <p:cNvPr id="13" name="Picture 12">
            <a:extLst>
              <a:ext uri="{FF2B5EF4-FFF2-40B4-BE49-F238E27FC236}">
                <a16:creationId xmlns:a16="http://schemas.microsoft.com/office/drawing/2014/main" id="{70570940-7A91-E6C3-2AE1-3C1B8BEA2F92}"/>
              </a:ext>
            </a:extLst>
          </p:cNvPr>
          <p:cNvPicPr>
            <a:picLocks noChangeAspect="1"/>
          </p:cNvPicPr>
          <p:nvPr/>
        </p:nvPicPr>
        <p:blipFill>
          <a:blip r:embed="rId5"/>
          <a:stretch>
            <a:fillRect/>
          </a:stretch>
        </p:blipFill>
        <p:spPr>
          <a:xfrm>
            <a:off x="6699142" y="3390353"/>
            <a:ext cx="371527" cy="247685"/>
          </a:xfrm>
          <a:prstGeom prst="rect">
            <a:avLst/>
          </a:prstGeom>
        </p:spPr>
      </p:pic>
      <p:cxnSp>
        <p:nvCxnSpPr>
          <p:cNvPr id="14" name="Straight Arrow Connector 13">
            <a:extLst>
              <a:ext uri="{FF2B5EF4-FFF2-40B4-BE49-F238E27FC236}">
                <a16:creationId xmlns:a16="http://schemas.microsoft.com/office/drawing/2014/main" id="{129A7E9E-0767-5D28-E97F-F22B26FF5069}"/>
              </a:ext>
            </a:extLst>
          </p:cNvPr>
          <p:cNvCxnSpPr>
            <a:cxnSpLocks/>
            <a:stCxn id="13" idx="3"/>
          </p:cNvCxnSpPr>
          <p:nvPr/>
        </p:nvCxnSpPr>
        <p:spPr>
          <a:xfrm>
            <a:off x="7070669" y="3514196"/>
            <a:ext cx="435971" cy="274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Multiplication Sign 16">
            <a:extLst>
              <a:ext uri="{FF2B5EF4-FFF2-40B4-BE49-F238E27FC236}">
                <a16:creationId xmlns:a16="http://schemas.microsoft.com/office/drawing/2014/main" id="{2C6EB812-2CCC-9CDD-7D2F-CC97F3C5C282}"/>
              </a:ext>
            </a:extLst>
          </p:cNvPr>
          <p:cNvSpPr/>
          <p:nvPr/>
        </p:nvSpPr>
        <p:spPr>
          <a:xfrm>
            <a:off x="7137790" y="3285065"/>
            <a:ext cx="206166" cy="210576"/>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pic>
        <p:nvPicPr>
          <p:cNvPr id="18" name="Picture 17">
            <a:extLst>
              <a:ext uri="{FF2B5EF4-FFF2-40B4-BE49-F238E27FC236}">
                <a16:creationId xmlns:a16="http://schemas.microsoft.com/office/drawing/2014/main" id="{2F117C25-7998-0ABD-F6E2-9DF7E9AD7F3C}"/>
              </a:ext>
            </a:extLst>
          </p:cNvPr>
          <p:cNvPicPr>
            <a:picLocks noChangeAspect="1"/>
          </p:cNvPicPr>
          <p:nvPr/>
        </p:nvPicPr>
        <p:blipFill>
          <a:blip r:embed="rId5"/>
          <a:stretch>
            <a:fillRect/>
          </a:stretch>
        </p:blipFill>
        <p:spPr>
          <a:xfrm>
            <a:off x="8679798" y="1015441"/>
            <a:ext cx="371527" cy="247685"/>
          </a:xfrm>
          <a:prstGeom prst="rect">
            <a:avLst/>
          </a:prstGeom>
        </p:spPr>
      </p:pic>
      <p:cxnSp>
        <p:nvCxnSpPr>
          <p:cNvPr id="19" name="Straight Arrow Connector 18">
            <a:extLst>
              <a:ext uri="{FF2B5EF4-FFF2-40B4-BE49-F238E27FC236}">
                <a16:creationId xmlns:a16="http://schemas.microsoft.com/office/drawing/2014/main" id="{433BB10C-6A60-8C86-3A14-0176C6EE572B}"/>
              </a:ext>
            </a:extLst>
          </p:cNvPr>
          <p:cNvCxnSpPr>
            <a:cxnSpLocks/>
            <a:stCxn id="18" idx="2"/>
          </p:cNvCxnSpPr>
          <p:nvPr/>
        </p:nvCxnSpPr>
        <p:spPr>
          <a:xfrm>
            <a:off x="8865562" y="1263126"/>
            <a:ext cx="26935" cy="45553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Multiplication Sign 21">
            <a:extLst>
              <a:ext uri="{FF2B5EF4-FFF2-40B4-BE49-F238E27FC236}">
                <a16:creationId xmlns:a16="http://schemas.microsoft.com/office/drawing/2014/main" id="{DAD83075-769F-EF04-545C-B7D2F3F7C97B}"/>
              </a:ext>
            </a:extLst>
          </p:cNvPr>
          <p:cNvSpPr/>
          <p:nvPr/>
        </p:nvSpPr>
        <p:spPr>
          <a:xfrm>
            <a:off x="8900589" y="1321045"/>
            <a:ext cx="206166" cy="210576"/>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6" name="Oval 25">
            <a:extLst>
              <a:ext uri="{FF2B5EF4-FFF2-40B4-BE49-F238E27FC236}">
                <a16:creationId xmlns:a16="http://schemas.microsoft.com/office/drawing/2014/main" id="{07662839-C2C2-21E5-7695-40FDA2D57BDB}"/>
              </a:ext>
            </a:extLst>
          </p:cNvPr>
          <p:cNvSpPr/>
          <p:nvPr/>
        </p:nvSpPr>
        <p:spPr>
          <a:xfrm>
            <a:off x="10128055" y="3848214"/>
            <a:ext cx="1101687" cy="882398"/>
          </a:xfrm>
          <a:prstGeom prst="ellipse">
            <a:avLst/>
          </a:prstGeom>
          <a:solidFill>
            <a:srgbClr val="92D050">
              <a:alpha val="42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8FEAC37-1D1F-30F3-F6B7-FEECA9974A8A}"/>
              </a:ext>
            </a:extLst>
          </p:cNvPr>
          <p:cNvSpPr txBox="1"/>
          <p:nvPr/>
        </p:nvSpPr>
        <p:spPr>
          <a:xfrm>
            <a:off x="7372064" y="5060858"/>
            <a:ext cx="2773541" cy="1477328"/>
          </a:xfrm>
          <a:prstGeom prst="rect">
            <a:avLst/>
          </a:prstGeom>
          <a:noFill/>
        </p:spPr>
        <p:txBody>
          <a:bodyPr wrap="square" rtlCol="0">
            <a:spAutoFit/>
          </a:bodyPr>
          <a:lstStyle/>
          <a:p>
            <a:r>
              <a:rPr lang="en-US" dirty="0"/>
              <a:t>These non-detections can be modeled more accurately if we know something about the range of the species prior</a:t>
            </a:r>
          </a:p>
        </p:txBody>
      </p:sp>
    </p:spTree>
    <p:extLst>
      <p:ext uri="{BB962C8B-B14F-4D97-AF65-F5344CB8AC3E}">
        <p14:creationId xmlns:p14="http://schemas.microsoft.com/office/powerpoint/2010/main" val="156084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8F67-743D-E5C2-E225-E362E23F277E}"/>
              </a:ext>
            </a:extLst>
          </p:cNvPr>
          <p:cNvSpPr>
            <a:spLocks noGrp="1"/>
          </p:cNvSpPr>
          <p:nvPr>
            <p:ph type="title"/>
          </p:nvPr>
        </p:nvSpPr>
        <p:spPr/>
        <p:txBody>
          <a:bodyPr/>
          <a:lstStyle/>
          <a:p>
            <a:r>
              <a:rPr lang="en-US" dirty="0"/>
              <a:t>Background: Species Distribution Models </a:t>
            </a:r>
          </a:p>
        </p:txBody>
      </p:sp>
      <p:sp>
        <p:nvSpPr>
          <p:cNvPr id="3" name="Content Placeholder 2">
            <a:extLst>
              <a:ext uri="{FF2B5EF4-FFF2-40B4-BE49-F238E27FC236}">
                <a16:creationId xmlns:a16="http://schemas.microsoft.com/office/drawing/2014/main" id="{B83EFCE0-11E9-744F-46CF-157DAD43E4DE}"/>
              </a:ext>
            </a:extLst>
          </p:cNvPr>
          <p:cNvSpPr>
            <a:spLocks noGrp="1"/>
          </p:cNvSpPr>
          <p:nvPr>
            <p:ph idx="1"/>
          </p:nvPr>
        </p:nvSpPr>
        <p:spPr>
          <a:xfrm>
            <a:off x="838200" y="1551695"/>
            <a:ext cx="10515600" cy="4351338"/>
          </a:xfrm>
        </p:spPr>
        <p:txBody>
          <a:bodyPr/>
          <a:lstStyle/>
          <a:p>
            <a:pPr marL="0" indent="0">
              <a:buNone/>
            </a:pPr>
            <a:r>
              <a:rPr lang="en-US" dirty="0"/>
              <a:t>Assumes that areas w/no detections are less suitable. </a:t>
            </a:r>
          </a:p>
          <a:p>
            <a:pPr marL="0" indent="0">
              <a:buNone/>
            </a:pPr>
            <a:r>
              <a:rPr lang="en-US" dirty="0"/>
              <a:t>	- Presence Only Data: Presence = More habitable</a:t>
            </a:r>
          </a:p>
          <a:p>
            <a:pPr marL="0" indent="0">
              <a:buNone/>
            </a:pPr>
            <a:r>
              <a:rPr lang="en-US" dirty="0"/>
              <a:t>		- Flexibility of these model is limited	</a:t>
            </a:r>
          </a:p>
          <a:p>
            <a:pPr marL="0" indent="0">
              <a:buNone/>
            </a:pPr>
            <a:r>
              <a:rPr lang="en-US" dirty="0"/>
              <a:t>		- 	- Subject to Biased Sampling, Detection Unknown</a:t>
            </a:r>
          </a:p>
          <a:p>
            <a:pPr marL="0" indent="0">
              <a:buNone/>
            </a:pPr>
            <a:r>
              <a:rPr lang="en-US" dirty="0"/>
              <a:t>			- Niche Conservation (long-term modeling) </a:t>
            </a:r>
          </a:p>
          <a:p>
            <a:pPr marL="0" indent="0">
              <a:buNone/>
            </a:pPr>
            <a:endParaRPr lang="en-US" dirty="0"/>
          </a:p>
        </p:txBody>
      </p:sp>
      <p:pic>
        <p:nvPicPr>
          <p:cNvPr id="4" name="Picture 3">
            <a:extLst>
              <a:ext uri="{FF2B5EF4-FFF2-40B4-BE49-F238E27FC236}">
                <a16:creationId xmlns:a16="http://schemas.microsoft.com/office/drawing/2014/main" id="{063CCABA-C64E-3349-ABC7-ADFCA6CD5BB5}"/>
              </a:ext>
            </a:extLst>
          </p:cNvPr>
          <p:cNvPicPr>
            <a:picLocks noChangeAspect="1"/>
          </p:cNvPicPr>
          <p:nvPr/>
        </p:nvPicPr>
        <p:blipFill rotWithShape="1">
          <a:blip r:embed="rId2">
            <a:extLst>
              <a:ext uri="{28A0092B-C50C-407E-A947-70E740481C1C}">
                <a14:useLocalDpi xmlns:a14="http://schemas.microsoft.com/office/drawing/2010/main"/>
              </a:ext>
            </a:extLst>
          </a:blip>
          <a:srcRect l="5028" t="7601" r="67682" b="72517"/>
          <a:stretch/>
        </p:blipFill>
        <p:spPr>
          <a:xfrm>
            <a:off x="1522501" y="4543288"/>
            <a:ext cx="3813568" cy="2146968"/>
          </a:xfrm>
          <a:prstGeom prst="rect">
            <a:avLst/>
          </a:prstGeom>
        </p:spPr>
      </p:pic>
      <p:pic>
        <p:nvPicPr>
          <p:cNvPr id="5" name="Picture 4" descr="A picture containing photo, smoke, small, water&#10;&#10;Description automatically generated">
            <a:extLst>
              <a:ext uri="{FF2B5EF4-FFF2-40B4-BE49-F238E27FC236}">
                <a16:creationId xmlns:a16="http://schemas.microsoft.com/office/drawing/2014/main" id="{26C67BD2-159E-0740-823E-CC96BE0F3A67}"/>
              </a:ext>
            </a:extLst>
          </p:cNvPr>
          <p:cNvPicPr>
            <a:picLocks noChangeAspect="1"/>
          </p:cNvPicPr>
          <p:nvPr/>
        </p:nvPicPr>
        <p:blipFill>
          <a:blip r:embed="rId3"/>
          <a:stretch>
            <a:fillRect/>
          </a:stretch>
        </p:blipFill>
        <p:spPr>
          <a:xfrm>
            <a:off x="6556371" y="4444937"/>
            <a:ext cx="3519831" cy="2282390"/>
          </a:xfrm>
          <a:prstGeom prst="rect">
            <a:avLst/>
          </a:prstGeom>
        </p:spPr>
      </p:pic>
      <p:sp>
        <p:nvSpPr>
          <p:cNvPr id="6" name="Right Arrow 12">
            <a:extLst>
              <a:ext uri="{FF2B5EF4-FFF2-40B4-BE49-F238E27FC236}">
                <a16:creationId xmlns:a16="http://schemas.microsoft.com/office/drawing/2014/main" id="{51F8B6E9-1B6D-6449-B5E8-4C64E89A3FB2}"/>
              </a:ext>
            </a:extLst>
          </p:cNvPr>
          <p:cNvSpPr/>
          <p:nvPr/>
        </p:nvSpPr>
        <p:spPr>
          <a:xfrm>
            <a:off x="5471994" y="4926849"/>
            <a:ext cx="1084377" cy="976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1">
            <a:extLst>
              <a:ext uri="{FF2B5EF4-FFF2-40B4-BE49-F238E27FC236}">
                <a16:creationId xmlns:a16="http://schemas.microsoft.com/office/drawing/2014/main" id="{3E5AD826-27D3-17E4-44E8-EB7865EDFC16}"/>
              </a:ext>
            </a:extLst>
          </p:cNvPr>
          <p:cNvSpPr txBox="1"/>
          <p:nvPr/>
        </p:nvSpPr>
        <p:spPr>
          <a:xfrm>
            <a:off x="0" y="6488668"/>
            <a:ext cx="304500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Figure from Gaynor et al. 2018</a:t>
            </a:r>
          </a:p>
        </p:txBody>
      </p:sp>
    </p:spTree>
    <p:extLst>
      <p:ext uri="{BB962C8B-B14F-4D97-AF65-F5344CB8AC3E}">
        <p14:creationId xmlns:p14="http://schemas.microsoft.com/office/powerpoint/2010/main" val="413389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CBEBF-BEE9-0839-6E61-FA1F67E999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9AC41-9AD0-E3D6-5F4F-174D47700B00}"/>
              </a:ext>
            </a:extLst>
          </p:cNvPr>
          <p:cNvSpPr>
            <a:spLocks noGrp="1"/>
          </p:cNvSpPr>
          <p:nvPr>
            <p:ph idx="1"/>
          </p:nvPr>
        </p:nvSpPr>
        <p:spPr>
          <a:xfrm>
            <a:off x="186511" y="1039020"/>
            <a:ext cx="6870700" cy="5818980"/>
          </a:xfrm>
        </p:spPr>
        <p:txBody>
          <a:bodyPr>
            <a:normAutofit fontScale="85000" lnSpcReduction="20000"/>
          </a:bodyPr>
          <a:lstStyle/>
          <a:p>
            <a:r>
              <a:rPr lang="en-US" dirty="0"/>
              <a:t>Simulations with specimen/incidental based data suggests that we can reach the gold standard of correctly estimating the probability of detection by using community level observations, if they meet a certain standard</a:t>
            </a:r>
          </a:p>
          <a:p>
            <a:pPr marL="0" indent="0">
              <a:buNone/>
            </a:pPr>
            <a:r>
              <a:rPr lang="en-US" dirty="0"/>
              <a:t>Simulations Suggest: </a:t>
            </a:r>
          </a:p>
          <a:p>
            <a:pPr>
              <a:buFontTx/>
              <a:buChar char="-"/>
            </a:pPr>
            <a:r>
              <a:rPr lang="en-US" dirty="0"/>
              <a:t>Estimate Community Visits vs Target Sampling events. 50% safest, 25% can work with many temporal bins</a:t>
            </a:r>
          </a:p>
          <a:p>
            <a:pPr>
              <a:buFontTx/>
              <a:buChar char="-"/>
            </a:pPr>
            <a:r>
              <a:rPr lang="en-US" dirty="0"/>
              <a:t>Restrict Analyses to only those places and times where collecting is known or likely to have occurred. Don’t model all species at all sites/time intervals</a:t>
            </a:r>
          </a:p>
          <a:p>
            <a:pPr>
              <a:buFontTx/>
              <a:buChar char="-"/>
            </a:pPr>
            <a:r>
              <a:rPr lang="en-US" dirty="0"/>
              <a:t>Infer non-detections from community (multi-species) visit data only, do not infer absence everywhere</a:t>
            </a:r>
          </a:p>
          <a:p>
            <a:pPr>
              <a:buFontTx/>
              <a:buChar char="-"/>
            </a:pPr>
            <a:r>
              <a:rPr lang="en-US" dirty="0"/>
              <a:t>Split time across ‘Occupancy Intervals’, the </a:t>
            </a:r>
            <a:r>
              <a:rPr lang="en-US" b="1" dirty="0"/>
              <a:t>more intervals the better </a:t>
            </a:r>
            <a:r>
              <a:rPr lang="en-US" dirty="0"/>
              <a:t>(provided that you check how visit and detection probability changes in these intervals)</a:t>
            </a:r>
          </a:p>
          <a:p>
            <a:pPr>
              <a:buFontTx/>
              <a:buChar char="-"/>
            </a:pPr>
            <a:endParaRPr lang="en-US" dirty="0"/>
          </a:p>
          <a:p>
            <a:pPr marL="0" indent="0">
              <a:buNone/>
            </a:pPr>
            <a:endParaRPr lang="en-US" dirty="0"/>
          </a:p>
        </p:txBody>
      </p:sp>
      <p:sp>
        <p:nvSpPr>
          <p:cNvPr id="4" name="Title 1">
            <a:extLst>
              <a:ext uri="{FF2B5EF4-FFF2-40B4-BE49-F238E27FC236}">
                <a16:creationId xmlns:a16="http://schemas.microsoft.com/office/drawing/2014/main" id="{F043297C-5375-85ED-6739-F61C04779CB9}"/>
              </a:ext>
            </a:extLst>
          </p:cNvPr>
          <p:cNvSpPr>
            <a:spLocks noGrp="1"/>
          </p:cNvSpPr>
          <p:nvPr>
            <p:ph type="title"/>
          </p:nvPr>
        </p:nvSpPr>
        <p:spPr>
          <a:xfrm>
            <a:off x="-1" y="18255"/>
            <a:ext cx="11611627" cy="1325563"/>
          </a:xfrm>
        </p:spPr>
        <p:txBody>
          <a:bodyPr/>
          <a:lstStyle/>
          <a:p>
            <a:r>
              <a:rPr lang="en-US" dirty="0"/>
              <a:t>New Methods for Using Museum Specimen Data</a:t>
            </a:r>
          </a:p>
        </p:txBody>
      </p:sp>
      <p:sp>
        <p:nvSpPr>
          <p:cNvPr id="2" name="Rectangle 1">
            <a:extLst>
              <a:ext uri="{FF2B5EF4-FFF2-40B4-BE49-F238E27FC236}">
                <a16:creationId xmlns:a16="http://schemas.microsoft.com/office/drawing/2014/main" id="{E2B9D6CF-0F04-24AB-15A3-E849D51B0777}"/>
              </a:ext>
            </a:extLst>
          </p:cNvPr>
          <p:cNvSpPr/>
          <p:nvPr/>
        </p:nvSpPr>
        <p:spPr>
          <a:xfrm>
            <a:off x="7523904" y="1617922"/>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6AE88D3F-0058-F03A-8CA2-C2B549D998A7}"/>
              </a:ext>
            </a:extLst>
          </p:cNvPr>
          <p:cNvCxnSpPr>
            <a:stCxn id="2" idx="0"/>
            <a:endCxn id="2" idx="2"/>
          </p:cNvCxnSpPr>
          <p:nvPr/>
        </p:nvCxnSpPr>
        <p:spPr>
          <a:xfrm>
            <a:off x="8429161" y="1617922"/>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7D2AFEA-0FB4-1460-E189-3A2AD1A4E907}"/>
              </a:ext>
            </a:extLst>
          </p:cNvPr>
          <p:cNvCxnSpPr>
            <a:stCxn id="2" idx="1"/>
            <a:endCxn id="2" idx="3"/>
          </p:cNvCxnSpPr>
          <p:nvPr/>
        </p:nvCxnSpPr>
        <p:spPr>
          <a:xfrm>
            <a:off x="7523904" y="2392349"/>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8FC7488-CAC8-F752-171B-61302087645E}"/>
              </a:ext>
            </a:extLst>
          </p:cNvPr>
          <p:cNvSpPr/>
          <p:nvPr/>
        </p:nvSpPr>
        <p:spPr>
          <a:xfrm>
            <a:off x="9321014" y="1617922"/>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25D93DBF-0D96-0131-2993-54C14AA63D5D}"/>
              </a:ext>
            </a:extLst>
          </p:cNvPr>
          <p:cNvCxnSpPr>
            <a:stCxn id="25" idx="0"/>
            <a:endCxn id="25" idx="2"/>
          </p:cNvCxnSpPr>
          <p:nvPr/>
        </p:nvCxnSpPr>
        <p:spPr>
          <a:xfrm>
            <a:off x="10226271" y="1617922"/>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5C4CFD8-F300-443D-5D95-3B9C2DCE31E9}"/>
              </a:ext>
            </a:extLst>
          </p:cNvPr>
          <p:cNvCxnSpPr>
            <a:stCxn id="25" idx="1"/>
            <a:endCxn id="25" idx="3"/>
          </p:cNvCxnSpPr>
          <p:nvPr/>
        </p:nvCxnSpPr>
        <p:spPr>
          <a:xfrm>
            <a:off x="9321014" y="2392349"/>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7B5F1CE-023F-1986-6928-A95D055CF7B9}"/>
              </a:ext>
            </a:extLst>
          </p:cNvPr>
          <p:cNvSpPr/>
          <p:nvPr/>
        </p:nvSpPr>
        <p:spPr>
          <a:xfrm>
            <a:off x="7523904" y="3166769"/>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B7AC6B74-C3A4-80DB-AC53-4BE9A218FB3C}"/>
              </a:ext>
            </a:extLst>
          </p:cNvPr>
          <p:cNvCxnSpPr>
            <a:stCxn id="31" idx="0"/>
            <a:endCxn id="31" idx="2"/>
          </p:cNvCxnSpPr>
          <p:nvPr/>
        </p:nvCxnSpPr>
        <p:spPr>
          <a:xfrm>
            <a:off x="8429161" y="3166769"/>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90BFE8E-A674-7A9A-7413-7993661ECF26}"/>
              </a:ext>
            </a:extLst>
          </p:cNvPr>
          <p:cNvCxnSpPr>
            <a:stCxn id="31" idx="1"/>
            <a:endCxn id="31" idx="3"/>
          </p:cNvCxnSpPr>
          <p:nvPr/>
        </p:nvCxnSpPr>
        <p:spPr>
          <a:xfrm>
            <a:off x="7523904" y="3941196"/>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432D5F74-6E38-0846-5060-173E4224F782}"/>
              </a:ext>
            </a:extLst>
          </p:cNvPr>
          <p:cNvSpPr/>
          <p:nvPr/>
        </p:nvSpPr>
        <p:spPr>
          <a:xfrm>
            <a:off x="9321014" y="3166771"/>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2191091C-21C0-A626-FD06-0E88FBD1A440}"/>
              </a:ext>
            </a:extLst>
          </p:cNvPr>
          <p:cNvCxnSpPr>
            <a:stCxn id="37" idx="0"/>
            <a:endCxn id="37" idx="2"/>
          </p:cNvCxnSpPr>
          <p:nvPr/>
        </p:nvCxnSpPr>
        <p:spPr>
          <a:xfrm>
            <a:off x="10226271" y="3166771"/>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DB5B8A3-E33F-5618-BD8D-71912FD46CC4}"/>
              </a:ext>
            </a:extLst>
          </p:cNvPr>
          <p:cNvCxnSpPr>
            <a:stCxn id="37" idx="1"/>
            <a:endCxn id="37" idx="3"/>
          </p:cNvCxnSpPr>
          <p:nvPr/>
        </p:nvCxnSpPr>
        <p:spPr>
          <a:xfrm>
            <a:off x="9321014" y="3941198"/>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84BE095F-0760-76CD-4CD3-96A99F39CB74}"/>
              </a:ext>
            </a:extLst>
          </p:cNvPr>
          <p:cNvPicPr>
            <a:picLocks noChangeAspect="1"/>
          </p:cNvPicPr>
          <p:nvPr/>
        </p:nvPicPr>
        <p:blipFill>
          <a:blip r:embed="rId3"/>
          <a:stretch>
            <a:fillRect/>
          </a:stretch>
        </p:blipFill>
        <p:spPr>
          <a:xfrm>
            <a:off x="7590941" y="1693610"/>
            <a:ext cx="371527" cy="323895"/>
          </a:xfrm>
          <a:prstGeom prst="rect">
            <a:avLst/>
          </a:prstGeom>
        </p:spPr>
      </p:pic>
      <p:pic>
        <p:nvPicPr>
          <p:cNvPr id="60" name="Picture 59">
            <a:extLst>
              <a:ext uri="{FF2B5EF4-FFF2-40B4-BE49-F238E27FC236}">
                <a16:creationId xmlns:a16="http://schemas.microsoft.com/office/drawing/2014/main" id="{7666DC27-6971-4423-9E6A-CBC7E72469C3}"/>
              </a:ext>
            </a:extLst>
          </p:cNvPr>
          <p:cNvPicPr>
            <a:picLocks noChangeAspect="1"/>
          </p:cNvPicPr>
          <p:nvPr/>
        </p:nvPicPr>
        <p:blipFill>
          <a:blip r:embed="rId4"/>
          <a:stretch>
            <a:fillRect/>
          </a:stretch>
        </p:blipFill>
        <p:spPr>
          <a:xfrm>
            <a:off x="8698851" y="2804204"/>
            <a:ext cx="352474" cy="276264"/>
          </a:xfrm>
          <a:prstGeom prst="rect">
            <a:avLst/>
          </a:prstGeom>
        </p:spPr>
      </p:pic>
      <p:pic>
        <p:nvPicPr>
          <p:cNvPr id="61" name="Picture 60">
            <a:extLst>
              <a:ext uri="{FF2B5EF4-FFF2-40B4-BE49-F238E27FC236}">
                <a16:creationId xmlns:a16="http://schemas.microsoft.com/office/drawing/2014/main" id="{2ED0CCB2-47E9-316F-0B12-080F80A7A421}"/>
              </a:ext>
            </a:extLst>
          </p:cNvPr>
          <p:cNvPicPr>
            <a:picLocks noChangeAspect="1"/>
          </p:cNvPicPr>
          <p:nvPr/>
        </p:nvPicPr>
        <p:blipFill>
          <a:blip r:embed="rId3"/>
          <a:stretch>
            <a:fillRect/>
          </a:stretch>
        </p:blipFill>
        <p:spPr>
          <a:xfrm>
            <a:off x="9810500" y="2455664"/>
            <a:ext cx="371527" cy="323895"/>
          </a:xfrm>
          <a:prstGeom prst="rect">
            <a:avLst/>
          </a:prstGeom>
        </p:spPr>
      </p:pic>
      <p:pic>
        <p:nvPicPr>
          <p:cNvPr id="62" name="Picture 61">
            <a:extLst>
              <a:ext uri="{FF2B5EF4-FFF2-40B4-BE49-F238E27FC236}">
                <a16:creationId xmlns:a16="http://schemas.microsoft.com/office/drawing/2014/main" id="{EE001158-4A94-5DAA-2FE9-550F1839A4A8}"/>
              </a:ext>
            </a:extLst>
          </p:cNvPr>
          <p:cNvPicPr>
            <a:picLocks noChangeAspect="1"/>
          </p:cNvPicPr>
          <p:nvPr/>
        </p:nvPicPr>
        <p:blipFill>
          <a:blip r:embed="rId4"/>
          <a:stretch>
            <a:fillRect/>
          </a:stretch>
        </p:blipFill>
        <p:spPr>
          <a:xfrm>
            <a:off x="7566949" y="3609459"/>
            <a:ext cx="352474" cy="276264"/>
          </a:xfrm>
          <a:prstGeom prst="rect">
            <a:avLst/>
          </a:prstGeom>
        </p:spPr>
      </p:pic>
      <p:pic>
        <p:nvPicPr>
          <p:cNvPr id="63" name="Picture 62">
            <a:extLst>
              <a:ext uri="{FF2B5EF4-FFF2-40B4-BE49-F238E27FC236}">
                <a16:creationId xmlns:a16="http://schemas.microsoft.com/office/drawing/2014/main" id="{BCB249FE-4A00-0211-5E5D-A67FC32437FB}"/>
              </a:ext>
            </a:extLst>
          </p:cNvPr>
          <p:cNvPicPr>
            <a:picLocks noChangeAspect="1"/>
          </p:cNvPicPr>
          <p:nvPr/>
        </p:nvPicPr>
        <p:blipFill>
          <a:blip r:embed="rId4"/>
          <a:stretch>
            <a:fillRect/>
          </a:stretch>
        </p:blipFill>
        <p:spPr>
          <a:xfrm>
            <a:off x="7566949" y="3216065"/>
            <a:ext cx="352474" cy="276264"/>
          </a:xfrm>
          <a:prstGeom prst="rect">
            <a:avLst/>
          </a:prstGeom>
        </p:spPr>
      </p:pic>
      <p:pic>
        <p:nvPicPr>
          <p:cNvPr id="556" name="Picture 555">
            <a:extLst>
              <a:ext uri="{FF2B5EF4-FFF2-40B4-BE49-F238E27FC236}">
                <a16:creationId xmlns:a16="http://schemas.microsoft.com/office/drawing/2014/main" id="{1E7F1116-4BE2-509E-D6C0-B307761D2EBC}"/>
              </a:ext>
            </a:extLst>
          </p:cNvPr>
          <p:cNvPicPr>
            <a:picLocks noChangeAspect="1"/>
          </p:cNvPicPr>
          <p:nvPr/>
        </p:nvPicPr>
        <p:blipFill>
          <a:blip r:embed="rId4"/>
          <a:stretch>
            <a:fillRect/>
          </a:stretch>
        </p:blipFill>
        <p:spPr>
          <a:xfrm>
            <a:off x="7981655" y="3403487"/>
            <a:ext cx="352474" cy="276264"/>
          </a:xfrm>
          <a:prstGeom prst="rect">
            <a:avLst/>
          </a:prstGeom>
        </p:spPr>
      </p:pic>
      <p:pic>
        <p:nvPicPr>
          <p:cNvPr id="558" name="Picture 557">
            <a:extLst>
              <a:ext uri="{FF2B5EF4-FFF2-40B4-BE49-F238E27FC236}">
                <a16:creationId xmlns:a16="http://schemas.microsoft.com/office/drawing/2014/main" id="{299094E4-F049-16F9-9B87-64DA6A845D97}"/>
              </a:ext>
            </a:extLst>
          </p:cNvPr>
          <p:cNvPicPr>
            <a:picLocks noChangeAspect="1"/>
          </p:cNvPicPr>
          <p:nvPr/>
        </p:nvPicPr>
        <p:blipFill>
          <a:blip r:embed="rId5"/>
          <a:stretch>
            <a:fillRect/>
          </a:stretch>
        </p:blipFill>
        <p:spPr>
          <a:xfrm>
            <a:off x="7981655" y="2074901"/>
            <a:ext cx="371527" cy="247685"/>
          </a:xfrm>
          <a:prstGeom prst="rect">
            <a:avLst/>
          </a:prstGeom>
        </p:spPr>
      </p:pic>
      <p:pic>
        <p:nvPicPr>
          <p:cNvPr id="560" name="Picture 559">
            <a:extLst>
              <a:ext uri="{FF2B5EF4-FFF2-40B4-BE49-F238E27FC236}">
                <a16:creationId xmlns:a16="http://schemas.microsoft.com/office/drawing/2014/main" id="{6AE9E8E1-FF06-C4A5-D67F-E2E16AF20982}"/>
              </a:ext>
            </a:extLst>
          </p:cNvPr>
          <p:cNvPicPr>
            <a:picLocks noChangeAspect="1"/>
          </p:cNvPicPr>
          <p:nvPr/>
        </p:nvPicPr>
        <p:blipFill>
          <a:blip r:embed="rId5"/>
          <a:stretch>
            <a:fillRect/>
          </a:stretch>
        </p:blipFill>
        <p:spPr>
          <a:xfrm>
            <a:off x="8489471" y="2463361"/>
            <a:ext cx="371527" cy="247685"/>
          </a:xfrm>
          <a:prstGeom prst="rect">
            <a:avLst/>
          </a:prstGeom>
        </p:spPr>
      </p:pic>
      <p:pic>
        <p:nvPicPr>
          <p:cNvPr id="563" name="Picture 562">
            <a:extLst>
              <a:ext uri="{FF2B5EF4-FFF2-40B4-BE49-F238E27FC236}">
                <a16:creationId xmlns:a16="http://schemas.microsoft.com/office/drawing/2014/main" id="{4C06D4A1-37BA-642C-648E-231B5310066B}"/>
              </a:ext>
            </a:extLst>
          </p:cNvPr>
          <p:cNvPicPr>
            <a:picLocks noChangeAspect="1"/>
          </p:cNvPicPr>
          <p:nvPr/>
        </p:nvPicPr>
        <p:blipFill>
          <a:blip r:embed="rId5"/>
          <a:stretch>
            <a:fillRect/>
          </a:stretch>
        </p:blipFill>
        <p:spPr>
          <a:xfrm>
            <a:off x="10493136" y="1832381"/>
            <a:ext cx="371527" cy="247685"/>
          </a:xfrm>
          <a:prstGeom prst="rect">
            <a:avLst/>
          </a:prstGeom>
        </p:spPr>
      </p:pic>
      <p:pic>
        <p:nvPicPr>
          <p:cNvPr id="564" name="Picture 563">
            <a:extLst>
              <a:ext uri="{FF2B5EF4-FFF2-40B4-BE49-F238E27FC236}">
                <a16:creationId xmlns:a16="http://schemas.microsoft.com/office/drawing/2014/main" id="{013F3CFD-D83B-7485-BB19-AFD00A63E3D3}"/>
              </a:ext>
            </a:extLst>
          </p:cNvPr>
          <p:cNvPicPr>
            <a:picLocks noChangeAspect="1"/>
          </p:cNvPicPr>
          <p:nvPr/>
        </p:nvPicPr>
        <p:blipFill>
          <a:blip r:embed="rId4"/>
          <a:stretch>
            <a:fillRect/>
          </a:stretch>
        </p:blipFill>
        <p:spPr>
          <a:xfrm>
            <a:off x="7821263" y="2596690"/>
            <a:ext cx="352474" cy="276264"/>
          </a:xfrm>
          <a:prstGeom prst="rect">
            <a:avLst/>
          </a:prstGeom>
        </p:spPr>
      </p:pic>
      <p:pic>
        <p:nvPicPr>
          <p:cNvPr id="565" name="Picture 564">
            <a:extLst>
              <a:ext uri="{FF2B5EF4-FFF2-40B4-BE49-F238E27FC236}">
                <a16:creationId xmlns:a16="http://schemas.microsoft.com/office/drawing/2014/main" id="{78FE530B-89A1-40A7-E06D-052F50C1C193}"/>
              </a:ext>
            </a:extLst>
          </p:cNvPr>
          <p:cNvPicPr>
            <a:picLocks noChangeAspect="1"/>
          </p:cNvPicPr>
          <p:nvPr/>
        </p:nvPicPr>
        <p:blipFill>
          <a:blip r:embed="rId3"/>
          <a:stretch>
            <a:fillRect/>
          </a:stretch>
        </p:blipFill>
        <p:spPr>
          <a:xfrm>
            <a:off x="8684586" y="1856796"/>
            <a:ext cx="371527" cy="323895"/>
          </a:xfrm>
          <a:prstGeom prst="rect">
            <a:avLst/>
          </a:prstGeom>
        </p:spPr>
      </p:pic>
      <p:pic>
        <p:nvPicPr>
          <p:cNvPr id="566" name="Picture 565">
            <a:extLst>
              <a:ext uri="{FF2B5EF4-FFF2-40B4-BE49-F238E27FC236}">
                <a16:creationId xmlns:a16="http://schemas.microsoft.com/office/drawing/2014/main" id="{6EDE72F4-F5D1-2A48-7235-71299BC87CAE}"/>
              </a:ext>
            </a:extLst>
          </p:cNvPr>
          <p:cNvPicPr>
            <a:picLocks noChangeAspect="1"/>
          </p:cNvPicPr>
          <p:nvPr/>
        </p:nvPicPr>
        <p:blipFill>
          <a:blip r:embed="rId4"/>
          <a:stretch>
            <a:fillRect/>
          </a:stretch>
        </p:blipFill>
        <p:spPr>
          <a:xfrm>
            <a:off x="8716260" y="3996670"/>
            <a:ext cx="352474" cy="276264"/>
          </a:xfrm>
          <a:prstGeom prst="rect">
            <a:avLst/>
          </a:prstGeom>
        </p:spPr>
      </p:pic>
      <p:pic>
        <p:nvPicPr>
          <p:cNvPr id="567" name="Picture 566">
            <a:extLst>
              <a:ext uri="{FF2B5EF4-FFF2-40B4-BE49-F238E27FC236}">
                <a16:creationId xmlns:a16="http://schemas.microsoft.com/office/drawing/2014/main" id="{B1F4E954-E490-96F3-EA50-A497975037B2}"/>
              </a:ext>
            </a:extLst>
          </p:cNvPr>
          <p:cNvPicPr>
            <a:picLocks noChangeAspect="1"/>
          </p:cNvPicPr>
          <p:nvPr/>
        </p:nvPicPr>
        <p:blipFill>
          <a:blip r:embed="rId5"/>
          <a:stretch>
            <a:fillRect/>
          </a:stretch>
        </p:blipFill>
        <p:spPr>
          <a:xfrm>
            <a:off x="8679798" y="4377185"/>
            <a:ext cx="371527" cy="247685"/>
          </a:xfrm>
          <a:prstGeom prst="rect">
            <a:avLst/>
          </a:prstGeom>
        </p:spPr>
      </p:pic>
      <p:pic>
        <p:nvPicPr>
          <p:cNvPr id="569" name="Picture 568">
            <a:extLst>
              <a:ext uri="{FF2B5EF4-FFF2-40B4-BE49-F238E27FC236}">
                <a16:creationId xmlns:a16="http://schemas.microsoft.com/office/drawing/2014/main" id="{22929E79-052A-711F-4A44-A7940900220E}"/>
              </a:ext>
            </a:extLst>
          </p:cNvPr>
          <p:cNvPicPr>
            <a:picLocks noChangeAspect="1"/>
          </p:cNvPicPr>
          <p:nvPr/>
        </p:nvPicPr>
        <p:blipFill>
          <a:blip r:embed="rId3"/>
          <a:stretch>
            <a:fillRect/>
          </a:stretch>
        </p:blipFill>
        <p:spPr>
          <a:xfrm>
            <a:off x="10274696" y="4004515"/>
            <a:ext cx="371527" cy="323895"/>
          </a:xfrm>
          <a:prstGeom prst="rect">
            <a:avLst/>
          </a:prstGeom>
        </p:spPr>
      </p:pic>
      <p:pic>
        <p:nvPicPr>
          <p:cNvPr id="570" name="Picture 569">
            <a:extLst>
              <a:ext uri="{FF2B5EF4-FFF2-40B4-BE49-F238E27FC236}">
                <a16:creationId xmlns:a16="http://schemas.microsoft.com/office/drawing/2014/main" id="{CFB4BAE9-A0FE-D78E-55AF-8AAEB1FF982D}"/>
              </a:ext>
            </a:extLst>
          </p:cNvPr>
          <p:cNvPicPr>
            <a:picLocks noChangeAspect="1"/>
          </p:cNvPicPr>
          <p:nvPr/>
        </p:nvPicPr>
        <p:blipFill>
          <a:blip r:embed="rId4"/>
          <a:stretch>
            <a:fillRect/>
          </a:stretch>
        </p:blipFill>
        <p:spPr>
          <a:xfrm>
            <a:off x="10692965" y="4377185"/>
            <a:ext cx="352474" cy="276264"/>
          </a:xfrm>
          <a:prstGeom prst="rect">
            <a:avLst/>
          </a:prstGeom>
        </p:spPr>
      </p:pic>
      <p:pic>
        <p:nvPicPr>
          <p:cNvPr id="571" name="Picture 570">
            <a:extLst>
              <a:ext uri="{FF2B5EF4-FFF2-40B4-BE49-F238E27FC236}">
                <a16:creationId xmlns:a16="http://schemas.microsoft.com/office/drawing/2014/main" id="{9F763940-15D1-775B-4313-C00C7AE794E1}"/>
              </a:ext>
            </a:extLst>
          </p:cNvPr>
          <p:cNvPicPr>
            <a:picLocks noChangeAspect="1"/>
          </p:cNvPicPr>
          <p:nvPr/>
        </p:nvPicPr>
        <p:blipFill>
          <a:blip r:embed="rId4"/>
          <a:stretch>
            <a:fillRect/>
          </a:stretch>
        </p:blipFill>
        <p:spPr>
          <a:xfrm>
            <a:off x="9404581" y="3265355"/>
            <a:ext cx="352474" cy="276264"/>
          </a:xfrm>
          <a:prstGeom prst="rect">
            <a:avLst/>
          </a:prstGeom>
        </p:spPr>
      </p:pic>
      <p:pic>
        <p:nvPicPr>
          <p:cNvPr id="572" name="Picture 571">
            <a:extLst>
              <a:ext uri="{FF2B5EF4-FFF2-40B4-BE49-F238E27FC236}">
                <a16:creationId xmlns:a16="http://schemas.microsoft.com/office/drawing/2014/main" id="{A082E6B0-D8F1-6D50-8EFD-C0D338DE0E10}"/>
              </a:ext>
            </a:extLst>
          </p:cNvPr>
          <p:cNvPicPr>
            <a:picLocks noChangeAspect="1"/>
          </p:cNvPicPr>
          <p:nvPr/>
        </p:nvPicPr>
        <p:blipFill>
          <a:blip r:embed="rId5"/>
          <a:stretch>
            <a:fillRect/>
          </a:stretch>
        </p:blipFill>
        <p:spPr>
          <a:xfrm>
            <a:off x="9806320" y="3638038"/>
            <a:ext cx="371527" cy="247685"/>
          </a:xfrm>
          <a:prstGeom prst="rect">
            <a:avLst/>
          </a:prstGeom>
        </p:spPr>
      </p:pic>
      <p:pic>
        <p:nvPicPr>
          <p:cNvPr id="573" name="Picture 572">
            <a:extLst>
              <a:ext uri="{FF2B5EF4-FFF2-40B4-BE49-F238E27FC236}">
                <a16:creationId xmlns:a16="http://schemas.microsoft.com/office/drawing/2014/main" id="{D5DFE142-1808-E089-2690-0058FAAD60D8}"/>
              </a:ext>
            </a:extLst>
          </p:cNvPr>
          <p:cNvPicPr>
            <a:picLocks noChangeAspect="1"/>
          </p:cNvPicPr>
          <p:nvPr/>
        </p:nvPicPr>
        <p:blipFill>
          <a:blip r:embed="rId5"/>
          <a:stretch>
            <a:fillRect/>
          </a:stretch>
        </p:blipFill>
        <p:spPr>
          <a:xfrm>
            <a:off x="9404581" y="2820506"/>
            <a:ext cx="371527" cy="247685"/>
          </a:xfrm>
          <a:prstGeom prst="rect">
            <a:avLst/>
          </a:prstGeom>
        </p:spPr>
      </p:pic>
      <p:pic>
        <p:nvPicPr>
          <p:cNvPr id="574" name="Picture 573">
            <a:extLst>
              <a:ext uri="{FF2B5EF4-FFF2-40B4-BE49-F238E27FC236}">
                <a16:creationId xmlns:a16="http://schemas.microsoft.com/office/drawing/2014/main" id="{8AF223B8-D373-8EF3-B763-D55098D107E6}"/>
              </a:ext>
            </a:extLst>
          </p:cNvPr>
          <p:cNvPicPr>
            <a:picLocks noChangeAspect="1"/>
          </p:cNvPicPr>
          <p:nvPr/>
        </p:nvPicPr>
        <p:blipFill>
          <a:blip r:embed="rId3"/>
          <a:stretch>
            <a:fillRect/>
          </a:stretch>
        </p:blipFill>
        <p:spPr>
          <a:xfrm>
            <a:off x="7822497" y="4163326"/>
            <a:ext cx="371527" cy="323895"/>
          </a:xfrm>
          <a:prstGeom prst="rect">
            <a:avLst/>
          </a:prstGeom>
        </p:spPr>
      </p:pic>
      <p:pic>
        <p:nvPicPr>
          <p:cNvPr id="7" name="Picture 6">
            <a:extLst>
              <a:ext uri="{FF2B5EF4-FFF2-40B4-BE49-F238E27FC236}">
                <a16:creationId xmlns:a16="http://schemas.microsoft.com/office/drawing/2014/main" id="{DDA51F5A-5940-6745-DC5C-0D237195043B}"/>
              </a:ext>
            </a:extLst>
          </p:cNvPr>
          <p:cNvPicPr>
            <a:picLocks noChangeAspect="1"/>
          </p:cNvPicPr>
          <p:nvPr/>
        </p:nvPicPr>
        <p:blipFill>
          <a:blip r:embed="rId3"/>
          <a:stretch>
            <a:fillRect/>
          </a:stretch>
        </p:blipFill>
        <p:spPr>
          <a:xfrm>
            <a:off x="8927365" y="2458603"/>
            <a:ext cx="371527" cy="323895"/>
          </a:xfrm>
          <a:prstGeom prst="rect">
            <a:avLst/>
          </a:prstGeom>
        </p:spPr>
      </p:pic>
      <p:sp>
        <p:nvSpPr>
          <p:cNvPr id="5" name="Arrow: Right 4">
            <a:extLst>
              <a:ext uri="{FF2B5EF4-FFF2-40B4-BE49-F238E27FC236}">
                <a16:creationId xmlns:a16="http://schemas.microsoft.com/office/drawing/2014/main" id="{BF73FA10-66BC-7431-26FA-AD2BF6A80994}"/>
              </a:ext>
            </a:extLst>
          </p:cNvPr>
          <p:cNvSpPr/>
          <p:nvPr/>
        </p:nvSpPr>
        <p:spPr>
          <a:xfrm>
            <a:off x="7243723" y="4923207"/>
            <a:ext cx="4417787" cy="704850"/>
          </a:xfrm>
          <a:prstGeom prst="rightArrow">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rPr>
              <a:t>Time</a:t>
            </a:r>
          </a:p>
        </p:txBody>
      </p:sp>
      <p:sp>
        <p:nvSpPr>
          <p:cNvPr id="6" name="Arrow: Right 5">
            <a:extLst>
              <a:ext uri="{FF2B5EF4-FFF2-40B4-BE49-F238E27FC236}">
                <a16:creationId xmlns:a16="http://schemas.microsoft.com/office/drawing/2014/main" id="{1BFCB78B-E5CB-3732-A9E1-7A55D21AE813}"/>
              </a:ext>
            </a:extLst>
          </p:cNvPr>
          <p:cNvSpPr/>
          <p:nvPr/>
        </p:nvSpPr>
        <p:spPr>
          <a:xfrm>
            <a:off x="7243723" y="5905215"/>
            <a:ext cx="4417787" cy="704850"/>
          </a:xfrm>
          <a:prstGeom prst="rightArrow">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solidFill>
              </a:rPr>
              <a:t>Time</a:t>
            </a:r>
          </a:p>
        </p:txBody>
      </p:sp>
      <p:cxnSp>
        <p:nvCxnSpPr>
          <p:cNvPr id="13" name="Straight Connector 12">
            <a:extLst>
              <a:ext uri="{FF2B5EF4-FFF2-40B4-BE49-F238E27FC236}">
                <a16:creationId xmlns:a16="http://schemas.microsoft.com/office/drawing/2014/main" id="{18B83E22-15C2-2323-DDF4-C800C73E224F}"/>
              </a:ext>
            </a:extLst>
          </p:cNvPr>
          <p:cNvCxnSpPr>
            <a:cxnSpLocks/>
          </p:cNvCxnSpPr>
          <p:nvPr/>
        </p:nvCxnSpPr>
        <p:spPr>
          <a:xfrm>
            <a:off x="9321014" y="4843910"/>
            <a:ext cx="0" cy="88815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8091DCC7-CABE-B5B0-AF40-B565618AD455}"/>
              </a:ext>
            </a:extLst>
          </p:cNvPr>
          <p:cNvCxnSpPr>
            <a:cxnSpLocks/>
          </p:cNvCxnSpPr>
          <p:nvPr/>
        </p:nvCxnSpPr>
        <p:spPr>
          <a:xfrm>
            <a:off x="7743186" y="5781198"/>
            <a:ext cx="0" cy="88815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115318B3-2259-9332-6C44-3E1E1F5CEC92}"/>
              </a:ext>
            </a:extLst>
          </p:cNvPr>
          <p:cNvCxnSpPr>
            <a:cxnSpLocks/>
          </p:cNvCxnSpPr>
          <p:nvPr/>
        </p:nvCxnSpPr>
        <p:spPr>
          <a:xfrm>
            <a:off x="8671251" y="5781198"/>
            <a:ext cx="0" cy="88815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17E8B7F4-8C06-E8D1-4B99-5DBBA6AAECFB}"/>
              </a:ext>
            </a:extLst>
          </p:cNvPr>
          <p:cNvCxnSpPr>
            <a:cxnSpLocks/>
          </p:cNvCxnSpPr>
          <p:nvPr/>
        </p:nvCxnSpPr>
        <p:spPr>
          <a:xfrm>
            <a:off x="9452616" y="5781198"/>
            <a:ext cx="0" cy="88815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E707F48B-0EC6-97FB-E907-6DC9695E4A63}"/>
              </a:ext>
            </a:extLst>
          </p:cNvPr>
          <p:cNvCxnSpPr>
            <a:cxnSpLocks/>
          </p:cNvCxnSpPr>
          <p:nvPr/>
        </p:nvCxnSpPr>
        <p:spPr>
          <a:xfrm>
            <a:off x="10274696" y="5813565"/>
            <a:ext cx="0" cy="88815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9B345045-9C19-2187-FF20-DEF5038C4115}"/>
              </a:ext>
            </a:extLst>
          </p:cNvPr>
          <p:cNvCxnSpPr>
            <a:cxnSpLocks/>
          </p:cNvCxnSpPr>
          <p:nvPr/>
        </p:nvCxnSpPr>
        <p:spPr>
          <a:xfrm>
            <a:off x="11131528" y="5817148"/>
            <a:ext cx="0" cy="88815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Multiplication Sign 20">
            <a:extLst>
              <a:ext uri="{FF2B5EF4-FFF2-40B4-BE49-F238E27FC236}">
                <a16:creationId xmlns:a16="http://schemas.microsoft.com/office/drawing/2014/main" id="{401F561C-FECC-7D6D-B9C2-C8589136238B}"/>
              </a:ext>
            </a:extLst>
          </p:cNvPr>
          <p:cNvSpPr/>
          <p:nvPr/>
        </p:nvSpPr>
        <p:spPr>
          <a:xfrm>
            <a:off x="6733892" y="5073830"/>
            <a:ext cx="509831" cy="42831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pic>
        <p:nvPicPr>
          <p:cNvPr id="26" name="Graphic 25" descr="Checkmark with solid fill">
            <a:extLst>
              <a:ext uri="{FF2B5EF4-FFF2-40B4-BE49-F238E27FC236}">
                <a16:creationId xmlns:a16="http://schemas.microsoft.com/office/drawing/2014/main" id="{FEAF17C7-4790-CA98-9BAB-CFBE1171E5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92507" y="5996673"/>
            <a:ext cx="457200" cy="457200"/>
          </a:xfrm>
          <a:prstGeom prst="rect">
            <a:avLst/>
          </a:prstGeom>
        </p:spPr>
      </p:pic>
    </p:spTree>
    <p:extLst>
      <p:ext uri="{BB962C8B-B14F-4D97-AF65-F5344CB8AC3E}">
        <p14:creationId xmlns:p14="http://schemas.microsoft.com/office/powerpoint/2010/main" val="1854826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2CFC-0265-C18B-F58F-61EDAA2BD6BD}"/>
              </a:ext>
            </a:extLst>
          </p:cNvPr>
          <p:cNvSpPr>
            <a:spLocks noGrp="1"/>
          </p:cNvSpPr>
          <p:nvPr>
            <p:ph type="title"/>
          </p:nvPr>
        </p:nvSpPr>
        <p:spPr>
          <a:xfrm>
            <a:off x="0" y="0"/>
            <a:ext cx="10515600" cy="1325563"/>
          </a:xfrm>
        </p:spPr>
        <p:txBody>
          <a:bodyPr/>
          <a:lstStyle/>
          <a:p>
            <a:r>
              <a:rPr lang="en-US" dirty="0"/>
              <a:t>Multi-Species Occupancy Models: Case-study with Arctic or Boreal Butterflies</a:t>
            </a:r>
          </a:p>
        </p:txBody>
      </p:sp>
      <p:pic>
        <p:nvPicPr>
          <p:cNvPr id="7" name="Picture 6">
            <a:extLst>
              <a:ext uri="{FF2B5EF4-FFF2-40B4-BE49-F238E27FC236}">
                <a16:creationId xmlns:a16="http://schemas.microsoft.com/office/drawing/2014/main" id="{5DB6B894-BB36-79A4-4120-B48122FAF81D}"/>
              </a:ext>
            </a:extLst>
          </p:cNvPr>
          <p:cNvPicPr>
            <a:picLocks noChangeAspect="1"/>
          </p:cNvPicPr>
          <p:nvPr/>
        </p:nvPicPr>
        <p:blipFill>
          <a:blip r:embed="rId3"/>
          <a:srcRect b="851"/>
          <a:stretch>
            <a:fillRect/>
          </a:stretch>
        </p:blipFill>
        <p:spPr>
          <a:xfrm>
            <a:off x="792577" y="1701800"/>
            <a:ext cx="8402223" cy="3919814"/>
          </a:xfrm>
          <a:prstGeom prst="rect">
            <a:avLst/>
          </a:prstGeom>
        </p:spPr>
      </p:pic>
      <p:sp>
        <p:nvSpPr>
          <p:cNvPr id="8" name="TextBox 7">
            <a:extLst>
              <a:ext uri="{FF2B5EF4-FFF2-40B4-BE49-F238E27FC236}">
                <a16:creationId xmlns:a16="http://schemas.microsoft.com/office/drawing/2014/main" id="{3459389B-53CB-8F24-103D-D281718C492B}"/>
              </a:ext>
            </a:extLst>
          </p:cNvPr>
          <p:cNvSpPr txBox="1"/>
          <p:nvPr/>
        </p:nvSpPr>
        <p:spPr>
          <a:xfrm>
            <a:off x="792577" y="5621614"/>
            <a:ext cx="1799595" cy="369332"/>
          </a:xfrm>
          <a:prstGeom prst="rect">
            <a:avLst/>
          </a:prstGeom>
          <a:noFill/>
        </p:spPr>
        <p:txBody>
          <a:bodyPr wrap="none" rtlCol="0">
            <a:spAutoFit/>
          </a:bodyPr>
          <a:lstStyle/>
          <a:p>
            <a:r>
              <a:rPr lang="en-US" dirty="0"/>
              <a:t>Shirey et al. 2023</a:t>
            </a:r>
          </a:p>
        </p:txBody>
      </p:sp>
      <p:pic>
        <p:nvPicPr>
          <p:cNvPr id="10" name="Picture 9" descr="A butterfly on a flower&#10;&#10;AI-generated content may be incorrect.">
            <a:extLst>
              <a:ext uri="{FF2B5EF4-FFF2-40B4-BE49-F238E27FC236}">
                <a16:creationId xmlns:a16="http://schemas.microsoft.com/office/drawing/2014/main" id="{80072429-0960-D87E-8776-9F216B20E1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2725" y="956732"/>
            <a:ext cx="2825750" cy="3767667"/>
          </a:xfrm>
          <a:prstGeom prst="rect">
            <a:avLst/>
          </a:prstGeom>
        </p:spPr>
      </p:pic>
      <p:sp>
        <p:nvSpPr>
          <p:cNvPr id="12" name="TextBox 11">
            <a:extLst>
              <a:ext uri="{FF2B5EF4-FFF2-40B4-BE49-F238E27FC236}">
                <a16:creationId xmlns:a16="http://schemas.microsoft.com/office/drawing/2014/main" id="{EA12F454-BEFF-1CEE-790C-78D0969C0CC2}"/>
              </a:ext>
            </a:extLst>
          </p:cNvPr>
          <p:cNvSpPr txBox="1"/>
          <p:nvPr/>
        </p:nvSpPr>
        <p:spPr>
          <a:xfrm>
            <a:off x="9102725" y="4694535"/>
            <a:ext cx="1879600" cy="461665"/>
          </a:xfrm>
          <a:prstGeom prst="rect">
            <a:avLst/>
          </a:prstGeom>
          <a:noFill/>
        </p:spPr>
        <p:txBody>
          <a:bodyPr wrap="square">
            <a:spAutoFit/>
          </a:bodyPr>
          <a:lstStyle/>
          <a:p>
            <a:r>
              <a:rPr lang="en-US" sz="1200" dirty="0"/>
              <a:t>© Bonnie Zand, </a:t>
            </a:r>
            <a:r>
              <a:rPr lang="en-US" sz="1200" dirty="0">
                <a:hlinkClick r:id="rId5">
                  <a:extLst>
                    <a:ext uri="{A12FA001-AC4F-418D-AE19-62706E023703}">
                      <ahyp:hlinkClr xmlns:ahyp="http://schemas.microsoft.com/office/drawing/2018/hyperlinkcolor" val="tx"/>
                    </a:ext>
                  </a:extLst>
                </a:hlinkClick>
              </a:rPr>
              <a:t>some rights reserved (CC-BY-NC)</a:t>
            </a:r>
            <a:endParaRPr lang="en-US" sz="1200" dirty="0"/>
          </a:p>
        </p:txBody>
      </p:sp>
    </p:spTree>
    <p:extLst>
      <p:ext uri="{BB962C8B-B14F-4D97-AF65-F5344CB8AC3E}">
        <p14:creationId xmlns:p14="http://schemas.microsoft.com/office/powerpoint/2010/main" val="3228579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D393B-5869-641F-5657-3D63CE98783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649D087-09F1-37C6-5505-1D4A961B1FC2}"/>
              </a:ext>
            </a:extLst>
          </p:cNvPr>
          <p:cNvPicPr>
            <a:picLocks noChangeAspect="1"/>
          </p:cNvPicPr>
          <p:nvPr/>
        </p:nvPicPr>
        <p:blipFill>
          <a:blip r:embed="rId3"/>
          <a:stretch>
            <a:fillRect/>
          </a:stretch>
        </p:blipFill>
        <p:spPr>
          <a:xfrm>
            <a:off x="3177562" y="909905"/>
            <a:ext cx="8783276" cy="5763429"/>
          </a:xfrm>
          <a:prstGeom prst="rect">
            <a:avLst/>
          </a:prstGeom>
        </p:spPr>
      </p:pic>
      <p:sp>
        <p:nvSpPr>
          <p:cNvPr id="6" name="Title 1">
            <a:extLst>
              <a:ext uri="{FF2B5EF4-FFF2-40B4-BE49-F238E27FC236}">
                <a16:creationId xmlns:a16="http://schemas.microsoft.com/office/drawing/2014/main" id="{ADDE7E37-14E3-1A39-0B4D-A0C751FE6C4F}"/>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Multi-Species Occupancy Models: Case-study </a:t>
            </a:r>
            <a:endParaRPr lang="en-US" dirty="0"/>
          </a:p>
        </p:txBody>
      </p:sp>
      <p:sp>
        <p:nvSpPr>
          <p:cNvPr id="8" name="TextBox 7">
            <a:extLst>
              <a:ext uri="{FF2B5EF4-FFF2-40B4-BE49-F238E27FC236}">
                <a16:creationId xmlns:a16="http://schemas.microsoft.com/office/drawing/2014/main" id="{C5EC68EE-1909-553A-A70A-B864B9D4E50F}"/>
              </a:ext>
            </a:extLst>
          </p:cNvPr>
          <p:cNvSpPr txBox="1"/>
          <p:nvPr/>
        </p:nvSpPr>
        <p:spPr>
          <a:xfrm>
            <a:off x="3458205" y="6304002"/>
            <a:ext cx="1799595" cy="369332"/>
          </a:xfrm>
          <a:prstGeom prst="rect">
            <a:avLst/>
          </a:prstGeom>
          <a:noFill/>
        </p:spPr>
        <p:txBody>
          <a:bodyPr wrap="none" rtlCol="0">
            <a:spAutoFit/>
          </a:bodyPr>
          <a:lstStyle/>
          <a:p>
            <a:r>
              <a:rPr lang="en-US" dirty="0"/>
              <a:t>Shirey et al. 2023</a:t>
            </a:r>
          </a:p>
        </p:txBody>
      </p:sp>
      <p:sp>
        <p:nvSpPr>
          <p:cNvPr id="12" name="Content Placeholder 2">
            <a:extLst>
              <a:ext uri="{FF2B5EF4-FFF2-40B4-BE49-F238E27FC236}">
                <a16:creationId xmlns:a16="http://schemas.microsoft.com/office/drawing/2014/main" id="{10031447-D92D-D9BB-476F-7FFDFB3085F6}"/>
              </a:ext>
            </a:extLst>
          </p:cNvPr>
          <p:cNvSpPr txBox="1">
            <a:spLocks/>
          </p:cNvSpPr>
          <p:nvPr/>
        </p:nvSpPr>
        <p:spPr>
          <a:xfrm>
            <a:off x="224090" y="1377222"/>
            <a:ext cx="2569910" cy="53096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Used Species Traits &amp; Historical Temperature data as covariates in the model</a:t>
            </a:r>
          </a:p>
        </p:txBody>
      </p:sp>
    </p:spTree>
    <p:extLst>
      <p:ext uri="{BB962C8B-B14F-4D97-AF65-F5344CB8AC3E}">
        <p14:creationId xmlns:p14="http://schemas.microsoft.com/office/powerpoint/2010/main" val="1523447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1D369-6EBB-C930-732A-363A9D2720C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5822050-61A0-0122-5584-EA85143BC712}"/>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Multi-Species Occupancy Models: Case-study </a:t>
            </a:r>
            <a:endParaRPr lang="en-US" dirty="0"/>
          </a:p>
        </p:txBody>
      </p:sp>
      <p:sp>
        <p:nvSpPr>
          <p:cNvPr id="8" name="TextBox 7">
            <a:extLst>
              <a:ext uri="{FF2B5EF4-FFF2-40B4-BE49-F238E27FC236}">
                <a16:creationId xmlns:a16="http://schemas.microsoft.com/office/drawing/2014/main" id="{95FDE71C-7DA7-B2EA-EE04-68DF8E2DC60E}"/>
              </a:ext>
            </a:extLst>
          </p:cNvPr>
          <p:cNvSpPr txBox="1"/>
          <p:nvPr/>
        </p:nvSpPr>
        <p:spPr>
          <a:xfrm>
            <a:off x="7362503" y="6460172"/>
            <a:ext cx="1799595" cy="369332"/>
          </a:xfrm>
          <a:prstGeom prst="rect">
            <a:avLst/>
          </a:prstGeom>
          <a:noFill/>
        </p:spPr>
        <p:txBody>
          <a:bodyPr wrap="none" rtlCol="0">
            <a:spAutoFit/>
          </a:bodyPr>
          <a:lstStyle/>
          <a:p>
            <a:r>
              <a:rPr lang="en-US" dirty="0"/>
              <a:t>Shirey et al. 2023</a:t>
            </a:r>
          </a:p>
        </p:txBody>
      </p:sp>
      <p:pic>
        <p:nvPicPr>
          <p:cNvPr id="3" name="Picture 2">
            <a:extLst>
              <a:ext uri="{FF2B5EF4-FFF2-40B4-BE49-F238E27FC236}">
                <a16:creationId xmlns:a16="http://schemas.microsoft.com/office/drawing/2014/main" id="{7853AA27-F04E-2E71-2398-392CAD6EB02A}"/>
              </a:ext>
            </a:extLst>
          </p:cNvPr>
          <p:cNvPicPr>
            <a:picLocks noChangeAspect="1"/>
          </p:cNvPicPr>
          <p:nvPr/>
        </p:nvPicPr>
        <p:blipFill>
          <a:blip r:embed="rId2"/>
          <a:stretch>
            <a:fillRect/>
          </a:stretch>
        </p:blipFill>
        <p:spPr>
          <a:xfrm>
            <a:off x="2724792" y="1152635"/>
            <a:ext cx="5207000" cy="5309601"/>
          </a:xfrm>
          <a:prstGeom prst="rect">
            <a:avLst/>
          </a:prstGeom>
        </p:spPr>
      </p:pic>
      <p:sp>
        <p:nvSpPr>
          <p:cNvPr id="4" name="Content Placeholder 2">
            <a:extLst>
              <a:ext uri="{FF2B5EF4-FFF2-40B4-BE49-F238E27FC236}">
                <a16:creationId xmlns:a16="http://schemas.microsoft.com/office/drawing/2014/main" id="{DDB28E2F-B6E0-77FD-CE97-D0CCC599CC2D}"/>
              </a:ext>
            </a:extLst>
          </p:cNvPr>
          <p:cNvSpPr>
            <a:spLocks noGrp="1"/>
          </p:cNvSpPr>
          <p:nvPr>
            <p:ph idx="1"/>
          </p:nvPr>
        </p:nvSpPr>
        <p:spPr>
          <a:xfrm>
            <a:off x="224090" y="1377222"/>
            <a:ext cx="2569910" cy="5309601"/>
          </a:xfrm>
        </p:spPr>
        <p:txBody>
          <a:bodyPr>
            <a:normAutofit fontScale="92500" lnSpcReduction="20000"/>
          </a:bodyPr>
          <a:lstStyle/>
          <a:p>
            <a:r>
              <a:rPr lang="en-US" dirty="0"/>
              <a:t>Used Species Traits &amp; Historical Temperature data as covariates in the model</a:t>
            </a:r>
          </a:p>
          <a:p>
            <a:r>
              <a:rPr lang="en-US" dirty="0"/>
              <a:t>Range wide average for species is the best predictor for occupancy increase or decrease</a:t>
            </a:r>
          </a:p>
          <a:p>
            <a:r>
              <a:rPr lang="en-US" dirty="0"/>
              <a:t>“winners &amp; losers” of climate change  </a:t>
            </a:r>
          </a:p>
        </p:txBody>
      </p:sp>
      <p:pic>
        <p:nvPicPr>
          <p:cNvPr id="9" name="Picture 8">
            <a:extLst>
              <a:ext uri="{FF2B5EF4-FFF2-40B4-BE49-F238E27FC236}">
                <a16:creationId xmlns:a16="http://schemas.microsoft.com/office/drawing/2014/main" id="{778EC193-8360-E472-ABFE-BF7518E4F026}"/>
              </a:ext>
            </a:extLst>
          </p:cNvPr>
          <p:cNvPicPr>
            <a:picLocks noChangeAspect="1"/>
          </p:cNvPicPr>
          <p:nvPr/>
        </p:nvPicPr>
        <p:blipFill>
          <a:blip r:embed="rId3"/>
          <a:stretch>
            <a:fillRect/>
          </a:stretch>
        </p:blipFill>
        <p:spPr>
          <a:xfrm>
            <a:off x="7676520" y="1563984"/>
            <a:ext cx="4515480" cy="4486901"/>
          </a:xfrm>
          <a:prstGeom prst="rect">
            <a:avLst/>
          </a:prstGeom>
        </p:spPr>
      </p:pic>
    </p:spTree>
    <p:extLst>
      <p:ext uri="{BB962C8B-B14F-4D97-AF65-F5344CB8AC3E}">
        <p14:creationId xmlns:p14="http://schemas.microsoft.com/office/powerpoint/2010/main" val="1871919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59906-F66C-1669-1BC0-32F595B02377}"/>
              </a:ext>
            </a:extLst>
          </p:cNvPr>
          <p:cNvSpPr>
            <a:spLocks noGrp="1"/>
          </p:cNvSpPr>
          <p:nvPr>
            <p:ph type="title"/>
          </p:nvPr>
        </p:nvSpPr>
        <p:spPr>
          <a:xfrm>
            <a:off x="313660" y="244623"/>
            <a:ext cx="10515600" cy="1325563"/>
          </a:xfrm>
        </p:spPr>
        <p:txBody>
          <a:bodyPr/>
          <a:lstStyle/>
          <a:p>
            <a:r>
              <a:rPr lang="en-US" dirty="0"/>
              <a:t>So much to do!</a:t>
            </a:r>
          </a:p>
        </p:txBody>
      </p:sp>
      <p:sp>
        <p:nvSpPr>
          <p:cNvPr id="5" name="Content Placeholder 2">
            <a:extLst>
              <a:ext uri="{FF2B5EF4-FFF2-40B4-BE49-F238E27FC236}">
                <a16:creationId xmlns:a16="http://schemas.microsoft.com/office/drawing/2014/main" id="{CF17C7A2-BF3A-0A74-791A-F2849A26C165}"/>
              </a:ext>
            </a:extLst>
          </p:cNvPr>
          <p:cNvSpPr txBox="1">
            <a:spLocks/>
          </p:cNvSpPr>
          <p:nvPr/>
        </p:nvSpPr>
        <p:spPr>
          <a:xfrm>
            <a:off x="224090" y="1377222"/>
            <a:ext cx="4982910" cy="53096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Occupancy modeling is generally rarer in plants than animals, and has yet to be published with this presence-only approach</a:t>
            </a:r>
          </a:p>
          <a:p>
            <a:r>
              <a:rPr lang="en-US" dirty="0"/>
              <a:t>Endless amount of covariates &amp; hypotheses to test in both what determines detection, and what influences occupancy of species</a:t>
            </a:r>
          </a:p>
          <a:p>
            <a:r>
              <a:rPr lang="en-US" dirty="0"/>
              <a:t>Species Ranges (SDMs) are highly recommended.</a:t>
            </a:r>
          </a:p>
          <a:p>
            <a:pPr marL="0" indent="0">
              <a:buNone/>
            </a:pPr>
            <a:endParaRPr lang="en-US" dirty="0"/>
          </a:p>
        </p:txBody>
      </p:sp>
      <p:pic>
        <p:nvPicPr>
          <p:cNvPr id="9" name="Picture 8" descr="A blue dragonfly with blue wings&#10;&#10;AI-generated content may be incorrect.">
            <a:extLst>
              <a:ext uri="{FF2B5EF4-FFF2-40B4-BE49-F238E27FC236}">
                <a16:creationId xmlns:a16="http://schemas.microsoft.com/office/drawing/2014/main" id="{6559F200-9FA3-949A-3F63-7142B14FD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900" y="88900"/>
            <a:ext cx="3220288" cy="2144712"/>
          </a:xfrm>
          <a:prstGeom prst="rect">
            <a:avLst/>
          </a:prstGeom>
        </p:spPr>
      </p:pic>
      <p:sp>
        <p:nvSpPr>
          <p:cNvPr id="11" name="TextBox 10">
            <a:extLst>
              <a:ext uri="{FF2B5EF4-FFF2-40B4-BE49-F238E27FC236}">
                <a16:creationId xmlns:a16="http://schemas.microsoft.com/office/drawing/2014/main" id="{D848B139-1758-B262-87DB-C55D7E750CBB}"/>
              </a:ext>
            </a:extLst>
          </p:cNvPr>
          <p:cNvSpPr txBox="1"/>
          <p:nvPr/>
        </p:nvSpPr>
        <p:spPr>
          <a:xfrm>
            <a:off x="8102600" y="2233612"/>
            <a:ext cx="5080000" cy="307777"/>
          </a:xfrm>
          <a:prstGeom prst="rect">
            <a:avLst/>
          </a:prstGeom>
          <a:noFill/>
        </p:spPr>
        <p:txBody>
          <a:bodyPr wrap="square">
            <a:spAutoFit/>
          </a:bodyPr>
          <a:lstStyle/>
          <a:p>
            <a:r>
              <a:rPr lang="en-US" sz="1400" dirty="0"/>
              <a:t>(c) Greg Lasley – </a:t>
            </a:r>
            <a:r>
              <a:rPr lang="en-US" sz="1400" dirty="0">
                <a:hlinkClick r:id="rId3" tooltip="cc-by-nc">
                  <a:extLst>
                    <a:ext uri="{A12FA001-AC4F-418D-AE19-62706E023703}">
                      <ahyp:hlinkClr xmlns:ahyp="http://schemas.microsoft.com/office/drawing/2018/hyperlinkcolor" val="tx"/>
                    </a:ext>
                  </a:extLst>
                </a:hlinkClick>
              </a:rPr>
              <a:t>some rights reserved (CC BY-NC)</a:t>
            </a:r>
            <a:endParaRPr lang="en-US" sz="1400" dirty="0"/>
          </a:p>
        </p:txBody>
      </p:sp>
      <p:pic>
        <p:nvPicPr>
          <p:cNvPr id="13" name="Picture 12" descr="A bee on a flower&#10;&#10;AI-generated content may be incorrect.">
            <a:extLst>
              <a:ext uri="{FF2B5EF4-FFF2-40B4-BE49-F238E27FC236}">
                <a16:creationId xmlns:a16="http://schemas.microsoft.com/office/drawing/2014/main" id="{E93E07AF-7763-2987-8A51-24EC6A7D5F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800" y="2043112"/>
            <a:ext cx="2425700" cy="2425700"/>
          </a:xfrm>
          <a:prstGeom prst="rect">
            <a:avLst/>
          </a:prstGeom>
        </p:spPr>
      </p:pic>
      <p:pic>
        <p:nvPicPr>
          <p:cNvPr id="14" name="Picture 13" descr="A butterfly on a flower&#10;&#10;AI-generated content may be incorrect.">
            <a:extLst>
              <a:ext uri="{FF2B5EF4-FFF2-40B4-BE49-F238E27FC236}">
                <a16:creationId xmlns:a16="http://schemas.microsoft.com/office/drawing/2014/main" id="{C5F06078-822A-C1E3-B6EB-C8A5DF9764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4169" y="2692196"/>
            <a:ext cx="2825750" cy="3767667"/>
          </a:xfrm>
          <a:prstGeom prst="rect">
            <a:avLst/>
          </a:prstGeom>
        </p:spPr>
      </p:pic>
      <p:sp>
        <p:nvSpPr>
          <p:cNvPr id="15" name="TextBox 14">
            <a:extLst>
              <a:ext uri="{FF2B5EF4-FFF2-40B4-BE49-F238E27FC236}">
                <a16:creationId xmlns:a16="http://schemas.microsoft.com/office/drawing/2014/main" id="{D2EEED12-5BC8-0D19-3872-3F2AB27E9EB2}"/>
              </a:ext>
            </a:extLst>
          </p:cNvPr>
          <p:cNvSpPr txBox="1"/>
          <p:nvPr/>
        </p:nvSpPr>
        <p:spPr>
          <a:xfrm>
            <a:off x="8414168" y="6429999"/>
            <a:ext cx="2825749" cy="461665"/>
          </a:xfrm>
          <a:prstGeom prst="rect">
            <a:avLst/>
          </a:prstGeom>
          <a:noFill/>
        </p:spPr>
        <p:txBody>
          <a:bodyPr wrap="square">
            <a:spAutoFit/>
          </a:bodyPr>
          <a:lstStyle/>
          <a:p>
            <a:r>
              <a:rPr lang="en-US" sz="1200" dirty="0"/>
              <a:t>© Bonnie Zand, </a:t>
            </a:r>
            <a:r>
              <a:rPr lang="en-US" sz="1200" dirty="0">
                <a:hlinkClick r:id="rId6">
                  <a:extLst>
                    <a:ext uri="{A12FA001-AC4F-418D-AE19-62706E023703}">
                      <ahyp:hlinkClr xmlns:ahyp="http://schemas.microsoft.com/office/drawing/2018/hyperlinkcolor" val="tx"/>
                    </a:ext>
                  </a:extLst>
                </a:hlinkClick>
              </a:rPr>
              <a:t>some rights reserved (CC-BY-NC)</a:t>
            </a:r>
            <a:endParaRPr lang="en-US" sz="1200" dirty="0"/>
          </a:p>
        </p:txBody>
      </p:sp>
      <p:sp>
        <p:nvSpPr>
          <p:cNvPr id="17" name="TextBox 16">
            <a:extLst>
              <a:ext uri="{FF2B5EF4-FFF2-40B4-BE49-F238E27FC236}">
                <a16:creationId xmlns:a16="http://schemas.microsoft.com/office/drawing/2014/main" id="{379FB9C9-5871-7051-C330-7FAF567B83C7}"/>
              </a:ext>
            </a:extLst>
          </p:cNvPr>
          <p:cNvSpPr txBox="1"/>
          <p:nvPr/>
        </p:nvSpPr>
        <p:spPr>
          <a:xfrm>
            <a:off x="5264359" y="4468812"/>
            <a:ext cx="3092450" cy="523220"/>
          </a:xfrm>
          <a:prstGeom prst="rect">
            <a:avLst/>
          </a:prstGeom>
          <a:noFill/>
        </p:spPr>
        <p:txBody>
          <a:bodyPr wrap="square">
            <a:spAutoFit/>
          </a:bodyPr>
          <a:lstStyle/>
          <a:p>
            <a:r>
              <a:rPr lang="en-US" sz="1400" dirty="0"/>
              <a:t>© Michelle Orcutt, </a:t>
            </a:r>
            <a:r>
              <a:rPr lang="en-US" sz="1400" dirty="0">
                <a:hlinkClick r:id="rId7">
                  <a:extLst>
                    <a:ext uri="{A12FA001-AC4F-418D-AE19-62706E023703}">
                      <ahyp:hlinkClr xmlns:ahyp="http://schemas.microsoft.com/office/drawing/2018/hyperlinkcolor" val="tx"/>
                    </a:ext>
                  </a:extLst>
                </a:hlinkClick>
              </a:rPr>
              <a:t>some rights reserved (CC-BY)</a:t>
            </a:r>
            <a:endParaRPr lang="en-US" sz="1400" dirty="0"/>
          </a:p>
        </p:txBody>
      </p:sp>
    </p:spTree>
    <p:extLst>
      <p:ext uri="{BB962C8B-B14F-4D97-AF65-F5344CB8AC3E}">
        <p14:creationId xmlns:p14="http://schemas.microsoft.com/office/powerpoint/2010/main" val="3515690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F6F78-2A81-21BB-3B08-E2D7554C9082}"/>
              </a:ext>
            </a:extLst>
          </p:cNvPr>
          <p:cNvSpPr>
            <a:spLocks noGrp="1"/>
          </p:cNvSpPr>
          <p:nvPr>
            <p:ph type="title"/>
          </p:nvPr>
        </p:nvSpPr>
        <p:spPr/>
        <p:txBody>
          <a:bodyPr/>
          <a:lstStyle/>
          <a:p>
            <a:r>
              <a:rPr lang="en-US" dirty="0"/>
              <a:t>Not the only way to create a species distribution!</a:t>
            </a:r>
          </a:p>
        </p:txBody>
      </p:sp>
      <p:sp>
        <p:nvSpPr>
          <p:cNvPr id="3" name="Content Placeholder 2">
            <a:extLst>
              <a:ext uri="{FF2B5EF4-FFF2-40B4-BE49-F238E27FC236}">
                <a16:creationId xmlns:a16="http://schemas.microsoft.com/office/drawing/2014/main" id="{288662D1-5C7D-5E5E-763F-5108CFB91E70}"/>
              </a:ext>
            </a:extLst>
          </p:cNvPr>
          <p:cNvSpPr>
            <a:spLocks noGrp="1"/>
          </p:cNvSpPr>
          <p:nvPr>
            <p:ph idx="1"/>
          </p:nvPr>
        </p:nvSpPr>
        <p:spPr/>
        <p:txBody>
          <a:bodyPr/>
          <a:lstStyle/>
          <a:p>
            <a:pPr marL="514350" indent="-514350">
              <a:buAutoNum type="arabicParenR"/>
            </a:pPr>
            <a:r>
              <a:rPr lang="en-US" dirty="0"/>
              <a:t>Presence only Data</a:t>
            </a:r>
          </a:p>
          <a:p>
            <a:pPr marL="514350" indent="-514350">
              <a:buAutoNum type="arabicParenR"/>
            </a:pPr>
            <a:r>
              <a:rPr lang="en-US" dirty="0"/>
              <a:t>‘Presence/Absence’ Data</a:t>
            </a:r>
          </a:p>
          <a:p>
            <a:pPr marL="514350" indent="-514350">
              <a:buAutoNum type="arabicParenR"/>
            </a:pPr>
            <a:r>
              <a:rPr lang="en-US" dirty="0"/>
              <a:t>‘Presence/Absence’ Data replicated over time</a:t>
            </a:r>
          </a:p>
          <a:p>
            <a:pPr marL="514350" indent="-514350">
              <a:buAutoNum type="arabicParenR"/>
            </a:pPr>
            <a:r>
              <a:rPr lang="en-US" dirty="0"/>
              <a:t>Count Data </a:t>
            </a:r>
          </a:p>
        </p:txBody>
      </p:sp>
    </p:spTree>
    <p:extLst>
      <p:ext uri="{BB962C8B-B14F-4D97-AF65-F5344CB8AC3E}">
        <p14:creationId xmlns:p14="http://schemas.microsoft.com/office/powerpoint/2010/main" val="304963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A1663-8572-4A55-9A6B-C11ECFF6AD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D7CEF7-7F32-1A75-B65E-C20948665C20}"/>
              </a:ext>
            </a:extLst>
          </p:cNvPr>
          <p:cNvSpPr>
            <a:spLocks noGrp="1"/>
          </p:cNvSpPr>
          <p:nvPr>
            <p:ph type="title"/>
          </p:nvPr>
        </p:nvSpPr>
        <p:spPr/>
        <p:txBody>
          <a:bodyPr/>
          <a:lstStyle/>
          <a:p>
            <a:r>
              <a:rPr lang="en-US" dirty="0"/>
              <a:t>Not the only way to create a species distribution!</a:t>
            </a:r>
          </a:p>
        </p:txBody>
      </p:sp>
      <p:sp>
        <p:nvSpPr>
          <p:cNvPr id="3" name="Content Placeholder 2">
            <a:extLst>
              <a:ext uri="{FF2B5EF4-FFF2-40B4-BE49-F238E27FC236}">
                <a16:creationId xmlns:a16="http://schemas.microsoft.com/office/drawing/2014/main" id="{CF7C07DE-D83B-77A8-A694-82C7B41C40F2}"/>
              </a:ext>
            </a:extLst>
          </p:cNvPr>
          <p:cNvSpPr>
            <a:spLocks noGrp="1"/>
          </p:cNvSpPr>
          <p:nvPr>
            <p:ph idx="1"/>
          </p:nvPr>
        </p:nvSpPr>
        <p:spPr/>
        <p:txBody>
          <a:bodyPr/>
          <a:lstStyle/>
          <a:p>
            <a:pPr marL="514350" indent="-514350">
              <a:buAutoNum type="arabicParenR"/>
            </a:pPr>
            <a:r>
              <a:rPr lang="en-US" dirty="0"/>
              <a:t>Presence only Data</a:t>
            </a:r>
          </a:p>
          <a:p>
            <a:pPr marL="514350" indent="-514350">
              <a:buAutoNum type="arabicParenR"/>
            </a:pPr>
            <a:r>
              <a:rPr lang="en-US" dirty="0"/>
              <a:t>‘Presence/Absence’ Data</a:t>
            </a:r>
          </a:p>
          <a:p>
            <a:pPr marL="514350" indent="-514350">
              <a:buAutoNum type="arabicParenR"/>
            </a:pPr>
            <a:r>
              <a:rPr lang="en-US" dirty="0"/>
              <a:t>‘Presence/Absence’ Data replicated over time</a:t>
            </a:r>
          </a:p>
          <a:p>
            <a:pPr marL="514350" indent="-514350">
              <a:buAutoNum type="arabicParenR"/>
            </a:pPr>
            <a:r>
              <a:rPr lang="en-US" dirty="0"/>
              <a:t>Count Data </a:t>
            </a:r>
          </a:p>
        </p:txBody>
      </p:sp>
      <p:cxnSp>
        <p:nvCxnSpPr>
          <p:cNvPr id="9" name="Straight Arrow Connector 8">
            <a:extLst>
              <a:ext uri="{FF2B5EF4-FFF2-40B4-BE49-F238E27FC236}">
                <a16:creationId xmlns:a16="http://schemas.microsoft.com/office/drawing/2014/main" id="{36C101C5-7C5D-0205-2F20-35762443B5AD}"/>
              </a:ext>
            </a:extLst>
          </p:cNvPr>
          <p:cNvCxnSpPr>
            <a:cxnSpLocks/>
          </p:cNvCxnSpPr>
          <p:nvPr/>
        </p:nvCxnSpPr>
        <p:spPr>
          <a:xfrm flipH="1">
            <a:off x="4318000" y="1690688"/>
            <a:ext cx="787400" cy="354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0EC9B73-6AB4-2B7E-9042-87F162F354B7}"/>
              </a:ext>
            </a:extLst>
          </p:cNvPr>
          <p:cNvSpPr txBox="1"/>
          <p:nvPr/>
        </p:nvSpPr>
        <p:spPr>
          <a:xfrm>
            <a:off x="5105400" y="1456293"/>
            <a:ext cx="2933700" cy="369332"/>
          </a:xfrm>
          <a:prstGeom prst="rect">
            <a:avLst/>
          </a:prstGeom>
          <a:noFill/>
        </p:spPr>
        <p:txBody>
          <a:bodyPr wrap="square" rtlCol="0">
            <a:spAutoFit/>
          </a:bodyPr>
          <a:lstStyle/>
          <a:p>
            <a:r>
              <a:rPr lang="en-US" dirty="0"/>
              <a:t>ENMs</a:t>
            </a:r>
          </a:p>
        </p:txBody>
      </p:sp>
      <p:cxnSp>
        <p:nvCxnSpPr>
          <p:cNvPr id="14" name="Straight Arrow Connector 13">
            <a:extLst>
              <a:ext uri="{FF2B5EF4-FFF2-40B4-BE49-F238E27FC236}">
                <a16:creationId xmlns:a16="http://schemas.microsoft.com/office/drawing/2014/main" id="{8CC3FF18-D681-3B79-8059-5D197A6EBA7D}"/>
              </a:ext>
            </a:extLst>
          </p:cNvPr>
          <p:cNvCxnSpPr>
            <a:cxnSpLocks/>
            <a:stCxn id="15" idx="1"/>
          </p:cNvCxnSpPr>
          <p:nvPr/>
        </p:nvCxnSpPr>
        <p:spPr>
          <a:xfrm flipH="1">
            <a:off x="5080000" y="1808917"/>
            <a:ext cx="1847850" cy="74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20D355-5A51-6D04-3991-880ACD9F9A51}"/>
              </a:ext>
            </a:extLst>
          </p:cNvPr>
          <p:cNvSpPr txBox="1"/>
          <p:nvPr/>
        </p:nvSpPr>
        <p:spPr>
          <a:xfrm>
            <a:off x="6927850" y="1624251"/>
            <a:ext cx="2933700" cy="369332"/>
          </a:xfrm>
          <a:prstGeom prst="rect">
            <a:avLst/>
          </a:prstGeom>
          <a:noFill/>
        </p:spPr>
        <p:txBody>
          <a:bodyPr wrap="square" rtlCol="0">
            <a:spAutoFit/>
          </a:bodyPr>
          <a:lstStyle/>
          <a:p>
            <a:r>
              <a:rPr lang="en-US" dirty="0"/>
              <a:t>Occupancy Models (1/0)</a:t>
            </a:r>
          </a:p>
        </p:txBody>
      </p:sp>
      <p:cxnSp>
        <p:nvCxnSpPr>
          <p:cNvPr id="17" name="Straight Arrow Connector 16">
            <a:extLst>
              <a:ext uri="{FF2B5EF4-FFF2-40B4-BE49-F238E27FC236}">
                <a16:creationId xmlns:a16="http://schemas.microsoft.com/office/drawing/2014/main" id="{2837FB8C-839A-C268-1685-4CB32DDA1DB6}"/>
              </a:ext>
            </a:extLst>
          </p:cNvPr>
          <p:cNvCxnSpPr>
            <a:cxnSpLocks/>
            <a:stCxn id="15" idx="2"/>
          </p:cNvCxnSpPr>
          <p:nvPr/>
        </p:nvCxnSpPr>
        <p:spPr>
          <a:xfrm flipH="1">
            <a:off x="7658100" y="1993583"/>
            <a:ext cx="736600" cy="848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3237DF0-1511-B606-3705-691D9BFCF31F}"/>
              </a:ext>
            </a:extLst>
          </p:cNvPr>
          <p:cNvCxnSpPr>
            <a:cxnSpLocks/>
          </p:cNvCxnSpPr>
          <p:nvPr/>
        </p:nvCxnSpPr>
        <p:spPr>
          <a:xfrm flipH="1">
            <a:off x="3136900" y="3589854"/>
            <a:ext cx="48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CD544BA-A2AA-C249-109A-8490E609045E}"/>
              </a:ext>
            </a:extLst>
          </p:cNvPr>
          <p:cNvSpPr txBox="1"/>
          <p:nvPr/>
        </p:nvSpPr>
        <p:spPr>
          <a:xfrm>
            <a:off x="3638550" y="3405188"/>
            <a:ext cx="3549650" cy="369332"/>
          </a:xfrm>
          <a:prstGeom prst="rect">
            <a:avLst/>
          </a:prstGeom>
          <a:noFill/>
        </p:spPr>
        <p:txBody>
          <a:bodyPr wrap="square" rtlCol="0">
            <a:spAutoFit/>
          </a:bodyPr>
          <a:lstStyle/>
          <a:p>
            <a:r>
              <a:rPr lang="en-US" dirty="0"/>
              <a:t>N-Mixture Models</a:t>
            </a:r>
          </a:p>
        </p:txBody>
      </p:sp>
      <p:pic>
        <p:nvPicPr>
          <p:cNvPr id="25" name="Picture 24">
            <a:extLst>
              <a:ext uri="{FF2B5EF4-FFF2-40B4-BE49-F238E27FC236}">
                <a16:creationId xmlns:a16="http://schemas.microsoft.com/office/drawing/2014/main" id="{9B89EDEA-8594-6451-D347-0A645537B676}"/>
              </a:ext>
            </a:extLst>
          </p:cNvPr>
          <p:cNvPicPr>
            <a:picLocks noChangeAspect="1"/>
          </p:cNvPicPr>
          <p:nvPr/>
        </p:nvPicPr>
        <p:blipFill>
          <a:blip r:embed="rId2"/>
          <a:stretch>
            <a:fillRect/>
          </a:stretch>
        </p:blipFill>
        <p:spPr>
          <a:xfrm>
            <a:off x="8242300" y="2272296"/>
            <a:ext cx="3949700" cy="3487681"/>
          </a:xfrm>
          <a:prstGeom prst="rect">
            <a:avLst/>
          </a:prstGeom>
        </p:spPr>
      </p:pic>
      <p:sp>
        <p:nvSpPr>
          <p:cNvPr id="26" name="TextBox 25">
            <a:extLst>
              <a:ext uri="{FF2B5EF4-FFF2-40B4-BE49-F238E27FC236}">
                <a16:creationId xmlns:a16="http://schemas.microsoft.com/office/drawing/2014/main" id="{4009647E-A357-DAF2-D1A3-C9941573A939}"/>
              </a:ext>
            </a:extLst>
          </p:cNvPr>
          <p:cNvSpPr txBox="1"/>
          <p:nvPr/>
        </p:nvSpPr>
        <p:spPr>
          <a:xfrm>
            <a:off x="8679524" y="5694374"/>
            <a:ext cx="3474376" cy="923330"/>
          </a:xfrm>
          <a:prstGeom prst="rect">
            <a:avLst/>
          </a:prstGeom>
          <a:noFill/>
        </p:spPr>
        <p:txBody>
          <a:bodyPr wrap="square" rtlCol="0">
            <a:spAutoFit/>
          </a:bodyPr>
          <a:lstStyle/>
          <a:p>
            <a:r>
              <a:rPr lang="en-US" dirty="0"/>
              <a:t>Occupancy Modeling with replicates to model intensity</a:t>
            </a:r>
          </a:p>
          <a:p>
            <a:r>
              <a:rPr lang="en-US" dirty="0"/>
              <a:t>Kery &amp; Royle 2016</a:t>
            </a:r>
          </a:p>
        </p:txBody>
      </p:sp>
    </p:spTree>
    <p:extLst>
      <p:ext uri="{BB962C8B-B14F-4D97-AF65-F5344CB8AC3E}">
        <p14:creationId xmlns:p14="http://schemas.microsoft.com/office/powerpoint/2010/main" val="86774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8BC00-5077-4A72-D61B-9D3319AE74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FBD74-11E7-4D44-D8B1-6E4CF4FA32C5}"/>
              </a:ext>
            </a:extLst>
          </p:cNvPr>
          <p:cNvSpPr>
            <a:spLocks noGrp="1"/>
          </p:cNvSpPr>
          <p:nvPr>
            <p:ph type="title"/>
          </p:nvPr>
        </p:nvSpPr>
        <p:spPr/>
        <p:txBody>
          <a:bodyPr/>
          <a:lstStyle/>
          <a:p>
            <a:r>
              <a:rPr lang="en-US" dirty="0"/>
              <a:t>Not the only way to create a species distribution!</a:t>
            </a:r>
          </a:p>
        </p:txBody>
      </p:sp>
      <p:sp>
        <p:nvSpPr>
          <p:cNvPr id="3" name="Content Placeholder 2">
            <a:extLst>
              <a:ext uri="{FF2B5EF4-FFF2-40B4-BE49-F238E27FC236}">
                <a16:creationId xmlns:a16="http://schemas.microsoft.com/office/drawing/2014/main" id="{2FB3EE57-0C6F-A4C4-CECA-D0F4737C1D7E}"/>
              </a:ext>
            </a:extLst>
          </p:cNvPr>
          <p:cNvSpPr>
            <a:spLocks noGrp="1"/>
          </p:cNvSpPr>
          <p:nvPr>
            <p:ph idx="1"/>
          </p:nvPr>
        </p:nvSpPr>
        <p:spPr/>
        <p:txBody>
          <a:bodyPr/>
          <a:lstStyle/>
          <a:p>
            <a:pPr marL="514350" indent="-514350">
              <a:buAutoNum type="arabicParenR"/>
            </a:pPr>
            <a:r>
              <a:rPr lang="en-US" dirty="0"/>
              <a:t>Presence only Data</a:t>
            </a:r>
          </a:p>
          <a:p>
            <a:pPr marL="514350" indent="-514350">
              <a:buAutoNum type="arabicParenR"/>
            </a:pPr>
            <a:r>
              <a:rPr lang="en-US" dirty="0"/>
              <a:t>‘Presence/Absence’ Data</a:t>
            </a:r>
          </a:p>
          <a:p>
            <a:pPr marL="514350" indent="-514350">
              <a:buAutoNum type="arabicParenR"/>
            </a:pPr>
            <a:r>
              <a:rPr lang="en-US" dirty="0"/>
              <a:t>‘Presence/Absence’ Data replicated over time</a:t>
            </a:r>
          </a:p>
          <a:p>
            <a:pPr marL="514350" indent="-514350">
              <a:buAutoNum type="arabicParenR"/>
            </a:pPr>
            <a:r>
              <a:rPr lang="en-US" dirty="0"/>
              <a:t>Count Data </a:t>
            </a:r>
          </a:p>
        </p:txBody>
      </p:sp>
      <p:cxnSp>
        <p:nvCxnSpPr>
          <p:cNvPr id="9" name="Straight Arrow Connector 8">
            <a:extLst>
              <a:ext uri="{FF2B5EF4-FFF2-40B4-BE49-F238E27FC236}">
                <a16:creationId xmlns:a16="http://schemas.microsoft.com/office/drawing/2014/main" id="{F65F595A-93B1-9FC6-CB67-9C4AA9DDF977}"/>
              </a:ext>
            </a:extLst>
          </p:cNvPr>
          <p:cNvCxnSpPr>
            <a:cxnSpLocks/>
          </p:cNvCxnSpPr>
          <p:nvPr/>
        </p:nvCxnSpPr>
        <p:spPr>
          <a:xfrm flipH="1">
            <a:off x="4318000" y="1690688"/>
            <a:ext cx="787400" cy="354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482CB32-08BF-E56D-87F4-B42CC0601680}"/>
              </a:ext>
            </a:extLst>
          </p:cNvPr>
          <p:cNvSpPr txBox="1"/>
          <p:nvPr/>
        </p:nvSpPr>
        <p:spPr>
          <a:xfrm>
            <a:off x="5105400" y="1456293"/>
            <a:ext cx="2933700" cy="369332"/>
          </a:xfrm>
          <a:prstGeom prst="rect">
            <a:avLst/>
          </a:prstGeom>
          <a:noFill/>
        </p:spPr>
        <p:txBody>
          <a:bodyPr wrap="square" rtlCol="0">
            <a:spAutoFit/>
          </a:bodyPr>
          <a:lstStyle/>
          <a:p>
            <a:r>
              <a:rPr lang="en-US" dirty="0"/>
              <a:t>ENMs</a:t>
            </a:r>
          </a:p>
        </p:txBody>
      </p:sp>
      <p:cxnSp>
        <p:nvCxnSpPr>
          <p:cNvPr id="14" name="Straight Arrow Connector 13">
            <a:extLst>
              <a:ext uri="{FF2B5EF4-FFF2-40B4-BE49-F238E27FC236}">
                <a16:creationId xmlns:a16="http://schemas.microsoft.com/office/drawing/2014/main" id="{ACD8C8FE-9B9E-8423-64AC-D7F6312B1E9B}"/>
              </a:ext>
            </a:extLst>
          </p:cNvPr>
          <p:cNvCxnSpPr>
            <a:cxnSpLocks/>
            <a:stCxn id="15" idx="1"/>
          </p:cNvCxnSpPr>
          <p:nvPr/>
        </p:nvCxnSpPr>
        <p:spPr>
          <a:xfrm flipH="1">
            <a:off x="5080000" y="1808917"/>
            <a:ext cx="1847850" cy="74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78FF360-760A-5C0B-C5BE-7ED8781A3F6C}"/>
              </a:ext>
            </a:extLst>
          </p:cNvPr>
          <p:cNvSpPr txBox="1"/>
          <p:nvPr/>
        </p:nvSpPr>
        <p:spPr>
          <a:xfrm>
            <a:off x="6927850" y="1624251"/>
            <a:ext cx="2933700" cy="369332"/>
          </a:xfrm>
          <a:prstGeom prst="rect">
            <a:avLst/>
          </a:prstGeom>
          <a:noFill/>
        </p:spPr>
        <p:txBody>
          <a:bodyPr wrap="square" rtlCol="0">
            <a:spAutoFit/>
          </a:bodyPr>
          <a:lstStyle/>
          <a:p>
            <a:r>
              <a:rPr lang="en-US" dirty="0"/>
              <a:t>Occupancy Models (1/0)</a:t>
            </a:r>
          </a:p>
        </p:txBody>
      </p:sp>
      <p:cxnSp>
        <p:nvCxnSpPr>
          <p:cNvPr id="17" name="Straight Arrow Connector 16">
            <a:extLst>
              <a:ext uri="{FF2B5EF4-FFF2-40B4-BE49-F238E27FC236}">
                <a16:creationId xmlns:a16="http://schemas.microsoft.com/office/drawing/2014/main" id="{BE2430AD-5047-F6FD-4967-F18588438099}"/>
              </a:ext>
            </a:extLst>
          </p:cNvPr>
          <p:cNvCxnSpPr>
            <a:cxnSpLocks/>
            <a:stCxn id="15" idx="2"/>
          </p:cNvCxnSpPr>
          <p:nvPr/>
        </p:nvCxnSpPr>
        <p:spPr>
          <a:xfrm flipH="1">
            <a:off x="7658100" y="1993583"/>
            <a:ext cx="736600" cy="848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174816-E516-90FE-C3A4-EF0BA6A127E5}"/>
              </a:ext>
            </a:extLst>
          </p:cNvPr>
          <p:cNvCxnSpPr>
            <a:cxnSpLocks/>
          </p:cNvCxnSpPr>
          <p:nvPr/>
        </p:nvCxnSpPr>
        <p:spPr>
          <a:xfrm flipH="1">
            <a:off x="3136900" y="3589854"/>
            <a:ext cx="48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9C2B5D4-37F1-E6AC-061C-F1361E5A3B40}"/>
              </a:ext>
            </a:extLst>
          </p:cNvPr>
          <p:cNvSpPr txBox="1"/>
          <p:nvPr/>
        </p:nvSpPr>
        <p:spPr>
          <a:xfrm>
            <a:off x="3638550" y="3405188"/>
            <a:ext cx="3549650" cy="369332"/>
          </a:xfrm>
          <a:prstGeom prst="rect">
            <a:avLst/>
          </a:prstGeom>
          <a:noFill/>
        </p:spPr>
        <p:txBody>
          <a:bodyPr wrap="square" rtlCol="0">
            <a:spAutoFit/>
          </a:bodyPr>
          <a:lstStyle/>
          <a:p>
            <a:r>
              <a:rPr lang="en-US" dirty="0"/>
              <a:t>N-Mixture Models</a:t>
            </a:r>
          </a:p>
        </p:txBody>
      </p:sp>
      <p:pic>
        <p:nvPicPr>
          <p:cNvPr id="25" name="Picture 24">
            <a:extLst>
              <a:ext uri="{FF2B5EF4-FFF2-40B4-BE49-F238E27FC236}">
                <a16:creationId xmlns:a16="http://schemas.microsoft.com/office/drawing/2014/main" id="{12784290-02BF-4815-2966-DA546B3454D4}"/>
              </a:ext>
            </a:extLst>
          </p:cNvPr>
          <p:cNvPicPr>
            <a:picLocks noChangeAspect="1"/>
          </p:cNvPicPr>
          <p:nvPr/>
        </p:nvPicPr>
        <p:blipFill>
          <a:blip r:embed="rId2"/>
          <a:stretch>
            <a:fillRect/>
          </a:stretch>
        </p:blipFill>
        <p:spPr>
          <a:xfrm>
            <a:off x="8242300" y="2272296"/>
            <a:ext cx="3949700" cy="3487681"/>
          </a:xfrm>
          <a:prstGeom prst="rect">
            <a:avLst/>
          </a:prstGeom>
        </p:spPr>
      </p:pic>
      <p:sp>
        <p:nvSpPr>
          <p:cNvPr id="26" name="TextBox 25">
            <a:extLst>
              <a:ext uri="{FF2B5EF4-FFF2-40B4-BE49-F238E27FC236}">
                <a16:creationId xmlns:a16="http://schemas.microsoft.com/office/drawing/2014/main" id="{32EFAA8A-33E3-1C35-BFB0-B797770DDC69}"/>
              </a:ext>
            </a:extLst>
          </p:cNvPr>
          <p:cNvSpPr txBox="1"/>
          <p:nvPr/>
        </p:nvSpPr>
        <p:spPr>
          <a:xfrm>
            <a:off x="8679524" y="5694374"/>
            <a:ext cx="3474376" cy="923330"/>
          </a:xfrm>
          <a:prstGeom prst="rect">
            <a:avLst/>
          </a:prstGeom>
          <a:noFill/>
        </p:spPr>
        <p:txBody>
          <a:bodyPr wrap="square" rtlCol="0">
            <a:spAutoFit/>
          </a:bodyPr>
          <a:lstStyle/>
          <a:p>
            <a:r>
              <a:rPr lang="en-US" dirty="0"/>
              <a:t>Occupancy Modeling with replicates to model intensity</a:t>
            </a:r>
          </a:p>
          <a:p>
            <a:r>
              <a:rPr lang="en-US" dirty="0"/>
              <a:t>Kery &amp; Royle 2016</a:t>
            </a:r>
          </a:p>
        </p:txBody>
      </p:sp>
      <p:sp>
        <p:nvSpPr>
          <p:cNvPr id="29" name="Arrow: Down 28">
            <a:extLst>
              <a:ext uri="{FF2B5EF4-FFF2-40B4-BE49-F238E27FC236}">
                <a16:creationId xmlns:a16="http://schemas.microsoft.com/office/drawing/2014/main" id="{BBCFD808-5CAD-D04A-1FA3-758B24D84D8D}"/>
              </a:ext>
            </a:extLst>
          </p:cNvPr>
          <p:cNvSpPr/>
          <p:nvPr/>
        </p:nvSpPr>
        <p:spPr>
          <a:xfrm>
            <a:off x="558800" y="1867694"/>
            <a:ext cx="222250" cy="19068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B2D6D72-17BA-EB56-AD16-3D68AFB9DE79}"/>
              </a:ext>
            </a:extLst>
          </p:cNvPr>
          <p:cNvSpPr txBox="1"/>
          <p:nvPr/>
        </p:nvSpPr>
        <p:spPr>
          <a:xfrm>
            <a:off x="0" y="4016136"/>
            <a:ext cx="2933700" cy="923330"/>
          </a:xfrm>
          <a:prstGeom prst="rect">
            <a:avLst/>
          </a:prstGeom>
          <a:noFill/>
        </p:spPr>
        <p:txBody>
          <a:bodyPr wrap="square" rtlCol="0">
            <a:spAutoFit/>
          </a:bodyPr>
          <a:lstStyle/>
          <a:p>
            <a:r>
              <a:rPr lang="en-US" dirty="0"/>
              <a:t>More Data Rich = Access To More Modeling Methods that allow finer inference</a:t>
            </a:r>
          </a:p>
        </p:txBody>
      </p:sp>
    </p:spTree>
    <p:extLst>
      <p:ext uri="{BB962C8B-B14F-4D97-AF65-F5344CB8AC3E}">
        <p14:creationId xmlns:p14="http://schemas.microsoft.com/office/powerpoint/2010/main" val="122006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D537-5188-3502-6EB5-1B6D8A0E0598}"/>
              </a:ext>
            </a:extLst>
          </p:cNvPr>
          <p:cNvSpPr>
            <a:spLocks noGrp="1"/>
          </p:cNvSpPr>
          <p:nvPr>
            <p:ph type="title"/>
          </p:nvPr>
        </p:nvSpPr>
        <p:spPr>
          <a:xfrm>
            <a:off x="0" y="56097"/>
            <a:ext cx="10515600" cy="1325563"/>
          </a:xfrm>
        </p:spPr>
        <p:txBody>
          <a:bodyPr/>
          <a:lstStyle/>
          <a:p>
            <a:r>
              <a:rPr lang="en-US" dirty="0"/>
              <a:t>Traditional Occupancy Models</a:t>
            </a:r>
          </a:p>
        </p:txBody>
      </p:sp>
      <p:sp>
        <p:nvSpPr>
          <p:cNvPr id="3" name="TextBox 2">
            <a:extLst>
              <a:ext uri="{FF2B5EF4-FFF2-40B4-BE49-F238E27FC236}">
                <a16:creationId xmlns:a16="http://schemas.microsoft.com/office/drawing/2014/main" id="{45A8D86C-8184-1A88-1BF4-17B5801BF634}"/>
              </a:ext>
            </a:extLst>
          </p:cNvPr>
          <p:cNvSpPr txBox="1"/>
          <p:nvPr/>
        </p:nvSpPr>
        <p:spPr>
          <a:xfrm>
            <a:off x="90014" y="1381660"/>
            <a:ext cx="5258111"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Goal: </a:t>
            </a:r>
            <a:r>
              <a:rPr lang="en-US" sz="2400" b="1" dirty="0"/>
              <a:t>Estimate the probability that a species is present in a given site, while accounting for detection error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D69B85FA-15D7-A5F0-ECDE-A36A451191DA}"/>
              </a:ext>
            </a:extLst>
          </p:cNvPr>
          <p:cNvPicPr>
            <a:picLocks noChangeAspect="1"/>
          </p:cNvPicPr>
          <p:nvPr/>
        </p:nvPicPr>
        <p:blipFill>
          <a:blip r:embed="rId2"/>
          <a:stretch>
            <a:fillRect/>
          </a:stretch>
        </p:blipFill>
        <p:spPr>
          <a:xfrm>
            <a:off x="9664300" y="1978786"/>
            <a:ext cx="2010056" cy="1648055"/>
          </a:xfrm>
          <a:prstGeom prst="rect">
            <a:avLst/>
          </a:prstGeom>
        </p:spPr>
      </p:pic>
      <p:pic>
        <p:nvPicPr>
          <p:cNvPr id="6" name="Picture 5">
            <a:extLst>
              <a:ext uri="{FF2B5EF4-FFF2-40B4-BE49-F238E27FC236}">
                <a16:creationId xmlns:a16="http://schemas.microsoft.com/office/drawing/2014/main" id="{BE249876-2257-60D1-F715-FCFA50E2E3E9}"/>
              </a:ext>
            </a:extLst>
          </p:cNvPr>
          <p:cNvPicPr>
            <a:picLocks noChangeAspect="1"/>
          </p:cNvPicPr>
          <p:nvPr/>
        </p:nvPicPr>
        <p:blipFill>
          <a:blip r:embed="rId3"/>
          <a:srcRect/>
          <a:stretch>
            <a:fillRect/>
          </a:stretch>
        </p:blipFill>
        <p:spPr>
          <a:xfrm>
            <a:off x="9502353" y="3626841"/>
            <a:ext cx="2172003" cy="1695687"/>
          </a:xfrm>
          <a:prstGeom prst="rect">
            <a:avLst/>
          </a:prstGeom>
        </p:spPr>
      </p:pic>
      <p:sp>
        <p:nvSpPr>
          <p:cNvPr id="9" name="Rectangle 8">
            <a:extLst>
              <a:ext uri="{FF2B5EF4-FFF2-40B4-BE49-F238E27FC236}">
                <a16:creationId xmlns:a16="http://schemas.microsoft.com/office/drawing/2014/main" id="{38A23DB2-7524-DE68-F383-6A5353CF4BB7}"/>
              </a:ext>
            </a:extLst>
          </p:cNvPr>
          <p:cNvSpPr/>
          <p:nvPr/>
        </p:nvSpPr>
        <p:spPr>
          <a:xfrm>
            <a:off x="6334100" y="1585030"/>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Owl outline">
            <a:extLst>
              <a:ext uri="{FF2B5EF4-FFF2-40B4-BE49-F238E27FC236}">
                <a16:creationId xmlns:a16="http://schemas.microsoft.com/office/drawing/2014/main" id="{FCE72550-1B8C-45CA-EDF0-BC32BA69F1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3641" y="1659814"/>
            <a:ext cx="606175" cy="606175"/>
          </a:xfrm>
          <a:prstGeom prst="rect">
            <a:avLst/>
          </a:prstGeom>
        </p:spPr>
      </p:pic>
      <p:pic>
        <p:nvPicPr>
          <p:cNvPr id="17" name="Graphic 16" descr="Owl outline">
            <a:extLst>
              <a:ext uri="{FF2B5EF4-FFF2-40B4-BE49-F238E27FC236}">
                <a16:creationId xmlns:a16="http://schemas.microsoft.com/office/drawing/2014/main" id="{4D9A1B5D-7953-73B7-76DD-9A97B41C74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4681" y="2426474"/>
            <a:ext cx="640392" cy="640392"/>
          </a:xfrm>
          <a:prstGeom prst="rect">
            <a:avLst/>
          </a:prstGeom>
        </p:spPr>
      </p:pic>
      <p:pic>
        <p:nvPicPr>
          <p:cNvPr id="18" name="Graphic 17" descr="Owl outline">
            <a:extLst>
              <a:ext uri="{FF2B5EF4-FFF2-40B4-BE49-F238E27FC236}">
                <a16:creationId xmlns:a16="http://schemas.microsoft.com/office/drawing/2014/main" id="{33CB55D2-DB10-A84B-6062-ADE427552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49424" y="2426474"/>
            <a:ext cx="640392" cy="640392"/>
          </a:xfrm>
          <a:prstGeom prst="rect">
            <a:avLst/>
          </a:prstGeom>
        </p:spPr>
      </p:pic>
      <p:cxnSp>
        <p:nvCxnSpPr>
          <p:cNvPr id="19" name="Straight Connector 18">
            <a:extLst>
              <a:ext uri="{FF2B5EF4-FFF2-40B4-BE49-F238E27FC236}">
                <a16:creationId xmlns:a16="http://schemas.microsoft.com/office/drawing/2014/main" id="{37DB2F80-917D-6395-432E-BC170EE11AAC}"/>
              </a:ext>
            </a:extLst>
          </p:cNvPr>
          <p:cNvCxnSpPr>
            <a:stCxn id="9" idx="0"/>
            <a:endCxn id="9" idx="2"/>
          </p:cNvCxnSpPr>
          <p:nvPr/>
        </p:nvCxnSpPr>
        <p:spPr>
          <a:xfrm>
            <a:off x="7239357" y="1585030"/>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6A9F05-8220-4872-CA7A-865307F073A6}"/>
              </a:ext>
            </a:extLst>
          </p:cNvPr>
          <p:cNvCxnSpPr>
            <a:stCxn id="9" idx="1"/>
            <a:endCxn id="9" idx="3"/>
          </p:cNvCxnSpPr>
          <p:nvPr/>
        </p:nvCxnSpPr>
        <p:spPr>
          <a:xfrm>
            <a:off x="6334100" y="2359457"/>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747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7A32D-4FB5-94B1-87F2-FC2B049144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5DB314-278C-2C7F-0AF8-C60253568EFC}"/>
              </a:ext>
            </a:extLst>
          </p:cNvPr>
          <p:cNvSpPr>
            <a:spLocks noGrp="1"/>
          </p:cNvSpPr>
          <p:nvPr>
            <p:ph type="title"/>
          </p:nvPr>
        </p:nvSpPr>
        <p:spPr>
          <a:xfrm>
            <a:off x="0" y="56097"/>
            <a:ext cx="10515600" cy="1325563"/>
          </a:xfrm>
        </p:spPr>
        <p:txBody>
          <a:bodyPr/>
          <a:lstStyle/>
          <a:p>
            <a:r>
              <a:rPr lang="en-US" dirty="0"/>
              <a:t>Traditional Occupancy Models</a:t>
            </a:r>
          </a:p>
        </p:txBody>
      </p:sp>
      <p:pic>
        <p:nvPicPr>
          <p:cNvPr id="5" name="Picture 4">
            <a:extLst>
              <a:ext uri="{FF2B5EF4-FFF2-40B4-BE49-F238E27FC236}">
                <a16:creationId xmlns:a16="http://schemas.microsoft.com/office/drawing/2014/main" id="{F413FFD3-B5AE-0916-CF1F-E741F717E8C6}"/>
              </a:ext>
            </a:extLst>
          </p:cNvPr>
          <p:cNvPicPr>
            <a:picLocks noChangeAspect="1"/>
          </p:cNvPicPr>
          <p:nvPr/>
        </p:nvPicPr>
        <p:blipFill>
          <a:blip r:embed="rId2"/>
          <a:stretch>
            <a:fillRect/>
          </a:stretch>
        </p:blipFill>
        <p:spPr>
          <a:xfrm>
            <a:off x="9664300" y="1978786"/>
            <a:ext cx="2010056" cy="1648055"/>
          </a:xfrm>
          <a:prstGeom prst="rect">
            <a:avLst/>
          </a:prstGeom>
        </p:spPr>
      </p:pic>
      <p:pic>
        <p:nvPicPr>
          <p:cNvPr id="7" name="Picture 6">
            <a:extLst>
              <a:ext uri="{FF2B5EF4-FFF2-40B4-BE49-F238E27FC236}">
                <a16:creationId xmlns:a16="http://schemas.microsoft.com/office/drawing/2014/main" id="{DA82577C-4877-F9DC-B14B-C97CE8103C66}"/>
              </a:ext>
            </a:extLst>
          </p:cNvPr>
          <p:cNvPicPr>
            <a:picLocks noChangeAspect="1"/>
          </p:cNvPicPr>
          <p:nvPr/>
        </p:nvPicPr>
        <p:blipFill>
          <a:blip r:embed="rId3"/>
          <a:srcRect/>
          <a:stretch>
            <a:fillRect/>
          </a:stretch>
        </p:blipFill>
        <p:spPr>
          <a:xfrm>
            <a:off x="9502353" y="3626841"/>
            <a:ext cx="2172003" cy="1695687"/>
          </a:xfrm>
          <a:prstGeom prst="rect">
            <a:avLst/>
          </a:prstGeom>
        </p:spPr>
      </p:pic>
      <p:sp>
        <p:nvSpPr>
          <p:cNvPr id="11" name="Rectangle 10">
            <a:extLst>
              <a:ext uri="{FF2B5EF4-FFF2-40B4-BE49-F238E27FC236}">
                <a16:creationId xmlns:a16="http://schemas.microsoft.com/office/drawing/2014/main" id="{4E79306E-A79B-A617-C58C-3A3E858E89BF}"/>
              </a:ext>
            </a:extLst>
          </p:cNvPr>
          <p:cNvSpPr/>
          <p:nvPr/>
        </p:nvSpPr>
        <p:spPr>
          <a:xfrm>
            <a:off x="6334100" y="1585030"/>
            <a:ext cx="1810514" cy="154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Owl outline">
            <a:extLst>
              <a:ext uri="{FF2B5EF4-FFF2-40B4-BE49-F238E27FC236}">
                <a16:creationId xmlns:a16="http://schemas.microsoft.com/office/drawing/2014/main" id="{4D6717FE-5535-C9E5-F08B-B852B22A4B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3641" y="1659814"/>
            <a:ext cx="606175" cy="606175"/>
          </a:xfrm>
          <a:prstGeom prst="rect">
            <a:avLst/>
          </a:prstGeom>
        </p:spPr>
      </p:pic>
      <p:pic>
        <p:nvPicPr>
          <p:cNvPr id="13" name="Graphic 12" descr="Owl outline">
            <a:extLst>
              <a:ext uri="{FF2B5EF4-FFF2-40B4-BE49-F238E27FC236}">
                <a16:creationId xmlns:a16="http://schemas.microsoft.com/office/drawing/2014/main" id="{CB2B4A65-4E9F-02C5-FD3D-BB59CDFB08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4681" y="2426474"/>
            <a:ext cx="640392" cy="640392"/>
          </a:xfrm>
          <a:prstGeom prst="rect">
            <a:avLst/>
          </a:prstGeom>
        </p:spPr>
      </p:pic>
      <p:pic>
        <p:nvPicPr>
          <p:cNvPr id="14" name="Graphic 13" descr="Owl outline">
            <a:extLst>
              <a:ext uri="{FF2B5EF4-FFF2-40B4-BE49-F238E27FC236}">
                <a16:creationId xmlns:a16="http://schemas.microsoft.com/office/drawing/2014/main" id="{FA3A86EB-E250-4A0E-C8F4-582D4F0620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49424" y="2426474"/>
            <a:ext cx="640392" cy="640392"/>
          </a:xfrm>
          <a:prstGeom prst="rect">
            <a:avLst/>
          </a:prstGeom>
        </p:spPr>
      </p:pic>
      <p:cxnSp>
        <p:nvCxnSpPr>
          <p:cNvPr id="15" name="Straight Connector 14">
            <a:extLst>
              <a:ext uri="{FF2B5EF4-FFF2-40B4-BE49-F238E27FC236}">
                <a16:creationId xmlns:a16="http://schemas.microsoft.com/office/drawing/2014/main" id="{575A93E1-AC70-5936-6C7A-2EFEBEDCC906}"/>
              </a:ext>
            </a:extLst>
          </p:cNvPr>
          <p:cNvCxnSpPr>
            <a:stCxn id="11" idx="0"/>
            <a:endCxn id="11" idx="2"/>
          </p:cNvCxnSpPr>
          <p:nvPr/>
        </p:nvCxnSpPr>
        <p:spPr>
          <a:xfrm>
            <a:off x="7239357" y="1585030"/>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7389B1-A880-5A2C-8BEC-CE757D3B1E60}"/>
              </a:ext>
            </a:extLst>
          </p:cNvPr>
          <p:cNvCxnSpPr>
            <a:stCxn id="11" idx="1"/>
            <a:endCxn id="11" idx="3"/>
          </p:cNvCxnSpPr>
          <p:nvPr/>
        </p:nvCxnSpPr>
        <p:spPr>
          <a:xfrm>
            <a:off x="6334100" y="2359457"/>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78BF3-3FDE-F746-4A36-BB3853D16BBC}"/>
              </a:ext>
            </a:extLst>
          </p:cNvPr>
          <p:cNvSpPr txBox="1"/>
          <p:nvPr/>
        </p:nvSpPr>
        <p:spPr>
          <a:xfrm>
            <a:off x="90014" y="1381660"/>
            <a:ext cx="5258111"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Goal: Estimate the probability that a species is present in a given site, while accounting for detection error</a:t>
            </a:r>
          </a:p>
          <a:p>
            <a:pPr marL="285750" indent="-285750">
              <a:buFont typeface="Arial" panose="020B0604020202020204" pitchFamily="34" charset="0"/>
              <a:buChar char="•"/>
            </a:pPr>
            <a:r>
              <a:rPr lang="en-US" sz="2400" b="1" dirty="0"/>
              <a:t>Requires “Presence/Absence” more accurately “Detection/</a:t>
            </a:r>
            <a:r>
              <a:rPr lang="en-US" sz="2400" b="1" dirty="0" err="1"/>
              <a:t>NonDetection</a:t>
            </a:r>
            <a:r>
              <a:rPr lang="en-US" sz="2400" b="1" dirty="0"/>
              <a:t>” data.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13944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0416F-DF97-1474-8DFC-9786C75927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9CAEAA-A00E-A604-3035-67A9BE531ECC}"/>
              </a:ext>
            </a:extLst>
          </p:cNvPr>
          <p:cNvSpPr>
            <a:spLocks noGrp="1"/>
          </p:cNvSpPr>
          <p:nvPr>
            <p:ph type="title"/>
          </p:nvPr>
        </p:nvSpPr>
        <p:spPr>
          <a:xfrm>
            <a:off x="0" y="56097"/>
            <a:ext cx="10515600" cy="1325563"/>
          </a:xfrm>
        </p:spPr>
        <p:txBody>
          <a:bodyPr/>
          <a:lstStyle/>
          <a:p>
            <a:r>
              <a:rPr lang="en-US" dirty="0"/>
              <a:t>Traditional Occupancy Models</a:t>
            </a:r>
          </a:p>
        </p:txBody>
      </p:sp>
      <p:pic>
        <p:nvPicPr>
          <p:cNvPr id="5" name="Picture 4">
            <a:extLst>
              <a:ext uri="{FF2B5EF4-FFF2-40B4-BE49-F238E27FC236}">
                <a16:creationId xmlns:a16="http://schemas.microsoft.com/office/drawing/2014/main" id="{76039997-B4C7-0D1B-FF3F-3424A299F3A0}"/>
              </a:ext>
            </a:extLst>
          </p:cNvPr>
          <p:cNvPicPr>
            <a:picLocks noChangeAspect="1"/>
          </p:cNvPicPr>
          <p:nvPr/>
        </p:nvPicPr>
        <p:blipFill>
          <a:blip r:embed="rId2"/>
          <a:stretch>
            <a:fillRect/>
          </a:stretch>
        </p:blipFill>
        <p:spPr>
          <a:xfrm>
            <a:off x="9664300" y="1978786"/>
            <a:ext cx="2010056" cy="1648055"/>
          </a:xfrm>
          <a:prstGeom prst="rect">
            <a:avLst/>
          </a:prstGeom>
        </p:spPr>
      </p:pic>
      <p:pic>
        <p:nvPicPr>
          <p:cNvPr id="7" name="Picture 6">
            <a:extLst>
              <a:ext uri="{FF2B5EF4-FFF2-40B4-BE49-F238E27FC236}">
                <a16:creationId xmlns:a16="http://schemas.microsoft.com/office/drawing/2014/main" id="{22038051-5DCA-6D8E-44C6-EFE49D1FEAB5}"/>
              </a:ext>
            </a:extLst>
          </p:cNvPr>
          <p:cNvPicPr>
            <a:picLocks noChangeAspect="1"/>
          </p:cNvPicPr>
          <p:nvPr/>
        </p:nvPicPr>
        <p:blipFill>
          <a:blip r:embed="rId3"/>
          <a:srcRect/>
          <a:stretch>
            <a:fillRect/>
          </a:stretch>
        </p:blipFill>
        <p:spPr>
          <a:xfrm>
            <a:off x="9502353" y="3626841"/>
            <a:ext cx="2172003" cy="1695687"/>
          </a:xfrm>
          <a:prstGeom prst="rect">
            <a:avLst/>
          </a:prstGeom>
        </p:spPr>
      </p:pic>
      <p:sp>
        <p:nvSpPr>
          <p:cNvPr id="11" name="Rectangle 10">
            <a:extLst>
              <a:ext uri="{FF2B5EF4-FFF2-40B4-BE49-F238E27FC236}">
                <a16:creationId xmlns:a16="http://schemas.microsoft.com/office/drawing/2014/main" id="{7BC8255F-76B9-9050-2EC4-4BDDB51C7159}"/>
              </a:ext>
            </a:extLst>
          </p:cNvPr>
          <p:cNvSpPr/>
          <p:nvPr/>
        </p:nvSpPr>
        <p:spPr>
          <a:xfrm>
            <a:off x="6334100" y="1585030"/>
            <a:ext cx="1810514" cy="1548853"/>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Owl outline">
            <a:extLst>
              <a:ext uri="{FF2B5EF4-FFF2-40B4-BE49-F238E27FC236}">
                <a16:creationId xmlns:a16="http://schemas.microsoft.com/office/drawing/2014/main" id="{6CFBCBAA-D1AE-6550-210C-F9439CE616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3641" y="1659814"/>
            <a:ext cx="606175" cy="606175"/>
          </a:xfrm>
          <a:prstGeom prst="rect">
            <a:avLst/>
          </a:prstGeom>
        </p:spPr>
      </p:pic>
      <p:pic>
        <p:nvPicPr>
          <p:cNvPr id="13" name="Graphic 12" descr="Owl outline">
            <a:extLst>
              <a:ext uri="{FF2B5EF4-FFF2-40B4-BE49-F238E27FC236}">
                <a16:creationId xmlns:a16="http://schemas.microsoft.com/office/drawing/2014/main" id="{715D3B78-29E9-087A-5C35-CDACC3490A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4681" y="2426474"/>
            <a:ext cx="640392" cy="640392"/>
          </a:xfrm>
          <a:prstGeom prst="rect">
            <a:avLst/>
          </a:prstGeom>
        </p:spPr>
      </p:pic>
      <p:pic>
        <p:nvPicPr>
          <p:cNvPr id="14" name="Graphic 13" descr="Owl outline">
            <a:extLst>
              <a:ext uri="{FF2B5EF4-FFF2-40B4-BE49-F238E27FC236}">
                <a16:creationId xmlns:a16="http://schemas.microsoft.com/office/drawing/2014/main" id="{B3A404B8-8DA4-732B-EF69-5C7CDF6F4A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49424" y="2426474"/>
            <a:ext cx="640392" cy="640392"/>
          </a:xfrm>
          <a:prstGeom prst="rect">
            <a:avLst/>
          </a:prstGeom>
        </p:spPr>
      </p:pic>
      <p:cxnSp>
        <p:nvCxnSpPr>
          <p:cNvPr id="15" name="Straight Connector 14">
            <a:extLst>
              <a:ext uri="{FF2B5EF4-FFF2-40B4-BE49-F238E27FC236}">
                <a16:creationId xmlns:a16="http://schemas.microsoft.com/office/drawing/2014/main" id="{0A574854-8B12-B3FB-3367-783D338DEDE5}"/>
              </a:ext>
            </a:extLst>
          </p:cNvPr>
          <p:cNvCxnSpPr>
            <a:stCxn id="11" idx="0"/>
            <a:endCxn id="11" idx="2"/>
          </p:cNvCxnSpPr>
          <p:nvPr/>
        </p:nvCxnSpPr>
        <p:spPr>
          <a:xfrm>
            <a:off x="7239357" y="1585030"/>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E7B978A-626B-4825-7C27-4B7784DA68FB}"/>
              </a:ext>
            </a:extLst>
          </p:cNvPr>
          <p:cNvCxnSpPr>
            <a:stCxn id="11" idx="1"/>
            <a:endCxn id="11" idx="3"/>
          </p:cNvCxnSpPr>
          <p:nvPr/>
        </p:nvCxnSpPr>
        <p:spPr>
          <a:xfrm>
            <a:off x="6334100" y="2359457"/>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Arrow: Down 2">
            <a:extLst>
              <a:ext uri="{FF2B5EF4-FFF2-40B4-BE49-F238E27FC236}">
                <a16:creationId xmlns:a16="http://schemas.microsoft.com/office/drawing/2014/main" id="{D4BD341F-F5A7-2C81-63A3-62666A6485D5}"/>
              </a:ext>
            </a:extLst>
          </p:cNvPr>
          <p:cNvSpPr/>
          <p:nvPr/>
        </p:nvSpPr>
        <p:spPr>
          <a:xfrm>
            <a:off x="9687709" y="1334339"/>
            <a:ext cx="339699" cy="609600"/>
          </a:xfrm>
          <a:prstGeom prst="down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9843B9F-B992-1BAF-BA16-888175BB1B96}"/>
              </a:ext>
            </a:extLst>
          </p:cNvPr>
          <p:cNvSpPr txBox="1"/>
          <p:nvPr/>
        </p:nvSpPr>
        <p:spPr>
          <a:xfrm>
            <a:off x="9525762" y="1007333"/>
            <a:ext cx="698333" cy="369332"/>
          </a:xfrm>
          <a:prstGeom prst="rect">
            <a:avLst/>
          </a:prstGeom>
          <a:noFill/>
        </p:spPr>
        <p:txBody>
          <a:bodyPr wrap="none" rtlCol="0">
            <a:spAutoFit/>
          </a:bodyPr>
          <a:lstStyle/>
          <a:p>
            <a:r>
              <a:rPr lang="en-US" dirty="0"/>
              <a:t>Sites!</a:t>
            </a:r>
          </a:p>
        </p:txBody>
      </p:sp>
      <p:sp>
        <p:nvSpPr>
          <p:cNvPr id="6" name="TextBox 5">
            <a:extLst>
              <a:ext uri="{FF2B5EF4-FFF2-40B4-BE49-F238E27FC236}">
                <a16:creationId xmlns:a16="http://schemas.microsoft.com/office/drawing/2014/main" id="{C3CEF369-A2AF-C99D-2371-F75646EE12BB}"/>
              </a:ext>
            </a:extLst>
          </p:cNvPr>
          <p:cNvSpPr txBox="1"/>
          <p:nvPr/>
        </p:nvSpPr>
        <p:spPr>
          <a:xfrm>
            <a:off x="90014" y="1381660"/>
            <a:ext cx="5258111"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Goal: Estimate the probability that a species is present in a given site, while accounting for detection error</a:t>
            </a:r>
          </a:p>
          <a:p>
            <a:pPr marL="285750" indent="-285750">
              <a:buFont typeface="Arial" panose="020B0604020202020204" pitchFamily="34" charset="0"/>
              <a:buChar char="•"/>
            </a:pPr>
            <a:r>
              <a:rPr lang="en-US" sz="2400" dirty="0"/>
              <a:t>Requires “Presence/Absence” or more accurately, “Detection/</a:t>
            </a:r>
            <a:r>
              <a:rPr lang="en-US" sz="2400" dirty="0" err="1"/>
              <a:t>NonDetection</a:t>
            </a:r>
            <a:r>
              <a:rPr lang="en-US" sz="2400" dirty="0"/>
              <a:t>” data. </a:t>
            </a:r>
          </a:p>
          <a:p>
            <a:pPr marL="285750" indent="-285750">
              <a:buFont typeface="Arial" panose="020B0604020202020204" pitchFamily="34" charset="0"/>
              <a:buChar char="•"/>
            </a:pPr>
            <a:r>
              <a:rPr lang="en-US" sz="2400" b="1" dirty="0"/>
              <a:t>Replicated Across Sites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245407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23B6E-39F1-7C99-689C-3FCDE7DA76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95E81F-D134-CCFE-5AB6-B8FEAE875AB8}"/>
              </a:ext>
            </a:extLst>
          </p:cNvPr>
          <p:cNvSpPr>
            <a:spLocks noGrp="1"/>
          </p:cNvSpPr>
          <p:nvPr>
            <p:ph type="title"/>
          </p:nvPr>
        </p:nvSpPr>
        <p:spPr>
          <a:xfrm>
            <a:off x="0" y="56097"/>
            <a:ext cx="10515600" cy="1325563"/>
          </a:xfrm>
        </p:spPr>
        <p:txBody>
          <a:bodyPr/>
          <a:lstStyle/>
          <a:p>
            <a:r>
              <a:rPr lang="en-US" dirty="0"/>
              <a:t>Traditional Occupancy Models</a:t>
            </a:r>
          </a:p>
        </p:txBody>
      </p:sp>
      <p:pic>
        <p:nvPicPr>
          <p:cNvPr id="5" name="Picture 4">
            <a:extLst>
              <a:ext uri="{FF2B5EF4-FFF2-40B4-BE49-F238E27FC236}">
                <a16:creationId xmlns:a16="http://schemas.microsoft.com/office/drawing/2014/main" id="{D4A18746-659E-0C7C-E59F-B8184E11E281}"/>
              </a:ext>
            </a:extLst>
          </p:cNvPr>
          <p:cNvPicPr>
            <a:picLocks noChangeAspect="1"/>
          </p:cNvPicPr>
          <p:nvPr/>
        </p:nvPicPr>
        <p:blipFill>
          <a:blip r:embed="rId2"/>
          <a:stretch>
            <a:fillRect/>
          </a:stretch>
        </p:blipFill>
        <p:spPr>
          <a:xfrm>
            <a:off x="9664300" y="1978786"/>
            <a:ext cx="2010056" cy="1648055"/>
          </a:xfrm>
          <a:prstGeom prst="rect">
            <a:avLst/>
          </a:prstGeom>
        </p:spPr>
      </p:pic>
      <p:pic>
        <p:nvPicPr>
          <p:cNvPr id="7" name="Picture 6">
            <a:extLst>
              <a:ext uri="{FF2B5EF4-FFF2-40B4-BE49-F238E27FC236}">
                <a16:creationId xmlns:a16="http://schemas.microsoft.com/office/drawing/2014/main" id="{2DB06623-691C-C7F2-4C5B-7C6E26863E97}"/>
              </a:ext>
            </a:extLst>
          </p:cNvPr>
          <p:cNvPicPr>
            <a:picLocks noChangeAspect="1"/>
          </p:cNvPicPr>
          <p:nvPr/>
        </p:nvPicPr>
        <p:blipFill>
          <a:blip r:embed="rId3"/>
          <a:srcRect/>
          <a:stretch>
            <a:fillRect/>
          </a:stretch>
        </p:blipFill>
        <p:spPr>
          <a:xfrm>
            <a:off x="9502353" y="3626841"/>
            <a:ext cx="2172003" cy="1695687"/>
          </a:xfrm>
          <a:prstGeom prst="rect">
            <a:avLst/>
          </a:prstGeom>
        </p:spPr>
      </p:pic>
      <p:sp>
        <p:nvSpPr>
          <p:cNvPr id="11" name="Rectangle 10">
            <a:extLst>
              <a:ext uri="{FF2B5EF4-FFF2-40B4-BE49-F238E27FC236}">
                <a16:creationId xmlns:a16="http://schemas.microsoft.com/office/drawing/2014/main" id="{16FF300C-0370-2F89-EEF3-6B5031BF84CB}"/>
              </a:ext>
            </a:extLst>
          </p:cNvPr>
          <p:cNvSpPr/>
          <p:nvPr/>
        </p:nvSpPr>
        <p:spPr>
          <a:xfrm>
            <a:off x="6334100" y="1585030"/>
            <a:ext cx="1810514" cy="1548853"/>
          </a:xfrm>
          <a:prstGeom prst="rect">
            <a:avLst/>
          </a:prstGeom>
          <a:solidFill>
            <a:schemeClr val="accent5">
              <a:lumMod val="40000"/>
              <a:lumOff val="6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Owl outline">
            <a:extLst>
              <a:ext uri="{FF2B5EF4-FFF2-40B4-BE49-F238E27FC236}">
                <a16:creationId xmlns:a16="http://schemas.microsoft.com/office/drawing/2014/main" id="{A8C5A9EE-854F-72AD-0E24-B64C6ADC3B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3641" y="1659814"/>
            <a:ext cx="606175" cy="606175"/>
          </a:xfrm>
          <a:prstGeom prst="rect">
            <a:avLst/>
          </a:prstGeom>
        </p:spPr>
      </p:pic>
      <p:pic>
        <p:nvPicPr>
          <p:cNvPr id="13" name="Graphic 12" descr="Owl outline">
            <a:extLst>
              <a:ext uri="{FF2B5EF4-FFF2-40B4-BE49-F238E27FC236}">
                <a16:creationId xmlns:a16="http://schemas.microsoft.com/office/drawing/2014/main" id="{D67A03DE-BFA9-E84F-498D-CB1C7C0762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4681" y="2426474"/>
            <a:ext cx="640392" cy="640392"/>
          </a:xfrm>
          <a:prstGeom prst="rect">
            <a:avLst/>
          </a:prstGeom>
        </p:spPr>
      </p:pic>
      <p:pic>
        <p:nvPicPr>
          <p:cNvPr id="14" name="Graphic 13" descr="Owl outline">
            <a:extLst>
              <a:ext uri="{FF2B5EF4-FFF2-40B4-BE49-F238E27FC236}">
                <a16:creationId xmlns:a16="http://schemas.microsoft.com/office/drawing/2014/main" id="{6D93FB0B-28DA-23EE-F130-BA6CA17AD4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49424" y="2426474"/>
            <a:ext cx="640392" cy="640392"/>
          </a:xfrm>
          <a:prstGeom prst="rect">
            <a:avLst/>
          </a:prstGeom>
        </p:spPr>
      </p:pic>
      <p:cxnSp>
        <p:nvCxnSpPr>
          <p:cNvPr id="15" name="Straight Connector 14">
            <a:extLst>
              <a:ext uri="{FF2B5EF4-FFF2-40B4-BE49-F238E27FC236}">
                <a16:creationId xmlns:a16="http://schemas.microsoft.com/office/drawing/2014/main" id="{0D3572D1-3AA5-D8BF-D24A-BC6E2B91E273}"/>
              </a:ext>
            </a:extLst>
          </p:cNvPr>
          <p:cNvCxnSpPr>
            <a:stCxn id="11" idx="0"/>
            <a:endCxn id="11" idx="2"/>
          </p:cNvCxnSpPr>
          <p:nvPr/>
        </p:nvCxnSpPr>
        <p:spPr>
          <a:xfrm>
            <a:off x="7239357" y="1585030"/>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13CF815-BA50-E58B-0BF7-AB1559B393B2}"/>
              </a:ext>
            </a:extLst>
          </p:cNvPr>
          <p:cNvCxnSpPr>
            <a:stCxn id="11" idx="1"/>
            <a:endCxn id="11" idx="3"/>
          </p:cNvCxnSpPr>
          <p:nvPr/>
        </p:nvCxnSpPr>
        <p:spPr>
          <a:xfrm>
            <a:off x="6334100" y="2359457"/>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Arrow: Down 2">
            <a:extLst>
              <a:ext uri="{FF2B5EF4-FFF2-40B4-BE49-F238E27FC236}">
                <a16:creationId xmlns:a16="http://schemas.microsoft.com/office/drawing/2014/main" id="{84EF7DAC-FBC8-FA4B-EA1F-BC89F92B5B4F}"/>
              </a:ext>
            </a:extLst>
          </p:cNvPr>
          <p:cNvSpPr/>
          <p:nvPr/>
        </p:nvSpPr>
        <p:spPr>
          <a:xfrm>
            <a:off x="9687709" y="1334339"/>
            <a:ext cx="339699" cy="609600"/>
          </a:xfrm>
          <a:prstGeom prst="down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6D4B4E4-2E08-E30A-A6CC-05184A2BCF1E}"/>
              </a:ext>
            </a:extLst>
          </p:cNvPr>
          <p:cNvSpPr txBox="1"/>
          <p:nvPr/>
        </p:nvSpPr>
        <p:spPr>
          <a:xfrm>
            <a:off x="9525762" y="1007333"/>
            <a:ext cx="698333" cy="369332"/>
          </a:xfrm>
          <a:prstGeom prst="rect">
            <a:avLst/>
          </a:prstGeom>
          <a:noFill/>
        </p:spPr>
        <p:txBody>
          <a:bodyPr wrap="none" rtlCol="0">
            <a:spAutoFit/>
          </a:bodyPr>
          <a:lstStyle/>
          <a:p>
            <a:r>
              <a:rPr lang="en-US" dirty="0"/>
              <a:t>Sites!</a:t>
            </a:r>
          </a:p>
        </p:txBody>
      </p:sp>
      <p:sp>
        <p:nvSpPr>
          <p:cNvPr id="10" name="Rectangle 9">
            <a:extLst>
              <a:ext uri="{FF2B5EF4-FFF2-40B4-BE49-F238E27FC236}">
                <a16:creationId xmlns:a16="http://schemas.microsoft.com/office/drawing/2014/main" id="{88EF3515-605D-8AE5-C2C6-DC4AEB4DD7C1}"/>
              </a:ext>
            </a:extLst>
          </p:cNvPr>
          <p:cNvSpPr/>
          <p:nvPr/>
        </p:nvSpPr>
        <p:spPr>
          <a:xfrm>
            <a:off x="6334100" y="3233303"/>
            <a:ext cx="1810514" cy="1548853"/>
          </a:xfrm>
          <a:prstGeom prst="rect">
            <a:avLst/>
          </a:prstGeom>
          <a:solidFill>
            <a:schemeClr val="accent5">
              <a:lumMod val="40000"/>
              <a:lumOff val="6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descr="Owl outline">
            <a:extLst>
              <a:ext uri="{FF2B5EF4-FFF2-40B4-BE49-F238E27FC236}">
                <a16:creationId xmlns:a16="http://schemas.microsoft.com/office/drawing/2014/main" id="{2E792769-F60F-F775-781D-EDAD65AD44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3641" y="3308087"/>
            <a:ext cx="606175" cy="606175"/>
          </a:xfrm>
          <a:prstGeom prst="rect">
            <a:avLst/>
          </a:prstGeom>
        </p:spPr>
      </p:pic>
      <p:pic>
        <p:nvPicPr>
          <p:cNvPr id="19" name="Graphic 18" descr="Owl outline">
            <a:extLst>
              <a:ext uri="{FF2B5EF4-FFF2-40B4-BE49-F238E27FC236}">
                <a16:creationId xmlns:a16="http://schemas.microsoft.com/office/drawing/2014/main" id="{C0BD3FF1-F31F-4C28-81F9-0AC0819344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49424" y="4074747"/>
            <a:ext cx="640392" cy="640392"/>
          </a:xfrm>
          <a:prstGeom prst="rect">
            <a:avLst/>
          </a:prstGeom>
        </p:spPr>
      </p:pic>
      <p:cxnSp>
        <p:nvCxnSpPr>
          <p:cNvPr id="20" name="Straight Connector 19">
            <a:extLst>
              <a:ext uri="{FF2B5EF4-FFF2-40B4-BE49-F238E27FC236}">
                <a16:creationId xmlns:a16="http://schemas.microsoft.com/office/drawing/2014/main" id="{F76583EF-05FC-D07C-3E80-EBF457F53319}"/>
              </a:ext>
            </a:extLst>
          </p:cNvPr>
          <p:cNvCxnSpPr>
            <a:cxnSpLocks/>
            <a:stCxn id="10" idx="0"/>
            <a:endCxn id="10" idx="2"/>
          </p:cNvCxnSpPr>
          <p:nvPr/>
        </p:nvCxnSpPr>
        <p:spPr>
          <a:xfrm>
            <a:off x="7239357" y="3233303"/>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00A876-90C2-3E08-A37D-6C8E6C871EB1}"/>
              </a:ext>
            </a:extLst>
          </p:cNvPr>
          <p:cNvCxnSpPr>
            <a:cxnSpLocks/>
            <a:stCxn id="10" idx="1"/>
            <a:endCxn id="10" idx="3"/>
          </p:cNvCxnSpPr>
          <p:nvPr/>
        </p:nvCxnSpPr>
        <p:spPr>
          <a:xfrm>
            <a:off x="6334100" y="4007730"/>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B8C05AB-7B24-0A81-CFB7-24BC20DBB2C6}"/>
              </a:ext>
            </a:extLst>
          </p:cNvPr>
          <p:cNvSpPr/>
          <p:nvPr/>
        </p:nvSpPr>
        <p:spPr>
          <a:xfrm>
            <a:off x="6334100" y="4875624"/>
            <a:ext cx="1810514" cy="1548853"/>
          </a:xfrm>
          <a:prstGeom prst="rect">
            <a:avLst/>
          </a:prstGeom>
          <a:solidFill>
            <a:schemeClr val="accent5">
              <a:lumMod val="40000"/>
              <a:lumOff val="6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Graphic 23" descr="Owl outline">
            <a:extLst>
              <a:ext uri="{FF2B5EF4-FFF2-40B4-BE49-F238E27FC236}">
                <a16:creationId xmlns:a16="http://schemas.microsoft.com/office/drawing/2014/main" id="{5992D95C-22F6-1632-9F37-CF9DAA9C7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3641" y="4950408"/>
            <a:ext cx="606175" cy="606175"/>
          </a:xfrm>
          <a:prstGeom prst="rect">
            <a:avLst/>
          </a:prstGeom>
        </p:spPr>
      </p:pic>
      <p:pic>
        <p:nvPicPr>
          <p:cNvPr id="25" name="Graphic 24" descr="Owl outline">
            <a:extLst>
              <a:ext uri="{FF2B5EF4-FFF2-40B4-BE49-F238E27FC236}">
                <a16:creationId xmlns:a16="http://schemas.microsoft.com/office/drawing/2014/main" id="{FECA2675-C45B-0BD7-700A-065AB48C4F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4681" y="5717068"/>
            <a:ext cx="640392" cy="640392"/>
          </a:xfrm>
          <a:prstGeom prst="rect">
            <a:avLst/>
          </a:prstGeom>
        </p:spPr>
      </p:pic>
      <p:cxnSp>
        <p:nvCxnSpPr>
          <p:cNvPr id="27" name="Straight Connector 26">
            <a:extLst>
              <a:ext uri="{FF2B5EF4-FFF2-40B4-BE49-F238E27FC236}">
                <a16:creationId xmlns:a16="http://schemas.microsoft.com/office/drawing/2014/main" id="{9A76EE60-5C07-983B-1075-E86F102FF840}"/>
              </a:ext>
            </a:extLst>
          </p:cNvPr>
          <p:cNvCxnSpPr>
            <a:stCxn id="23" idx="0"/>
            <a:endCxn id="23" idx="2"/>
          </p:cNvCxnSpPr>
          <p:nvPr/>
        </p:nvCxnSpPr>
        <p:spPr>
          <a:xfrm>
            <a:off x="7239357" y="4875624"/>
            <a:ext cx="0" cy="15488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CC2EFB1-8BAA-0982-C4B3-006219A85916}"/>
              </a:ext>
            </a:extLst>
          </p:cNvPr>
          <p:cNvCxnSpPr>
            <a:stCxn id="23" idx="1"/>
            <a:endCxn id="23" idx="3"/>
          </p:cNvCxnSpPr>
          <p:nvPr/>
        </p:nvCxnSpPr>
        <p:spPr>
          <a:xfrm>
            <a:off x="6334100" y="5650051"/>
            <a:ext cx="18105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id="{381B4A3B-0E20-B793-D87F-2091B6C01BD1}"/>
              </a:ext>
            </a:extLst>
          </p:cNvPr>
          <p:cNvSpPr/>
          <p:nvPr/>
        </p:nvSpPr>
        <p:spPr>
          <a:xfrm>
            <a:off x="10820671" y="1511403"/>
            <a:ext cx="192228" cy="432536"/>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F3B71849-1639-9E74-873E-91BA2FB6125C}"/>
              </a:ext>
            </a:extLst>
          </p:cNvPr>
          <p:cNvSpPr/>
          <p:nvPr/>
        </p:nvSpPr>
        <p:spPr>
          <a:xfrm>
            <a:off x="11099473" y="1511403"/>
            <a:ext cx="192228" cy="432536"/>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43DA022E-C7EC-4EC0-1CD3-2E0338E44F1C}"/>
              </a:ext>
            </a:extLst>
          </p:cNvPr>
          <p:cNvSpPr/>
          <p:nvPr/>
        </p:nvSpPr>
        <p:spPr>
          <a:xfrm>
            <a:off x="11378275" y="1511403"/>
            <a:ext cx="192228" cy="432536"/>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F8F8B68-B83E-057E-D2F8-1BCE43DEB4A3}"/>
              </a:ext>
            </a:extLst>
          </p:cNvPr>
          <p:cNvSpPr txBox="1"/>
          <p:nvPr/>
        </p:nvSpPr>
        <p:spPr>
          <a:xfrm>
            <a:off x="10869337" y="1185569"/>
            <a:ext cx="724878" cy="369332"/>
          </a:xfrm>
          <a:prstGeom prst="rect">
            <a:avLst/>
          </a:prstGeom>
          <a:noFill/>
        </p:spPr>
        <p:txBody>
          <a:bodyPr wrap="none" rtlCol="0">
            <a:spAutoFit/>
          </a:bodyPr>
          <a:lstStyle/>
          <a:p>
            <a:r>
              <a:rPr lang="en-US" dirty="0"/>
              <a:t>Time!</a:t>
            </a:r>
          </a:p>
        </p:txBody>
      </p:sp>
      <p:sp>
        <p:nvSpPr>
          <p:cNvPr id="33" name="Arrow: Down 32">
            <a:extLst>
              <a:ext uri="{FF2B5EF4-FFF2-40B4-BE49-F238E27FC236}">
                <a16:creationId xmlns:a16="http://schemas.microsoft.com/office/drawing/2014/main" id="{B95A1090-FE8A-8CF9-7BC6-E91B928C28E2}"/>
              </a:ext>
            </a:extLst>
          </p:cNvPr>
          <p:cNvSpPr/>
          <p:nvPr/>
        </p:nvSpPr>
        <p:spPr>
          <a:xfrm rot="3002194">
            <a:off x="8355717" y="1975095"/>
            <a:ext cx="192228" cy="432536"/>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FB652124-611D-F8C1-CDFE-4934451EF3FF}"/>
              </a:ext>
            </a:extLst>
          </p:cNvPr>
          <p:cNvSpPr/>
          <p:nvPr/>
        </p:nvSpPr>
        <p:spPr>
          <a:xfrm rot="3002194">
            <a:off x="8347428" y="3623148"/>
            <a:ext cx="192228" cy="432536"/>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4F7743A8-C12D-738A-5331-258E1A450B68}"/>
              </a:ext>
            </a:extLst>
          </p:cNvPr>
          <p:cNvSpPr/>
          <p:nvPr/>
        </p:nvSpPr>
        <p:spPr>
          <a:xfrm rot="3002194">
            <a:off x="8355716" y="5266787"/>
            <a:ext cx="192228" cy="432536"/>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53C05D8-1F0E-C0C8-7B17-937B1D90E968}"/>
              </a:ext>
            </a:extLst>
          </p:cNvPr>
          <p:cNvSpPr txBox="1"/>
          <p:nvPr/>
        </p:nvSpPr>
        <p:spPr>
          <a:xfrm>
            <a:off x="90014" y="1381660"/>
            <a:ext cx="5258111"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Goal: Estimate the probability that a species is present in a given site, while accounting for detection error</a:t>
            </a:r>
          </a:p>
          <a:p>
            <a:pPr marL="285750" indent="-285750">
              <a:buFont typeface="Arial" panose="020B0604020202020204" pitchFamily="34" charset="0"/>
              <a:buChar char="•"/>
            </a:pPr>
            <a:r>
              <a:rPr lang="en-US" sz="2400" dirty="0"/>
              <a:t>Requires “Presence/Absence” or more accurately, “Detection/</a:t>
            </a:r>
            <a:r>
              <a:rPr lang="en-US" sz="2400" dirty="0" err="1"/>
              <a:t>NonDetection</a:t>
            </a:r>
            <a:r>
              <a:rPr lang="en-US" sz="2400" dirty="0"/>
              <a:t>” data. </a:t>
            </a:r>
          </a:p>
          <a:p>
            <a:pPr marL="285750" indent="-285750">
              <a:buFont typeface="Arial" panose="020B0604020202020204" pitchFamily="34" charset="0"/>
              <a:buChar char="•"/>
            </a:pPr>
            <a:r>
              <a:rPr lang="en-US" sz="2400" dirty="0"/>
              <a:t>Replicated Across Sites </a:t>
            </a:r>
          </a:p>
          <a:p>
            <a:pPr marL="285750" indent="-285750">
              <a:buFont typeface="Arial" panose="020B0604020202020204" pitchFamily="34" charset="0"/>
              <a:buChar char="•"/>
            </a:pPr>
            <a:r>
              <a:rPr lang="en-US" sz="2400" b="1" dirty="0"/>
              <a:t>Replicated Across Time </a:t>
            </a:r>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768523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84046d1-ddcb-4d5f-b287-59f9fc70ad9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8105BE8D95C9645BDB48A804185E3D5" ma:contentTypeVersion="11" ma:contentTypeDescription="Create a new document." ma:contentTypeScope="" ma:versionID="d01bd945dcb43d36f7c19caf7f7f1bfa">
  <xsd:schema xmlns:xsd="http://www.w3.org/2001/XMLSchema" xmlns:xs="http://www.w3.org/2001/XMLSchema" xmlns:p="http://schemas.microsoft.com/office/2006/metadata/properties" xmlns:ns3="084046d1-ddcb-4d5f-b287-59f9fc70ad98" xmlns:ns4="4e90abaa-7d0c-4a95-9b55-365b2d102a9f" targetNamespace="http://schemas.microsoft.com/office/2006/metadata/properties" ma:root="true" ma:fieldsID="934d06ee7fe91d7be66e2e5e37074de2" ns3:_="" ns4:_="">
    <xsd:import namespace="084046d1-ddcb-4d5f-b287-59f9fc70ad98"/>
    <xsd:import namespace="4e90abaa-7d0c-4a95-9b55-365b2d102a9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GenerationTime" minOccurs="0"/>
                <xsd:element ref="ns3:MediaServiceEventHashCode" minOccurs="0"/>
                <xsd:element ref="ns3:MediaServiceOCR"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046d1-ddcb-4d5f-b287-59f9fc70ad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0abaa-7d0c-4a95-9b55-365b2d102a9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7BAD9E-EA03-4D50-B0CC-78205248D8DF}">
  <ds:schemaRefs>
    <ds:schemaRef ds:uri="http://purl.org/dc/terms/"/>
    <ds:schemaRef ds:uri="http://www.w3.org/XML/1998/namespace"/>
    <ds:schemaRef ds:uri="http://purl.org/dc/elements/1.1/"/>
    <ds:schemaRef ds:uri="http://schemas.microsoft.com/office/2006/documentManagement/types"/>
    <ds:schemaRef ds:uri="http://schemas.openxmlformats.org/package/2006/metadata/core-properties"/>
    <ds:schemaRef ds:uri="084046d1-ddcb-4d5f-b287-59f9fc70ad98"/>
    <ds:schemaRef ds:uri="http://schemas.microsoft.com/office/2006/metadata/properties"/>
    <ds:schemaRef ds:uri="http://schemas.microsoft.com/office/infopath/2007/PartnerControls"/>
    <ds:schemaRef ds:uri="4e90abaa-7d0c-4a95-9b55-365b2d102a9f"/>
    <ds:schemaRef ds:uri="http://purl.org/dc/dcmitype/"/>
  </ds:schemaRefs>
</ds:datastoreItem>
</file>

<file path=customXml/itemProps2.xml><?xml version="1.0" encoding="utf-8"?>
<ds:datastoreItem xmlns:ds="http://schemas.openxmlformats.org/officeDocument/2006/customXml" ds:itemID="{BE57B623-A917-4E27-8452-5BB6C8ABEC87}">
  <ds:schemaRefs>
    <ds:schemaRef ds:uri="http://schemas.microsoft.com/sharepoint/v3/contenttype/forms"/>
  </ds:schemaRefs>
</ds:datastoreItem>
</file>

<file path=customXml/itemProps3.xml><?xml version="1.0" encoding="utf-8"?>
<ds:datastoreItem xmlns:ds="http://schemas.openxmlformats.org/officeDocument/2006/customXml" ds:itemID="{CFEBF0D3-AA4C-45A6-9CE5-C7EBAAE183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046d1-ddcb-4d5f-b287-59f9fc70ad98"/>
    <ds:schemaRef ds:uri="4e90abaa-7d0c-4a95-9b55-365b2d102a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2183</TotalTime>
  <Words>1740</Words>
  <Application>Microsoft Office PowerPoint</Application>
  <PresentationFormat>Widescreen</PresentationFormat>
  <Paragraphs>166</Paragraphs>
  <Slides>24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Arial</vt:lpstr>
      <vt:lpstr>Calibri</vt:lpstr>
      <vt:lpstr>Calibri Light</vt:lpstr>
      <vt:lpstr>Office Theme</vt:lpstr>
      <vt:lpstr>An Introduction to  Occupancy Models  with Collections Data </vt:lpstr>
      <vt:lpstr>Background: Species Distribution Models </vt:lpstr>
      <vt:lpstr>Not the only way to create a species distribution!</vt:lpstr>
      <vt:lpstr>Not the only way to create a species distribution!</vt:lpstr>
      <vt:lpstr>Not the only way to create a species distribution!</vt:lpstr>
      <vt:lpstr>Traditional Occupancy Models</vt:lpstr>
      <vt:lpstr>Traditional Occupancy Models</vt:lpstr>
      <vt:lpstr>Traditional Occupancy Models</vt:lpstr>
      <vt:lpstr>Traditional Occupancy Models</vt:lpstr>
      <vt:lpstr>Traditional Occupancy Models</vt:lpstr>
      <vt:lpstr> Detection Probability Can Be Quantified </vt:lpstr>
      <vt:lpstr> Covariates Can Be Added to the Model</vt:lpstr>
      <vt:lpstr>Not the only way to create a species distribution!</vt:lpstr>
      <vt:lpstr>New Methods for Using Museum Specimen Data</vt:lpstr>
      <vt:lpstr>New Methods for Using Museum Specimen Data</vt:lpstr>
      <vt:lpstr>New Methods for Using Museum Specimen Data</vt:lpstr>
      <vt:lpstr>New Methods for Using Museum Specimen Data</vt:lpstr>
      <vt:lpstr>New Methods for Using Museum Specimen Data</vt:lpstr>
      <vt:lpstr>New Methods for Using Museum Specimen Data</vt:lpstr>
      <vt:lpstr>New Methods for Using Museum Specimen Data</vt:lpstr>
      <vt:lpstr>Multi-Species Occupancy Models: Case-study with Arctic or Boreal Butterflies</vt:lpstr>
      <vt:lpstr>PowerPoint Presentation</vt:lpstr>
      <vt:lpstr>PowerPoint Presentation</vt:lpstr>
      <vt:lpstr>So much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Occupancy Models</dc:title>
  <dc:creator>Miller, Jared</dc:creator>
  <cp:lastModifiedBy>Miller, Jared</cp:lastModifiedBy>
  <cp:revision>3</cp:revision>
  <dcterms:created xsi:type="dcterms:W3CDTF">2023-11-14T17:30:52Z</dcterms:created>
  <dcterms:modified xsi:type="dcterms:W3CDTF">2025-07-27T05:02:51Z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0x010100D8105BE8D95C9645BDB48A804185E3D5</vt:lpwstr>
  </property>
</Properties>
</file>