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1246A52-C757-4E91-8C07-7146ED0A1508}" type="datetimeFigureOut">
              <a:rPr lang="ru-RU" smtClean="0"/>
              <a:t>30.10.2022</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211533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1246A52-C757-4E91-8C07-7146ED0A1508}" type="datetimeFigureOut">
              <a:rPr lang="ru-RU" smtClean="0"/>
              <a:t>30.10.2022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143716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1246A52-C757-4E91-8C07-7146ED0A1508}" type="datetimeFigureOut">
              <a:rPr lang="ru-RU" smtClean="0"/>
              <a:t>30.10.2022</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1608D2-77EE-4F1E-9161-935BCEC4184C}"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48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A1246A52-C757-4E91-8C07-7146ED0A1508}" type="datetimeFigureOut">
              <a:rPr lang="ru-RU" smtClean="0"/>
              <a:t>30.10.2022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3970114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A1246A52-C757-4E91-8C07-7146ED0A1508}" type="datetimeFigureOut">
              <a:rPr lang="ru-RU" smtClean="0"/>
              <a:t>30.10.2022</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1608D2-77EE-4F1E-9161-935BCEC4184C}"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7446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A1246A52-C757-4E91-8C07-7146ED0A1508}" type="datetimeFigureOut">
              <a:rPr lang="ru-RU" smtClean="0"/>
              <a:t>30.10.2022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2088524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1246A52-C757-4E91-8C07-7146ED0A1508}" type="datetimeFigureOut">
              <a:rPr lang="ru-RU" smtClean="0"/>
              <a:t>30.10.2022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379867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1246A52-C757-4E91-8C07-7146ED0A1508}" type="datetimeFigureOut">
              <a:rPr lang="ru-RU" smtClean="0"/>
              <a:t>30.10.2022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15919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1246A52-C757-4E91-8C07-7146ED0A1508}" type="datetimeFigureOut">
              <a:rPr lang="ru-RU" smtClean="0"/>
              <a:t>30.10.2022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418449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1246A52-C757-4E91-8C07-7146ED0A1508}" type="datetimeFigureOut">
              <a:rPr lang="ru-RU" smtClean="0"/>
              <a:t>30.10.2022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163767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1246A52-C757-4E91-8C07-7146ED0A1508}" type="datetimeFigureOut">
              <a:rPr lang="ru-RU" smtClean="0"/>
              <a:t>30.10.2022</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63045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1246A52-C757-4E91-8C07-7146ED0A1508}" type="datetimeFigureOut">
              <a:rPr lang="ru-RU" smtClean="0"/>
              <a:t>30.10.2022</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191010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1246A52-C757-4E91-8C07-7146ED0A1508}" type="datetimeFigureOut">
              <a:rPr lang="ru-RU" smtClean="0"/>
              <a:t>30.10.2022</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2577389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46A52-C757-4E91-8C07-7146ED0A1508}" type="datetimeFigureOut">
              <a:rPr lang="ru-RU" smtClean="0"/>
              <a:t>30.10.2022</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148534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1246A52-C757-4E91-8C07-7146ED0A1508}" type="datetimeFigureOut">
              <a:rPr lang="ru-RU" smtClean="0"/>
              <a:t>30.10.2022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90742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1246A52-C757-4E91-8C07-7146ED0A1508}" type="datetimeFigureOut">
              <a:rPr lang="ru-RU" smtClean="0"/>
              <a:t>30.10.2022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1608D2-77EE-4F1E-9161-935BCEC4184C}" type="slidenum">
              <a:rPr lang="ru-RU" smtClean="0"/>
              <a:t>‹#›</a:t>
            </a:fld>
            <a:endParaRPr lang="ru-RU"/>
          </a:p>
        </p:txBody>
      </p:sp>
    </p:spTree>
    <p:extLst>
      <p:ext uri="{BB962C8B-B14F-4D97-AF65-F5344CB8AC3E}">
        <p14:creationId xmlns:p14="http://schemas.microsoft.com/office/powerpoint/2010/main" val="171012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246A52-C757-4E91-8C07-7146ED0A1508}" type="datetimeFigureOut">
              <a:rPr lang="ru-RU" smtClean="0"/>
              <a:t>30.10.2022</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21608D2-77EE-4F1E-9161-935BCEC4184C}" type="slidenum">
              <a:rPr lang="ru-RU" smtClean="0"/>
              <a:t>‹#›</a:t>
            </a:fld>
            <a:endParaRPr lang="ru-RU"/>
          </a:p>
        </p:txBody>
      </p:sp>
    </p:spTree>
    <p:extLst>
      <p:ext uri="{BB962C8B-B14F-4D97-AF65-F5344CB8AC3E}">
        <p14:creationId xmlns:p14="http://schemas.microsoft.com/office/powerpoint/2010/main" val="80807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235DD4-D4B5-2515-3665-F09E89B129FB}"/>
              </a:ext>
            </a:extLst>
          </p:cNvPr>
          <p:cNvSpPr>
            <a:spLocks noGrp="1"/>
          </p:cNvSpPr>
          <p:nvPr>
            <p:ph type="ctrTitle"/>
          </p:nvPr>
        </p:nvSpPr>
        <p:spPr/>
        <p:txBody>
          <a:bodyPr/>
          <a:lstStyle/>
          <a:p>
            <a:r>
              <a:rPr lang="ru-RU" dirty="0"/>
              <a:t>Личностный рост и адаптация</a:t>
            </a:r>
          </a:p>
        </p:txBody>
      </p:sp>
      <p:sp>
        <p:nvSpPr>
          <p:cNvPr id="3" name="Подзаголовок 2">
            <a:extLst>
              <a:ext uri="{FF2B5EF4-FFF2-40B4-BE49-F238E27FC236}">
                <a16:creationId xmlns:a16="http://schemas.microsoft.com/office/drawing/2014/main" id="{A00BF610-CD83-57A7-D2DF-A7FA5AD8D83A}"/>
              </a:ext>
            </a:extLst>
          </p:cNvPr>
          <p:cNvSpPr>
            <a:spLocks noGrp="1"/>
          </p:cNvSpPr>
          <p:nvPr>
            <p:ph type="subTitle" idx="1"/>
          </p:nvPr>
        </p:nvSpPr>
        <p:spPr/>
        <p:txBody>
          <a:bodyPr/>
          <a:lstStyle/>
          <a:p>
            <a:r>
              <a:rPr lang="ru-RU" dirty="0"/>
              <a:t>Романов Данила ПИ-06</a:t>
            </a:r>
          </a:p>
        </p:txBody>
      </p:sp>
    </p:spTree>
    <p:extLst>
      <p:ext uri="{BB962C8B-B14F-4D97-AF65-F5344CB8AC3E}">
        <p14:creationId xmlns:p14="http://schemas.microsoft.com/office/powerpoint/2010/main" val="2747743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0AE358-8F10-CB74-3F0E-10938523A781}"/>
              </a:ext>
            </a:extLst>
          </p:cNvPr>
          <p:cNvSpPr>
            <a:spLocks noGrp="1"/>
          </p:cNvSpPr>
          <p:nvPr>
            <p:ph type="title"/>
          </p:nvPr>
        </p:nvSpPr>
        <p:spPr>
          <a:xfrm>
            <a:off x="1811690" y="632987"/>
            <a:ext cx="8911687" cy="1280890"/>
          </a:xfrm>
        </p:spPr>
        <p:txBody>
          <a:bodyPr/>
          <a:lstStyle/>
          <a:p>
            <a:r>
              <a:rPr lang="ru-RU" dirty="0"/>
              <a:t>Личностный рост — что это</a:t>
            </a:r>
          </a:p>
        </p:txBody>
      </p:sp>
      <p:sp>
        <p:nvSpPr>
          <p:cNvPr id="3" name="Объект 2">
            <a:extLst>
              <a:ext uri="{FF2B5EF4-FFF2-40B4-BE49-F238E27FC236}">
                <a16:creationId xmlns:a16="http://schemas.microsoft.com/office/drawing/2014/main" id="{E5DC902A-5CB2-FF46-CEAE-AEFBC0DC51A1}"/>
              </a:ext>
            </a:extLst>
          </p:cNvPr>
          <p:cNvSpPr>
            <a:spLocks noGrp="1"/>
          </p:cNvSpPr>
          <p:nvPr>
            <p:ph idx="1"/>
          </p:nvPr>
        </p:nvSpPr>
        <p:spPr>
          <a:xfrm>
            <a:off x="1811690" y="1671961"/>
            <a:ext cx="8915400" cy="1825841"/>
          </a:xfrm>
        </p:spPr>
        <p:txBody>
          <a:bodyPr>
            <a:normAutofit fontScale="85000" lnSpcReduction="20000"/>
          </a:bodyPr>
          <a:lstStyle/>
          <a:p>
            <a:r>
              <a:rPr lang="ru-RU" dirty="0"/>
              <a:t>Личностный рост можно назвать постоянным и непрерывным процессом саморазвития, благодаря которому человек прокачивает себя, нарабатывает определенные качества, достигает поставленных целей, а также повышает качество жизни и уровень удовлетворенности ею. Реализация собственного потенциала позволяет заниматься любимым делом и проживать яркую, насыщенную жизнь.</a:t>
            </a:r>
          </a:p>
          <a:p>
            <a:endParaRPr lang="ru-RU" dirty="0"/>
          </a:p>
          <a:p>
            <a:r>
              <a:rPr lang="ru-RU" dirty="0"/>
              <a:t>Работая над собой, мы формируем новый мир вокруг. Но весь путь точно не будет простым и безоблачным.</a:t>
            </a:r>
          </a:p>
        </p:txBody>
      </p:sp>
      <p:pic>
        <p:nvPicPr>
          <p:cNvPr id="1026" name="Picture 2" descr="Личностный рост и саморазвитие">
            <a:extLst>
              <a:ext uri="{FF2B5EF4-FFF2-40B4-BE49-F238E27FC236}">
                <a16:creationId xmlns:a16="http://schemas.microsoft.com/office/drawing/2014/main" id="{D998EB78-E4D9-6226-D4BA-8246949DC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809" y="3737591"/>
            <a:ext cx="6520040" cy="289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16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34F173-4FF6-EAA2-B429-093DFD53DDCF}"/>
              </a:ext>
            </a:extLst>
          </p:cNvPr>
          <p:cNvSpPr txBox="1"/>
          <p:nvPr/>
        </p:nvSpPr>
        <p:spPr>
          <a:xfrm>
            <a:off x="1681117" y="2305615"/>
            <a:ext cx="8829766" cy="1815882"/>
          </a:xfrm>
          <a:prstGeom prst="rect">
            <a:avLst/>
          </a:prstGeom>
          <a:noFill/>
        </p:spPr>
        <p:txBody>
          <a:bodyPr wrap="square" rtlCol="0">
            <a:spAutoFit/>
          </a:bodyPr>
          <a:lstStyle/>
          <a:p>
            <a:pPr algn="ctr"/>
            <a:r>
              <a:rPr lang="ru-RU" sz="2800" dirty="0"/>
              <a:t>Личностный рост — это своеобразный вызов, проверка на прочность. Преодолеть возникающие трудности можно только благодаря внутреннему стержню и силам.</a:t>
            </a:r>
          </a:p>
        </p:txBody>
      </p:sp>
      <p:sp>
        <p:nvSpPr>
          <p:cNvPr id="6" name="AutoShape 4" descr="Психология личностного роста">
            <a:extLst>
              <a:ext uri="{FF2B5EF4-FFF2-40B4-BE49-F238E27FC236}">
                <a16:creationId xmlns:a16="http://schemas.microsoft.com/office/drawing/2014/main" id="{CDD5236F-E6BA-BE3C-8C55-FB72D36A556F}"/>
              </a:ext>
            </a:extLst>
          </p:cNvPr>
          <p:cNvSpPr>
            <a:spLocks noChangeAspect="1" noChangeArrowheads="1"/>
          </p:cNvSpPr>
          <p:nvPr/>
        </p:nvSpPr>
        <p:spPr bwMode="auto">
          <a:xfrm>
            <a:off x="5943600" y="3276600"/>
            <a:ext cx="2072936" cy="20729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92948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A2353C-27BF-B02E-F5D6-0A8B6B2D9872}"/>
              </a:ext>
            </a:extLst>
          </p:cNvPr>
          <p:cNvSpPr>
            <a:spLocks noGrp="1"/>
          </p:cNvSpPr>
          <p:nvPr>
            <p:ph type="title"/>
          </p:nvPr>
        </p:nvSpPr>
        <p:spPr>
          <a:xfrm>
            <a:off x="1971488" y="712887"/>
            <a:ext cx="8911687" cy="1280890"/>
          </a:xfrm>
        </p:spPr>
        <p:txBody>
          <a:bodyPr/>
          <a:lstStyle/>
          <a:p>
            <a:r>
              <a:rPr lang="ru-RU" dirty="0"/>
              <a:t>Психология личностного роста</a:t>
            </a:r>
          </a:p>
        </p:txBody>
      </p:sp>
      <p:sp>
        <p:nvSpPr>
          <p:cNvPr id="6" name="AutoShape 6">
            <a:extLst>
              <a:ext uri="{FF2B5EF4-FFF2-40B4-BE49-F238E27FC236}">
                <a16:creationId xmlns:a16="http://schemas.microsoft.com/office/drawing/2014/main" id="{E42B89AE-D00B-0FCA-0C63-0CBB37E9A66A}"/>
              </a:ext>
            </a:extLst>
          </p:cNvPr>
          <p:cNvSpPr>
            <a:spLocks noChangeAspect="1" noChangeArrowheads="1"/>
          </p:cNvSpPr>
          <p:nvPr/>
        </p:nvSpPr>
        <p:spPr bwMode="auto">
          <a:xfrm>
            <a:off x="5527049" y="42087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8">
            <a:extLst>
              <a:ext uri="{FF2B5EF4-FFF2-40B4-BE49-F238E27FC236}">
                <a16:creationId xmlns:a16="http://schemas.microsoft.com/office/drawing/2014/main" id="{AEBD00A8-F0F0-A13A-40B3-A7EA68BFA6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Объект 14">
            <a:extLst>
              <a:ext uri="{FF2B5EF4-FFF2-40B4-BE49-F238E27FC236}">
                <a16:creationId xmlns:a16="http://schemas.microsoft.com/office/drawing/2014/main" id="{8B8A77E1-3DC5-18B2-116A-52953A69B9AF}"/>
              </a:ext>
            </a:extLst>
          </p:cNvPr>
          <p:cNvSpPr>
            <a:spLocks noGrp="1"/>
          </p:cNvSpPr>
          <p:nvPr>
            <p:ph idx="1"/>
          </p:nvPr>
        </p:nvSpPr>
        <p:spPr>
          <a:xfrm>
            <a:off x="156214" y="1441512"/>
            <a:ext cx="5285798" cy="5305517"/>
          </a:xfrm>
        </p:spPr>
        <p:txBody>
          <a:bodyPr>
            <a:normAutofit fontScale="92500" lnSpcReduction="20000"/>
          </a:bodyPr>
          <a:lstStyle/>
          <a:p>
            <a:r>
              <a:rPr lang="ru-RU" dirty="0">
                <a:solidFill>
                  <a:schemeClr val="tx1"/>
                </a:solidFill>
              </a:rPr>
              <a:t>Современная психология может дать множество определений личностному развитию. Однако, как бы это ни называлось (рост, выход на новый уровень, прокачка и т. д.), суть у таких изменений одна. Саморазвитие — это ощутимая и наглядная трансформация человека, повышение его потенциала, раскрытие внутренних ресурсов.</a:t>
            </a:r>
          </a:p>
          <a:p>
            <a:endParaRPr lang="ru-RU" dirty="0">
              <a:solidFill>
                <a:schemeClr val="tx1"/>
              </a:solidFill>
            </a:endParaRPr>
          </a:p>
          <a:p>
            <a:r>
              <a:rPr lang="ru-RU" dirty="0">
                <a:solidFill>
                  <a:schemeClr val="tx1"/>
                </a:solidFill>
              </a:rPr>
              <a:t>Можно даже не знать, какой путь был проделан, но метаморфозы, которые происходят с человеком, всегда видны невооруженным глазом. Личностное</a:t>
            </a:r>
            <a:r>
              <a:rPr lang="en-US" dirty="0">
                <a:solidFill>
                  <a:schemeClr val="tx1"/>
                </a:solidFill>
              </a:rPr>
              <a:t> </a:t>
            </a:r>
            <a:r>
              <a:rPr lang="ru-RU" dirty="0">
                <a:solidFill>
                  <a:schemeClr val="tx1"/>
                </a:solidFill>
              </a:rPr>
              <a:t>развитие позволяет стать полноценным хозяином собственной жизни, оно открывает новые грани личности, в буквальном смысле обогащает внутренний мир. Основными характеристиками данного процесса изменений можно назвать его направленность, активность и масштабность.</a:t>
            </a:r>
          </a:p>
        </p:txBody>
      </p:sp>
      <p:pic>
        <p:nvPicPr>
          <p:cNvPr id="17" name="Рисунок 16">
            <a:extLst>
              <a:ext uri="{FF2B5EF4-FFF2-40B4-BE49-F238E27FC236}">
                <a16:creationId xmlns:a16="http://schemas.microsoft.com/office/drawing/2014/main" id="{336D5A28-35DC-B9F4-82D3-F4B69EB84D83}"/>
              </a:ext>
            </a:extLst>
          </p:cNvPr>
          <p:cNvPicPr>
            <a:picLocks noChangeAspect="1"/>
          </p:cNvPicPr>
          <p:nvPr/>
        </p:nvPicPr>
        <p:blipFill>
          <a:blip r:embed="rId2"/>
          <a:stretch>
            <a:fillRect/>
          </a:stretch>
        </p:blipFill>
        <p:spPr>
          <a:xfrm>
            <a:off x="5521039" y="1784413"/>
            <a:ext cx="6670961" cy="3733060"/>
          </a:xfrm>
          <a:prstGeom prst="rect">
            <a:avLst/>
          </a:prstGeom>
        </p:spPr>
      </p:pic>
    </p:spTree>
    <p:extLst>
      <p:ext uri="{BB962C8B-B14F-4D97-AF65-F5344CB8AC3E}">
        <p14:creationId xmlns:p14="http://schemas.microsoft.com/office/powerpoint/2010/main" val="4208577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95D82D-8C9D-B89F-1FBA-23A568ACA5CB}"/>
              </a:ext>
            </a:extLst>
          </p:cNvPr>
          <p:cNvSpPr>
            <a:spLocks noGrp="1"/>
          </p:cNvSpPr>
          <p:nvPr>
            <p:ph type="title"/>
          </p:nvPr>
        </p:nvSpPr>
        <p:spPr>
          <a:xfrm>
            <a:off x="1640156" y="615202"/>
            <a:ext cx="8911687" cy="663152"/>
          </a:xfrm>
        </p:spPr>
        <p:txBody>
          <a:bodyPr/>
          <a:lstStyle/>
          <a:p>
            <a:r>
              <a:rPr lang="ru-RU" dirty="0"/>
              <a:t>10 признаков личностного роста</a:t>
            </a:r>
          </a:p>
        </p:txBody>
      </p:sp>
      <p:sp>
        <p:nvSpPr>
          <p:cNvPr id="3" name="Объект 2">
            <a:extLst>
              <a:ext uri="{FF2B5EF4-FFF2-40B4-BE49-F238E27FC236}">
                <a16:creationId xmlns:a16="http://schemas.microsoft.com/office/drawing/2014/main" id="{010BBA27-81AB-B94E-729F-BAAEB84B5EFE}"/>
              </a:ext>
            </a:extLst>
          </p:cNvPr>
          <p:cNvSpPr>
            <a:spLocks noGrp="1"/>
          </p:cNvSpPr>
          <p:nvPr>
            <p:ph idx="1"/>
          </p:nvPr>
        </p:nvSpPr>
        <p:spPr>
          <a:xfrm>
            <a:off x="1636443" y="1470448"/>
            <a:ext cx="8915400" cy="1044606"/>
          </a:xfrm>
        </p:spPr>
        <p:txBody>
          <a:bodyPr/>
          <a:lstStyle/>
          <a:p>
            <a:r>
              <a:rPr lang="ru-RU" dirty="0"/>
              <a:t>Владимир Львович Леви — один из выдающихся психологов, кто просто и доступно рассказывает про личностный рост. В своих трудах писатель обозначил основные показатели развития личности</a:t>
            </a:r>
          </a:p>
        </p:txBody>
      </p:sp>
      <p:pic>
        <p:nvPicPr>
          <p:cNvPr id="5" name="Рисунок 4">
            <a:extLst>
              <a:ext uri="{FF2B5EF4-FFF2-40B4-BE49-F238E27FC236}">
                <a16:creationId xmlns:a16="http://schemas.microsoft.com/office/drawing/2014/main" id="{E75B7B65-31F1-9B36-8BAD-DE4F763ADE66}"/>
              </a:ext>
            </a:extLst>
          </p:cNvPr>
          <p:cNvPicPr>
            <a:picLocks noChangeAspect="1"/>
          </p:cNvPicPr>
          <p:nvPr/>
        </p:nvPicPr>
        <p:blipFill>
          <a:blip r:embed="rId2"/>
          <a:stretch>
            <a:fillRect/>
          </a:stretch>
        </p:blipFill>
        <p:spPr>
          <a:xfrm>
            <a:off x="2459848" y="2515054"/>
            <a:ext cx="7268589" cy="4153480"/>
          </a:xfrm>
          <a:prstGeom prst="rect">
            <a:avLst/>
          </a:prstGeom>
        </p:spPr>
      </p:pic>
    </p:spTree>
    <p:extLst>
      <p:ext uri="{BB962C8B-B14F-4D97-AF65-F5344CB8AC3E}">
        <p14:creationId xmlns:p14="http://schemas.microsoft.com/office/powerpoint/2010/main" val="296401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FC6ED8-927E-C7D3-520F-3BA10411568F}"/>
              </a:ext>
            </a:extLst>
          </p:cNvPr>
          <p:cNvSpPr>
            <a:spLocks noGrp="1"/>
          </p:cNvSpPr>
          <p:nvPr>
            <p:ph type="title"/>
          </p:nvPr>
        </p:nvSpPr>
        <p:spPr>
          <a:xfrm>
            <a:off x="1767302" y="695132"/>
            <a:ext cx="8911687" cy="1280890"/>
          </a:xfrm>
        </p:spPr>
        <p:txBody>
          <a:bodyPr/>
          <a:lstStyle/>
          <a:p>
            <a:r>
              <a:rPr lang="ru-RU" dirty="0"/>
              <a:t>К таким показателям относятся:</a:t>
            </a:r>
          </a:p>
        </p:txBody>
      </p:sp>
      <p:sp>
        <p:nvSpPr>
          <p:cNvPr id="3" name="Объект 2">
            <a:extLst>
              <a:ext uri="{FF2B5EF4-FFF2-40B4-BE49-F238E27FC236}">
                <a16:creationId xmlns:a16="http://schemas.microsoft.com/office/drawing/2014/main" id="{293FCA58-4A17-2889-B1E1-1A41595C01AA}"/>
              </a:ext>
            </a:extLst>
          </p:cNvPr>
          <p:cNvSpPr>
            <a:spLocks noGrp="1"/>
          </p:cNvSpPr>
          <p:nvPr>
            <p:ph idx="1"/>
          </p:nvPr>
        </p:nvSpPr>
        <p:spPr>
          <a:xfrm>
            <a:off x="1638300" y="1540189"/>
            <a:ext cx="9805017" cy="3866312"/>
          </a:xfrm>
        </p:spPr>
        <p:txBody>
          <a:bodyPr>
            <a:normAutofit lnSpcReduction="10000"/>
          </a:bodyPr>
          <a:lstStyle/>
          <a:p>
            <a:r>
              <a:rPr lang="ru-RU" dirty="0"/>
              <a:t>Расширение сферы интересов и хобби.</a:t>
            </a:r>
          </a:p>
          <a:p>
            <a:r>
              <a:rPr lang="ru-RU" dirty="0"/>
              <a:t>Формирование устойчивых жизненных взглядов и убеждений.</a:t>
            </a:r>
          </a:p>
          <a:p>
            <a:r>
              <a:rPr lang="ru-RU" dirty="0"/>
              <a:t>Понимание природы поступков окружающих людей.</a:t>
            </a:r>
          </a:p>
          <a:p>
            <a:r>
              <a:rPr lang="ru-RU" dirty="0"/>
              <a:t>Осознание собственных желаний и потребностей.</a:t>
            </a:r>
          </a:p>
          <a:p>
            <a:r>
              <a:rPr lang="ru-RU" dirty="0"/>
              <a:t>Обретение внутренней свободы, раскрепощение мысли.</a:t>
            </a:r>
          </a:p>
          <a:p>
            <a:r>
              <a:rPr lang="ru-RU" dirty="0"/>
              <a:t>Принятие ответственности за собственную жизнь и действия.</a:t>
            </a:r>
          </a:p>
          <a:p>
            <a:r>
              <a:rPr lang="ru-RU" dirty="0"/>
              <a:t>Формирование и защита личного мнения, интересов.</a:t>
            </a:r>
          </a:p>
          <a:p>
            <a:r>
              <a:rPr lang="ru-RU" dirty="0"/>
              <a:t>Абсолютное принятие своей индивидуальности.</a:t>
            </a:r>
          </a:p>
          <a:p>
            <a:r>
              <a:rPr lang="ru-RU" dirty="0"/>
              <a:t>Самосовершенствование, постоянная проработка слабых сторон личности.</a:t>
            </a:r>
          </a:p>
          <a:p>
            <a:r>
              <a:rPr lang="ru-RU" dirty="0"/>
              <a:t>Раскрытие и активизация внутренних ресурсов и талантов.</a:t>
            </a:r>
          </a:p>
        </p:txBody>
      </p:sp>
      <p:sp>
        <p:nvSpPr>
          <p:cNvPr id="4" name="TextBox 3">
            <a:extLst>
              <a:ext uri="{FF2B5EF4-FFF2-40B4-BE49-F238E27FC236}">
                <a16:creationId xmlns:a16="http://schemas.microsoft.com/office/drawing/2014/main" id="{AB124196-262C-A6B3-C3FA-959DCEB695FD}"/>
              </a:ext>
            </a:extLst>
          </p:cNvPr>
          <p:cNvSpPr txBox="1"/>
          <p:nvPr/>
        </p:nvSpPr>
        <p:spPr>
          <a:xfrm>
            <a:off x="1638300" y="5598469"/>
            <a:ext cx="10083684" cy="830997"/>
          </a:xfrm>
          <a:prstGeom prst="rect">
            <a:avLst/>
          </a:prstGeom>
          <a:noFill/>
        </p:spPr>
        <p:txBody>
          <a:bodyPr wrap="square" rtlCol="0">
            <a:spAutoFit/>
          </a:bodyPr>
          <a:lstStyle/>
          <a:p>
            <a:r>
              <a:rPr lang="ru-RU" sz="1600" dirty="0"/>
              <a:t>Наличие хотя бы одного пункта из данного списка свидетельствует о процессе развития личности. Причем полноценная трансформация никогда не заканчивается. По мере достижения существующих целей намечаются новые горизонты, и процесс начинается снова.</a:t>
            </a:r>
          </a:p>
        </p:txBody>
      </p:sp>
    </p:spTree>
    <p:extLst>
      <p:ext uri="{BB962C8B-B14F-4D97-AF65-F5344CB8AC3E}">
        <p14:creationId xmlns:p14="http://schemas.microsoft.com/office/powerpoint/2010/main" val="99089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6FDBE0-DA67-6907-6AD9-8F8DF30AE82F}"/>
              </a:ext>
            </a:extLst>
          </p:cNvPr>
          <p:cNvSpPr>
            <a:spLocks noGrp="1"/>
          </p:cNvSpPr>
          <p:nvPr>
            <p:ph type="title"/>
          </p:nvPr>
        </p:nvSpPr>
        <p:spPr>
          <a:xfrm>
            <a:off x="1776179" y="686254"/>
            <a:ext cx="8911687" cy="1280890"/>
          </a:xfrm>
        </p:spPr>
        <p:txBody>
          <a:bodyPr/>
          <a:lstStyle/>
          <a:p>
            <a:r>
              <a:rPr lang="ru-RU" dirty="0"/>
              <a:t>Цели в личностном росте</a:t>
            </a:r>
          </a:p>
        </p:txBody>
      </p:sp>
      <p:sp>
        <p:nvSpPr>
          <p:cNvPr id="3" name="Объект 2">
            <a:extLst>
              <a:ext uri="{FF2B5EF4-FFF2-40B4-BE49-F238E27FC236}">
                <a16:creationId xmlns:a16="http://schemas.microsoft.com/office/drawing/2014/main" id="{A4E86A91-855F-8E5A-B594-177DDAB63283}"/>
              </a:ext>
            </a:extLst>
          </p:cNvPr>
          <p:cNvSpPr>
            <a:spLocks noGrp="1"/>
          </p:cNvSpPr>
          <p:nvPr>
            <p:ph idx="1"/>
          </p:nvPr>
        </p:nvSpPr>
        <p:spPr>
          <a:xfrm>
            <a:off x="1772466" y="1458897"/>
            <a:ext cx="3696179" cy="5270377"/>
          </a:xfrm>
        </p:spPr>
        <p:txBody>
          <a:bodyPr>
            <a:normAutofit fontScale="77500" lnSpcReduction="20000"/>
          </a:bodyPr>
          <a:lstStyle/>
          <a:p>
            <a:r>
              <a:rPr lang="ru-RU" dirty="0"/>
              <a:t>Хоть личностный рост и направлен на проработку внутренних моментов, он обязательно находит отражение во внешнем мире. Одним из самых ярких признаков развития является реализация человеком собственных замыслов. Мобилизация внутренних ресурсов позволяет достигать поставленных целей экологичным путем, без нанесения вреда другим людям.</a:t>
            </a:r>
          </a:p>
          <a:p>
            <a:endParaRPr lang="ru-RU" dirty="0"/>
          </a:p>
          <a:p>
            <a:r>
              <a:rPr lang="ru-RU" dirty="0"/>
              <a:t>Однако можно посмотреть и с другой стороны. Процесс личностного роста нельзя представить без постановки соответствующих задач. По сути, желание стать лучше уже является самостоятельным намерением. То есть следование определенной цели обеспечивает развитие человека, и наоборот. Но иногда намеченные планы не требуют проработки личностных качеств. Тогда саморазвитие выступает в качестве базиса, помогающего достичь успеха в этом деле.</a:t>
            </a:r>
          </a:p>
        </p:txBody>
      </p:sp>
      <p:pic>
        <p:nvPicPr>
          <p:cNvPr id="5" name="Рисунок 4">
            <a:extLst>
              <a:ext uri="{FF2B5EF4-FFF2-40B4-BE49-F238E27FC236}">
                <a16:creationId xmlns:a16="http://schemas.microsoft.com/office/drawing/2014/main" id="{3D3858B3-09C8-BE9A-13EA-2B96DE5076E2}"/>
              </a:ext>
            </a:extLst>
          </p:cNvPr>
          <p:cNvPicPr>
            <a:picLocks noChangeAspect="1"/>
          </p:cNvPicPr>
          <p:nvPr/>
        </p:nvPicPr>
        <p:blipFill>
          <a:blip r:embed="rId2"/>
          <a:stretch>
            <a:fillRect/>
          </a:stretch>
        </p:blipFill>
        <p:spPr>
          <a:xfrm>
            <a:off x="5566299" y="1909101"/>
            <a:ext cx="6625701" cy="4369967"/>
          </a:xfrm>
          <a:prstGeom prst="rect">
            <a:avLst/>
          </a:prstGeom>
        </p:spPr>
      </p:pic>
    </p:spTree>
    <p:extLst>
      <p:ext uri="{BB962C8B-B14F-4D97-AF65-F5344CB8AC3E}">
        <p14:creationId xmlns:p14="http://schemas.microsoft.com/office/powerpoint/2010/main" val="3558828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C47D6E-5F0B-33AB-C228-1786542549EF}"/>
              </a:ext>
            </a:extLst>
          </p:cNvPr>
          <p:cNvSpPr>
            <a:spLocks noGrp="1"/>
          </p:cNvSpPr>
          <p:nvPr>
            <p:ph type="title"/>
          </p:nvPr>
        </p:nvSpPr>
        <p:spPr>
          <a:xfrm>
            <a:off x="1044929" y="2826654"/>
            <a:ext cx="10102142" cy="1204692"/>
          </a:xfrm>
        </p:spPr>
        <p:txBody>
          <a:bodyPr>
            <a:noAutofit/>
          </a:bodyPr>
          <a:lstStyle/>
          <a:p>
            <a:pPr algn="ctr"/>
            <a:r>
              <a:rPr lang="ru-RU" sz="6600" dirty="0"/>
              <a:t>Спасибо за внимание</a:t>
            </a:r>
          </a:p>
        </p:txBody>
      </p:sp>
      <p:sp>
        <p:nvSpPr>
          <p:cNvPr id="3" name="Объект 2">
            <a:extLst>
              <a:ext uri="{FF2B5EF4-FFF2-40B4-BE49-F238E27FC236}">
                <a16:creationId xmlns:a16="http://schemas.microsoft.com/office/drawing/2014/main" id="{7014B276-0586-4B57-54B1-04D6E6D1C4DF}"/>
              </a:ext>
            </a:extLst>
          </p:cNvPr>
          <p:cNvSpPr>
            <a:spLocks noGrp="1"/>
          </p:cNvSpPr>
          <p:nvPr>
            <p:ph idx="1"/>
          </p:nvPr>
        </p:nvSpPr>
        <p:spPr>
          <a:xfrm>
            <a:off x="9238587" y="6519169"/>
            <a:ext cx="3101374" cy="467557"/>
          </a:xfrm>
        </p:spPr>
        <p:txBody>
          <a:bodyPr/>
          <a:lstStyle/>
          <a:p>
            <a:pPr marL="0" indent="0">
              <a:buNone/>
            </a:pPr>
            <a:r>
              <a:rPr lang="ru-RU" dirty="0"/>
              <a:t>Илья Калинкин мой отец</a:t>
            </a:r>
          </a:p>
        </p:txBody>
      </p:sp>
    </p:spTree>
    <p:extLst>
      <p:ext uri="{BB962C8B-B14F-4D97-AF65-F5344CB8AC3E}">
        <p14:creationId xmlns:p14="http://schemas.microsoft.com/office/powerpoint/2010/main" val="1114330772"/>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TotalTime>
  <Words>479</Words>
  <Application>Microsoft Office PowerPoint</Application>
  <PresentationFormat>Широкоэкранный</PresentationFormat>
  <Paragraphs>31</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Century Gothic</vt:lpstr>
      <vt:lpstr>Wingdings 3</vt:lpstr>
      <vt:lpstr>Легкий дым</vt:lpstr>
      <vt:lpstr>Личностный рост и адаптация</vt:lpstr>
      <vt:lpstr>Личностный рост — что это</vt:lpstr>
      <vt:lpstr>Презентация PowerPoint</vt:lpstr>
      <vt:lpstr>Психология личностного роста</vt:lpstr>
      <vt:lpstr>10 признаков личностного роста</vt:lpstr>
      <vt:lpstr>К таким показателям относятся:</vt:lpstr>
      <vt:lpstr>Цели в личностном росте</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Личностный рост и адаптация</dc:title>
  <dc:creator>newert</dc:creator>
  <cp:lastModifiedBy>newert</cp:lastModifiedBy>
  <cp:revision>1</cp:revision>
  <dcterms:created xsi:type="dcterms:W3CDTF">2022-10-30T20:01:30Z</dcterms:created>
  <dcterms:modified xsi:type="dcterms:W3CDTF">2022-10-30T20:26:31Z</dcterms:modified>
</cp:coreProperties>
</file>