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 autoAdjust="0"/>
    <p:restoredTop sz="68088" autoAdjust="0"/>
  </p:normalViewPr>
  <p:slideViewPr>
    <p:cSldViewPr snapToGrid="0">
      <p:cViewPr varScale="1">
        <p:scale>
          <a:sx n="79" d="100"/>
          <a:sy n="79" d="100"/>
        </p:scale>
        <p:origin x="1542" y="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69663-CBCE-40B7-B34C-716C3C4E9848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08F9E-5442-499D-A9FE-6356755DD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25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08F9E-5442-499D-A9FE-6356755DDBA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105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11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823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12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663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13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0973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14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1451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15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2631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16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9588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17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3366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18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1734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19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1654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20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新細明體" charset="-120"/>
              </a:rPr>
              <a:t>測試資料是由</a:t>
            </a:r>
            <a:r>
              <a:rPr lang="en-US" altLang="zh-CN" dirty="0" err="1" smtClean="0">
                <a:ea typeface="新細明體" charset="-120"/>
              </a:rPr>
              <a:t>Dr</a:t>
            </a:r>
            <a:r>
              <a:rPr lang="en-US" altLang="zh-CN" dirty="0" smtClean="0">
                <a:ea typeface="新細明體" charset="-120"/>
              </a:rPr>
              <a:t> Robert </a:t>
            </a:r>
            <a:r>
              <a:rPr lang="en-US" altLang="zh-CN" dirty="0" err="1" smtClean="0">
                <a:ea typeface="新細明體" charset="-120"/>
              </a:rPr>
              <a:t>Alcock</a:t>
            </a:r>
            <a:r>
              <a:rPr lang="zh-CN" altLang="en-US" dirty="0" smtClean="0">
                <a:ea typeface="新細明體" charset="-120"/>
              </a:rPr>
              <a:t>在</a:t>
            </a:r>
            <a:r>
              <a:rPr lang="en-US" altLang="zh-CN" dirty="0" smtClean="0">
                <a:ea typeface="新細明體" charset="-120"/>
              </a:rPr>
              <a:t>1999</a:t>
            </a:r>
            <a:r>
              <a:rPr lang="zh-CN" altLang="en-US" dirty="0" smtClean="0">
                <a:ea typeface="新細明體" charset="-120"/>
              </a:rPr>
              <a:t>年利用程式合成的</a:t>
            </a:r>
            <a:r>
              <a:rPr lang="en-US" altLang="zh-CN" dirty="0" smtClean="0">
                <a:ea typeface="新細明體" charset="-120"/>
              </a:rPr>
              <a:t>600</a:t>
            </a:r>
            <a:r>
              <a:rPr lang="zh-CN" altLang="en-US" dirty="0" smtClean="0">
                <a:ea typeface="新細明體" charset="-120"/>
              </a:rPr>
              <a:t>個樣本的控制圖資料，每個樣本包括</a:t>
            </a:r>
            <a:r>
              <a:rPr lang="en-US" altLang="zh-CN" dirty="0" smtClean="0">
                <a:ea typeface="新細明體" charset="-120"/>
              </a:rPr>
              <a:t>60</a:t>
            </a:r>
            <a:r>
              <a:rPr lang="zh-CN" altLang="en-US" dirty="0" smtClean="0">
                <a:ea typeface="新細明體" charset="-120"/>
              </a:rPr>
              <a:t>個屬性列，一共可以分為</a:t>
            </a:r>
            <a:r>
              <a:rPr lang="en-US" altLang="zh-CN" dirty="0" smtClean="0">
                <a:ea typeface="新細明體" charset="-120"/>
              </a:rPr>
              <a:t>6</a:t>
            </a:r>
            <a:r>
              <a:rPr lang="zh-CN" altLang="en-US" dirty="0" smtClean="0">
                <a:ea typeface="新細明體" charset="-120"/>
              </a:rPr>
              <a:t>個類，分別為：正常（</a:t>
            </a:r>
            <a:r>
              <a:rPr lang="en-US" altLang="zh-CN" dirty="0" smtClean="0">
                <a:ea typeface="新細明體" charset="-120"/>
              </a:rPr>
              <a:t>C</a:t>
            </a:r>
            <a:r>
              <a:rPr lang="zh-CN" altLang="en-US" dirty="0" smtClean="0">
                <a:ea typeface="新細明體" charset="-120"/>
              </a:rPr>
              <a:t>）、迴圈（</a:t>
            </a:r>
            <a:r>
              <a:rPr lang="en-US" altLang="zh-CN" dirty="0" smtClean="0">
                <a:ea typeface="新細明體" charset="-120"/>
              </a:rPr>
              <a:t>B</a:t>
            </a:r>
            <a:r>
              <a:rPr lang="zh-CN" altLang="en-US" dirty="0" smtClean="0">
                <a:ea typeface="新細明體" charset="-120"/>
              </a:rPr>
              <a:t>）、上升趨勢（</a:t>
            </a:r>
            <a:r>
              <a:rPr lang="en-US" altLang="zh-CN" dirty="0" smtClean="0">
                <a:ea typeface="新細明體" charset="-120"/>
              </a:rPr>
              <a:t>E</a:t>
            </a:r>
            <a:r>
              <a:rPr lang="zh-CN" altLang="en-US" dirty="0" smtClean="0">
                <a:ea typeface="新細明體" charset="-120"/>
              </a:rPr>
              <a:t>）、下降趨勢（</a:t>
            </a:r>
            <a:r>
              <a:rPr lang="en-US" altLang="zh-CN" dirty="0" smtClean="0">
                <a:ea typeface="新細明體" charset="-120"/>
              </a:rPr>
              <a:t>A</a:t>
            </a:r>
            <a:r>
              <a:rPr lang="zh-CN" altLang="en-US" dirty="0" smtClean="0">
                <a:ea typeface="新細明體" charset="-120"/>
              </a:rPr>
              <a:t>）、向上移位（</a:t>
            </a:r>
            <a:r>
              <a:rPr lang="en-US" altLang="zh-CN" dirty="0" smtClean="0">
                <a:ea typeface="新細明體" charset="-120"/>
              </a:rPr>
              <a:t>D</a:t>
            </a:r>
            <a:r>
              <a:rPr lang="zh-CN" altLang="en-US" dirty="0" smtClean="0">
                <a:ea typeface="新細明體" charset="-120"/>
              </a:rPr>
              <a:t>）、向下移位（</a:t>
            </a:r>
            <a:r>
              <a:rPr lang="en-US" altLang="zh-CN" dirty="0" smtClean="0">
                <a:ea typeface="新細明體" charset="-120"/>
              </a:rPr>
              <a:t>F</a:t>
            </a:r>
            <a:r>
              <a:rPr lang="zh-CN" altLang="en-US" dirty="0" smtClean="0">
                <a:ea typeface="新細明體" charset="-120"/>
              </a:rPr>
              <a:t>）。圖中顯示的是每個類別的</a:t>
            </a:r>
            <a:r>
              <a:rPr lang="en-US" altLang="zh-CN" dirty="0" smtClean="0">
                <a:ea typeface="新細明體" charset="-120"/>
              </a:rPr>
              <a:t>10</a:t>
            </a:r>
            <a:r>
              <a:rPr lang="zh-CN" altLang="en-US" dirty="0" smtClean="0">
                <a:ea typeface="新細明體" charset="-120"/>
              </a:rPr>
              <a:t>個樣本資料圖。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165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3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dirty="0" smtClean="0">
                <a:ea typeface="新細明體" charset="-120"/>
              </a:rPr>
              <a:t>Sample</a:t>
            </a:r>
            <a:r>
              <a:rPr lang="zh-TW" altLang="en-US" dirty="0" smtClean="0">
                <a:ea typeface="新細明體" charset="-120"/>
              </a:rPr>
              <a:t>實作</a:t>
            </a:r>
            <a:r>
              <a:rPr lang="en-US" altLang="zh-TW" dirty="0" smtClean="0">
                <a:ea typeface="新細明體" charset="-120"/>
              </a:rPr>
              <a:t>Writable</a:t>
            </a:r>
            <a:r>
              <a:rPr lang="zh-TW" altLang="en-US" dirty="0" smtClean="0">
                <a:ea typeface="新細明體" charset="-120"/>
              </a:rPr>
              <a:t>介面，必須實作</a:t>
            </a:r>
            <a:r>
              <a:rPr lang="en-US" altLang="zh-TW" dirty="0" err="1" smtClean="0">
                <a:ea typeface="新細明體" charset="-120"/>
              </a:rPr>
              <a:t>readFields</a:t>
            </a:r>
            <a:r>
              <a:rPr lang="zh-TW" altLang="en-US" dirty="0" smtClean="0">
                <a:ea typeface="新細明體" charset="-120"/>
              </a:rPr>
              <a:t>和</a:t>
            </a:r>
            <a:r>
              <a:rPr lang="en-US" altLang="zh-TW" dirty="0" smtClean="0">
                <a:ea typeface="新細明體" charset="-120"/>
              </a:rPr>
              <a:t>write</a:t>
            </a:r>
            <a:r>
              <a:rPr lang="zh-TW" altLang="en-US" dirty="0" smtClean="0">
                <a:ea typeface="新細明體" charset="-120"/>
              </a:rPr>
              <a:t>方法</a:t>
            </a:r>
            <a:endParaRPr lang="en-US" altLang="zh-TW" dirty="0" smtClean="0">
              <a:ea typeface="新細明體" charset="-12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>
                <a:ea typeface="新細明體" charset="-120"/>
              </a:rPr>
              <a:t>三個全域變數</a:t>
            </a:r>
            <a:r>
              <a:rPr lang="en-US" altLang="zh-TW" dirty="0" smtClean="0">
                <a:ea typeface="新細明體" charset="-120"/>
              </a:rPr>
              <a:t>log(</a:t>
            </a:r>
            <a:r>
              <a:rPr lang="zh-TW" altLang="en-US" dirty="0" smtClean="0">
                <a:ea typeface="新細明體" charset="-120"/>
              </a:rPr>
              <a:t>讀取日誌檔</a:t>
            </a:r>
            <a:r>
              <a:rPr lang="en-US" altLang="zh-TW" dirty="0" smtClean="0">
                <a:ea typeface="新細明體" charset="-120"/>
              </a:rPr>
              <a:t>)</a:t>
            </a:r>
            <a:r>
              <a:rPr lang="zh-TW" altLang="en-US" dirty="0" smtClean="0">
                <a:ea typeface="新細明體" charset="-120"/>
              </a:rPr>
              <a:t>，</a:t>
            </a:r>
            <a:r>
              <a:rPr lang="en-US" altLang="zh-TW" dirty="0" smtClean="0">
                <a:ea typeface="新細明體" charset="-120"/>
              </a:rPr>
              <a:t>DIMENTION(</a:t>
            </a:r>
            <a:r>
              <a:rPr lang="zh-TW" altLang="en-US" dirty="0" smtClean="0">
                <a:ea typeface="新細明體" charset="-120"/>
              </a:rPr>
              <a:t>設定維度，測試資料</a:t>
            </a:r>
            <a:r>
              <a:rPr lang="en-US" altLang="zh-TW" dirty="0" err="1" smtClean="0">
                <a:ea typeface="新細明體" charset="-120"/>
              </a:rPr>
              <a:t>synthetic_control.data</a:t>
            </a:r>
            <a:r>
              <a:rPr lang="zh-TW" altLang="en-US" dirty="0" smtClean="0">
                <a:ea typeface="新細明體" charset="-120"/>
              </a:rPr>
              <a:t>中每筆資料點有</a:t>
            </a:r>
            <a:r>
              <a:rPr lang="en-US" altLang="zh-TW" dirty="0" smtClean="0">
                <a:ea typeface="新細明體" charset="-120"/>
              </a:rPr>
              <a:t>60</a:t>
            </a:r>
            <a:r>
              <a:rPr lang="zh-TW" altLang="en-US" dirty="0" smtClean="0">
                <a:ea typeface="新細明體" charset="-120"/>
              </a:rPr>
              <a:t>個屬性</a:t>
            </a:r>
            <a:r>
              <a:rPr lang="en-US" altLang="zh-TW" dirty="0" smtClean="0">
                <a:ea typeface="新細明體" charset="-120"/>
              </a:rPr>
              <a:t>)</a:t>
            </a:r>
            <a:r>
              <a:rPr lang="zh-TW" altLang="en-US" dirty="0" smtClean="0">
                <a:ea typeface="新細明體" charset="-120"/>
              </a:rPr>
              <a:t>，</a:t>
            </a:r>
            <a:r>
              <a:rPr lang="en-US" altLang="zh-TW" dirty="0" err="1" smtClean="0">
                <a:ea typeface="新細明體" charset="-120"/>
              </a:rPr>
              <a:t>arr</a:t>
            </a:r>
            <a:r>
              <a:rPr lang="en-US" altLang="zh-TW" dirty="0" smtClean="0">
                <a:ea typeface="新細明體" charset="-120"/>
              </a:rPr>
              <a:t>[](</a:t>
            </a:r>
            <a:r>
              <a:rPr lang="zh-TW" altLang="en-US" dirty="0" smtClean="0">
                <a:ea typeface="新細明體" charset="-120"/>
              </a:rPr>
              <a:t>存放資料每個屬性值</a:t>
            </a:r>
            <a:r>
              <a:rPr lang="en-US" altLang="zh-TW" dirty="0" smtClean="0">
                <a:ea typeface="新細明體" charset="-120"/>
              </a:rPr>
              <a:t>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dirty="0" smtClean="0">
                <a:ea typeface="新細明體" charset="-120"/>
              </a:rPr>
              <a:t>Sample</a:t>
            </a:r>
            <a:r>
              <a:rPr lang="zh-TW" altLang="en-US" dirty="0" smtClean="0">
                <a:ea typeface="新細明體" charset="-120"/>
              </a:rPr>
              <a:t>建構子，將</a:t>
            </a:r>
            <a:r>
              <a:rPr lang="en-US" altLang="zh-TW" dirty="0" err="1" smtClean="0">
                <a:ea typeface="新細明體" charset="-120"/>
              </a:rPr>
              <a:t>arr</a:t>
            </a:r>
            <a:r>
              <a:rPr lang="en-US" altLang="zh-TW" dirty="0" smtClean="0">
                <a:ea typeface="新細明體" charset="-120"/>
              </a:rPr>
              <a:t>[]</a:t>
            </a:r>
            <a:r>
              <a:rPr lang="zh-TW" altLang="en-US" dirty="0" smtClean="0">
                <a:ea typeface="新細明體" charset="-120"/>
              </a:rPr>
              <a:t>大小設為</a:t>
            </a:r>
            <a:r>
              <a:rPr lang="en-US" altLang="zh-TW" dirty="0" smtClean="0">
                <a:ea typeface="新細明體" charset="-120"/>
              </a:rPr>
              <a:t>60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>
                <a:ea typeface="新細明體" charset="-120"/>
              </a:rPr>
              <a:t>方法</a:t>
            </a:r>
            <a:r>
              <a:rPr lang="en-US" altLang="zh-TW" dirty="0" err="1" smtClean="0">
                <a:ea typeface="新細明體" charset="-120"/>
              </a:rPr>
              <a:t>getEulerDist</a:t>
            </a:r>
            <a:r>
              <a:rPr lang="zh-TW" altLang="en-US" dirty="0" smtClean="0">
                <a:ea typeface="新細明體" charset="-120"/>
              </a:rPr>
              <a:t>，引數為兩個</a:t>
            </a:r>
            <a:r>
              <a:rPr lang="en-US" altLang="zh-TW" dirty="0" smtClean="0">
                <a:ea typeface="新細明體" charset="-120"/>
              </a:rPr>
              <a:t>Sample</a:t>
            </a:r>
            <a:r>
              <a:rPr lang="zh-TW" altLang="en-US" dirty="0" smtClean="0">
                <a:ea typeface="新細明體" charset="-120"/>
              </a:rPr>
              <a:t>物件，回傳值為一個</a:t>
            </a:r>
            <a:r>
              <a:rPr lang="en-US" altLang="zh-TW" dirty="0" smtClean="0">
                <a:ea typeface="新細明體" charset="-120"/>
              </a:rPr>
              <a:t>double</a:t>
            </a:r>
            <a:r>
              <a:rPr lang="zh-TW" altLang="en-US" dirty="0" smtClean="0">
                <a:ea typeface="新細明體" charset="-120"/>
              </a:rPr>
              <a:t>，計算兩筆資料間的歐幾里德距離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873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21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1654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22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1654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23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165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4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>
                <a:ea typeface="新細明體" charset="-120"/>
              </a:rPr>
              <a:t>方法</a:t>
            </a:r>
            <a:r>
              <a:rPr lang="en-US" altLang="zh-TW" dirty="0" smtClean="0">
                <a:ea typeface="新細明體" charset="-120"/>
              </a:rPr>
              <a:t>clear</a:t>
            </a:r>
            <a:r>
              <a:rPr lang="zh-TW" altLang="en-US" dirty="0" smtClean="0">
                <a:ea typeface="新細明體" charset="-120"/>
              </a:rPr>
              <a:t>，將</a:t>
            </a:r>
            <a:r>
              <a:rPr lang="en-US" altLang="zh-TW" dirty="0" err="1" smtClean="0">
                <a:ea typeface="新細明體" charset="-120"/>
              </a:rPr>
              <a:t>arr</a:t>
            </a:r>
            <a:r>
              <a:rPr lang="en-US" altLang="zh-TW" dirty="0" smtClean="0">
                <a:ea typeface="新細明體" charset="-120"/>
              </a:rPr>
              <a:t>[]</a:t>
            </a:r>
            <a:r>
              <a:rPr lang="zh-TW" altLang="en-US" dirty="0" smtClean="0">
                <a:ea typeface="新細明體" charset="-120"/>
              </a:rPr>
              <a:t>裡面每個都設為</a:t>
            </a:r>
            <a:r>
              <a:rPr lang="en-US" altLang="zh-TW" dirty="0" smtClean="0">
                <a:ea typeface="新細明體" charset="-120"/>
              </a:rPr>
              <a:t>0.0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>
                <a:ea typeface="新細明體" charset="-120"/>
              </a:rPr>
              <a:t>方法</a:t>
            </a:r>
            <a:r>
              <a:rPr lang="en-US" altLang="zh-TW" dirty="0" err="1" smtClean="0">
                <a:ea typeface="新細明體" charset="-120"/>
              </a:rPr>
              <a:t>toString</a:t>
            </a:r>
            <a:r>
              <a:rPr lang="en-US" altLang="zh-TW" dirty="0" smtClean="0">
                <a:ea typeface="新細明體" charset="-120"/>
              </a:rPr>
              <a:t>( )</a:t>
            </a:r>
            <a:r>
              <a:rPr lang="zh-TW" altLang="en-US" dirty="0" smtClean="0">
                <a:ea typeface="新細明體" charset="-120"/>
              </a:rPr>
              <a:t>，先將</a:t>
            </a:r>
            <a:r>
              <a:rPr lang="en-US" altLang="zh-TW" dirty="0" err="1" smtClean="0">
                <a:ea typeface="新細明體" charset="-120"/>
              </a:rPr>
              <a:t>arr</a:t>
            </a:r>
            <a:r>
              <a:rPr lang="en-US" altLang="zh-TW" dirty="0" smtClean="0">
                <a:ea typeface="新細明體" charset="-120"/>
              </a:rPr>
              <a:t>[0]</a:t>
            </a:r>
            <a:r>
              <a:rPr lang="zh-TW" altLang="en-US" dirty="0" smtClean="0">
                <a:ea typeface="新細明體" charset="-120"/>
              </a:rPr>
              <a:t>加到</a:t>
            </a:r>
            <a:r>
              <a:rPr lang="en-US" altLang="zh-TW" dirty="0" err="1" smtClean="0">
                <a:ea typeface="新細明體" charset="-120"/>
              </a:rPr>
              <a:t>rect</a:t>
            </a:r>
            <a:r>
              <a:rPr lang="zh-TW" altLang="en-US" dirty="0" smtClean="0">
                <a:ea typeface="新細明體" charset="-120"/>
              </a:rPr>
              <a:t>，之後再將</a:t>
            </a:r>
            <a:r>
              <a:rPr lang="en-US" altLang="zh-TW" dirty="0" err="1" smtClean="0">
                <a:ea typeface="新細明體" charset="-120"/>
              </a:rPr>
              <a:t>arr</a:t>
            </a:r>
            <a:r>
              <a:rPr lang="en-US" altLang="zh-TW" dirty="0" smtClean="0">
                <a:ea typeface="新細明體" charset="-120"/>
              </a:rPr>
              <a:t>[]</a:t>
            </a:r>
            <a:r>
              <a:rPr lang="zh-TW" altLang="en-US" dirty="0" smtClean="0">
                <a:ea typeface="新細明體" charset="-120"/>
              </a:rPr>
              <a:t>其它的值轉字串加入</a:t>
            </a:r>
            <a:r>
              <a:rPr lang="en-US" altLang="zh-TW" dirty="0" err="1" smtClean="0">
                <a:ea typeface="新細明體" charset="-120"/>
              </a:rPr>
              <a:t>rect</a:t>
            </a:r>
            <a:endParaRPr lang="en-US" altLang="zh-TW" dirty="0" smtClean="0">
              <a:ea typeface="新細明體" charset="-12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>
                <a:ea typeface="新細明體" charset="-120"/>
              </a:rPr>
              <a:t>方法</a:t>
            </a:r>
            <a:r>
              <a:rPr lang="en-US" altLang="zh-TW" dirty="0" err="1" smtClean="0">
                <a:ea typeface="新細明體" charset="-120"/>
              </a:rPr>
              <a:t>readFields</a:t>
            </a:r>
            <a:r>
              <a:rPr lang="zh-TW" altLang="en-US" dirty="0" smtClean="0">
                <a:ea typeface="新細明體" charset="-120"/>
              </a:rPr>
              <a:t>，先將資料讀一行進來然後切割放到</a:t>
            </a:r>
            <a:r>
              <a:rPr lang="en-US" altLang="zh-TW" dirty="0" err="1" smtClean="0">
                <a:ea typeface="新細明體" charset="-120"/>
              </a:rPr>
              <a:t>str</a:t>
            </a:r>
            <a:r>
              <a:rPr lang="en-US" altLang="zh-TW" dirty="0" smtClean="0">
                <a:ea typeface="新細明體" charset="-120"/>
              </a:rPr>
              <a:t>[]</a:t>
            </a:r>
            <a:r>
              <a:rPr lang="zh-TW" altLang="en-US" dirty="0" smtClean="0">
                <a:ea typeface="新細明體" charset="-120"/>
              </a:rPr>
              <a:t>。之後將</a:t>
            </a:r>
            <a:r>
              <a:rPr lang="en-US" altLang="zh-TW" dirty="0" err="1" smtClean="0">
                <a:ea typeface="新細明體" charset="-120"/>
              </a:rPr>
              <a:t>str</a:t>
            </a:r>
            <a:r>
              <a:rPr lang="en-US" altLang="zh-TW" dirty="0" smtClean="0">
                <a:ea typeface="新細明體" charset="-120"/>
              </a:rPr>
              <a:t>[]</a:t>
            </a:r>
            <a:r>
              <a:rPr lang="zh-TW" altLang="en-US" dirty="0" smtClean="0">
                <a:ea typeface="新細明體" charset="-120"/>
              </a:rPr>
              <a:t>的值轉成</a:t>
            </a:r>
            <a:r>
              <a:rPr lang="en-US" altLang="zh-TW" dirty="0" err="1" smtClean="0">
                <a:ea typeface="新細明體" charset="-120"/>
              </a:rPr>
              <a:t>doubl</a:t>
            </a:r>
            <a:r>
              <a:rPr lang="zh-TW" altLang="en-US" dirty="0" smtClean="0">
                <a:ea typeface="新細明體" charset="-120"/>
              </a:rPr>
              <a:t>放到</a:t>
            </a:r>
            <a:r>
              <a:rPr lang="en-US" altLang="zh-TW" dirty="0" err="1" smtClean="0">
                <a:ea typeface="新細明體" charset="-120"/>
              </a:rPr>
              <a:t>arr</a:t>
            </a:r>
            <a:r>
              <a:rPr lang="en-US" altLang="zh-TW" dirty="0" smtClean="0">
                <a:ea typeface="新細明體" charset="-120"/>
              </a:rPr>
              <a:t>[]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>
                <a:ea typeface="新細明體" charset="-120"/>
              </a:rPr>
              <a:t>方法</a:t>
            </a:r>
            <a:r>
              <a:rPr lang="en-US" altLang="zh-TW" dirty="0" smtClean="0">
                <a:ea typeface="新細明體" charset="-120"/>
              </a:rPr>
              <a:t>write</a:t>
            </a:r>
            <a:r>
              <a:rPr lang="zh-TW" altLang="en-US" dirty="0" smtClean="0">
                <a:ea typeface="新細明體" charset="-120"/>
              </a:rPr>
              <a:t>，寫檔</a:t>
            </a:r>
            <a:endParaRPr lang="en-US" altLang="zh-TW" dirty="0" smtClean="0">
              <a:ea typeface="新細明體" charset="-12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36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5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99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6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ea typeface="新細明體" charset="-120"/>
              </a:rPr>
              <a:t>Kmeans</a:t>
            </a:r>
            <a:r>
              <a:rPr lang="zh-TW" altLang="en-US" dirty="0" smtClean="0">
                <a:ea typeface="新細明體" charset="-120"/>
              </a:rPr>
              <a:t>繼承</a:t>
            </a:r>
            <a:r>
              <a:rPr lang="en-US" altLang="zh-TW" dirty="0" smtClean="0">
                <a:ea typeface="新細明體" charset="-120"/>
              </a:rPr>
              <a:t>Configured</a:t>
            </a:r>
            <a:r>
              <a:rPr lang="zh-TW" altLang="en-US" dirty="0" smtClean="0">
                <a:ea typeface="新細明體" charset="-120"/>
              </a:rPr>
              <a:t>實作</a:t>
            </a:r>
            <a:r>
              <a:rPr lang="en-US" altLang="zh-TW" dirty="0" smtClean="0">
                <a:ea typeface="新細明體" charset="-120"/>
              </a:rPr>
              <a:t>Tool</a:t>
            </a:r>
            <a:r>
              <a:rPr lang="zh-TW" altLang="en-US" dirty="0" smtClean="0">
                <a:ea typeface="新細明體" charset="-120"/>
              </a:rPr>
              <a:t>，必須要實作</a:t>
            </a:r>
            <a:r>
              <a:rPr lang="en-US" altLang="zh-TW" dirty="0" smtClean="0">
                <a:ea typeface="新細明體" charset="-120"/>
              </a:rPr>
              <a:t>run</a:t>
            </a:r>
            <a:r>
              <a:rPr lang="zh-TW" altLang="en-US" dirty="0" smtClean="0">
                <a:ea typeface="新細明體" charset="-120"/>
              </a:rPr>
              <a:t>方法</a:t>
            </a:r>
            <a:r>
              <a:rPr lang="en-US" altLang="zh-TW" dirty="0" smtClean="0">
                <a:ea typeface="新細明體" charset="-120"/>
              </a:rPr>
              <a:t>(p12)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>
                <a:ea typeface="新細明體" charset="-120"/>
              </a:rPr>
              <a:t>四個全域變數</a:t>
            </a:r>
            <a:r>
              <a:rPr lang="en-US" altLang="zh-TW" dirty="0" smtClean="0">
                <a:ea typeface="新細明體" charset="-120"/>
              </a:rPr>
              <a:t>log(</a:t>
            </a:r>
            <a:r>
              <a:rPr lang="zh-TW" altLang="en-US" dirty="0" smtClean="0">
                <a:ea typeface="新細明體" charset="-120"/>
              </a:rPr>
              <a:t>讀取日誌檔</a:t>
            </a:r>
            <a:r>
              <a:rPr lang="en-US" altLang="zh-TW" dirty="0" smtClean="0">
                <a:ea typeface="新細明體" charset="-120"/>
              </a:rPr>
              <a:t>)</a:t>
            </a:r>
            <a:r>
              <a:rPr lang="zh-TW" altLang="en-US" dirty="0" smtClean="0">
                <a:ea typeface="新細明體" charset="-120"/>
              </a:rPr>
              <a:t>，</a:t>
            </a:r>
            <a:r>
              <a:rPr lang="en-US" altLang="zh-TW" dirty="0" smtClean="0">
                <a:ea typeface="新細明體" charset="-120"/>
              </a:rPr>
              <a:t>K(</a:t>
            </a:r>
            <a:r>
              <a:rPr lang="zh-TW" altLang="en-US" dirty="0" smtClean="0">
                <a:ea typeface="新細明體" charset="-120"/>
              </a:rPr>
              <a:t>設定分群數</a:t>
            </a:r>
            <a:r>
              <a:rPr lang="en-US" altLang="zh-TW" dirty="0" smtClean="0">
                <a:ea typeface="新細明體" charset="-120"/>
              </a:rPr>
              <a:t>)</a:t>
            </a:r>
            <a:r>
              <a:rPr lang="zh-TW" altLang="en-US" dirty="0" smtClean="0">
                <a:ea typeface="新細明體" charset="-120"/>
              </a:rPr>
              <a:t>，</a:t>
            </a:r>
            <a:r>
              <a:rPr lang="en-US" altLang="zh-TW" dirty="0" smtClean="0">
                <a:ea typeface="新細明體" charset="-120"/>
              </a:rPr>
              <a:t>MAXITERATIONS(</a:t>
            </a:r>
            <a:r>
              <a:rPr lang="zh-TW" altLang="en-US" dirty="0" smtClean="0">
                <a:ea typeface="新細明體" charset="-120"/>
              </a:rPr>
              <a:t>最大迭代數</a:t>
            </a:r>
            <a:r>
              <a:rPr lang="en-US" altLang="zh-TW" dirty="0" smtClean="0">
                <a:ea typeface="新細明體" charset="-120"/>
              </a:rPr>
              <a:t>)</a:t>
            </a:r>
            <a:r>
              <a:rPr lang="zh-TW" altLang="en-US" dirty="0" smtClean="0">
                <a:ea typeface="新細明體" charset="-120"/>
              </a:rPr>
              <a:t>，</a:t>
            </a:r>
            <a:r>
              <a:rPr lang="en-US" altLang="zh-TW" dirty="0" smtClean="0">
                <a:ea typeface="新細明體" charset="-120"/>
              </a:rPr>
              <a:t>THRESHOLD(</a:t>
            </a:r>
            <a:r>
              <a:rPr lang="zh-TW" altLang="en-US" dirty="0" smtClean="0">
                <a:ea typeface="新細明體" charset="-120"/>
              </a:rPr>
              <a:t>門檻值，判斷是否繼續迭代的條件</a:t>
            </a:r>
            <a:r>
              <a:rPr lang="en-US" altLang="zh-TW" dirty="0" smtClean="0">
                <a:ea typeface="新細明體" charset="-120"/>
              </a:rPr>
              <a:t>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zh-TW" dirty="0" smtClean="0">
              <a:ea typeface="新細明體" charset="-12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202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7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>
                <a:ea typeface="新細明體" charset="-120"/>
              </a:rPr>
              <a:t>方法</a:t>
            </a:r>
            <a:r>
              <a:rPr lang="en-US" altLang="zh-TW" dirty="0" err="1" smtClean="0">
                <a:ea typeface="新細明體" charset="-120"/>
              </a:rPr>
              <a:t>stopIteration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01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8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2097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9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755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35ED1E0-3CFB-4B01-860E-35FF00F0C26B}" type="slidenum">
              <a:rPr lang="en-US" altLang="zh-TW" sz="1200" smtClean="0">
                <a:latin typeface="Arial" charset="0"/>
              </a:rPr>
              <a:pPr eaLnBrk="1" hangingPunct="1"/>
              <a:t>10</a:t>
            </a:fld>
            <a:endParaRPr lang="en-US" altLang="zh-TW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045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F254-3747-4E46-B394-44581522E3B5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9FFA-C688-4C3B-90A4-40D009F7FA87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4CA-0D98-40A5-BC3F-77FC33155CD1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8BA3-A3C1-4A1A-AFC1-DED9CDDC1D38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4436-B557-4511-9841-F96FB1ACF4B2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5EDB-DB77-4F42-812C-62DB285930FF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0A4A-098C-4AD9-8AA6-8BE783588BCA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D678-8ACF-4EFF-8112-BB49632EEA3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DB3E-F1A1-4047-8724-58AF4C3163A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38537A38-D3F7-434B-B776-5516DDA4FE7A}" type="datetime1">
              <a:rPr lang="zh-TW" altLang="en-US" smtClean="0"/>
              <a:t>2017/8/1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KDD Lab@NCHU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Map </a:t>
            </a:r>
            <a:r>
              <a:rPr lang="en-US" altLang="zh-TW" sz="3600" dirty="0" smtClean="0"/>
              <a:t>Reduce Programming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K-Means &amp; Mahout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Speaker</a:t>
            </a:r>
            <a:r>
              <a:rPr lang="en-US" altLang="zh-TW"/>
              <a:t>: </a:t>
            </a:r>
            <a:r>
              <a:rPr lang="en-US" altLang="zh-TW" smtClean="0"/>
              <a:t>Paul       </a:t>
            </a:r>
            <a:endParaRPr lang="en-US" altLang="zh-TW" dirty="0"/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 smtClean="0"/>
              <a:t>Date:2016/06/15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10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10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en-US" altLang="zh-TW" dirty="0" err="1" smtClean="0"/>
              <a:t>KMeans</a:t>
            </a:r>
            <a:r>
              <a:rPr lang="en-US" altLang="zh-TW" dirty="0" smtClean="0"/>
              <a:t>- </a:t>
            </a:r>
            <a:r>
              <a:rPr lang="en-US" altLang="zh-TW" dirty="0" err="1"/>
              <a:t>ClusterMapper</a:t>
            </a:r>
            <a:r>
              <a:rPr lang="en-US" altLang="zh-TW" dirty="0"/>
              <a:t> </a:t>
            </a:r>
            <a:r>
              <a:rPr lang="en-US" altLang="zh-TW" dirty="0" smtClean="0"/>
              <a:t>(8/12)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7" y="1384685"/>
            <a:ext cx="9710921" cy="46381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8094" y="5592820"/>
            <a:ext cx="3980740" cy="1251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 smtClean="0">
                <a:solidFill>
                  <a:schemeClr val="tx1"/>
                </a:solidFill>
              </a:rPr>
              <a:t>user/root/input/</a:t>
            </a:r>
            <a:r>
              <a:rPr lang="en-US" altLang="zh-TW" dirty="0" err="1" smtClean="0">
                <a:solidFill>
                  <a:schemeClr val="tx1"/>
                </a:solidFill>
              </a:rPr>
              <a:t>synthetic_control.data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(...,…,…,…..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(…,…,…,…..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…..</a:t>
            </a:r>
          </a:p>
        </p:txBody>
      </p:sp>
      <p:sp>
        <p:nvSpPr>
          <p:cNvPr id="6" name="矩形 5"/>
          <p:cNvSpPr/>
          <p:nvPr/>
        </p:nvSpPr>
        <p:spPr>
          <a:xfrm>
            <a:off x="5868046" y="5890514"/>
            <a:ext cx="2482656" cy="967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sample.arr</a:t>
            </a:r>
            <a:r>
              <a:rPr lang="en-US" altLang="zh-TW" dirty="0" smtClean="0">
                <a:solidFill>
                  <a:schemeClr val="tx1"/>
                </a:solidFill>
              </a:rPr>
              <a:t> = {…,…,…,…..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sample.arr</a:t>
            </a:r>
            <a:r>
              <a:rPr lang="en-US" altLang="zh-TW" dirty="0">
                <a:solidFill>
                  <a:schemeClr val="tx1"/>
                </a:solidFill>
              </a:rPr>
              <a:t> = {…,…,…,…..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sample.arr</a:t>
            </a:r>
            <a:r>
              <a:rPr lang="en-US" altLang="zh-TW" dirty="0">
                <a:solidFill>
                  <a:schemeClr val="tx1"/>
                </a:solidFill>
              </a:rPr>
              <a:t> = </a:t>
            </a:r>
            <a:r>
              <a:rPr lang="en-US" altLang="zh-TW" dirty="0" smtClean="0">
                <a:solidFill>
                  <a:schemeClr val="tx1"/>
                </a:solidFill>
              </a:rPr>
              <a:t>{…,…,…,…..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99744" y="5592820"/>
            <a:ext cx="2482656" cy="1199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Vector&lt;Sample&gt; </a:t>
            </a:r>
            <a:r>
              <a:rPr lang="en-US" altLang="zh-TW" dirty="0" smtClean="0">
                <a:solidFill>
                  <a:schemeClr val="tx1"/>
                </a:solidFill>
              </a:rPr>
              <a:t>centers</a:t>
            </a:r>
          </a:p>
          <a:p>
            <a:r>
              <a:rPr lang="en-US" altLang="zh-TW" dirty="0" err="1" smtClean="0">
                <a:solidFill>
                  <a:schemeClr val="tx1"/>
                </a:solidFill>
              </a:rPr>
              <a:t>Sample.arr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err="1" smtClean="0">
                <a:solidFill>
                  <a:schemeClr val="tx1"/>
                </a:solidFill>
              </a:rPr>
              <a:t>Sample.arr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…..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5456593" y="6192384"/>
            <a:ext cx="4399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438305" y="6393552"/>
            <a:ext cx="4399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456593" y="6655680"/>
            <a:ext cx="4399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8350702" y="6022848"/>
            <a:ext cx="749042" cy="169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8379151" y="6192384"/>
            <a:ext cx="678308" cy="156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8350702" y="6198997"/>
            <a:ext cx="706757" cy="456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向上箭號 17"/>
          <p:cNvSpPr/>
          <p:nvPr/>
        </p:nvSpPr>
        <p:spPr>
          <a:xfrm>
            <a:off x="10253472" y="5254752"/>
            <a:ext cx="243840" cy="3380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10896" y="5779008"/>
            <a:ext cx="357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825975" y="5529034"/>
            <a:ext cx="357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2</a:t>
            </a:r>
            <a:endParaRPr lang="zh-TW" altLang="en-US" sz="20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39706" y="5588368"/>
            <a:ext cx="357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3</a:t>
            </a:r>
            <a:endParaRPr lang="zh-TW" altLang="en-US" sz="2000" b="1" dirty="0"/>
          </a:p>
        </p:txBody>
      </p:sp>
      <p:sp>
        <p:nvSpPr>
          <p:cNvPr id="25" name="矩形 24"/>
          <p:cNvSpPr/>
          <p:nvPr/>
        </p:nvSpPr>
        <p:spPr>
          <a:xfrm>
            <a:off x="9815688" y="4293142"/>
            <a:ext cx="1119408" cy="918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{1,(……)}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{6,(……)}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9458491" y="4769404"/>
            <a:ext cx="357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4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94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11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en-US" altLang="zh-TW" dirty="0" err="1"/>
              <a:t>KMeans</a:t>
            </a:r>
            <a:r>
              <a:rPr lang="en-US" altLang="zh-TW" dirty="0"/>
              <a:t>- </a:t>
            </a:r>
            <a:r>
              <a:rPr lang="en-US" altLang="zh-TW" dirty="0" err="1"/>
              <a:t>UpdateCenterReducer</a:t>
            </a:r>
            <a:r>
              <a:rPr lang="en-US" altLang="zh-TW" dirty="0"/>
              <a:t> </a:t>
            </a:r>
            <a:r>
              <a:rPr lang="en-US" altLang="zh-TW" dirty="0" smtClean="0"/>
              <a:t>(9/12)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03" y="1013810"/>
            <a:ext cx="8602661" cy="58611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59863" y="4645152"/>
            <a:ext cx="3232137" cy="706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center.arr</a:t>
            </a:r>
            <a:r>
              <a:rPr lang="en-US" altLang="zh-TW" dirty="0" smtClean="0">
                <a:solidFill>
                  <a:schemeClr val="tx1"/>
                </a:solidFill>
              </a:rPr>
              <a:t>[] = {()+()+…,()+()+…,…}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count = n</a:t>
            </a:r>
          </a:p>
        </p:txBody>
      </p:sp>
      <p:sp>
        <p:nvSpPr>
          <p:cNvPr id="6" name="矩形 5"/>
          <p:cNvSpPr/>
          <p:nvPr/>
        </p:nvSpPr>
        <p:spPr>
          <a:xfrm>
            <a:off x="6829965" y="4364736"/>
            <a:ext cx="1363059" cy="1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{</a:t>
            </a:r>
            <a:r>
              <a:rPr lang="en-US" altLang="zh-TW" dirty="0" err="1" smtClean="0">
                <a:solidFill>
                  <a:schemeClr val="tx1"/>
                </a:solidFill>
              </a:rPr>
              <a:t>key,value</a:t>
            </a:r>
            <a:r>
              <a:rPr lang="en-US" altLang="zh-TW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{x,(…,…,…)}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{x,(…,…,…)}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{x,(…,…,…)}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8177251" y="4790304"/>
            <a:ext cx="741486" cy="156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208840" y="4946615"/>
            <a:ext cx="709897" cy="12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8191475" y="4946615"/>
            <a:ext cx="750152" cy="404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814149" y="3964626"/>
            <a:ext cx="357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880593" y="4265985"/>
            <a:ext cx="357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2</a:t>
            </a:r>
            <a:endParaRPr lang="zh-TW" altLang="en-US" sz="2000" b="1" dirty="0"/>
          </a:p>
        </p:txBody>
      </p:sp>
      <p:sp>
        <p:nvSpPr>
          <p:cNvPr id="18" name="向上箭號 17"/>
          <p:cNvSpPr/>
          <p:nvPr/>
        </p:nvSpPr>
        <p:spPr>
          <a:xfrm>
            <a:off x="10479024" y="4286535"/>
            <a:ext cx="243840" cy="3380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208841" y="3534519"/>
            <a:ext cx="3983160" cy="706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center.arr</a:t>
            </a:r>
            <a:r>
              <a:rPr lang="en-US" altLang="zh-TW" dirty="0" smtClean="0">
                <a:solidFill>
                  <a:schemeClr val="tx1"/>
                </a:solidFill>
              </a:rPr>
              <a:t>[] = {(()+()+…)/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chemeClr val="tx1"/>
                </a:solidFill>
              </a:rPr>
              <a:t>,(()+()+…)/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chemeClr val="tx1"/>
                </a:solidFill>
              </a:rPr>
              <a:t>,…}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369395" y="3187439"/>
            <a:ext cx="357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3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527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12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en-US" altLang="zh-TW" dirty="0" err="1" smtClean="0"/>
              <a:t>KMeans</a:t>
            </a:r>
            <a:r>
              <a:rPr lang="en-US" altLang="zh-TW" dirty="0" smtClean="0"/>
              <a:t>- </a:t>
            </a:r>
            <a:r>
              <a:rPr lang="en-US" altLang="zh-TW" dirty="0"/>
              <a:t>run </a:t>
            </a:r>
            <a:r>
              <a:rPr lang="en-US" altLang="zh-TW" dirty="0" smtClean="0"/>
              <a:t>(10/12)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41" y="1143000"/>
            <a:ext cx="10058400" cy="533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13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en-US" altLang="zh-TW" dirty="0" err="1" smtClean="0"/>
              <a:t>KMeans</a:t>
            </a:r>
            <a:r>
              <a:rPr lang="en-US" altLang="zh-TW" dirty="0"/>
              <a:t>- main </a:t>
            </a:r>
            <a:r>
              <a:rPr lang="en-US" altLang="zh-TW" dirty="0" smtClean="0"/>
              <a:t>(11/12)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2" y="1003645"/>
            <a:ext cx="9339072" cy="58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14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en-US" altLang="zh-TW" dirty="0" err="1" smtClean="0"/>
              <a:t>KMeans</a:t>
            </a:r>
            <a:r>
              <a:rPr lang="en-US" altLang="zh-TW" dirty="0"/>
              <a:t>- main </a:t>
            </a:r>
            <a:r>
              <a:rPr lang="en-US" altLang="zh-TW" dirty="0" smtClean="0"/>
              <a:t>(12/12)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41" y="2138182"/>
            <a:ext cx="8364117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15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Mahout Installation and Configuration</a:t>
            </a:r>
            <a:r>
              <a:rPr lang="en-US" altLang="zh-TW" dirty="0" smtClean="0"/>
              <a:t> (1/5)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62405"/>
              </p:ext>
            </p:extLst>
          </p:nvPr>
        </p:nvGraphicFramePr>
        <p:xfrm>
          <a:off x="1328928" y="2219282"/>
          <a:ext cx="8721344" cy="27432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360672"/>
                <a:gridCol w="4360672"/>
              </a:tblGrid>
              <a:tr h="451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software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1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Operating system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Fedora 21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1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JDK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JDK 1.8.0_73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1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Hadoop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Hadoop 1.2.1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1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Mahout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Mahout 0.9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1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SSH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</a:rPr>
                        <a:t>SSH</a:t>
                      </a:r>
                      <a:r>
                        <a:rPr lang="en-US" altLang="zh-TW" sz="2400" b="1" baseline="0" dirty="0" smtClean="0">
                          <a:solidFill>
                            <a:schemeClr val="tx1"/>
                          </a:solidFill>
                        </a:rPr>
                        <a:t> 6.6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2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16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Mahout Installation and Configuration</a:t>
            </a:r>
            <a:r>
              <a:rPr lang="en-US" altLang="zh-TW" dirty="0" smtClean="0"/>
              <a:t> (2/5)</a:t>
            </a:r>
          </a:p>
        </p:txBody>
      </p:sp>
      <p:sp>
        <p:nvSpPr>
          <p:cNvPr id="5" name="內容版面配置區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ownload</a:t>
            </a:r>
            <a:r>
              <a:rPr lang="zh-TW" altLang="en-US" dirty="0" smtClean="0"/>
              <a:t>：</a:t>
            </a:r>
            <a:r>
              <a:rPr lang="en-US" altLang="zh-TW" dirty="0"/>
              <a:t>http://archive.apache.org/dist/mahout/0.9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r>
              <a:rPr lang="en-US" altLang="zh-TW" dirty="0" smtClean="0"/>
              <a:t>mahout-distribution-0.9.tar.gz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" r="72242" b="86802"/>
          <a:stretch/>
        </p:blipFill>
        <p:spPr>
          <a:xfrm>
            <a:off x="816864" y="2267712"/>
            <a:ext cx="3436268" cy="5852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56479" r="63334" b="9555"/>
          <a:stretch/>
        </p:blipFill>
        <p:spPr>
          <a:xfrm>
            <a:off x="816864" y="2929127"/>
            <a:ext cx="6486144" cy="33802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16864" y="3450336"/>
            <a:ext cx="5401056" cy="29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8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17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Mahout Installation and Configuration</a:t>
            </a:r>
            <a:r>
              <a:rPr lang="en-US" altLang="zh-TW" dirty="0" smtClean="0"/>
              <a:t> (3/5)</a:t>
            </a:r>
          </a:p>
        </p:txBody>
      </p:sp>
      <p:sp>
        <p:nvSpPr>
          <p:cNvPr id="5" name="內容版面配置區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zh-TW" dirty="0" smtClean="0"/>
              <a:t># tar  </a:t>
            </a:r>
            <a:r>
              <a:rPr lang="en-US" altLang="zh-TW" dirty="0"/>
              <a:t>-</a:t>
            </a:r>
            <a:r>
              <a:rPr lang="en-US" altLang="zh-TW" dirty="0" err="1"/>
              <a:t>zxvf</a:t>
            </a:r>
            <a:r>
              <a:rPr lang="en-US" altLang="zh-TW" dirty="0"/>
              <a:t>    /</a:t>
            </a:r>
            <a:r>
              <a:rPr lang="en-US" altLang="zh-TW" dirty="0" smtClean="0"/>
              <a:t>home/mahout-distribution-0.9.tar.gz</a:t>
            </a:r>
            <a:endParaRPr lang="zh-TW" altLang="en-US" dirty="0" smtClean="0"/>
          </a:p>
          <a:p>
            <a:r>
              <a:rPr lang="en-US" altLang="zh-TW" dirty="0" smtClean="0"/>
              <a:t># </a:t>
            </a:r>
            <a:r>
              <a:rPr lang="en-US" altLang="zh-TW" dirty="0"/>
              <a:t>mv  mahout-distribution-0.9/   ./mahout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2" t="21118" r="23636" b="56902"/>
          <a:stretch/>
        </p:blipFill>
        <p:spPr>
          <a:xfrm>
            <a:off x="1645919" y="2657856"/>
            <a:ext cx="8060705" cy="215798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57600" y="3877056"/>
            <a:ext cx="963168" cy="755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18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Mahout Installation and Configuration</a:t>
            </a:r>
            <a:r>
              <a:rPr lang="en-US" altLang="zh-TW" dirty="0" smtClean="0"/>
              <a:t> (4/5)</a:t>
            </a:r>
          </a:p>
        </p:txBody>
      </p:sp>
      <p:sp>
        <p:nvSpPr>
          <p:cNvPr id="5" name="內容版面配置區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zh-TW" dirty="0"/>
              <a:t># vi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</a:t>
            </a:r>
          </a:p>
          <a:p>
            <a:r>
              <a:rPr lang="en-US" altLang="zh-TW" dirty="0" smtClean="0"/>
              <a:t># source 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/profile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97" t="17023" r="7878" b="27165"/>
          <a:stretch/>
        </p:blipFill>
        <p:spPr>
          <a:xfrm>
            <a:off x="3974592" y="1219200"/>
            <a:ext cx="8119872" cy="54909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62400" y="5681472"/>
            <a:ext cx="4389120" cy="929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4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19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Mahout Installation and Configuration</a:t>
            </a:r>
            <a:r>
              <a:rPr lang="en-US" altLang="zh-TW" dirty="0" smtClean="0"/>
              <a:t> (5/5)</a:t>
            </a:r>
          </a:p>
        </p:txBody>
      </p:sp>
      <p:sp>
        <p:nvSpPr>
          <p:cNvPr id="5" name="內容版面配置區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zh-TW" dirty="0" smtClean="0"/>
              <a:t># /home/hadoop-1.2.1/bin/start-all.sh</a:t>
            </a:r>
            <a:endParaRPr lang="en-US" altLang="zh-TW" dirty="0"/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jps</a:t>
            </a:r>
            <a:endParaRPr lang="en-US" altLang="zh-TW" dirty="0" smtClean="0"/>
          </a:p>
          <a:p>
            <a:r>
              <a:rPr lang="en-US" altLang="zh-TW" dirty="0" smtClean="0"/>
              <a:t># mahout </a:t>
            </a:r>
            <a:r>
              <a:rPr lang="en-US" altLang="zh-TW" dirty="0"/>
              <a:t>–help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8" t="17023" r="2788" b="14291"/>
          <a:stretch/>
        </p:blipFill>
        <p:spPr>
          <a:xfrm>
            <a:off x="4840224" y="1711739"/>
            <a:ext cx="6742176" cy="50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29CE-322F-4ED4-8806-4C979972F95E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K-Means</a:t>
            </a:r>
          </a:p>
          <a:p>
            <a:r>
              <a:rPr lang="en-US" altLang="zh-TW" dirty="0"/>
              <a:t>Mahout Installation and </a:t>
            </a:r>
            <a:r>
              <a:rPr lang="en-US" altLang="zh-TW" dirty="0" smtClean="0"/>
              <a:t>Configuration</a:t>
            </a:r>
          </a:p>
          <a:p>
            <a:r>
              <a:rPr lang="en-US" altLang="zh-TW" dirty="0"/>
              <a:t>Test the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2214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20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altLang="zh-TW" dirty="0"/>
              <a:t>Test the installation </a:t>
            </a:r>
            <a:r>
              <a:rPr lang="en-US" altLang="zh-TW" dirty="0" smtClean="0"/>
              <a:t>(1/4)</a:t>
            </a:r>
            <a:endParaRPr lang="en-US" altLang="zh-TW" dirty="0"/>
          </a:p>
        </p:txBody>
      </p:sp>
      <p:sp>
        <p:nvSpPr>
          <p:cNvPr id="5" name="內容版面配置區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# </a:t>
            </a:r>
            <a:r>
              <a:rPr lang="en-US" altLang="zh-TW" sz="2000" dirty="0" err="1"/>
              <a:t>wget</a:t>
            </a:r>
            <a:r>
              <a:rPr lang="en-US" altLang="zh-TW" sz="2000" dirty="0"/>
              <a:t> http://archive.ics.uci.edu/ml/databases/synthetic_control/synthetic_control.data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21" y="1902939"/>
            <a:ext cx="5674603" cy="44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21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altLang="zh-TW" dirty="0"/>
              <a:t>Test the installation </a:t>
            </a:r>
            <a:r>
              <a:rPr lang="en-US" altLang="zh-TW" dirty="0" smtClean="0"/>
              <a:t>(2/4)</a:t>
            </a:r>
            <a:endParaRPr lang="en-US" altLang="zh-TW" dirty="0"/>
          </a:p>
        </p:txBody>
      </p:sp>
      <p:sp>
        <p:nvSpPr>
          <p:cNvPr id="5" name="內容版面配置區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 vert="horz">
            <a:normAutofit/>
          </a:bodyPr>
          <a:lstStyle/>
          <a:p>
            <a:r>
              <a:rPr lang="en-US" altLang="zh-TW" dirty="0" smtClean="0"/>
              <a:t># 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 </a:t>
            </a:r>
            <a:r>
              <a:rPr lang="en-US" altLang="zh-TW" dirty="0"/>
              <a:t>fs -</a:t>
            </a:r>
            <a:r>
              <a:rPr lang="en-US" altLang="zh-TW" dirty="0" err="1"/>
              <a:t>mkdir</a:t>
            </a:r>
            <a:r>
              <a:rPr lang="en-US" altLang="zh-TW" dirty="0"/>
              <a:t> /</a:t>
            </a:r>
            <a:r>
              <a:rPr lang="en-US" altLang="zh-TW" dirty="0" smtClean="0"/>
              <a:t>user/root/</a:t>
            </a:r>
            <a:r>
              <a:rPr lang="en-US" altLang="zh-TW" dirty="0" err="1" smtClean="0"/>
              <a:t>testdata</a:t>
            </a:r>
            <a:endParaRPr lang="en-US" altLang="zh-TW" dirty="0"/>
          </a:p>
          <a:p>
            <a:r>
              <a:rPr lang="en-US" altLang="zh-TW" dirty="0" smtClean="0"/>
              <a:t># </a:t>
            </a:r>
            <a:r>
              <a:rPr lang="en-US" altLang="zh-TW" sz="2600" dirty="0" err="1" smtClean="0"/>
              <a:t>hadoop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fs -put </a:t>
            </a:r>
            <a:r>
              <a:rPr lang="en-US" altLang="zh-TW" sz="2600" dirty="0" smtClean="0"/>
              <a:t>/home/</a:t>
            </a:r>
            <a:r>
              <a:rPr lang="en-US" altLang="zh-TW" sz="2600" dirty="0" err="1" smtClean="0"/>
              <a:t>paul</a:t>
            </a:r>
            <a:r>
              <a:rPr lang="en-US" altLang="zh-TW" sz="2600" dirty="0" smtClean="0"/>
              <a:t>/</a:t>
            </a:r>
            <a:r>
              <a:rPr lang="en-US" altLang="zh-TW" sz="2600" dirty="0" err="1" smtClean="0"/>
              <a:t>synthetic_control.data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/</a:t>
            </a:r>
            <a:r>
              <a:rPr lang="en-US" altLang="zh-TW" sz="2600" dirty="0" smtClean="0"/>
              <a:t>user/root/</a:t>
            </a:r>
            <a:r>
              <a:rPr lang="en-US" altLang="zh-TW" sz="2600" dirty="0" err="1" smtClean="0"/>
              <a:t>testdata</a:t>
            </a:r>
            <a:endParaRPr lang="en-US" altLang="zh-TW" sz="2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2" r="82310" b="51734"/>
          <a:stretch/>
        </p:blipFill>
        <p:spPr>
          <a:xfrm>
            <a:off x="210064" y="2940908"/>
            <a:ext cx="2980450" cy="33116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4" t="39312" r="12408" b="49549"/>
          <a:stretch/>
        </p:blipFill>
        <p:spPr>
          <a:xfrm>
            <a:off x="3830593" y="2940908"/>
            <a:ext cx="7728781" cy="114917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07989" y="5969632"/>
            <a:ext cx="1116227" cy="277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22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altLang="zh-TW" dirty="0"/>
              <a:t>Test the installation </a:t>
            </a:r>
            <a:r>
              <a:rPr lang="en-US" altLang="zh-TW" dirty="0" smtClean="0"/>
              <a:t>(3/4)</a:t>
            </a:r>
            <a:endParaRPr lang="en-US" altLang="zh-TW" dirty="0"/>
          </a:p>
        </p:txBody>
      </p:sp>
      <p:sp>
        <p:nvSpPr>
          <p:cNvPr id="5" name="內容版面配置區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 vert="horz">
            <a:normAutofit/>
          </a:bodyPr>
          <a:lstStyle/>
          <a:p>
            <a:r>
              <a:rPr lang="en-US" altLang="zh-TW" dirty="0" smtClean="0"/>
              <a:t># mahout </a:t>
            </a:r>
            <a:r>
              <a:rPr lang="en-US" altLang="zh-TW" dirty="0" err="1" smtClean="0"/>
              <a:t>org.apache.mahout.clustering.syntheticcontrol.kmeans.Job</a:t>
            </a:r>
            <a:endParaRPr lang="en-US" altLang="zh-TW" dirty="0" smtClean="0"/>
          </a:p>
          <a:p>
            <a:r>
              <a:rPr lang="en-US" altLang="zh-TW" sz="2600" dirty="0" smtClean="0"/>
              <a:t># mahout </a:t>
            </a:r>
            <a:r>
              <a:rPr lang="en-US" altLang="zh-TW" sz="2600" dirty="0" err="1"/>
              <a:t>seqdumper</a:t>
            </a:r>
            <a:r>
              <a:rPr lang="en-US" altLang="zh-TW" sz="2600" dirty="0"/>
              <a:t> -</a:t>
            </a:r>
            <a:r>
              <a:rPr lang="en-US" altLang="zh-TW" sz="2600" dirty="0" err="1"/>
              <a:t>i</a:t>
            </a:r>
            <a:r>
              <a:rPr lang="en-US" altLang="zh-TW" sz="2600" dirty="0"/>
              <a:t> output/</a:t>
            </a:r>
            <a:r>
              <a:rPr lang="en-US" altLang="zh-TW" sz="2600" dirty="0" err="1"/>
              <a:t>clusteredPoints</a:t>
            </a:r>
            <a:r>
              <a:rPr lang="en-US" altLang="zh-TW" sz="2600" dirty="0"/>
              <a:t> -o </a:t>
            </a:r>
            <a:r>
              <a:rPr lang="en-US" altLang="zh-TW" sz="2600" dirty="0" err="1" smtClean="0"/>
              <a:t>clusteredPoints</a:t>
            </a:r>
            <a:endParaRPr lang="en-US" altLang="zh-TW" sz="2600" dirty="0" smtClean="0"/>
          </a:p>
          <a:p>
            <a:r>
              <a:rPr lang="en-US" altLang="zh-TW" sz="2600" dirty="0"/>
              <a:t># cat </a:t>
            </a:r>
            <a:r>
              <a:rPr lang="en-US" altLang="zh-TW" sz="2600" dirty="0" err="1"/>
              <a:t>clusteredPoints</a:t>
            </a:r>
            <a:endParaRPr lang="en-US" altLang="zh-TW" sz="2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28173" r="20885" b="35913"/>
          <a:stretch/>
        </p:blipFill>
        <p:spPr>
          <a:xfrm>
            <a:off x="556054" y="3200400"/>
            <a:ext cx="6881381" cy="268141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77" r="80221" b="17882"/>
          <a:stretch/>
        </p:blipFill>
        <p:spPr>
          <a:xfrm>
            <a:off x="8575589" y="2508420"/>
            <a:ext cx="3323968" cy="42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23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altLang="zh-TW" dirty="0"/>
              <a:t>Test the installation </a:t>
            </a:r>
            <a:r>
              <a:rPr lang="en-US" altLang="zh-TW" dirty="0" smtClean="0"/>
              <a:t>(4/4)</a:t>
            </a:r>
            <a:endParaRPr lang="en-US" altLang="zh-TW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" y="3926130"/>
            <a:ext cx="12089321" cy="2388173"/>
          </a:xfrm>
        </p:spPr>
      </p:pic>
      <p:sp>
        <p:nvSpPr>
          <p:cNvPr id="8" name="矩形 7"/>
          <p:cNvSpPr/>
          <p:nvPr/>
        </p:nvSpPr>
        <p:spPr>
          <a:xfrm>
            <a:off x="329512" y="4252043"/>
            <a:ext cx="11862487" cy="138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26933"/>
            <a:ext cx="12161745" cy="16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3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Sample </a:t>
            </a:r>
            <a:r>
              <a:rPr lang="en-US" altLang="zh-TW" dirty="0" smtClean="0"/>
              <a:t>(1/12)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96"/>
          <a:stretch/>
        </p:blipFill>
        <p:spPr>
          <a:xfrm>
            <a:off x="1531343" y="1028446"/>
            <a:ext cx="8373410" cy="58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4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Sample </a:t>
            </a:r>
            <a:r>
              <a:rPr lang="en-US" altLang="zh-TW" dirty="0" smtClean="0"/>
              <a:t>(2/12)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08" y="1199360"/>
            <a:ext cx="8897592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5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en-US" altLang="zh-TW" dirty="0" err="1"/>
              <a:t>KMeans</a:t>
            </a:r>
            <a:r>
              <a:rPr lang="en-US" altLang="zh-TW" dirty="0"/>
              <a:t> </a:t>
            </a:r>
            <a:r>
              <a:rPr lang="en-US" altLang="zh-TW" dirty="0" smtClean="0"/>
              <a:t>(3/12)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28" y="1045600"/>
            <a:ext cx="7900416" cy="57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6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en-US" altLang="zh-TW" dirty="0" err="1"/>
              <a:t>KMeans</a:t>
            </a:r>
            <a:r>
              <a:rPr lang="en-US" altLang="zh-TW" dirty="0"/>
              <a:t> </a:t>
            </a:r>
            <a:r>
              <a:rPr lang="en-US" altLang="zh-TW" dirty="0" smtClean="0"/>
              <a:t>(4/12)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76" y="2106061"/>
            <a:ext cx="958348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7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en-US" altLang="zh-TW" dirty="0" err="1" smtClean="0"/>
              <a:t>KMeans-stopIteration</a:t>
            </a:r>
            <a:r>
              <a:rPr lang="en-US" altLang="zh-TW" dirty="0" smtClean="0"/>
              <a:t> (5/12)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24" y="1180598"/>
            <a:ext cx="10058400" cy="55415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17088" y="5583180"/>
            <a:ext cx="1578144" cy="1164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pervCenterFile</a:t>
            </a:r>
            <a:r>
              <a:rPr lang="zh-TW" altLang="en-US" dirty="0" smtClean="0">
                <a:solidFill>
                  <a:schemeClr val="tx1"/>
                </a:solidFill>
              </a:rPr>
              <a:t>                                  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(…..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(…..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50464" y="5583180"/>
            <a:ext cx="1858560" cy="1164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</a:rPr>
              <a:t>currentCenterFile</a:t>
            </a:r>
            <a:r>
              <a:rPr lang="zh-TW" altLang="en-US" dirty="0" smtClean="0">
                <a:solidFill>
                  <a:schemeClr val="tx1"/>
                </a:solidFill>
              </a:rPr>
              <a:t>                                  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(…..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(…..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8717280" y="6022848"/>
            <a:ext cx="8331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762016" y="6309360"/>
            <a:ext cx="8331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8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en-US" altLang="zh-TW" dirty="0" err="1" smtClean="0"/>
              <a:t>KMeans-stopIteration</a:t>
            </a:r>
            <a:r>
              <a:rPr lang="en-US" altLang="zh-TW" dirty="0" smtClean="0"/>
              <a:t> (6/12)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64" y="1378463"/>
            <a:ext cx="10058400" cy="48182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04868" y="2668065"/>
            <a:ext cx="1578144" cy="724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pervCenter</a:t>
            </a:r>
            <a:r>
              <a:rPr lang="zh-TW" altLang="en-US" dirty="0" smtClean="0">
                <a:solidFill>
                  <a:schemeClr val="tx1"/>
                </a:solidFill>
              </a:rPr>
              <a:t>                                  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(…..</a:t>
            </a:r>
          </a:p>
        </p:txBody>
      </p:sp>
      <p:sp>
        <p:nvSpPr>
          <p:cNvPr id="6" name="矩形 5"/>
          <p:cNvSpPr/>
          <p:nvPr/>
        </p:nvSpPr>
        <p:spPr>
          <a:xfrm>
            <a:off x="9229968" y="2668065"/>
            <a:ext cx="1858560" cy="724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currentCenter</a:t>
            </a:r>
            <a:r>
              <a:rPr lang="zh-TW" altLang="en-US" dirty="0" smtClean="0">
                <a:solidFill>
                  <a:schemeClr val="tx1"/>
                </a:solidFill>
              </a:rPr>
              <a:t>                                  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(…..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7883012" y="3169920"/>
            <a:ext cx="1346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419906" y="4968827"/>
            <a:ext cx="3271286" cy="69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en-US" altLang="zh-TW" dirty="0" smtClean="0">
                <a:solidFill>
                  <a:schemeClr val="tx1"/>
                </a:solidFill>
              </a:rPr>
              <a:t>user/root/output/part-r-00000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/user/root/input/centers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弧形向右箭號 12"/>
          <p:cNvSpPr/>
          <p:nvPr/>
        </p:nvSpPr>
        <p:spPr>
          <a:xfrm>
            <a:off x="7938160" y="5114247"/>
            <a:ext cx="475488" cy="4038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92064" y="2668065"/>
            <a:ext cx="1473398" cy="724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</a:rPr>
              <a:t>getEulerDist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DA1AE123-41A4-465A-8B26-D2BD37B4AEDF}" type="slidenum">
              <a:rPr kumimoji="0" lang="en-US" altLang="zh-TW" sz="1400" smtClean="0"/>
              <a:pPr eaLnBrk="1" hangingPunct="1"/>
              <a:t>9</a:t>
            </a:fld>
            <a:endParaRPr kumimoji="0" lang="en-US" altLang="zh-TW" sz="1400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en-US" altLang="zh-TW" dirty="0" err="1"/>
              <a:t>Kmeans</a:t>
            </a:r>
            <a:r>
              <a:rPr lang="en-US" altLang="zh-TW" dirty="0"/>
              <a:t>- </a:t>
            </a:r>
            <a:r>
              <a:rPr lang="en-US" altLang="zh-TW" dirty="0" err="1"/>
              <a:t>ClusterMapper</a:t>
            </a:r>
            <a:r>
              <a:rPr lang="en-US" altLang="zh-TW" dirty="0"/>
              <a:t> </a:t>
            </a:r>
            <a:r>
              <a:rPr lang="en-US" altLang="zh-TW" dirty="0" smtClean="0"/>
              <a:t>(7/12)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9" y="982262"/>
            <a:ext cx="9447799" cy="58723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68546" y="3822779"/>
            <a:ext cx="2613854" cy="1188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/user/root/input/centers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1 (….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2 (….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矩形 2"/>
          <p:cNvSpPr/>
          <p:nvPr/>
        </p:nvSpPr>
        <p:spPr>
          <a:xfrm>
            <a:off x="8968546" y="4133088"/>
            <a:ext cx="2613854" cy="283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endCxn id="3" idx="1"/>
          </p:cNvCxnSpPr>
          <p:nvPr/>
        </p:nvCxnSpPr>
        <p:spPr>
          <a:xfrm>
            <a:off x="6242304" y="3822779"/>
            <a:ext cx="2726242" cy="452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94443" y="5025092"/>
            <a:ext cx="2613854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</a:rPr>
              <a:t>s</a:t>
            </a:r>
            <a:r>
              <a:rPr lang="en-US" altLang="zh-TW" dirty="0" err="1" smtClean="0">
                <a:solidFill>
                  <a:schemeClr val="tx1"/>
                </a:solidFill>
              </a:rPr>
              <a:t>tr</a:t>
            </a:r>
            <a:r>
              <a:rPr lang="en-US" altLang="zh-TW" dirty="0" smtClean="0">
                <a:solidFill>
                  <a:schemeClr val="tx1"/>
                </a:solidFill>
              </a:rPr>
              <a:t>[] = {x,0.0,2.3,3.5,…..}</a:t>
            </a:r>
          </a:p>
        </p:txBody>
      </p:sp>
      <p:sp>
        <p:nvSpPr>
          <p:cNvPr id="10" name="矩形 9"/>
          <p:cNvSpPr/>
          <p:nvPr/>
        </p:nvSpPr>
        <p:spPr>
          <a:xfrm>
            <a:off x="3628450" y="5025092"/>
            <a:ext cx="2613854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arr</a:t>
            </a:r>
            <a:r>
              <a:rPr lang="en-US" altLang="zh-TW" dirty="0" smtClean="0">
                <a:solidFill>
                  <a:schemeClr val="tx1"/>
                </a:solidFill>
              </a:rPr>
              <a:t>[] = {0.0,2.3,3.5,….}</a:t>
            </a:r>
          </a:p>
        </p:txBody>
      </p:sp>
      <p:cxnSp>
        <p:nvCxnSpPr>
          <p:cNvPr id="8" name="直線單箭頭接點 7"/>
          <p:cNvCxnSpPr>
            <a:stCxn id="9" idx="1"/>
            <a:endCxn id="10" idx="3"/>
          </p:cNvCxnSpPr>
          <p:nvPr/>
        </p:nvCxnSpPr>
        <p:spPr>
          <a:xfrm flipH="1">
            <a:off x="6242304" y="5246707"/>
            <a:ext cx="752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88133" y="6196893"/>
            <a:ext cx="3980740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/user/root/input/</a:t>
            </a:r>
            <a:r>
              <a:rPr lang="en-US" altLang="zh-TW" dirty="0" err="1">
                <a:solidFill>
                  <a:schemeClr val="tx1"/>
                </a:solidFill>
              </a:rPr>
              <a:t>synthetic_control.data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6-05-11 hadoop pagerank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2016-05-11 hadoop pagerank</Template>
  <TotalTime>0</TotalTime>
  <Words>704</Words>
  <Application>Microsoft Office PowerPoint</Application>
  <PresentationFormat>寬螢幕</PresentationFormat>
  <Paragraphs>167</Paragraphs>
  <Slides>23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Arial</vt:lpstr>
      <vt:lpstr>Calibri</vt:lpstr>
      <vt:lpstr>Times New Roman</vt:lpstr>
      <vt:lpstr>Wingdings</vt:lpstr>
      <vt:lpstr>Wingdings 3</vt:lpstr>
      <vt:lpstr>2016-05-11 hadoop pagerank</vt:lpstr>
      <vt:lpstr>Map Reduce Programming</vt:lpstr>
      <vt:lpstr>Outline</vt:lpstr>
      <vt:lpstr>K-Means Sample (1/12)</vt:lpstr>
      <vt:lpstr>K-Means Sample (2/12)</vt:lpstr>
      <vt:lpstr>K-Means KMeans (3/12)</vt:lpstr>
      <vt:lpstr>K-Means KMeans (4/12)</vt:lpstr>
      <vt:lpstr>K-Means KMeans-stopIteration (5/12)</vt:lpstr>
      <vt:lpstr>K-Means KMeans-stopIteration (6/12)</vt:lpstr>
      <vt:lpstr>K-Means Kmeans- ClusterMapper (7/12)</vt:lpstr>
      <vt:lpstr>K-Means KMeans- ClusterMapper (8/12)</vt:lpstr>
      <vt:lpstr>K-Means KMeans- UpdateCenterReducer (9/12)</vt:lpstr>
      <vt:lpstr>K-Means KMeans- run (10/12)</vt:lpstr>
      <vt:lpstr>K-Means KMeans- main (11/12)</vt:lpstr>
      <vt:lpstr>K-Means KMeans- main (12/12)</vt:lpstr>
      <vt:lpstr>Mahout Installation and Configuration (1/5)</vt:lpstr>
      <vt:lpstr>Mahout Installation and Configuration (2/5)</vt:lpstr>
      <vt:lpstr>Mahout Installation and Configuration (3/5)</vt:lpstr>
      <vt:lpstr>Mahout Installation and Configuration (4/5)</vt:lpstr>
      <vt:lpstr>Mahout Installation and Configuration (5/5)</vt:lpstr>
      <vt:lpstr>Test the installation (1/4)</vt:lpstr>
      <vt:lpstr>Test the installation (2/4)</vt:lpstr>
      <vt:lpstr>Test the installation (3/4)</vt:lpstr>
      <vt:lpstr>Test the installation (4/4)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2016-05-10T19:05:23Z</dcterms:created>
  <dcterms:modified xsi:type="dcterms:W3CDTF">2017-07-31T19:57:50Z</dcterms:modified>
</cp:coreProperties>
</file>