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9" r:id="rId3"/>
    <p:sldId id="280" r:id="rId4"/>
    <p:sldId id="281" r:id="rId5"/>
    <p:sldId id="261" r:id="rId6"/>
    <p:sldId id="288" r:id="rId7"/>
    <p:sldId id="262" r:id="rId8"/>
    <p:sldId id="263" r:id="rId9"/>
    <p:sldId id="277" r:id="rId10"/>
    <p:sldId id="278" r:id="rId11"/>
    <p:sldId id="257" r:id="rId12"/>
    <p:sldId id="258" r:id="rId13"/>
    <p:sldId id="259" r:id="rId14"/>
    <p:sldId id="264" r:id="rId15"/>
    <p:sldId id="265" r:id="rId16"/>
    <p:sldId id="282" r:id="rId17"/>
    <p:sldId id="287" r:id="rId18"/>
    <p:sldId id="286" r:id="rId19"/>
    <p:sldId id="285" r:id="rId20"/>
    <p:sldId id="284" r:id="rId21"/>
    <p:sldId id="28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33C613-D908-43DA-962A-090F3E32C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9242150" cy="2853289"/>
          </a:xfrm>
        </p:spPr>
        <p:txBody>
          <a:bodyPr>
            <a:normAutofit fontScale="90000"/>
          </a:bodyPr>
          <a:lstStyle/>
          <a:p>
            <a:pPr algn="ctr"/>
            <a:r>
              <a:rPr lang="pt-BR" sz="7200" b="1" dirty="0"/>
              <a:t>Projeto: gestão para transportadoras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AB4296-6D0C-4692-A532-0F31EB950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306957"/>
            <a:ext cx="8791575" cy="1682679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endParaRPr lang="pt-BR" dirty="0"/>
          </a:p>
          <a:p>
            <a:r>
              <a:rPr lang="pt-BR" b="1" dirty="0"/>
              <a:t>Professor:</a:t>
            </a:r>
            <a:r>
              <a:rPr lang="pt-BR" dirty="0"/>
              <a:t> Jean </a:t>
            </a:r>
            <a:r>
              <a:rPr lang="pt-BR" dirty="0" err="1"/>
              <a:t>carlos</a:t>
            </a:r>
            <a:r>
              <a:rPr lang="pt-BR" dirty="0"/>
              <a:t> </a:t>
            </a:r>
            <a:r>
              <a:rPr lang="pt-BR" dirty="0" err="1"/>
              <a:t>hennrichs</a:t>
            </a:r>
            <a:endParaRPr lang="pt-BR" dirty="0"/>
          </a:p>
          <a:p>
            <a:r>
              <a:rPr lang="pt-BR" b="1" dirty="0"/>
              <a:t>Acadêmicos:</a:t>
            </a:r>
            <a:r>
              <a:rPr lang="pt-BR" dirty="0"/>
              <a:t> </a:t>
            </a:r>
            <a:r>
              <a:rPr lang="pt-BR" dirty="0" err="1"/>
              <a:t>ana</a:t>
            </a:r>
            <a:r>
              <a:rPr lang="pt-BR" dirty="0"/>
              <a:t> clara </a:t>
            </a:r>
            <a:r>
              <a:rPr lang="pt-BR" dirty="0" err="1"/>
              <a:t>perosa</a:t>
            </a:r>
            <a:r>
              <a:rPr lang="pt-BR" dirty="0"/>
              <a:t> e </a:t>
            </a:r>
            <a:r>
              <a:rPr lang="pt-BR" dirty="0" err="1"/>
              <a:t>tiago</a:t>
            </a:r>
            <a:r>
              <a:rPr lang="pt-BR" dirty="0"/>
              <a:t> </a:t>
            </a:r>
            <a:r>
              <a:rPr lang="pt-BR" dirty="0" err="1"/>
              <a:t>pegorini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8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14172-C2E1-4755-AB78-C3F693A18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4994"/>
            <a:ext cx="9905998" cy="1202809"/>
          </a:xfrm>
        </p:spPr>
        <p:txBody>
          <a:bodyPr/>
          <a:lstStyle/>
          <a:p>
            <a:pPr algn="ctr"/>
            <a:r>
              <a:rPr lang="pt-BR" dirty="0"/>
              <a:t>Diagrama de atividade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104620C7-3889-483F-B1C7-D838B53BA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11"/>
          <a:stretch/>
        </p:blipFill>
        <p:spPr>
          <a:xfrm>
            <a:off x="4072913" y="1119264"/>
            <a:ext cx="4046174" cy="534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0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90601-E697-4169-8E32-402F022C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08382"/>
            <a:ext cx="9905998" cy="1288705"/>
          </a:xfrm>
        </p:spPr>
        <p:txBody>
          <a:bodyPr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372BAE-149C-486B-8C89-98E4DAEA7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Nome do projeto: </a:t>
            </a:r>
            <a:r>
              <a:rPr lang="pt-BR" sz="3200" dirty="0" err="1"/>
              <a:t>TransLog</a:t>
            </a:r>
            <a:r>
              <a:rPr lang="pt-BR" sz="3200" dirty="0"/>
              <a:t> Brasil;</a:t>
            </a:r>
          </a:p>
          <a:p>
            <a:endParaRPr lang="pt-BR" sz="3200" dirty="0"/>
          </a:p>
          <a:p>
            <a:endParaRPr lang="pt-BR" sz="3200" dirty="0"/>
          </a:p>
          <a:p>
            <a:r>
              <a:rPr lang="pt-BR" sz="3200" dirty="0"/>
              <a:t> Descrição: Sistema web para gestão de clientes, motoristas e entregas de uma empresa de transporte;</a:t>
            </a:r>
          </a:p>
        </p:txBody>
      </p:sp>
    </p:spTree>
    <p:extLst>
      <p:ext uri="{BB962C8B-B14F-4D97-AF65-F5344CB8AC3E}">
        <p14:creationId xmlns:p14="http://schemas.microsoft.com/office/powerpoint/2010/main" val="294906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AF338-1696-4A5D-A803-D61CDE37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2230"/>
          </a:xfrm>
        </p:spPr>
        <p:txBody>
          <a:bodyPr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2AC0F-3229-4830-B924-FB36309C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1078"/>
            <a:ext cx="9905999" cy="42384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Tecnologias utilizadas: </a:t>
            </a:r>
          </a:p>
          <a:p>
            <a:endParaRPr lang="pt-BR" sz="2800" dirty="0"/>
          </a:p>
          <a:p>
            <a:r>
              <a:rPr lang="pt-BR" sz="2800" dirty="0" err="1"/>
              <a:t>Backend</a:t>
            </a:r>
            <a:r>
              <a:rPr lang="pt-BR" sz="2800" dirty="0"/>
              <a:t>: Python + Django;</a:t>
            </a:r>
          </a:p>
          <a:p>
            <a:endParaRPr lang="pt-BR" sz="2800" dirty="0"/>
          </a:p>
          <a:p>
            <a:r>
              <a:rPr lang="pt-BR" sz="2800" dirty="0"/>
              <a:t>Banco de dados: MySQL;</a:t>
            </a:r>
          </a:p>
          <a:p>
            <a:endParaRPr lang="pt-BR" sz="2800" dirty="0"/>
          </a:p>
          <a:p>
            <a:r>
              <a:rPr lang="pt-BR" sz="2800" dirty="0" err="1"/>
              <a:t>Frontend</a:t>
            </a:r>
            <a:r>
              <a:rPr lang="pt-BR" sz="2800" dirty="0"/>
              <a:t>: HTML, CSS, </a:t>
            </a:r>
            <a:r>
              <a:rPr lang="pt-BR" sz="2800" dirty="0" err="1"/>
              <a:t>Bootstrap</a:t>
            </a:r>
            <a:r>
              <a:rPr lang="pt-BR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313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EA55AB-C34F-4C2D-8B6F-1778C385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AB444A-E165-4994-8D1F-B395A772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1322"/>
            <a:ext cx="9905999" cy="3829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Funcionalidades principais: 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sz="2800" dirty="0"/>
              <a:t>Cadastro unificado de cliente e motorista;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Login de usuários o Interface de listagem e edição;</a:t>
            </a:r>
          </a:p>
          <a:p>
            <a:pPr lvl="1"/>
            <a:endParaRPr lang="pt-BR" sz="2800" dirty="0"/>
          </a:p>
          <a:p>
            <a:pPr lvl="1"/>
            <a:r>
              <a:rPr lang="pt-BR" sz="2800" dirty="0"/>
              <a:t>Banco de dados relacional;</a:t>
            </a:r>
          </a:p>
        </p:txBody>
      </p:sp>
    </p:spTree>
    <p:extLst>
      <p:ext uri="{BB962C8B-B14F-4D97-AF65-F5344CB8AC3E}">
        <p14:creationId xmlns:p14="http://schemas.microsoft.com/office/powerpoint/2010/main" val="323165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1F97-F7E2-41A8-AACC-866F3678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Modelo Relacional do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A6392-F389-4509-997E-87B4569D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8070"/>
            <a:ext cx="9905999" cy="4412973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Banco: </a:t>
            </a:r>
            <a:r>
              <a:rPr lang="pt-BR" sz="2800" dirty="0" err="1"/>
              <a:t>transportadora_db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r>
              <a:rPr lang="pt-BR" b="1" dirty="0"/>
              <a:t>Tabelas principais: </a:t>
            </a:r>
          </a:p>
          <a:p>
            <a:pPr marL="0" indent="0">
              <a:buNone/>
            </a:pPr>
            <a:endParaRPr lang="pt-BR" sz="800" b="1" dirty="0"/>
          </a:p>
          <a:p>
            <a:pPr lvl="1"/>
            <a:r>
              <a:rPr lang="pt-BR" sz="2800" dirty="0"/>
              <a:t>Cliente: informações pessoais, contato, tipo (PF ou PJ),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  <a:p>
            <a:pPr lvl="1"/>
            <a:r>
              <a:rPr lang="pt-BR" sz="2800" dirty="0"/>
              <a:t>Motorista: inclui CNH, categoria, validade, </a:t>
            </a:r>
            <a:r>
              <a:rPr lang="pt-BR" sz="2800" dirty="0" err="1"/>
              <a:t>etc</a:t>
            </a:r>
            <a:r>
              <a:rPr lang="pt-BR" sz="2800" dirty="0"/>
              <a:t>;</a:t>
            </a:r>
          </a:p>
          <a:p>
            <a:pPr lvl="1"/>
            <a:r>
              <a:rPr lang="pt-BR" sz="2800" dirty="0"/>
              <a:t>Pedido: vinculado a um cliente;</a:t>
            </a:r>
          </a:p>
          <a:p>
            <a:pPr lvl="1"/>
            <a:r>
              <a:rPr lang="pt-BR" sz="2800" dirty="0"/>
              <a:t>Entrega: vinculada a um pedido e a um motorista;</a:t>
            </a:r>
          </a:p>
        </p:txBody>
      </p:sp>
    </p:spTree>
    <p:extLst>
      <p:ext uri="{BB962C8B-B14F-4D97-AF65-F5344CB8AC3E}">
        <p14:creationId xmlns:p14="http://schemas.microsoft.com/office/powerpoint/2010/main" val="23097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CD3EF-0D68-4BC7-B11F-B0080CE4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71043-DDF7-4148-8B1D-60D1F303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Um cliente pode ter vários pedidos;</a:t>
            </a:r>
          </a:p>
          <a:p>
            <a:endParaRPr lang="pt-BR" sz="2800" dirty="0"/>
          </a:p>
          <a:p>
            <a:r>
              <a:rPr lang="pt-BR" sz="2800" dirty="0"/>
              <a:t>Um pedido gera uma entrega;</a:t>
            </a:r>
          </a:p>
          <a:p>
            <a:endParaRPr lang="pt-BR" sz="2800" dirty="0"/>
          </a:p>
          <a:p>
            <a:r>
              <a:rPr lang="pt-BR" sz="2800" dirty="0"/>
              <a:t>Um motorista pode realizar várias entregas;</a:t>
            </a:r>
          </a:p>
        </p:txBody>
      </p:sp>
    </p:spTree>
    <p:extLst>
      <p:ext uri="{BB962C8B-B14F-4D97-AF65-F5344CB8AC3E}">
        <p14:creationId xmlns:p14="http://schemas.microsoft.com/office/powerpoint/2010/main" val="416546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ADD3E52-04D8-41C2-9BB2-4B7E0E5F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336"/>
            <a:ext cx="12192000" cy="5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0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652EA4-42CE-4990-A45E-6373995E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7785"/>
            <a:ext cx="12192000" cy="564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98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27FC2A-9EB1-438A-A68D-79DC1BD24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357"/>
            <a:ext cx="12192000" cy="570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37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4B278B-0484-4CAD-9F92-9DBD350A8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9506"/>
            <a:ext cx="12192000" cy="57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779E6-9C18-4286-B335-9775E8CC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D195F5-5083-43BB-B05A-78A733EE9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67000"/>
          </a:xfrm>
        </p:spPr>
        <p:txBody>
          <a:bodyPr>
            <a:normAutofit/>
          </a:bodyPr>
          <a:lstStyle/>
          <a:p>
            <a:r>
              <a:rPr lang="pt-BR" sz="3200" dirty="0"/>
              <a:t>Sistemas legados e falta de integração;</a:t>
            </a:r>
          </a:p>
          <a:p>
            <a:endParaRPr lang="pt-BR" sz="3200" dirty="0"/>
          </a:p>
          <a:p>
            <a:r>
              <a:rPr lang="pt-BR" sz="3200" dirty="0"/>
              <a:t>Baixa adoção de tecnologia e automação;</a:t>
            </a:r>
          </a:p>
          <a:p>
            <a:endParaRPr lang="pt-BR" sz="3200" dirty="0"/>
          </a:p>
          <a:p>
            <a:r>
              <a:rPr lang="pt-BR" sz="3200" dirty="0"/>
              <a:t>Infraestrutura de TI inadequada;</a:t>
            </a:r>
          </a:p>
        </p:txBody>
      </p:sp>
    </p:spTree>
    <p:extLst>
      <p:ext uri="{BB962C8B-B14F-4D97-AF65-F5344CB8AC3E}">
        <p14:creationId xmlns:p14="http://schemas.microsoft.com/office/powerpoint/2010/main" val="908378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17E23E-0F83-42E5-8EF8-D04CFC56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969"/>
            <a:ext cx="12192000" cy="573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4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875D56-FE1F-4890-8C00-0EAAD6EC3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282"/>
            <a:ext cx="12192000" cy="568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38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24279-9C22-4921-AC58-7C6DB20E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27EBB-8F91-4E2D-A1AA-6FD87C88B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694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/>
              <a:t>Projeto concluído com foco em: </a:t>
            </a:r>
          </a:p>
          <a:p>
            <a:pPr marL="0" indent="0">
              <a:buNone/>
            </a:pPr>
            <a:endParaRPr lang="pt-BR" sz="800" b="1" dirty="0"/>
          </a:p>
          <a:p>
            <a:pPr lvl="1"/>
            <a:r>
              <a:rPr lang="pt-BR" sz="2800" dirty="0"/>
              <a:t>Banco relacional funcional;</a:t>
            </a:r>
          </a:p>
          <a:p>
            <a:pPr lvl="1"/>
            <a:r>
              <a:rPr lang="pt-BR" sz="2800" dirty="0"/>
              <a:t>Cadastro completo de usuário, cliente e motorista;</a:t>
            </a:r>
          </a:p>
          <a:p>
            <a:pPr lvl="1"/>
            <a:r>
              <a:rPr lang="pt-BR" sz="2800" dirty="0"/>
              <a:t>Segurança via autenticação e proteção de rotas;</a:t>
            </a:r>
          </a:p>
        </p:txBody>
      </p:sp>
    </p:spTree>
    <p:extLst>
      <p:ext uri="{BB962C8B-B14F-4D97-AF65-F5344CB8AC3E}">
        <p14:creationId xmlns:p14="http://schemas.microsoft.com/office/powerpoint/2010/main" val="2820432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ED86C-6875-454C-8BEA-05D36033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t-BR" sz="12500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0BADA2-EA2B-43C4-ADFE-F1D874300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84173"/>
            <a:ext cx="9905999" cy="36553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13800" dirty="0"/>
              <a:t>Obrigada!!!</a:t>
            </a:r>
            <a:endParaRPr lang="pt-BR" sz="28700" dirty="0"/>
          </a:p>
        </p:txBody>
      </p:sp>
    </p:spTree>
    <p:extLst>
      <p:ext uri="{BB962C8B-B14F-4D97-AF65-F5344CB8AC3E}">
        <p14:creationId xmlns:p14="http://schemas.microsoft.com/office/powerpoint/2010/main" val="10617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35A90-E7F9-4F25-83B0-76F48C4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2F709A-8C3C-4A8C-85E0-210179E8F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052"/>
            <a:ext cx="9905999" cy="3949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Desenvolver um </a:t>
            </a:r>
            <a:r>
              <a:rPr lang="pt-BR" sz="3200" b="1" dirty="0"/>
              <a:t>sistema web integrado de gestão logística</a:t>
            </a:r>
            <a:r>
              <a:rPr lang="pt-BR" sz="3200" dirty="0"/>
              <a:t>, com foco em modernizar os processos da transportadora, substituindo planilhas e sistemas isolados.</a:t>
            </a:r>
          </a:p>
          <a:p>
            <a:pPr marL="0" indent="0" algn="ctr">
              <a:buNone/>
            </a:pPr>
            <a:r>
              <a:rPr lang="pt-BR" sz="3200" dirty="0"/>
              <a:t>A proposta visa aumentar a </a:t>
            </a:r>
            <a:r>
              <a:rPr lang="pt-BR" sz="3200" b="1" dirty="0"/>
              <a:t>produtividade</a:t>
            </a:r>
            <a:r>
              <a:rPr lang="pt-BR" sz="3200" dirty="0"/>
              <a:t>, </a:t>
            </a:r>
            <a:r>
              <a:rPr lang="pt-BR" sz="3200" b="1" dirty="0"/>
              <a:t>reduzir erros </a:t>
            </a:r>
            <a:r>
              <a:rPr lang="pt-BR" sz="3200" dirty="0"/>
              <a:t>operacionais e </a:t>
            </a:r>
            <a:r>
              <a:rPr lang="pt-BR" sz="3200" b="1" dirty="0"/>
              <a:t>melhorar a visibilidade </a:t>
            </a:r>
            <a:r>
              <a:rPr lang="pt-BR" sz="3200" dirty="0"/>
              <a:t>das operações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162712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36FA1-5B17-4344-A1E2-AB14826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Proposta de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15FCA-A208-443D-A1B3-36F363D52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10600014" cy="4770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A solução permitirá:</a:t>
            </a:r>
          </a:p>
          <a:p>
            <a:pPr marL="0" indent="0">
              <a:buNone/>
            </a:pPr>
            <a:endParaRPr lang="pt-BR" sz="1000" dirty="0"/>
          </a:p>
          <a:p>
            <a:pPr lvl="1"/>
            <a:r>
              <a:rPr lang="pt-BR" sz="2800" b="1" dirty="0"/>
              <a:t>Integração de setores</a:t>
            </a:r>
            <a:r>
              <a:rPr lang="pt-BR" sz="2800" dirty="0"/>
              <a:t> como frota, pedidos, clientes e motoristas em um único sistema;</a:t>
            </a:r>
          </a:p>
          <a:p>
            <a:pPr lvl="1"/>
            <a:r>
              <a:rPr lang="pt-BR" sz="2800" b="1" dirty="0"/>
              <a:t>Automatização de processos</a:t>
            </a:r>
            <a:r>
              <a:rPr lang="pt-BR" sz="2800" dirty="0"/>
              <a:t> manuais, como geração de pedidos, rastreamento e controle de entregas;</a:t>
            </a:r>
          </a:p>
          <a:p>
            <a:pPr lvl="1"/>
            <a:r>
              <a:rPr lang="pt-BR" sz="2800" b="1" dirty="0"/>
              <a:t>Funcionamento em nuvem</a:t>
            </a:r>
            <a:r>
              <a:rPr lang="pt-BR" sz="2800" dirty="0"/>
              <a:t>, reduzindo dependência de servidores locais e exigências de infraestrutura complexa;</a:t>
            </a:r>
          </a:p>
        </p:txBody>
      </p:sp>
    </p:spTree>
    <p:extLst>
      <p:ext uri="{BB962C8B-B14F-4D97-AF65-F5344CB8AC3E}">
        <p14:creationId xmlns:p14="http://schemas.microsoft.com/office/powerpoint/2010/main" val="17241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5FD8-6877-49ED-9D82-FD3C7E0C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Entidade-Relacionamento (Conceitual)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03CBCD-3214-4D5B-B12B-D56E1001F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989996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Entidades principais: </a:t>
            </a:r>
            <a:r>
              <a:rPr lang="pt-BR" dirty="0"/>
              <a:t>Cliente, Motorista, Pedido, Entrega;</a:t>
            </a:r>
          </a:p>
          <a:p>
            <a:pPr marL="0" indent="0">
              <a:buNone/>
            </a:pPr>
            <a:r>
              <a:rPr lang="pt-BR" b="1" dirty="0"/>
              <a:t>Relacionamentos:</a:t>
            </a:r>
          </a:p>
          <a:p>
            <a:pPr lvl="1"/>
            <a:r>
              <a:rPr lang="pt-BR" sz="2400" dirty="0"/>
              <a:t>Cliente realiza Pedido;</a:t>
            </a:r>
          </a:p>
          <a:p>
            <a:pPr marL="457200" lvl="1" indent="0">
              <a:buNone/>
            </a:pPr>
            <a:endParaRPr lang="pt-BR" sz="2400" dirty="0"/>
          </a:p>
          <a:p>
            <a:pPr lvl="1"/>
            <a:r>
              <a:rPr lang="pt-BR" sz="2400" dirty="0"/>
              <a:t>Pedido gera Entrega;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Entrega é feita por Motorista;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B3A019-67A1-4A00-BADA-0736704E7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98999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Atributos relevantes: </a:t>
            </a:r>
          </a:p>
          <a:p>
            <a:pPr lvl="1"/>
            <a:r>
              <a:rPr lang="pt-BR" sz="2200" dirty="0"/>
              <a:t>Cliente: nome, CPF/CNPJ, </a:t>
            </a:r>
            <a:r>
              <a:rPr lang="pt-BR" sz="2200" dirty="0" err="1"/>
              <a:t>email</a:t>
            </a:r>
            <a:r>
              <a:rPr lang="pt-BR" sz="2200" dirty="0"/>
              <a:t>, tipo, status;</a:t>
            </a:r>
          </a:p>
          <a:p>
            <a:pPr lvl="1"/>
            <a:r>
              <a:rPr lang="pt-BR" sz="2200" dirty="0"/>
              <a:t>Motorista: CNH, categoria, validade, contato;</a:t>
            </a:r>
          </a:p>
          <a:p>
            <a:pPr lvl="1"/>
            <a:r>
              <a:rPr lang="pt-BR" sz="2200" dirty="0"/>
              <a:t> Pedido: valor, status, forma de pagamento;</a:t>
            </a:r>
          </a:p>
          <a:p>
            <a:pPr lvl="1"/>
            <a:r>
              <a:rPr lang="pt-BR" sz="2200" dirty="0"/>
              <a:t>Entrega: </a:t>
            </a:r>
            <a:r>
              <a:rPr lang="pt-BR" sz="2200" dirty="0" err="1"/>
              <a:t>CTe</a:t>
            </a:r>
            <a:r>
              <a:rPr lang="pt-BR" sz="2200" dirty="0"/>
              <a:t>, datas, status, motorista vinculado;</a:t>
            </a:r>
          </a:p>
        </p:txBody>
      </p:sp>
    </p:spTree>
    <p:extLst>
      <p:ext uri="{BB962C8B-B14F-4D97-AF65-F5344CB8AC3E}">
        <p14:creationId xmlns:p14="http://schemas.microsoft.com/office/powerpoint/2010/main" val="17282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2E5B-6D00-46D8-9523-166122A9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Modelagem Entidade-Relacionamento (Lógico)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C96F5-4202-4A37-948F-CE8F53D9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343469"/>
          </a:xfrm>
        </p:spPr>
        <p:txBody>
          <a:bodyPr>
            <a:noAutofit/>
          </a:bodyPr>
          <a:lstStyle/>
          <a:p>
            <a:r>
              <a:rPr lang="pt-BR" sz="2800" dirty="0"/>
              <a:t>Modelo Lógico (MySQL): </a:t>
            </a:r>
          </a:p>
          <a:p>
            <a:r>
              <a:rPr lang="pt-BR" sz="2800" dirty="0"/>
              <a:t>Tabelas com chave primária (id_*);</a:t>
            </a:r>
          </a:p>
          <a:p>
            <a:r>
              <a:rPr lang="pt-BR" sz="2800" dirty="0"/>
              <a:t>Chaves estrangeiras para manter integridade referencial;</a:t>
            </a:r>
          </a:p>
          <a:p>
            <a:r>
              <a:rPr lang="pt-BR" sz="2800" dirty="0"/>
              <a:t>Tipos de dados definidos conforme necessidade (VARCHAR, DATE, DECIMAL);</a:t>
            </a:r>
          </a:p>
          <a:p>
            <a:r>
              <a:rPr lang="pt-BR" sz="2800" dirty="0"/>
              <a:t>Tabela Cliente e Motorista separadas (mas unificadas na interface do sistema);</a:t>
            </a:r>
          </a:p>
        </p:txBody>
      </p:sp>
    </p:spTree>
    <p:extLst>
      <p:ext uri="{BB962C8B-B14F-4D97-AF65-F5344CB8AC3E}">
        <p14:creationId xmlns:p14="http://schemas.microsoft.com/office/powerpoint/2010/main" val="108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4C143-F8E2-4FCB-80C5-66DF155E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5B65B-EDDA-4388-9DF1-9D88C29F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1322"/>
            <a:ext cx="9905999" cy="4505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Classes do sistema representadas como modelos Django: </a:t>
            </a:r>
          </a:p>
          <a:p>
            <a:pPr lvl="1"/>
            <a:r>
              <a:rPr lang="pt-BR" sz="2400" dirty="0"/>
              <a:t>Cliente, Motorista, Pedido, Entrega;</a:t>
            </a:r>
          </a:p>
          <a:p>
            <a:pPr lvl="1"/>
            <a:r>
              <a:rPr lang="pt-BR" sz="2400" dirty="0"/>
              <a:t>Atributos refletem colunas do banco;</a:t>
            </a:r>
          </a:p>
          <a:p>
            <a:pPr marL="457200" lvl="1" indent="0">
              <a:buNone/>
            </a:pPr>
            <a:endParaRPr lang="pt-BR" sz="1000" dirty="0"/>
          </a:p>
          <a:p>
            <a:pPr marL="0" indent="0">
              <a:buNone/>
            </a:pPr>
            <a:r>
              <a:rPr lang="pt-BR" b="1" dirty="0"/>
              <a:t>Relacionamentos entre classes: </a:t>
            </a:r>
          </a:p>
          <a:p>
            <a:pPr lvl="1"/>
            <a:r>
              <a:rPr lang="pt-BR" sz="2400" dirty="0"/>
              <a:t>Pedido → Cliente: </a:t>
            </a:r>
            <a:r>
              <a:rPr lang="pt-BR" sz="2400" dirty="0" err="1"/>
              <a:t>ForeignKey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Entrega → Pedido: </a:t>
            </a:r>
            <a:r>
              <a:rPr lang="pt-BR" sz="2400" dirty="0" err="1"/>
              <a:t>ForeignKey</a:t>
            </a:r>
            <a:r>
              <a:rPr lang="pt-BR" sz="2400" dirty="0"/>
              <a:t>;</a:t>
            </a:r>
          </a:p>
          <a:p>
            <a:pPr lvl="1"/>
            <a:r>
              <a:rPr lang="pt-BR" sz="2400" dirty="0"/>
              <a:t>Entrega → Motorista: </a:t>
            </a:r>
            <a:r>
              <a:rPr lang="pt-BR" sz="2400" dirty="0" err="1"/>
              <a:t>ForeignKey</a:t>
            </a:r>
            <a:r>
              <a:rPr lang="pt-BR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8612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DAB7D-23E1-4C01-81B3-18D3606EB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Caso de uso geral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A554FF-59C0-4C7D-82F5-F4968DF59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9286"/>
            <a:ext cx="10109683" cy="4174435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+mj-lt"/>
                <a:cs typeface="Arial" panose="020B0604020202020204" pitchFamily="34" charset="0"/>
              </a:rPr>
              <a:t>Cliente:</a:t>
            </a:r>
            <a:r>
              <a:rPr lang="pt-BR" sz="2800" dirty="0">
                <a:latin typeface="+mj-lt"/>
                <a:cs typeface="Arial" panose="020B0604020202020204" pitchFamily="34" charset="0"/>
              </a:rPr>
              <a:t> Realiza Pedido ——&gt; Acompanha a Entrega; </a:t>
            </a:r>
          </a:p>
          <a:p>
            <a:endParaRPr lang="pt-BR" sz="2800" dirty="0">
              <a:latin typeface="+mj-lt"/>
              <a:cs typeface="Arial" panose="020B0604020202020204" pitchFamily="34" charset="0"/>
            </a:endParaRPr>
          </a:p>
          <a:p>
            <a:r>
              <a:rPr lang="pt-BR" sz="2800" b="1" dirty="0">
                <a:latin typeface="+mj-lt"/>
                <a:cs typeface="Arial" panose="020B0604020202020204" pitchFamily="34" charset="0"/>
              </a:rPr>
              <a:t>Gerente: </a:t>
            </a:r>
            <a:r>
              <a:rPr lang="pt-BR" sz="2800" dirty="0">
                <a:latin typeface="+mj-lt"/>
                <a:cs typeface="Arial" panose="020B0604020202020204" pitchFamily="34" charset="0"/>
              </a:rPr>
              <a:t>Calcula Impostos ——&gt;Emite a Nota Fiscal ——&gt; Gerencia Rotas ——&gt; Gerencia Veículos;</a:t>
            </a:r>
          </a:p>
          <a:p>
            <a:endParaRPr lang="pt-BR" sz="2800" dirty="0">
              <a:latin typeface="+mj-lt"/>
              <a:cs typeface="Arial" panose="020B0604020202020204" pitchFamily="34" charset="0"/>
            </a:endParaRPr>
          </a:p>
          <a:p>
            <a:r>
              <a:rPr lang="pt-BR" sz="2800" b="1" dirty="0">
                <a:latin typeface="+mj-lt"/>
                <a:cs typeface="Arial" panose="020B0604020202020204" pitchFamily="34" charset="0"/>
              </a:rPr>
              <a:t>Motorista:</a:t>
            </a:r>
            <a:r>
              <a:rPr lang="pt-BR" sz="2800" dirty="0">
                <a:latin typeface="+mj-lt"/>
                <a:cs typeface="Arial" panose="020B0604020202020204" pitchFamily="34" charset="0"/>
              </a:rPr>
              <a:t> Atualiza Status de Entrega ( local, hora de saída) ——&gt; Rota/Destino;</a:t>
            </a:r>
          </a:p>
        </p:txBody>
      </p:sp>
    </p:spTree>
    <p:extLst>
      <p:ext uri="{BB962C8B-B14F-4D97-AF65-F5344CB8AC3E}">
        <p14:creationId xmlns:p14="http://schemas.microsoft.com/office/powerpoint/2010/main" val="1044487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C299B-0FDE-AC0F-9FC5-525B8331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Diagrama de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71B44A-DE76-5C3E-1199-1B1EAB682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162692" cy="4164565"/>
          </a:xfrm>
        </p:spPr>
        <p:txBody>
          <a:bodyPr/>
          <a:lstStyle/>
          <a:p>
            <a:r>
              <a:rPr lang="pt-BR" sz="2800" dirty="0"/>
              <a:t>Tranportadora recebe o Pedido  ——&gt; Estoque é verificado ——&gt; Estoque Disponível (Sim) ——&gt; Produto é separado ——&gt;  NF é Emitida  ——&gt; Produto é separado ——&gt; Produto entregue (Final);</a:t>
            </a:r>
          </a:p>
          <a:p>
            <a:endParaRPr lang="pt-BR" sz="2800" dirty="0"/>
          </a:p>
          <a:p>
            <a:r>
              <a:rPr lang="pt-BR" sz="2800" dirty="0"/>
              <a:t>Caso Produto em Falta ——&gt; Cliente Notificado;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915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401</TotalTime>
  <Words>601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Tw Cen MT</vt:lpstr>
      <vt:lpstr>Circuito</vt:lpstr>
      <vt:lpstr>Projeto: gestão para transportadoras</vt:lpstr>
      <vt:lpstr>Problema</vt:lpstr>
      <vt:lpstr>Proposta de solução</vt:lpstr>
      <vt:lpstr>Proposta de solução</vt:lpstr>
      <vt:lpstr>Modelagem Entidade-Relacionamento (Conceitual)</vt:lpstr>
      <vt:lpstr>Modelagem Entidade-Relacionamento (Lógico)</vt:lpstr>
      <vt:lpstr>Diagrama de Classes</vt:lpstr>
      <vt:lpstr>Diagrama de Caso de uso geral</vt:lpstr>
      <vt:lpstr>Diagrama de atividade</vt:lpstr>
      <vt:lpstr>Diagrama de atividade</vt:lpstr>
      <vt:lpstr>projeto</vt:lpstr>
      <vt:lpstr>projeto</vt:lpstr>
      <vt:lpstr>projeto</vt:lpstr>
      <vt:lpstr>Modelo Relacional do Banco de Dados</vt:lpstr>
      <vt:lpstr>Relacionamentos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Considerações Finais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Projeto: gestão para transportadoras</dc:title>
  <dc:creator>ADM</dc:creator>
  <cp:lastModifiedBy>ADM</cp:lastModifiedBy>
  <cp:revision>6</cp:revision>
  <dcterms:created xsi:type="dcterms:W3CDTF">2025-07-14T22:42:15Z</dcterms:created>
  <dcterms:modified xsi:type="dcterms:W3CDTF">2025-07-24T13:46:33Z</dcterms:modified>
</cp:coreProperties>
</file>