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4"/>
  </p:sldMasterIdLst>
  <p:notesMasterIdLst>
    <p:notesMasterId r:id="rId21"/>
  </p:notesMasterIdLst>
  <p:sldIdLst>
    <p:sldId id="256" r:id="rId5"/>
    <p:sldId id="258" r:id="rId6"/>
    <p:sldId id="260" r:id="rId7"/>
    <p:sldId id="259" r:id="rId8"/>
    <p:sldId id="311" r:id="rId9"/>
    <p:sldId id="267" r:id="rId10"/>
    <p:sldId id="313" r:id="rId11"/>
    <p:sldId id="314" r:id="rId12"/>
    <p:sldId id="317" r:id="rId13"/>
    <p:sldId id="318" r:id="rId14"/>
    <p:sldId id="312" r:id="rId15"/>
    <p:sldId id="319" r:id="rId16"/>
    <p:sldId id="320" r:id="rId17"/>
    <p:sldId id="321" r:id="rId18"/>
    <p:sldId id="315" r:id="rId19"/>
    <p:sldId id="316" r:id="rId20"/>
  </p:sldIdLst>
  <p:sldSz cx="9144000" cy="5143500" type="screen16x9"/>
  <p:notesSz cx="6858000" cy="9144000"/>
  <p:embeddedFontLst>
    <p:embeddedFont>
      <p:font typeface="Anaheim" panose="020B0604020202020204" charset="0"/>
      <p:regular r:id="rId22"/>
      <p:bold r:id="rId23"/>
    </p:embeddedFont>
    <p:embeddedFont>
      <p:font typeface="Bebas Neue" panose="020B0606020202050201" pitchFamily="34" charset="0"/>
      <p:regular r:id="rId24"/>
    </p:embeddedFont>
    <p:embeddedFont>
      <p:font typeface="Comfortaa" panose="020B0604020202020204" charset="0"/>
      <p:regular r:id="rId25"/>
      <p:bold r:id="rId26"/>
    </p:embeddedFont>
    <p:embeddedFont>
      <p:font typeface="Fira Code" panose="020B0809050000020004" pitchFamily="49" charset="0"/>
      <p:regular r:id="rId27"/>
      <p:bold r:id="rId28"/>
    </p:embeddedFont>
    <p:embeddedFont>
      <p:font typeface="Source Code Pro" panose="020B0509030403020204" pitchFamily="49" charset="0"/>
      <p:regular r:id="rId29"/>
      <p:bold r:id="rId30"/>
      <p:italic r:id="rId31"/>
      <p:boldItalic r:id="rId32"/>
    </p:embeddedFont>
    <p:embeddedFont>
      <p:font typeface="Source Code Pro Medium" panose="020B0509030403020204" pitchFamily="49"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52B854-FFF7-464F-9A9D-44C9D1A8AF70}" v="62" dt="2024-08-11T21:50:56.440"/>
  </p1510:revLst>
</p1510:revInfo>
</file>

<file path=ppt/tableStyles.xml><?xml version="1.0" encoding="utf-8"?>
<a:tblStyleLst xmlns:a="http://schemas.openxmlformats.org/drawingml/2006/main" def="{C836A611-71C7-400D-8A8E-6283713BBA2F}">
  <a:tblStyle styleId="{C836A611-71C7-400D-8A8E-6283713BBA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743F446-6EE5-4984-9782-8F5293E08DD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1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570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794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9578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482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648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502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6698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361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177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94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673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535738" y="2266450"/>
            <a:ext cx="6635700" cy="120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988113" y="135055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2080150" y="3468850"/>
            <a:ext cx="6043800" cy="283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3"/>
          <p:cNvGrpSpPr/>
          <p:nvPr/>
        </p:nvGrpSpPr>
        <p:grpSpPr>
          <a:xfrm>
            <a:off x="8313825" y="353000"/>
            <a:ext cx="473100" cy="186500"/>
            <a:chOff x="7059675" y="514525"/>
            <a:chExt cx="473100" cy="186500"/>
          </a:xfrm>
        </p:grpSpPr>
        <p:cxnSp>
          <p:nvCxnSpPr>
            <p:cNvPr id="17" name="Google Shape;17;p3"/>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3"/>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9" name="Google Shape;19;p3"/>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6"/>
          <p:cNvGrpSpPr/>
          <p:nvPr/>
        </p:nvGrpSpPr>
        <p:grpSpPr>
          <a:xfrm>
            <a:off x="8389787" y="179931"/>
            <a:ext cx="486393" cy="125690"/>
            <a:chOff x="-890300" y="1406550"/>
            <a:chExt cx="806088" cy="208200"/>
          </a:xfrm>
        </p:grpSpPr>
        <p:sp>
          <p:nvSpPr>
            <p:cNvPr id="42" name="Google Shape;42;p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3763500" y="-1800"/>
            <a:ext cx="5380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059900" y="446250"/>
            <a:ext cx="473100" cy="186500"/>
            <a:chOff x="7059675" y="514525"/>
            <a:chExt cx="473100" cy="186500"/>
          </a:xfrm>
        </p:grpSpPr>
        <p:cxnSp>
          <p:nvCxnSpPr>
            <p:cNvPr id="64" name="Google Shape;64;p9"/>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5" name="Google Shape;65;p9"/>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6" name="Google Shape;66;p9"/>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67" name="Google Shape;67;p9"/>
          <p:cNvSpPr txBox="1">
            <a:spLocks noGrp="1"/>
          </p:cNvSpPr>
          <p:nvPr>
            <p:ph type="title"/>
          </p:nvPr>
        </p:nvSpPr>
        <p:spPr>
          <a:xfrm>
            <a:off x="4223100" y="1198450"/>
            <a:ext cx="42060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8" name="Google Shape;68;p9"/>
          <p:cNvSpPr txBox="1">
            <a:spLocks noGrp="1"/>
          </p:cNvSpPr>
          <p:nvPr>
            <p:ph type="subTitle" idx="1"/>
          </p:nvPr>
        </p:nvSpPr>
        <p:spPr>
          <a:xfrm>
            <a:off x="4223100" y="3162850"/>
            <a:ext cx="4206000" cy="1066200"/>
          </a:xfrm>
          <a:prstGeom prst="rect">
            <a:avLst/>
          </a:prstGeom>
          <a:solidFill>
            <a:schemeClr val="accent6"/>
          </a:solid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2" name="Google Shape;172;p22"/>
          <p:cNvSpPr txBox="1">
            <a:spLocks noGrp="1"/>
          </p:cNvSpPr>
          <p:nvPr>
            <p:ph type="subTitle" idx="1"/>
          </p:nvPr>
        </p:nvSpPr>
        <p:spPr>
          <a:xfrm>
            <a:off x="1394900"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2"/>
          <p:cNvSpPr txBox="1">
            <a:spLocks noGrp="1"/>
          </p:cNvSpPr>
          <p:nvPr>
            <p:ph type="subTitle" idx="2"/>
          </p:nvPr>
        </p:nvSpPr>
        <p:spPr>
          <a:xfrm>
            <a:off x="3864750"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2"/>
          <p:cNvSpPr txBox="1">
            <a:spLocks noGrp="1"/>
          </p:cNvSpPr>
          <p:nvPr>
            <p:ph type="subTitle" idx="3"/>
          </p:nvPr>
        </p:nvSpPr>
        <p:spPr>
          <a:xfrm>
            <a:off x="1394900"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2"/>
          <p:cNvSpPr txBox="1">
            <a:spLocks noGrp="1"/>
          </p:cNvSpPr>
          <p:nvPr>
            <p:ph type="subTitle" idx="4"/>
          </p:nvPr>
        </p:nvSpPr>
        <p:spPr>
          <a:xfrm>
            <a:off x="3864750"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2"/>
          <p:cNvSpPr txBox="1">
            <a:spLocks noGrp="1"/>
          </p:cNvSpPr>
          <p:nvPr>
            <p:ph type="subTitle" idx="5"/>
          </p:nvPr>
        </p:nvSpPr>
        <p:spPr>
          <a:xfrm>
            <a:off x="6334599"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2"/>
          <p:cNvSpPr txBox="1">
            <a:spLocks noGrp="1"/>
          </p:cNvSpPr>
          <p:nvPr>
            <p:ph type="subTitle" idx="6"/>
          </p:nvPr>
        </p:nvSpPr>
        <p:spPr>
          <a:xfrm>
            <a:off x="6334599"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2"/>
          <p:cNvSpPr txBox="1">
            <a:spLocks noGrp="1"/>
          </p:cNvSpPr>
          <p:nvPr>
            <p:ph type="subTitle" idx="7"/>
          </p:nvPr>
        </p:nvSpPr>
        <p:spPr>
          <a:xfrm>
            <a:off x="1113052"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9" name="Google Shape;179;p22"/>
          <p:cNvSpPr txBox="1">
            <a:spLocks noGrp="1"/>
          </p:cNvSpPr>
          <p:nvPr>
            <p:ph type="subTitle" idx="8"/>
          </p:nvPr>
        </p:nvSpPr>
        <p:spPr>
          <a:xfrm>
            <a:off x="3582900"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0" name="Google Shape;180;p22"/>
          <p:cNvSpPr txBox="1">
            <a:spLocks noGrp="1"/>
          </p:cNvSpPr>
          <p:nvPr>
            <p:ph type="subTitle" idx="9"/>
          </p:nvPr>
        </p:nvSpPr>
        <p:spPr>
          <a:xfrm>
            <a:off x="6052748"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1" name="Google Shape;181;p22"/>
          <p:cNvSpPr txBox="1">
            <a:spLocks noGrp="1"/>
          </p:cNvSpPr>
          <p:nvPr>
            <p:ph type="subTitle" idx="13"/>
          </p:nvPr>
        </p:nvSpPr>
        <p:spPr>
          <a:xfrm>
            <a:off x="1113052"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2" name="Google Shape;182;p22"/>
          <p:cNvSpPr txBox="1">
            <a:spLocks noGrp="1"/>
          </p:cNvSpPr>
          <p:nvPr>
            <p:ph type="subTitle" idx="14"/>
          </p:nvPr>
        </p:nvSpPr>
        <p:spPr>
          <a:xfrm>
            <a:off x="3582900"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3" name="Google Shape;183;p22"/>
          <p:cNvSpPr txBox="1">
            <a:spLocks noGrp="1"/>
          </p:cNvSpPr>
          <p:nvPr>
            <p:ph type="subTitle" idx="15"/>
          </p:nvPr>
        </p:nvSpPr>
        <p:spPr>
          <a:xfrm>
            <a:off x="6052748"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8" r:id="rId7"/>
    <p:sldLayoutId id="2147483672" r:id="rId8"/>
    <p:sldLayoutId id="214748367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2705466" y="1240705"/>
            <a:ext cx="5797500" cy="148111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JUEGO “ENIGMA DEL TIEMPO”</a:t>
            </a:r>
            <a:endParaRPr dirty="0"/>
          </a:p>
        </p:txBody>
      </p:sp>
      <p:sp>
        <p:nvSpPr>
          <p:cNvPr id="239" name="Google Shape;239;p31"/>
          <p:cNvSpPr txBox="1">
            <a:spLocks noGrp="1"/>
          </p:cNvSpPr>
          <p:nvPr>
            <p:ph type="subTitle" idx="1"/>
          </p:nvPr>
        </p:nvSpPr>
        <p:spPr>
          <a:xfrm>
            <a:off x="2735500" y="3297649"/>
            <a:ext cx="5797500" cy="9478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sz="1400" dirty="0"/>
              <a:t>&lt;</a:t>
            </a:r>
            <a:r>
              <a:rPr lang="en" dirty="0"/>
              <a:t>Federico Robles</a:t>
            </a:r>
            <a:r>
              <a:rPr lang="en" sz="1400" dirty="0"/>
              <a:t>&gt;</a:t>
            </a:r>
          </a:p>
          <a:p>
            <a:pPr marL="0" indent="0"/>
            <a:r>
              <a:rPr lang="es-EC" dirty="0"/>
              <a:t> </a:t>
            </a:r>
            <a:r>
              <a:rPr lang="es-EC" sz="1400" dirty="0"/>
              <a:t>&lt;</a:t>
            </a:r>
            <a:r>
              <a:rPr lang="es-EC" dirty="0"/>
              <a:t>Andrew González</a:t>
            </a:r>
            <a:r>
              <a:rPr lang="es-EC" sz="1400" dirty="0"/>
              <a:t>&gt;</a:t>
            </a:r>
            <a:endParaRPr lang="en" sz="1400" dirty="0"/>
          </a:p>
          <a:p>
            <a:pPr marL="0" indent="0"/>
            <a:r>
              <a:rPr lang="es-EC" dirty="0"/>
              <a:t> </a:t>
            </a:r>
            <a:r>
              <a:rPr lang="es-EC" sz="1400" dirty="0"/>
              <a:t>&lt;</a:t>
            </a:r>
            <a:r>
              <a:rPr lang="es-EC" dirty="0"/>
              <a:t>Jesús Bone</a:t>
            </a:r>
            <a:r>
              <a:rPr lang="es-EC" sz="1400" dirty="0"/>
              <a:t>&gt;</a:t>
            </a:r>
            <a:endParaRPr lang="es-EC" dirty="0"/>
          </a:p>
          <a:p>
            <a:pPr marL="0" lvl="0" indent="0" algn="ctr" rtl="0">
              <a:spcBef>
                <a:spcPts val="0"/>
              </a:spcBef>
              <a:spcAft>
                <a:spcPts val="0"/>
              </a:spcAft>
              <a:buNone/>
            </a:pPr>
            <a:endParaRPr dirty="0"/>
          </a:p>
        </p:txBody>
      </p:sp>
      <p:sp>
        <p:nvSpPr>
          <p:cNvPr id="240" name="Google Shape;240;p3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242" name="Google Shape;242;p31"/>
          <p:cNvSpPr txBox="1"/>
          <p:nvPr/>
        </p:nvSpPr>
        <p:spPr>
          <a:xfrm>
            <a:off x="2877407" y="4328788"/>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0" y="696438"/>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00;p32">
            <a:extLst>
              <a:ext uri="{FF2B5EF4-FFF2-40B4-BE49-F238E27FC236}">
                <a16:creationId xmlns:a16="http://schemas.microsoft.com/office/drawing/2014/main" id="{5E18F632-3517-33F8-3324-D50463EC2435}"/>
              </a:ext>
            </a:extLst>
          </p:cNvPr>
          <p:cNvSpPr txBox="1"/>
          <p:nvPr/>
        </p:nvSpPr>
        <p:spPr>
          <a:xfrm>
            <a:off x="4102300" y="2623417"/>
            <a:ext cx="30639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dk1"/>
                </a:solidFill>
                <a:latin typeface="Source Code Pro"/>
                <a:ea typeface="Source Code Pro"/>
                <a:cs typeface="Source Code Pro"/>
                <a:sym typeface="Source Code Pro"/>
              </a:rPr>
              <a:t>Grupo #1</a:t>
            </a:r>
            <a:br>
              <a:rPr lang="en" sz="1100" dirty="0">
                <a:solidFill>
                  <a:schemeClr val="dk1"/>
                </a:solidFill>
                <a:latin typeface="Source Code Pro"/>
                <a:ea typeface="Source Code Pro"/>
                <a:cs typeface="Source Code Pro"/>
                <a:sym typeface="Source Code Pro"/>
              </a:rPr>
            </a:br>
            <a:r>
              <a:rPr lang="en" sz="1100" dirty="0">
                <a:solidFill>
                  <a:schemeClr val="accent3"/>
                </a:solidFill>
                <a:latin typeface="Source Code Pro"/>
                <a:ea typeface="Source Code Pro"/>
                <a:cs typeface="Source Code Pro"/>
                <a:sym typeface="Source Code Pro"/>
              </a:rPr>
              <a:t>| Integrantes |</a:t>
            </a:r>
            <a:endParaRPr sz="1100" dirty="0">
              <a:solidFill>
                <a:schemeClr val="accent3"/>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Metodo</a:t>
            </a:r>
            <a:r>
              <a:rPr lang="en" dirty="0">
                <a:solidFill>
                  <a:schemeClr val="accent4"/>
                </a:solidFill>
              </a:rPr>
              <a:t>logías Utili</a:t>
            </a:r>
            <a:r>
              <a:rPr lang="en" dirty="0"/>
              <a:t>zadas</a:t>
            </a:r>
            <a:r>
              <a:rPr lang="en" dirty="0">
                <a:solidFill>
                  <a:schemeClr val="accent4"/>
                </a:solidFill>
              </a:rPr>
              <a:t> </a:t>
            </a:r>
            <a:endParaRPr dirty="0">
              <a:solidFill>
                <a:schemeClr val="accent4"/>
              </a:solidFill>
            </a:endParaRPr>
          </a:p>
        </p:txBody>
      </p:sp>
      <p:graphicFrame>
        <p:nvGraphicFramePr>
          <p:cNvPr id="1306" name="Google Shape;1306;p61"/>
          <p:cNvGraphicFramePr/>
          <p:nvPr>
            <p:extLst>
              <p:ext uri="{D42A27DB-BD31-4B8C-83A1-F6EECF244321}">
                <p14:modId xmlns:p14="http://schemas.microsoft.com/office/powerpoint/2010/main" val="2022278260"/>
              </p:ext>
            </p:extLst>
          </p:nvPr>
        </p:nvGraphicFramePr>
        <p:xfrm>
          <a:off x="2100665" y="1292323"/>
          <a:ext cx="6395035" cy="3736104"/>
        </p:xfrm>
        <a:graphic>
          <a:graphicData uri="http://schemas.openxmlformats.org/drawingml/2006/table">
            <a:tbl>
              <a:tblPr>
                <a:noFill/>
                <a:tableStyleId>{5743F446-6EE5-4984-9782-8F5293E08DD2}</a:tableStyleId>
              </a:tblPr>
              <a:tblGrid>
                <a:gridCol w="2420541">
                  <a:extLst>
                    <a:ext uri="{9D8B030D-6E8A-4147-A177-3AD203B41FA5}">
                      <a16:colId xmlns:a16="http://schemas.microsoft.com/office/drawing/2014/main" val="20000"/>
                    </a:ext>
                  </a:extLst>
                </a:gridCol>
                <a:gridCol w="2055773">
                  <a:extLst>
                    <a:ext uri="{9D8B030D-6E8A-4147-A177-3AD203B41FA5}">
                      <a16:colId xmlns:a16="http://schemas.microsoft.com/office/drawing/2014/main" val="20001"/>
                    </a:ext>
                  </a:extLst>
                </a:gridCol>
                <a:gridCol w="1918721">
                  <a:extLst>
                    <a:ext uri="{9D8B030D-6E8A-4147-A177-3AD203B41FA5}">
                      <a16:colId xmlns:a16="http://schemas.microsoft.com/office/drawing/2014/main" val="20002"/>
                    </a:ext>
                  </a:extLst>
                </a:gridCol>
              </a:tblGrid>
              <a:tr h="712125">
                <a:tc>
                  <a:txBody>
                    <a:bodyPr/>
                    <a:lstStyle/>
                    <a:p>
                      <a:pPr marL="0" lvl="0" indent="0" algn="ctr" rtl="0">
                        <a:spcBef>
                          <a:spcPts val="0"/>
                        </a:spcBef>
                        <a:spcAft>
                          <a:spcPts val="0"/>
                        </a:spcAft>
                        <a:buNone/>
                      </a:pPr>
                      <a:r>
                        <a:rPr lang="es-EC" sz="1800" dirty="0">
                          <a:solidFill>
                            <a:schemeClr val="accent3"/>
                          </a:solidFill>
                          <a:latin typeface="Source Code Pro Medium"/>
                          <a:ea typeface="Source Code Pro Medium"/>
                          <a:cs typeface="Source Code Pro Medium"/>
                          <a:sym typeface="Source Code Pro Medium"/>
                        </a:rPr>
                        <a:t>Nivel 1: Baloncesto</a:t>
                      </a:r>
                      <a:endParaRPr sz="1800" dirty="0">
                        <a:solidFill>
                          <a:schemeClr val="accent3"/>
                        </a:solidFill>
                        <a:latin typeface="Source Code Pro Medium"/>
                        <a:ea typeface="Source Code Pro Medium"/>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Creación de un escenario con una cancha de baloncesto</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Configuración de colisiones para el panel, el suelo y la pelota</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712125">
                <a:tc>
                  <a:txBody>
                    <a:bodyPr/>
                    <a:lstStyle/>
                    <a:p>
                      <a:pPr marL="0" lvl="0" indent="0" algn="ctr" rtl="0">
                        <a:spcBef>
                          <a:spcPts val="0"/>
                        </a:spcBef>
                        <a:spcAft>
                          <a:spcPts val="0"/>
                        </a:spcAft>
                        <a:buNone/>
                      </a:pPr>
                      <a:r>
                        <a:rPr lang="es-EC" sz="1800" dirty="0">
                          <a:solidFill>
                            <a:schemeClr val="lt2"/>
                          </a:solidFill>
                          <a:latin typeface="Source Code Pro Medium"/>
                          <a:ea typeface="Source Code Pro Medium"/>
                          <a:cs typeface="Source Code Pro Medium"/>
                          <a:sym typeface="Source Code Pro Medium"/>
                        </a:rPr>
                        <a:t>Nivel 2: Fútbol</a:t>
                      </a:r>
                      <a:endParaRPr sz="1800" dirty="0">
                        <a:solidFill>
                          <a:schemeClr val="lt2"/>
                        </a:solidFill>
                        <a:latin typeface="Source Code Pro Medium"/>
                        <a:ea typeface="Source Code Pro Medium"/>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Creación de escenario de fútbol con arco, pelota y gallina. También se empleó la dificultad.</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Configuración de colisiones y </a:t>
                      </a:r>
                      <a:r>
                        <a:rPr lang="es-MX" sz="1000" dirty="0" err="1">
                          <a:solidFill>
                            <a:schemeClr val="dk1"/>
                          </a:solidFill>
                          <a:latin typeface="Source Code Pro"/>
                          <a:ea typeface="Source Code Pro"/>
                          <a:cs typeface="Source Code Pro"/>
                          <a:sym typeface="Source Code Pro"/>
                        </a:rPr>
                        <a:t>Hitbox</a:t>
                      </a:r>
                      <a:r>
                        <a:rPr lang="es-MX" sz="1000" dirty="0">
                          <a:solidFill>
                            <a:schemeClr val="dk1"/>
                          </a:solidFill>
                          <a:latin typeface="Source Code Pro"/>
                          <a:ea typeface="Source Code Pro"/>
                          <a:cs typeface="Source Code Pro"/>
                          <a:sym typeface="Source Code Pro"/>
                        </a:rPr>
                        <a:t>. </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619906">
                <a:tc>
                  <a:txBody>
                    <a:bodyPr/>
                    <a:lstStyle/>
                    <a:p>
                      <a:pPr marL="0" lvl="0" indent="0" algn="ctr" rtl="0">
                        <a:spcBef>
                          <a:spcPts val="0"/>
                        </a:spcBef>
                        <a:spcAft>
                          <a:spcPts val="0"/>
                        </a:spcAft>
                        <a:buNone/>
                      </a:pPr>
                      <a:r>
                        <a:rPr lang="es-EC" sz="1800" dirty="0">
                          <a:solidFill>
                            <a:schemeClr val="accent4"/>
                          </a:solidFill>
                          <a:latin typeface="Source Code Pro Medium"/>
                          <a:ea typeface="Source Code Pro Medium"/>
                          <a:cs typeface="Source Code Pro Medium"/>
                          <a:sym typeface="Source Code Pro Medium"/>
                        </a:rPr>
                        <a:t>Nivel 3: Golf</a:t>
                      </a:r>
                      <a:endParaRPr sz="1800" dirty="0">
                        <a:solidFill>
                          <a:schemeClr val="accent4"/>
                        </a:solidFill>
                        <a:latin typeface="Source Code Pro Medium"/>
                        <a:ea typeface="Source Code Pro Medium"/>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Ajuste y modificación del campo de golf</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Configuración de colisiones y detección del hoyo</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619906">
                <a:tc>
                  <a:txBody>
                    <a:bodyPr/>
                    <a:lstStyle/>
                    <a:p>
                      <a:pPr marL="0" lvl="0" indent="0" algn="ctr" rtl="0">
                        <a:spcBef>
                          <a:spcPts val="0"/>
                        </a:spcBef>
                        <a:spcAft>
                          <a:spcPts val="0"/>
                        </a:spcAft>
                        <a:buNone/>
                      </a:pPr>
                      <a:r>
                        <a:rPr lang="es-MX" sz="1800" dirty="0">
                          <a:solidFill>
                            <a:srgbClr val="7030A0"/>
                          </a:solidFill>
                          <a:latin typeface="Source Code Pro Medium"/>
                          <a:ea typeface="Source Code Pro Medium"/>
                          <a:cs typeface="Source Code Pro Medium"/>
                          <a:sym typeface="Source Code Pro Medium"/>
                        </a:rPr>
                        <a:t>Puntuación</a:t>
                      </a:r>
                      <a:endParaRPr sz="1800" dirty="0">
                        <a:solidFill>
                          <a:srgbClr val="7030A0"/>
                        </a:solidFill>
                        <a:latin typeface="Source Code Pro Medium"/>
                        <a:ea typeface="Source Code Pro Medium"/>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Implementación de lógica para registrar puntos</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Ensamble de la experiencia de juego fluida y precisa</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228833134"/>
                  </a:ext>
                </a:extLst>
              </a:tr>
              <a:tr h="1002792">
                <a:tc>
                  <a:txBody>
                    <a:bodyPr/>
                    <a:lstStyle/>
                    <a:p>
                      <a:pPr marL="0" lvl="0" indent="0" algn="ctr" rtl="0">
                        <a:spcBef>
                          <a:spcPts val="0"/>
                        </a:spcBef>
                        <a:spcAft>
                          <a:spcPts val="0"/>
                        </a:spcAft>
                        <a:buNone/>
                      </a:pPr>
                      <a:r>
                        <a:rPr lang="es-MX" sz="1800" dirty="0">
                          <a:solidFill>
                            <a:schemeClr val="accent2">
                              <a:lumMod val="75000"/>
                            </a:schemeClr>
                          </a:solidFill>
                          <a:latin typeface="Source Code Pro Medium"/>
                          <a:ea typeface="Source Code Pro Medium"/>
                          <a:cs typeface="Source Code Pro Medium"/>
                          <a:sym typeface="Source Code Pro Medium"/>
                        </a:rPr>
                        <a:t>Diseño de Escenas</a:t>
                      </a:r>
                      <a:endParaRPr sz="1800" dirty="0">
                        <a:solidFill>
                          <a:schemeClr val="accent2">
                            <a:lumMod val="75000"/>
                          </a:schemeClr>
                        </a:solidFill>
                        <a:latin typeface="Source Code Pro Medium"/>
                        <a:ea typeface="Source Code Pro Medium"/>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Creación de escenas para diálogos y continuación de la historia</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Botón para avanzar entre escenas del diálogo</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3228665380"/>
                  </a:ext>
                </a:extLst>
              </a:tr>
            </a:tbl>
          </a:graphicData>
        </a:graphic>
      </p:graphicFrame>
      <p:sp>
        <p:nvSpPr>
          <p:cNvPr id="1307" name="Google Shape;1307;p61"/>
          <p:cNvSpPr txBox="1"/>
          <p:nvPr/>
        </p:nvSpPr>
        <p:spPr>
          <a:xfrm>
            <a:off x="101288" y="1222863"/>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5"/>
                </a:solidFill>
                <a:latin typeface="Comfortaa"/>
                <a:ea typeface="Comfortaa"/>
                <a:cs typeface="Comfortaa"/>
                <a:sym typeface="Comfortaa"/>
              </a:rPr>
              <a:t>{</a:t>
            </a:r>
            <a:endParaRPr sz="5000">
              <a:solidFill>
                <a:schemeClr val="accent5"/>
              </a:solidFill>
              <a:latin typeface="Comfortaa"/>
              <a:ea typeface="Comfortaa"/>
              <a:cs typeface="Comfortaa"/>
              <a:sym typeface="Comfortaa"/>
            </a:endParaRPr>
          </a:p>
        </p:txBody>
      </p:sp>
      <p:sp>
        <p:nvSpPr>
          <p:cNvPr id="1308" name="Google Shape;1308;p61"/>
          <p:cNvSpPr txBox="1"/>
          <p:nvPr/>
        </p:nvSpPr>
        <p:spPr>
          <a:xfrm>
            <a:off x="8495700" y="406345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2" name="Google Shape;407;p35">
            <a:extLst>
              <a:ext uri="{FF2B5EF4-FFF2-40B4-BE49-F238E27FC236}">
                <a16:creationId xmlns:a16="http://schemas.microsoft.com/office/drawing/2014/main" id="{8A73F023-F709-9042-65CF-76EE239AD923}"/>
              </a:ext>
            </a:extLst>
          </p:cNvPr>
          <p:cNvSpPr txBox="1">
            <a:spLocks/>
          </p:cNvSpPr>
          <p:nvPr/>
        </p:nvSpPr>
        <p:spPr>
          <a:xfrm>
            <a:off x="532988" y="1292323"/>
            <a:ext cx="2438828"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b="1" dirty="0">
                <a:solidFill>
                  <a:schemeClr val="accent2">
                    <a:lumMod val="60000"/>
                    <a:lumOff val="40000"/>
                  </a:schemeClr>
                </a:solidFill>
                <a:latin typeface="Source Code Pro" panose="020B0509030403020204" pitchFamily="49" charset="0"/>
                <a:ea typeface="Source Code Pro" panose="020B0509030403020204" pitchFamily="49" charset="0"/>
              </a:rPr>
              <a:t>Niveles</a:t>
            </a:r>
            <a:endParaRPr lang="en" sz="1800" b="1" dirty="0">
              <a:solidFill>
                <a:schemeClr val="accent2">
                  <a:lumMod val="60000"/>
                  <a:lumOff val="40000"/>
                </a:schemeClr>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142961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601362" y="2504025"/>
            <a:ext cx="8165649" cy="12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RESULTADOS Y DEMOSTRACIONES</a:t>
            </a:r>
            <a:endParaRPr sz="3600" dirty="0">
              <a:solidFill>
                <a:schemeClr val="accent4"/>
              </a:solidFill>
            </a:endParaRP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82316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7" name="Imagen 6" descr="Una captura de pantalla de un celular con texto e imagen&#10;&#10;Descripción generada automáticamente">
            <a:extLst>
              <a:ext uri="{FF2B5EF4-FFF2-40B4-BE49-F238E27FC236}">
                <a16:creationId xmlns:a16="http://schemas.microsoft.com/office/drawing/2014/main" id="{3293B20E-F0BC-A916-8396-A77BE155CA9B}"/>
              </a:ext>
            </a:extLst>
          </p:cNvPr>
          <p:cNvPicPr>
            <a:picLocks noChangeAspect="1"/>
          </p:cNvPicPr>
          <p:nvPr/>
        </p:nvPicPr>
        <p:blipFill>
          <a:blip r:embed="rId3"/>
          <a:stretch>
            <a:fillRect/>
          </a:stretch>
        </p:blipFill>
        <p:spPr>
          <a:xfrm>
            <a:off x="255373" y="1550259"/>
            <a:ext cx="1371308" cy="2571750"/>
          </a:xfrm>
          <a:prstGeom prst="rect">
            <a:avLst/>
          </a:prstGeom>
        </p:spPr>
      </p:pic>
      <p:pic>
        <p:nvPicPr>
          <p:cNvPr id="9" name="Imagen 8" descr="Una captura de pantalla de un celular con texto e imagen&#10;&#10;Descripción generada automáticamente con confianza media">
            <a:extLst>
              <a:ext uri="{FF2B5EF4-FFF2-40B4-BE49-F238E27FC236}">
                <a16:creationId xmlns:a16="http://schemas.microsoft.com/office/drawing/2014/main" id="{88B677D2-0804-9BF3-6F4D-B0060F7D4401}"/>
              </a:ext>
            </a:extLst>
          </p:cNvPr>
          <p:cNvPicPr>
            <a:picLocks noChangeAspect="1"/>
          </p:cNvPicPr>
          <p:nvPr/>
        </p:nvPicPr>
        <p:blipFill>
          <a:blip r:embed="rId4"/>
          <a:stretch>
            <a:fillRect/>
          </a:stretch>
        </p:blipFill>
        <p:spPr>
          <a:xfrm>
            <a:off x="1626681" y="1550259"/>
            <a:ext cx="1371308" cy="2571750"/>
          </a:xfrm>
          <a:prstGeom prst="rect">
            <a:avLst/>
          </a:prstGeom>
        </p:spPr>
      </p:pic>
      <p:pic>
        <p:nvPicPr>
          <p:cNvPr id="11" name="Imagen 10" descr="Imagen que contiene Aplicación&#10;&#10;Descripción generada automáticamente">
            <a:extLst>
              <a:ext uri="{FF2B5EF4-FFF2-40B4-BE49-F238E27FC236}">
                <a16:creationId xmlns:a16="http://schemas.microsoft.com/office/drawing/2014/main" id="{9D1D8ADA-FE13-A091-A528-E526211DF110}"/>
              </a:ext>
            </a:extLst>
          </p:cNvPr>
          <p:cNvPicPr>
            <a:picLocks noChangeAspect="1"/>
          </p:cNvPicPr>
          <p:nvPr/>
        </p:nvPicPr>
        <p:blipFill>
          <a:blip r:embed="rId5"/>
          <a:stretch>
            <a:fillRect/>
          </a:stretch>
        </p:blipFill>
        <p:spPr>
          <a:xfrm>
            <a:off x="3184259" y="1550259"/>
            <a:ext cx="1363072" cy="2571751"/>
          </a:xfrm>
          <a:prstGeom prst="rect">
            <a:avLst/>
          </a:prstGeom>
        </p:spPr>
      </p:pic>
      <p:pic>
        <p:nvPicPr>
          <p:cNvPr id="13" name="Imagen 12" descr="Imagen que contiene mujer, parado, sostener, hombre&#10;&#10;Descripción generada automáticamente">
            <a:extLst>
              <a:ext uri="{FF2B5EF4-FFF2-40B4-BE49-F238E27FC236}">
                <a16:creationId xmlns:a16="http://schemas.microsoft.com/office/drawing/2014/main" id="{0449E1DC-C300-5C78-2F51-894759043F40}"/>
              </a:ext>
            </a:extLst>
          </p:cNvPr>
          <p:cNvPicPr>
            <a:picLocks noChangeAspect="1"/>
          </p:cNvPicPr>
          <p:nvPr/>
        </p:nvPicPr>
        <p:blipFill>
          <a:blip r:embed="rId6"/>
          <a:stretch>
            <a:fillRect/>
          </a:stretch>
        </p:blipFill>
        <p:spPr>
          <a:xfrm>
            <a:off x="4538862" y="1550259"/>
            <a:ext cx="1371308" cy="2571750"/>
          </a:xfrm>
          <a:prstGeom prst="rect">
            <a:avLst/>
          </a:prstGeom>
        </p:spPr>
      </p:pic>
      <p:pic>
        <p:nvPicPr>
          <p:cNvPr id="15" name="Imagen 14" descr="Una pantalla de televisión&#10;&#10;Descripción generada automáticamente">
            <a:extLst>
              <a:ext uri="{FF2B5EF4-FFF2-40B4-BE49-F238E27FC236}">
                <a16:creationId xmlns:a16="http://schemas.microsoft.com/office/drawing/2014/main" id="{D07A906D-AC07-389C-379E-1E099E38AFAB}"/>
              </a:ext>
            </a:extLst>
          </p:cNvPr>
          <p:cNvPicPr>
            <a:picLocks noChangeAspect="1"/>
          </p:cNvPicPr>
          <p:nvPr/>
        </p:nvPicPr>
        <p:blipFill>
          <a:blip r:embed="rId7"/>
          <a:stretch>
            <a:fillRect/>
          </a:stretch>
        </p:blipFill>
        <p:spPr>
          <a:xfrm>
            <a:off x="6105135" y="1550258"/>
            <a:ext cx="1342541" cy="2571751"/>
          </a:xfrm>
          <a:prstGeom prst="rect">
            <a:avLst/>
          </a:prstGeom>
        </p:spPr>
      </p:pic>
      <p:pic>
        <p:nvPicPr>
          <p:cNvPr id="17" name="Imagen 16" descr="Imagen que contiene firmar, foto, sostener, camión&#10;&#10;Descripción generada automáticamente">
            <a:extLst>
              <a:ext uri="{FF2B5EF4-FFF2-40B4-BE49-F238E27FC236}">
                <a16:creationId xmlns:a16="http://schemas.microsoft.com/office/drawing/2014/main" id="{B63097CC-E162-E0D3-232E-4D2E8EF9266F}"/>
              </a:ext>
            </a:extLst>
          </p:cNvPr>
          <p:cNvPicPr>
            <a:picLocks noChangeAspect="1"/>
          </p:cNvPicPr>
          <p:nvPr/>
        </p:nvPicPr>
        <p:blipFill>
          <a:blip r:embed="rId8"/>
          <a:stretch>
            <a:fillRect/>
          </a:stretch>
        </p:blipFill>
        <p:spPr>
          <a:xfrm>
            <a:off x="7456141" y="1550257"/>
            <a:ext cx="1342541" cy="2549957"/>
          </a:xfrm>
          <a:prstGeom prst="rect">
            <a:avLst/>
          </a:prstGeom>
        </p:spPr>
      </p:pic>
    </p:spTree>
    <p:extLst>
      <p:ext uri="{BB962C8B-B14F-4D97-AF65-F5344CB8AC3E}">
        <p14:creationId xmlns:p14="http://schemas.microsoft.com/office/powerpoint/2010/main" val="2611999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3" name="Imagen 2" descr="Imagen que contiene monitor, reloj, pantalla&#10;&#10;Descripción generada automáticamente">
            <a:extLst>
              <a:ext uri="{FF2B5EF4-FFF2-40B4-BE49-F238E27FC236}">
                <a16:creationId xmlns:a16="http://schemas.microsoft.com/office/drawing/2014/main" id="{C1A03DE5-3BA7-E912-A415-EDE1B16C33E9}"/>
              </a:ext>
            </a:extLst>
          </p:cNvPr>
          <p:cNvPicPr>
            <a:picLocks noChangeAspect="1"/>
          </p:cNvPicPr>
          <p:nvPr/>
        </p:nvPicPr>
        <p:blipFill>
          <a:blip r:embed="rId3"/>
          <a:stretch>
            <a:fillRect/>
          </a:stretch>
        </p:blipFill>
        <p:spPr>
          <a:xfrm>
            <a:off x="921362" y="1464730"/>
            <a:ext cx="1584771" cy="3043767"/>
          </a:xfrm>
          <a:prstGeom prst="rect">
            <a:avLst/>
          </a:prstGeom>
        </p:spPr>
      </p:pic>
      <p:pic>
        <p:nvPicPr>
          <p:cNvPr id="5" name="Imagen 4" descr="Imagen de la pantalla de un video juego&#10;&#10;Descripción generada automáticamente con confianza media">
            <a:extLst>
              <a:ext uri="{FF2B5EF4-FFF2-40B4-BE49-F238E27FC236}">
                <a16:creationId xmlns:a16="http://schemas.microsoft.com/office/drawing/2014/main" id="{3CC2DEE1-A9BF-4049-60B9-D467E1FABD5C}"/>
              </a:ext>
            </a:extLst>
          </p:cNvPr>
          <p:cNvPicPr>
            <a:picLocks noChangeAspect="1"/>
          </p:cNvPicPr>
          <p:nvPr/>
        </p:nvPicPr>
        <p:blipFill>
          <a:blip r:embed="rId4"/>
          <a:stretch>
            <a:fillRect/>
          </a:stretch>
        </p:blipFill>
        <p:spPr>
          <a:xfrm>
            <a:off x="6589271" y="1464729"/>
            <a:ext cx="1633367" cy="3043767"/>
          </a:xfrm>
          <a:prstGeom prst="rect">
            <a:avLst/>
          </a:prstGeom>
        </p:spPr>
      </p:pic>
    </p:spTree>
    <p:extLst>
      <p:ext uri="{BB962C8B-B14F-4D97-AF65-F5344CB8AC3E}">
        <p14:creationId xmlns:p14="http://schemas.microsoft.com/office/powerpoint/2010/main" val="2258022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3" name="Google Shape;353;p34"/>
          <p:cNvSpPr txBox="1">
            <a:spLocks noGrp="1"/>
          </p:cNvSpPr>
          <p:nvPr>
            <p:ph type="subTitle" idx="1"/>
          </p:nvPr>
        </p:nvSpPr>
        <p:spPr>
          <a:xfrm>
            <a:off x="3863360" y="1420405"/>
            <a:ext cx="4472881" cy="228607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dirty="0"/>
              <a:t>&lt; </a:t>
            </a:r>
            <a:r>
              <a:rPr lang="es-MX" sz="1400" dirty="0"/>
              <a:t>El videojuego cumple con los requisitos de inmersión e interacción. La narrativa es efectiva, la interfaz intuitiva, y los desafíos bien definidos. Los problemas de desarrollo se superaron con tutoriales en línea, logrando completar el juego. </a:t>
            </a:r>
            <a:r>
              <a:rPr lang="en" sz="1200" dirty="0"/>
              <a:t>&gt;</a:t>
            </a:r>
            <a:endParaRPr sz="1400" dirty="0"/>
          </a:p>
        </p:txBody>
      </p:sp>
      <p:sp>
        <p:nvSpPr>
          <p:cNvPr id="354" name="Google Shape;354;p34"/>
          <p:cNvSpPr txBox="1"/>
          <p:nvPr/>
        </p:nvSpPr>
        <p:spPr>
          <a:xfrm>
            <a:off x="8329900" y="39783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355" name="Google Shape;355;p34"/>
          <p:cNvGrpSpPr/>
          <p:nvPr/>
        </p:nvGrpSpPr>
        <p:grpSpPr>
          <a:xfrm>
            <a:off x="335642" y="696438"/>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34"/>
          <p:cNvSpPr txBox="1"/>
          <p:nvPr/>
        </p:nvSpPr>
        <p:spPr>
          <a:xfrm>
            <a:off x="8289058" y="908350"/>
            <a:ext cx="519300" cy="8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900" dirty="0">
                <a:solidFill>
                  <a:schemeClr val="accent3"/>
                </a:solidFill>
                <a:latin typeface="Comfortaa"/>
                <a:ea typeface="Comfortaa"/>
                <a:cs typeface="Comfortaa"/>
                <a:sym typeface="Comfortaa"/>
              </a:rPr>
              <a:t>}</a:t>
            </a:r>
            <a:endParaRPr sz="19900" dirty="0">
              <a:solidFill>
                <a:schemeClr val="accent3"/>
              </a:solidFill>
              <a:latin typeface="Comfortaa"/>
              <a:ea typeface="Comfortaa"/>
              <a:cs typeface="Comfortaa"/>
              <a:sym typeface="Comfortaa"/>
            </a:endParaRPr>
          </a:p>
        </p:txBody>
      </p:sp>
    </p:spTree>
    <p:extLst>
      <p:ext uri="{BB962C8B-B14F-4D97-AF65-F5344CB8AC3E}">
        <p14:creationId xmlns:p14="http://schemas.microsoft.com/office/powerpoint/2010/main" val="1802793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601362" y="2504025"/>
            <a:ext cx="8165649" cy="120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CONCLUSIÓN</a:t>
            </a:r>
            <a:endParaRPr sz="3600" dirty="0">
              <a:solidFill>
                <a:schemeClr val="accent4"/>
              </a:solidFill>
            </a:endParaRP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40125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3" name="Google Shape;353;p34"/>
          <p:cNvSpPr txBox="1">
            <a:spLocks noGrp="1"/>
          </p:cNvSpPr>
          <p:nvPr>
            <p:ph type="subTitle" idx="1"/>
          </p:nvPr>
        </p:nvSpPr>
        <p:spPr>
          <a:xfrm>
            <a:off x="3863360" y="1420405"/>
            <a:ext cx="4472881" cy="215463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dirty="0"/>
              <a:t>&lt; </a:t>
            </a:r>
            <a:r>
              <a:rPr lang="es-MX" sz="1400" dirty="0"/>
              <a:t>El proyecto 'Enigma del Tiempo' avanzó nivel a nivel con jugabilidad progresiva, basándose en ideas de otros videojuegos. Se recopilaron datos para diseñar la historia y jugabilidad. Es crucial contar con materiales adecuados debido a la alta demanda de procesamiento gráfico. </a:t>
            </a:r>
            <a:r>
              <a:rPr lang="en" sz="1200" dirty="0"/>
              <a:t>&gt;</a:t>
            </a:r>
            <a:endParaRPr sz="1400" dirty="0"/>
          </a:p>
        </p:txBody>
      </p:sp>
      <p:sp>
        <p:nvSpPr>
          <p:cNvPr id="354" name="Google Shape;354;p34"/>
          <p:cNvSpPr txBox="1"/>
          <p:nvPr/>
        </p:nvSpPr>
        <p:spPr>
          <a:xfrm>
            <a:off x="8329900" y="39783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355" name="Google Shape;355;p34"/>
          <p:cNvGrpSpPr/>
          <p:nvPr/>
        </p:nvGrpSpPr>
        <p:grpSpPr>
          <a:xfrm>
            <a:off x="335642" y="696438"/>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34"/>
          <p:cNvSpPr txBox="1"/>
          <p:nvPr/>
        </p:nvSpPr>
        <p:spPr>
          <a:xfrm>
            <a:off x="8289058" y="908350"/>
            <a:ext cx="519300" cy="8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900" dirty="0">
                <a:solidFill>
                  <a:schemeClr val="accent3"/>
                </a:solidFill>
                <a:latin typeface="Comfortaa"/>
                <a:ea typeface="Comfortaa"/>
                <a:cs typeface="Comfortaa"/>
                <a:sym typeface="Comfortaa"/>
              </a:rPr>
              <a:t>}</a:t>
            </a:r>
            <a:endParaRPr sz="19900" dirty="0">
              <a:solidFill>
                <a:schemeClr val="accent3"/>
              </a:solidFill>
              <a:latin typeface="Comfortaa"/>
              <a:ea typeface="Comfortaa"/>
              <a:cs typeface="Comfortaa"/>
              <a:sym typeface="Comfortaa"/>
            </a:endParaRPr>
          </a:p>
        </p:txBody>
      </p:sp>
    </p:spTree>
    <p:extLst>
      <p:ext uri="{BB962C8B-B14F-4D97-AF65-F5344CB8AC3E}">
        <p14:creationId xmlns:p14="http://schemas.microsoft.com/office/powerpoint/2010/main" val="198347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Tabla </a:t>
            </a:r>
            <a:r>
              <a:rPr lang="en" dirty="0">
                <a:solidFill>
                  <a:schemeClr val="accent4"/>
                </a:solidFill>
              </a:rPr>
              <a:t>de contenido</a:t>
            </a:r>
            <a:endParaRPr dirty="0">
              <a:solidFill>
                <a:schemeClr val="accent4"/>
              </a:solidFill>
            </a:endParaRPr>
          </a:p>
        </p:txBody>
      </p:sp>
      <p:sp>
        <p:nvSpPr>
          <p:cNvPr id="307" name="Google Shape;307;p3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Preámbulo al tema principal</a:t>
            </a:r>
            <a:endParaRPr dirty="0"/>
          </a:p>
        </p:txBody>
      </p:sp>
      <p:sp>
        <p:nvSpPr>
          <p:cNvPr id="308" name="Google Shape;308;p33"/>
          <p:cNvSpPr txBox="1">
            <a:spLocks noGrp="1"/>
          </p:cNvSpPr>
          <p:nvPr>
            <p:ph type="subTitle" idx="2"/>
          </p:nvPr>
        </p:nvSpPr>
        <p:spPr>
          <a:xfrm>
            <a:off x="3183968" y="2520158"/>
            <a:ext cx="42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Explicación de las herramientas y metodologías utilizadas</a:t>
            </a:r>
            <a:endParaRPr dirty="0"/>
          </a:p>
        </p:txBody>
      </p:sp>
      <p:sp>
        <p:nvSpPr>
          <p:cNvPr id="309" name="Google Shape;309;p33"/>
          <p:cNvSpPr txBox="1">
            <a:spLocks noGrp="1"/>
          </p:cNvSpPr>
          <p:nvPr>
            <p:ph type="subTitle" idx="3"/>
          </p:nvPr>
        </p:nvSpPr>
        <p:spPr>
          <a:xfrm>
            <a:off x="3504027" y="3377047"/>
            <a:ext cx="477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Dar a conocer los resultados obtenidos y una pequeña demostración de la aplicación</a:t>
            </a:r>
            <a:endParaRPr dirty="0"/>
          </a:p>
        </p:txBody>
      </p:sp>
      <p:sp>
        <p:nvSpPr>
          <p:cNvPr id="310" name="Google Shape;310;p33"/>
          <p:cNvSpPr txBox="1">
            <a:spLocks noGrp="1"/>
          </p:cNvSpPr>
          <p:nvPr>
            <p:ph type="title" idx="4"/>
          </p:nvPr>
        </p:nvSpPr>
        <p:spPr>
          <a:xfrm>
            <a:off x="1869900" y="1470525"/>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11" name="Google Shape;311;p33"/>
          <p:cNvSpPr txBox="1">
            <a:spLocks noGrp="1"/>
          </p:cNvSpPr>
          <p:nvPr>
            <p:ph type="title" idx="5"/>
          </p:nvPr>
        </p:nvSpPr>
        <p:spPr>
          <a:xfrm>
            <a:off x="2573400" y="2228420"/>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2" name="Google Shape;312;p33"/>
          <p:cNvSpPr txBox="1">
            <a:spLocks noGrp="1"/>
          </p:cNvSpPr>
          <p:nvPr>
            <p:ph type="title" idx="6"/>
          </p:nvPr>
        </p:nvSpPr>
        <p:spPr>
          <a:xfrm>
            <a:off x="2891275" y="3130255"/>
            <a:ext cx="602100" cy="3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13" name="Google Shape;313;p3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Introducción</a:t>
            </a:r>
            <a:endParaRPr dirty="0"/>
          </a:p>
        </p:txBody>
      </p:sp>
      <p:sp>
        <p:nvSpPr>
          <p:cNvPr id="314" name="Google Shape;314;p33"/>
          <p:cNvSpPr txBox="1">
            <a:spLocks noGrp="1"/>
          </p:cNvSpPr>
          <p:nvPr>
            <p:ph type="subTitle" idx="8"/>
          </p:nvPr>
        </p:nvSpPr>
        <p:spPr>
          <a:xfrm>
            <a:off x="3175500" y="2245355"/>
            <a:ext cx="5449516"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Herramientas y metodologías</a:t>
            </a:r>
            <a:endParaRPr dirty="0"/>
          </a:p>
        </p:txBody>
      </p:sp>
      <p:sp>
        <p:nvSpPr>
          <p:cNvPr id="315" name="Google Shape;315;p33"/>
          <p:cNvSpPr txBox="1">
            <a:spLocks noGrp="1"/>
          </p:cNvSpPr>
          <p:nvPr>
            <p:ph type="subTitle" idx="9"/>
          </p:nvPr>
        </p:nvSpPr>
        <p:spPr>
          <a:xfrm>
            <a:off x="3504025" y="3113320"/>
            <a:ext cx="5449516"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Resultados y demostraciones</a:t>
            </a:r>
            <a:endParaRPr dirty="0"/>
          </a:p>
        </p:txBody>
      </p:sp>
      <p:grpSp>
        <p:nvGrpSpPr>
          <p:cNvPr id="316" name="Google Shape;316;p33"/>
          <p:cNvGrpSpPr/>
          <p:nvPr/>
        </p:nvGrpSpPr>
        <p:grpSpPr>
          <a:xfrm>
            <a:off x="358925" y="1867675"/>
            <a:ext cx="2142175" cy="2736325"/>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12;p33">
            <a:extLst>
              <a:ext uri="{FF2B5EF4-FFF2-40B4-BE49-F238E27FC236}">
                <a16:creationId xmlns:a16="http://schemas.microsoft.com/office/drawing/2014/main" id="{7733B586-0978-51E5-C547-ABCC0A06DAD1}"/>
              </a:ext>
            </a:extLst>
          </p:cNvPr>
          <p:cNvSpPr txBox="1">
            <a:spLocks/>
          </p:cNvSpPr>
          <p:nvPr/>
        </p:nvSpPr>
        <p:spPr>
          <a:xfrm>
            <a:off x="3493375" y="4006692"/>
            <a:ext cx="602100"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dirty="0"/>
              <a:t>04</a:t>
            </a:r>
          </a:p>
        </p:txBody>
      </p:sp>
      <p:sp>
        <p:nvSpPr>
          <p:cNvPr id="3" name="Google Shape;306;p33">
            <a:extLst>
              <a:ext uri="{FF2B5EF4-FFF2-40B4-BE49-F238E27FC236}">
                <a16:creationId xmlns:a16="http://schemas.microsoft.com/office/drawing/2014/main" id="{31FEDB66-F23B-237A-3629-795CE1C9822E}"/>
              </a:ext>
            </a:extLst>
          </p:cNvPr>
          <p:cNvSpPr txBox="1">
            <a:spLocks/>
          </p:cNvSpPr>
          <p:nvPr/>
        </p:nvSpPr>
        <p:spPr>
          <a:xfrm>
            <a:off x="4095475" y="3901518"/>
            <a:ext cx="771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9pPr>
          </a:lstStyle>
          <a:p>
            <a:r>
              <a:rPr lang="es-EC" sz="2400" dirty="0">
                <a:solidFill>
                  <a:schemeClr val="accent4"/>
                </a:solidFill>
              </a:rPr>
              <a:t>Conclusión</a:t>
            </a:r>
          </a:p>
        </p:txBody>
      </p:sp>
      <p:sp>
        <p:nvSpPr>
          <p:cNvPr id="5" name="Google Shape;309;p33">
            <a:extLst>
              <a:ext uri="{FF2B5EF4-FFF2-40B4-BE49-F238E27FC236}">
                <a16:creationId xmlns:a16="http://schemas.microsoft.com/office/drawing/2014/main" id="{1F150F4E-15C5-351C-6280-F6BD57FFE563}"/>
              </a:ext>
            </a:extLst>
          </p:cNvPr>
          <p:cNvSpPr txBox="1">
            <a:spLocks/>
          </p:cNvSpPr>
          <p:nvPr/>
        </p:nvSpPr>
        <p:spPr>
          <a:xfrm>
            <a:off x="4142022" y="4264269"/>
            <a:ext cx="4775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r>
              <a:rPr lang="es-MX" dirty="0"/>
              <a:t>Finalización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2131311" y="2504025"/>
            <a:ext cx="6635700" cy="12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INTRODUCCIÓN</a:t>
            </a:r>
            <a:endParaRPr dirty="0">
              <a:solidFill>
                <a:schemeClr val="accent4"/>
              </a:solidFill>
            </a:endParaRP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3" name="Google Shape;353;p34"/>
          <p:cNvSpPr txBox="1">
            <a:spLocks noGrp="1"/>
          </p:cNvSpPr>
          <p:nvPr>
            <p:ph type="subTitle" idx="1"/>
          </p:nvPr>
        </p:nvSpPr>
        <p:spPr>
          <a:xfrm>
            <a:off x="3863360" y="1420405"/>
            <a:ext cx="4472881" cy="228607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dirty="0"/>
              <a:t>&lt; </a:t>
            </a:r>
            <a:r>
              <a:rPr lang="es-MX" sz="1400" dirty="0"/>
              <a:t>El diseño de los videojuegos durante años ha sido considerado como un medio de entretenimiento ideal para las personas que buscan una cómoda historia por resolver. El videojuego Enigma del Tiempo fue desarrollado por medio de Unity ubicado en el género de puzles/deportes.</a:t>
            </a:r>
            <a:r>
              <a:rPr lang="en" sz="1200" dirty="0"/>
              <a:t>&gt;</a:t>
            </a:r>
            <a:endParaRPr sz="1400" dirty="0"/>
          </a:p>
        </p:txBody>
      </p:sp>
      <p:sp>
        <p:nvSpPr>
          <p:cNvPr id="354" name="Google Shape;354;p34"/>
          <p:cNvSpPr txBox="1"/>
          <p:nvPr/>
        </p:nvSpPr>
        <p:spPr>
          <a:xfrm>
            <a:off x="8329900" y="39783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355" name="Google Shape;355;p34"/>
          <p:cNvGrpSpPr/>
          <p:nvPr/>
        </p:nvGrpSpPr>
        <p:grpSpPr>
          <a:xfrm>
            <a:off x="335642" y="696438"/>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34"/>
          <p:cNvSpPr txBox="1"/>
          <p:nvPr/>
        </p:nvSpPr>
        <p:spPr>
          <a:xfrm>
            <a:off x="8289058" y="908350"/>
            <a:ext cx="519300" cy="8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900" dirty="0">
                <a:solidFill>
                  <a:schemeClr val="accent3"/>
                </a:solidFill>
                <a:latin typeface="Comfortaa"/>
                <a:ea typeface="Comfortaa"/>
                <a:cs typeface="Comfortaa"/>
                <a:sym typeface="Comfortaa"/>
              </a:rPr>
              <a:t>}</a:t>
            </a:r>
            <a:endParaRPr sz="19900" dirty="0">
              <a:solidFill>
                <a:schemeClr val="accent3"/>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771186" y="2504025"/>
            <a:ext cx="7995825" cy="12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HERRAMIENTAS Y METODOLOGÍAS</a:t>
            </a:r>
            <a:endParaRPr sz="3600" dirty="0">
              <a:solidFill>
                <a:schemeClr val="accent4"/>
              </a:solidFill>
            </a:endParaRP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8281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2"/>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txBox="1">
            <a:spLocks noGrp="1"/>
          </p:cNvSpPr>
          <p:nvPr>
            <p:ph type="subTitle" idx="2"/>
          </p:nvPr>
        </p:nvSpPr>
        <p:spPr>
          <a:xfrm>
            <a:off x="3777102" y="1853500"/>
            <a:ext cx="1986000" cy="879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200" dirty="0"/>
              <a:t>Desarrollo ágil y robusto de aplicaciones de escritorio con .NET</a:t>
            </a:r>
            <a:endParaRPr sz="1200" dirty="0"/>
          </a:p>
        </p:txBody>
      </p:sp>
      <p:sp>
        <p:nvSpPr>
          <p:cNvPr id="639" name="Google Shape;639;p42"/>
          <p:cNvSpPr txBox="1">
            <a:spLocks noGrp="1"/>
          </p:cNvSpPr>
          <p:nvPr>
            <p:ph type="subTitle" idx="5"/>
          </p:nvPr>
        </p:nvSpPr>
        <p:spPr>
          <a:xfrm>
            <a:off x="6334598" y="1853500"/>
            <a:ext cx="1874643" cy="879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200" dirty="0"/>
              <a:t>Editor de código ligero, extensible y altamente personalizable.</a:t>
            </a:r>
            <a:endParaRPr sz="1200" dirty="0"/>
          </a:p>
        </p:txBody>
      </p:sp>
      <p:sp>
        <p:nvSpPr>
          <p:cNvPr id="640" name="Google Shape;64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Herra</a:t>
            </a:r>
            <a:r>
              <a:rPr lang="en" dirty="0">
                <a:solidFill>
                  <a:schemeClr val="accent4"/>
                </a:solidFill>
              </a:rPr>
              <a:t>mientas Utili</a:t>
            </a:r>
            <a:r>
              <a:rPr lang="en" dirty="0"/>
              <a:t>zadas</a:t>
            </a:r>
            <a:r>
              <a:rPr lang="en" dirty="0">
                <a:solidFill>
                  <a:schemeClr val="accent4"/>
                </a:solidFill>
              </a:rPr>
              <a:t> </a:t>
            </a:r>
            <a:endParaRPr dirty="0">
              <a:solidFill>
                <a:schemeClr val="accent4"/>
              </a:solidFill>
            </a:endParaRPr>
          </a:p>
        </p:txBody>
      </p:sp>
      <p:sp>
        <p:nvSpPr>
          <p:cNvPr id="641" name="Google Shape;641;p42"/>
          <p:cNvSpPr txBox="1">
            <a:spLocks noGrp="1"/>
          </p:cNvSpPr>
          <p:nvPr>
            <p:ph type="subTitle" idx="1"/>
          </p:nvPr>
        </p:nvSpPr>
        <p:spPr>
          <a:xfrm>
            <a:off x="1281574" y="1853500"/>
            <a:ext cx="2099326" cy="879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200" dirty="0"/>
              <a:t>Plataforma de desarrollo para crear experiencias interactivas 3D y 2D</a:t>
            </a:r>
            <a:endParaRPr sz="1200" dirty="0"/>
          </a:p>
        </p:txBody>
      </p:sp>
      <p:sp>
        <p:nvSpPr>
          <p:cNvPr id="642" name="Google Shape;642;p42"/>
          <p:cNvSpPr txBox="1">
            <a:spLocks noGrp="1"/>
          </p:cNvSpPr>
          <p:nvPr>
            <p:ph type="subTitle" idx="3"/>
          </p:nvPr>
        </p:nvSpPr>
        <p:spPr>
          <a:xfrm>
            <a:off x="1394899" y="3283699"/>
            <a:ext cx="2099326" cy="123887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200" dirty="0"/>
              <a:t>Lenguaje potente, versátil, orientado a objetos, y moderno.</a:t>
            </a:r>
            <a:endParaRPr sz="1200" dirty="0"/>
          </a:p>
        </p:txBody>
      </p:sp>
      <p:sp>
        <p:nvSpPr>
          <p:cNvPr id="643" name="Google Shape;643;p42"/>
          <p:cNvSpPr txBox="1">
            <a:spLocks noGrp="1"/>
          </p:cNvSpPr>
          <p:nvPr>
            <p:ph type="subTitle" idx="4"/>
          </p:nvPr>
        </p:nvSpPr>
        <p:spPr>
          <a:xfrm>
            <a:off x="3864750" y="3283699"/>
            <a:ext cx="1986000" cy="123887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200" dirty="0"/>
              <a:t>Software libre para modelado, animación y renderizado 3D completo.</a:t>
            </a:r>
            <a:endParaRPr sz="1200" dirty="0"/>
          </a:p>
        </p:txBody>
      </p:sp>
      <p:sp>
        <p:nvSpPr>
          <p:cNvPr id="644" name="Google Shape;644;p42"/>
          <p:cNvSpPr txBox="1">
            <a:spLocks noGrp="1"/>
          </p:cNvSpPr>
          <p:nvPr>
            <p:ph type="subTitle" idx="6"/>
          </p:nvPr>
        </p:nvSpPr>
        <p:spPr>
          <a:xfrm>
            <a:off x="6334599" y="3283700"/>
            <a:ext cx="2187996" cy="8799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MX" sz="1200" dirty="0"/>
              <a:t>Herramienta avanzada para extraer modelos 3D de juegos.</a:t>
            </a:r>
            <a:endParaRPr sz="1200" dirty="0"/>
          </a:p>
        </p:txBody>
      </p:sp>
      <p:sp>
        <p:nvSpPr>
          <p:cNvPr id="645" name="Google Shape;645;p42"/>
          <p:cNvSpPr txBox="1">
            <a:spLocks noGrp="1"/>
          </p:cNvSpPr>
          <p:nvPr>
            <p:ph type="subTitle" idx="7"/>
          </p:nvPr>
        </p:nvSpPr>
        <p:spPr>
          <a:xfrm>
            <a:off x="1113052" y="1360899"/>
            <a:ext cx="19782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Unity</a:t>
            </a:r>
            <a:endParaRPr sz="1800" dirty="0"/>
          </a:p>
        </p:txBody>
      </p:sp>
      <p:sp>
        <p:nvSpPr>
          <p:cNvPr id="646" name="Google Shape;646;p42"/>
          <p:cNvSpPr txBox="1">
            <a:spLocks noGrp="1"/>
          </p:cNvSpPr>
          <p:nvPr>
            <p:ph type="subTitle" idx="8"/>
          </p:nvPr>
        </p:nvSpPr>
        <p:spPr>
          <a:xfrm>
            <a:off x="3508757" y="1360899"/>
            <a:ext cx="2751699"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C" sz="1800" dirty="0"/>
              <a:t>.NET desktop dev</a:t>
            </a:r>
            <a:endParaRPr sz="1800" dirty="0"/>
          </a:p>
        </p:txBody>
      </p:sp>
      <p:sp>
        <p:nvSpPr>
          <p:cNvPr id="647" name="Google Shape;647;p42"/>
          <p:cNvSpPr txBox="1">
            <a:spLocks noGrp="1"/>
          </p:cNvSpPr>
          <p:nvPr>
            <p:ph type="subTitle" idx="9"/>
          </p:nvPr>
        </p:nvSpPr>
        <p:spPr>
          <a:xfrm>
            <a:off x="6052748" y="1360899"/>
            <a:ext cx="19782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VS Code</a:t>
            </a:r>
            <a:endParaRPr sz="1800" dirty="0"/>
          </a:p>
        </p:txBody>
      </p:sp>
      <p:sp>
        <p:nvSpPr>
          <p:cNvPr id="648" name="Google Shape;648;p42"/>
          <p:cNvSpPr txBox="1">
            <a:spLocks noGrp="1"/>
          </p:cNvSpPr>
          <p:nvPr>
            <p:ph type="subTitle" idx="13"/>
          </p:nvPr>
        </p:nvSpPr>
        <p:spPr>
          <a:xfrm>
            <a:off x="1113052" y="2791100"/>
            <a:ext cx="19782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C#</a:t>
            </a:r>
            <a:endParaRPr dirty="0"/>
          </a:p>
        </p:txBody>
      </p:sp>
      <p:sp>
        <p:nvSpPr>
          <p:cNvPr id="649" name="Google Shape;649;p42"/>
          <p:cNvSpPr txBox="1">
            <a:spLocks noGrp="1"/>
          </p:cNvSpPr>
          <p:nvPr>
            <p:ph type="subTitle" idx="14"/>
          </p:nvPr>
        </p:nvSpPr>
        <p:spPr>
          <a:xfrm>
            <a:off x="3582900" y="2791100"/>
            <a:ext cx="19782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Blender</a:t>
            </a:r>
            <a:endParaRPr dirty="0"/>
          </a:p>
        </p:txBody>
      </p:sp>
      <p:sp>
        <p:nvSpPr>
          <p:cNvPr id="650" name="Google Shape;650;p42"/>
          <p:cNvSpPr txBox="1">
            <a:spLocks noGrp="1"/>
          </p:cNvSpPr>
          <p:nvPr>
            <p:ph type="subTitle" idx="15"/>
          </p:nvPr>
        </p:nvSpPr>
        <p:spPr>
          <a:xfrm>
            <a:off x="6052747" y="2791100"/>
            <a:ext cx="2267851"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Ninja Ripper 2</a:t>
            </a:r>
            <a:endParaRPr dirty="0"/>
          </a:p>
        </p:txBody>
      </p:sp>
      <p:sp>
        <p:nvSpPr>
          <p:cNvPr id="651" name="Google Shape;651;p42"/>
          <p:cNvSpPr txBox="1"/>
          <p:nvPr/>
        </p:nvSpPr>
        <p:spPr>
          <a:xfrm>
            <a:off x="226313"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652" name="Google Shape;652;p42"/>
          <p:cNvSpPr txBox="1"/>
          <p:nvPr/>
        </p:nvSpPr>
        <p:spPr>
          <a:xfrm>
            <a:off x="7343775" y="41529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653" name="Google Shape;653;p42"/>
          <p:cNvSpPr txBox="1"/>
          <p:nvPr/>
        </p:nvSpPr>
        <p:spPr>
          <a:xfrm>
            <a:off x="7951750" y="43659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54" name="Google Shape;654;p42"/>
          <p:cNvSpPr txBox="1"/>
          <p:nvPr/>
        </p:nvSpPr>
        <p:spPr>
          <a:xfrm>
            <a:off x="670663" y="51105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655" name="Google Shape;655;p42"/>
          <p:cNvGrpSpPr/>
          <p:nvPr/>
        </p:nvGrpSpPr>
        <p:grpSpPr>
          <a:xfrm>
            <a:off x="8389787" y="179931"/>
            <a:ext cx="486393" cy="125690"/>
            <a:chOff x="-890300" y="1406550"/>
            <a:chExt cx="806088" cy="208200"/>
          </a:xfrm>
        </p:grpSpPr>
        <p:sp>
          <p:nvSpPr>
            <p:cNvPr id="656" name="Google Shape;656;p42"/>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42"/>
          <p:cNvSpPr txBox="1"/>
          <p:nvPr/>
        </p:nvSpPr>
        <p:spPr>
          <a:xfrm>
            <a:off x="319025" y="403467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2"/>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txBox="1">
            <a:spLocks noGrp="1"/>
          </p:cNvSpPr>
          <p:nvPr>
            <p:ph type="subTitle" idx="5"/>
          </p:nvPr>
        </p:nvSpPr>
        <p:spPr>
          <a:xfrm>
            <a:off x="5765997" y="1735977"/>
            <a:ext cx="2396267" cy="143650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200" dirty="0"/>
              <a:t>Generación de imágenes realistas a partir de descripciones textuales detalladas.</a:t>
            </a:r>
            <a:endParaRPr sz="1200" dirty="0"/>
          </a:p>
        </p:txBody>
      </p:sp>
      <p:sp>
        <p:nvSpPr>
          <p:cNvPr id="640" name="Google Shape;64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Herra</a:t>
            </a:r>
            <a:r>
              <a:rPr lang="en" dirty="0">
                <a:solidFill>
                  <a:schemeClr val="accent4"/>
                </a:solidFill>
              </a:rPr>
              <a:t>mientas Utili</a:t>
            </a:r>
            <a:r>
              <a:rPr lang="en" dirty="0"/>
              <a:t>zadas</a:t>
            </a:r>
            <a:r>
              <a:rPr lang="en" dirty="0">
                <a:solidFill>
                  <a:schemeClr val="accent4"/>
                </a:solidFill>
              </a:rPr>
              <a:t> </a:t>
            </a:r>
            <a:endParaRPr dirty="0">
              <a:solidFill>
                <a:schemeClr val="accent4"/>
              </a:solidFill>
            </a:endParaRPr>
          </a:p>
        </p:txBody>
      </p:sp>
      <p:sp>
        <p:nvSpPr>
          <p:cNvPr id="641" name="Google Shape;641;p42"/>
          <p:cNvSpPr txBox="1">
            <a:spLocks noGrp="1"/>
          </p:cNvSpPr>
          <p:nvPr>
            <p:ph type="subTitle" idx="1"/>
          </p:nvPr>
        </p:nvSpPr>
        <p:spPr>
          <a:xfrm>
            <a:off x="1334531" y="1853499"/>
            <a:ext cx="2586680" cy="153225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200" dirty="0"/>
              <a:t>Generador de imágenes AI avanzado, personalizable y potente para creatividad.</a:t>
            </a:r>
            <a:endParaRPr sz="1200" dirty="0"/>
          </a:p>
        </p:txBody>
      </p:sp>
      <p:sp>
        <p:nvSpPr>
          <p:cNvPr id="645" name="Google Shape;645;p42"/>
          <p:cNvSpPr txBox="1">
            <a:spLocks noGrp="1"/>
          </p:cNvSpPr>
          <p:nvPr>
            <p:ph type="subTitle" idx="7"/>
          </p:nvPr>
        </p:nvSpPr>
        <p:spPr>
          <a:xfrm>
            <a:off x="1113052" y="1360899"/>
            <a:ext cx="19782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Invoke AI</a:t>
            </a:r>
            <a:endParaRPr sz="1800" dirty="0"/>
          </a:p>
        </p:txBody>
      </p:sp>
      <p:sp>
        <p:nvSpPr>
          <p:cNvPr id="647" name="Google Shape;647;p42"/>
          <p:cNvSpPr txBox="1">
            <a:spLocks noGrp="1"/>
          </p:cNvSpPr>
          <p:nvPr>
            <p:ph type="subTitle" idx="9"/>
          </p:nvPr>
        </p:nvSpPr>
        <p:spPr>
          <a:xfrm>
            <a:off x="5634681" y="1360899"/>
            <a:ext cx="2396267"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Stable Diffusion</a:t>
            </a:r>
            <a:endParaRPr sz="1800" dirty="0"/>
          </a:p>
        </p:txBody>
      </p:sp>
      <p:sp>
        <p:nvSpPr>
          <p:cNvPr id="651" name="Google Shape;651;p42"/>
          <p:cNvSpPr txBox="1"/>
          <p:nvPr/>
        </p:nvSpPr>
        <p:spPr>
          <a:xfrm>
            <a:off x="226313"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2"/>
                </a:solidFill>
                <a:latin typeface="Comfortaa"/>
                <a:ea typeface="Comfortaa"/>
                <a:cs typeface="Comfortaa"/>
                <a:sym typeface="Comfortaa"/>
              </a:rPr>
              <a:t>{</a:t>
            </a:r>
            <a:endParaRPr sz="5000" dirty="0">
              <a:solidFill>
                <a:schemeClr val="accent2"/>
              </a:solidFill>
              <a:latin typeface="Comfortaa"/>
              <a:ea typeface="Comfortaa"/>
              <a:cs typeface="Comfortaa"/>
              <a:sym typeface="Comfortaa"/>
            </a:endParaRPr>
          </a:p>
        </p:txBody>
      </p:sp>
      <p:sp>
        <p:nvSpPr>
          <p:cNvPr id="652" name="Google Shape;652;p42"/>
          <p:cNvSpPr txBox="1"/>
          <p:nvPr/>
        </p:nvSpPr>
        <p:spPr>
          <a:xfrm>
            <a:off x="7343775" y="41529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653" name="Google Shape;653;p42"/>
          <p:cNvSpPr txBox="1"/>
          <p:nvPr/>
        </p:nvSpPr>
        <p:spPr>
          <a:xfrm>
            <a:off x="7951750" y="43659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54" name="Google Shape;654;p42"/>
          <p:cNvSpPr txBox="1"/>
          <p:nvPr/>
        </p:nvSpPr>
        <p:spPr>
          <a:xfrm>
            <a:off x="670663" y="51105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5"/>
                </a:solidFill>
                <a:latin typeface="Fira Code"/>
                <a:ea typeface="Fira Code"/>
                <a:cs typeface="Fira Code"/>
                <a:sym typeface="Fira Code"/>
              </a:rPr>
              <a:t>..</a:t>
            </a:r>
            <a:endParaRPr sz="5000" dirty="0">
              <a:solidFill>
                <a:schemeClr val="accent5"/>
              </a:solidFill>
            </a:endParaRPr>
          </a:p>
        </p:txBody>
      </p:sp>
      <p:grpSp>
        <p:nvGrpSpPr>
          <p:cNvPr id="655" name="Google Shape;655;p42"/>
          <p:cNvGrpSpPr/>
          <p:nvPr/>
        </p:nvGrpSpPr>
        <p:grpSpPr>
          <a:xfrm>
            <a:off x="8389787" y="179931"/>
            <a:ext cx="486393" cy="125690"/>
            <a:chOff x="-890300" y="1406550"/>
            <a:chExt cx="806088" cy="208200"/>
          </a:xfrm>
        </p:grpSpPr>
        <p:sp>
          <p:nvSpPr>
            <p:cNvPr id="656" name="Google Shape;656;p42"/>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42"/>
          <p:cNvSpPr txBox="1"/>
          <p:nvPr/>
        </p:nvSpPr>
        <p:spPr>
          <a:xfrm>
            <a:off x="319025" y="403467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
        <p:nvSpPr>
          <p:cNvPr id="2" name="Google Shape;647;p42">
            <a:extLst>
              <a:ext uri="{FF2B5EF4-FFF2-40B4-BE49-F238E27FC236}">
                <a16:creationId xmlns:a16="http://schemas.microsoft.com/office/drawing/2014/main" id="{BDB6961D-C8B0-68C3-327C-5B150778F4CA}"/>
              </a:ext>
            </a:extLst>
          </p:cNvPr>
          <p:cNvSpPr txBox="1">
            <a:spLocks/>
          </p:cNvSpPr>
          <p:nvPr/>
        </p:nvSpPr>
        <p:spPr>
          <a:xfrm>
            <a:off x="3373866" y="3290002"/>
            <a:ext cx="2396267" cy="49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accent5"/>
                </a:solidFill>
                <a:latin typeface="Source Code Pro Medium"/>
                <a:ea typeface="Source Code Pro Medium"/>
                <a:cs typeface="Source Code Pro Medium"/>
                <a:sym typeface="Source Code Pro Medium"/>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EC" sz="1800" dirty="0" err="1">
                <a:solidFill>
                  <a:srgbClr val="7030A0"/>
                </a:solidFill>
              </a:rPr>
              <a:t>Pixlr</a:t>
            </a:r>
            <a:endParaRPr lang="es-EC" sz="1800" dirty="0">
              <a:solidFill>
                <a:srgbClr val="7030A0"/>
              </a:solidFill>
            </a:endParaRPr>
          </a:p>
        </p:txBody>
      </p:sp>
      <p:sp>
        <p:nvSpPr>
          <p:cNvPr id="4" name="Google Shape;639;p42">
            <a:extLst>
              <a:ext uri="{FF2B5EF4-FFF2-40B4-BE49-F238E27FC236}">
                <a16:creationId xmlns:a16="http://schemas.microsoft.com/office/drawing/2014/main" id="{47D3B00E-69F3-CB01-E193-386CC8554A8E}"/>
              </a:ext>
            </a:extLst>
          </p:cNvPr>
          <p:cNvSpPr txBox="1">
            <a:spLocks/>
          </p:cNvSpPr>
          <p:nvPr/>
        </p:nvSpPr>
        <p:spPr>
          <a:xfrm>
            <a:off x="3455042" y="3665394"/>
            <a:ext cx="2492418" cy="7005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lgn="just"/>
            <a:r>
              <a:rPr lang="es-MX" sz="1200" dirty="0"/>
              <a:t>Editor de fotos de alto nivel.</a:t>
            </a:r>
          </a:p>
        </p:txBody>
      </p:sp>
    </p:spTree>
    <p:extLst>
      <p:ext uri="{BB962C8B-B14F-4D97-AF65-F5344CB8AC3E}">
        <p14:creationId xmlns:p14="http://schemas.microsoft.com/office/powerpoint/2010/main" val="2977455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Metodo</a:t>
            </a:r>
            <a:r>
              <a:rPr lang="en" dirty="0">
                <a:solidFill>
                  <a:schemeClr val="accent4"/>
                </a:solidFill>
              </a:rPr>
              <a:t>logías Utili</a:t>
            </a:r>
            <a:r>
              <a:rPr lang="en" dirty="0"/>
              <a:t>zadas</a:t>
            </a:r>
            <a:r>
              <a:rPr lang="en" dirty="0">
                <a:solidFill>
                  <a:schemeClr val="accent4"/>
                </a:solidFill>
              </a:rPr>
              <a:t> </a:t>
            </a:r>
            <a:endParaRPr dirty="0">
              <a:solidFill>
                <a:schemeClr val="accent4"/>
              </a:solidFill>
            </a:endParaRPr>
          </a:p>
        </p:txBody>
      </p:sp>
      <p:graphicFrame>
        <p:nvGraphicFramePr>
          <p:cNvPr id="1306" name="Google Shape;1306;p61"/>
          <p:cNvGraphicFramePr/>
          <p:nvPr>
            <p:extLst>
              <p:ext uri="{D42A27DB-BD31-4B8C-83A1-F6EECF244321}">
                <p14:modId xmlns:p14="http://schemas.microsoft.com/office/powerpoint/2010/main" val="1475992066"/>
              </p:ext>
            </p:extLst>
          </p:nvPr>
        </p:nvGraphicFramePr>
        <p:xfrm>
          <a:off x="2100665" y="1292323"/>
          <a:ext cx="6395035" cy="3796221"/>
        </p:xfrm>
        <a:graphic>
          <a:graphicData uri="http://schemas.openxmlformats.org/drawingml/2006/table">
            <a:tbl>
              <a:tblPr>
                <a:noFill/>
                <a:tableStyleId>{5743F446-6EE5-4984-9782-8F5293E08DD2}</a:tableStyleId>
              </a:tblPr>
              <a:tblGrid>
                <a:gridCol w="2420541">
                  <a:extLst>
                    <a:ext uri="{9D8B030D-6E8A-4147-A177-3AD203B41FA5}">
                      <a16:colId xmlns:a16="http://schemas.microsoft.com/office/drawing/2014/main" val="20000"/>
                    </a:ext>
                  </a:extLst>
                </a:gridCol>
                <a:gridCol w="2055773">
                  <a:extLst>
                    <a:ext uri="{9D8B030D-6E8A-4147-A177-3AD203B41FA5}">
                      <a16:colId xmlns:a16="http://schemas.microsoft.com/office/drawing/2014/main" val="20001"/>
                    </a:ext>
                  </a:extLst>
                </a:gridCol>
                <a:gridCol w="1918721">
                  <a:extLst>
                    <a:ext uri="{9D8B030D-6E8A-4147-A177-3AD203B41FA5}">
                      <a16:colId xmlns:a16="http://schemas.microsoft.com/office/drawing/2014/main" val="20002"/>
                    </a:ext>
                  </a:extLst>
                </a:gridCol>
              </a:tblGrid>
              <a:tr h="646915">
                <a:tc>
                  <a:txBody>
                    <a:bodyPr/>
                    <a:lstStyle/>
                    <a:p>
                      <a:pPr marL="0" lvl="0" indent="0" algn="ctr" rtl="0">
                        <a:spcBef>
                          <a:spcPts val="0"/>
                        </a:spcBef>
                        <a:spcAft>
                          <a:spcPts val="0"/>
                        </a:spcAft>
                        <a:buNone/>
                      </a:pPr>
                      <a:r>
                        <a:rPr lang="en" sz="1800" dirty="0">
                          <a:solidFill>
                            <a:schemeClr val="accent3"/>
                          </a:solidFill>
                          <a:latin typeface="Source Code Pro Medium"/>
                          <a:ea typeface="Source Code Pro Medium"/>
                          <a:cs typeface="Source Code Pro Medium"/>
                          <a:sym typeface="Source Code Pro Medium"/>
                        </a:rPr>
                        <a:t>Planeación</a:t>
                      </a:r>
                      <a:endParaRPr sz="1800" dirty="0">
                        <a:solidFill>
                          <a:schemeClr val="accent3"/>
                        </a:solidFill>
                        <a:latin typeface="Source Code Pro Medium"/>
                        <a:ea typeface="Source Code Pro Medium"/>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Lluvia de ideas para la historia del juego</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Búsqueda e importación de modelos en Unity</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642551">
                <a:tc>
                  <a:txBody>
                    <a:bodyPr/>
                    <a:lstStyle/>
                    <a:p>
                      <a:pPr marL="0" lvl="0" indent="0" algn="ctr" rtl="0">
                        <a:spcBef>
                          <a:spcPts val="0"/>
                        </a:spcBef>
                        <a:spcAft>
                          <a:spcPts val="0"/>
                        </a:spcAft>
                        <a:buNone/>
                      </a:pPr>
                      <a:r>
                        <a:rPr lang="en" sz="1800" dirty="0">
                          <a:solidFill>
                            <a:schemeClr val="lt2"/>
                          </a:solidFill>
                          <a:latin typeface="Source Code Pro Medium"/>
                          <a:ea typeface="Source Code Pro Medium"/>
                          <a:cs typeface="Source Code Pro Medium"/>
                          <a:sym typeface="Source Code Pro Medium"/>
                        </a:rPr>
                        <a:t>Extracción</a:t>
                      </a:r>
                      <a:endParaRPr sz="1800" dirty="0">
                        <a:solidFill>
                          <a:schemeClr val="lt2"/>
                        </a:solidFill>
                        <a:latin typeface="Source Code Pro Medium"/>
                        <a:ea typeface="Source Code Pro Medium"/>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Uso de Ninja Ripper para extraer modelos de juegos (</a:t>
                      </a:r>
                      <a:r>
                        <a:rPr lang="es-MX" sz="1000" dirty="0" err="1">
                          <a:solidFill>
                            <a:schemeClr val="dk1"/>
                          </a:solidFill>
                          <a:latin typeface="Source Code Pro"/>
                          <a:ea typeface="Source Code Pro"/>
                          <a:cs typeface="Source Code Pro"/>
                          <a:sym typeface="Source Code Pro"/>
                        </a:rPr>
                        <a:t>Garry's</a:t>
                      </a:r>
                      <a:r>
                        <a:rPr lang="es-MX" sz="1000" dirty="0">
                          <a:solidFill>
                            <a:schemeClr val="dk1"/>
                          </a:solidFill>
                          <a:latin typeface="Source Code Pro"/>
                          <a:ea typeface="Source Code Pro"/>
                          <a:cs typeface="Source Code Pro"/>
                          <a:sym typeface="Source Code Pro"/>
                        </a:rPr>
                        <a:t> mod y </a:t>
                      </a:r>
                      <a:r>
                        <a:rPr lang="es-MX" sz="1000" dirty="0" err="1">
                          <a:solidFill>
                            <a:schemeClr val="dk1"/>
                          </a:solidFill>
                          <a:latin typeface="Source Code Pro"/>
                          <a:ea typeface="Source Code Pro"/>
                          <a:cs typeface="Source Code Pro"/>
                          <a:sym typeface="Source Code Pro"/>
                        </a:rPr>
                        <a:t>Roblox</a:t>
                      </a:r>
                      <a:r>
                        <a:rPr lang="es-MX" sz="1000" dirty="0">
                          <a:solidFill>
                            <a:schemeClr val="dk1"/>
                          </a:solidFill>
                          <a:latin typeface="Source Code Pro"/>
                          <a:ea typeface="Source Code Pro"/>
                          <a:cs typeface="Source Code Pro"/>
                          <a:sym typeface="Source Code Pro"/>
                        </a:rPr>
                        <a:t>)</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Configuración del repositorio </a:t>
                      </a:r>
                      <a:r>
                        <a:rPr lang="es-MX" sz="1000" dirty="0" err="1">
                          <a:solidFill>
                            <a:schemeClr val="dk1"/>
                          </a:solidFill>
                          <a:latin typeface="Source Code Pro"/>
                          <a:ea typeface="Source Code Pro"/>
                          <a:cs typeface="Source Code Pro"/>
                          <a:sym typeface="Source Code Pro"/>
                        </a:rPr>
                        <a:t>pb_stl</a:t>
                      </a:r>
                      <a:r>
                        <a:rPr lang="es-MX" sz="1000" dirty="0">
                          <a:solidFill>
                            <a:schemeClr val="dk1"/>
                          </a:solidFill>
                          <a:latin typeface="Source Code Pro"/>
                          <a:ea typeface="Source Code Pro"/>
                          <a:cs typeface="Source Code Pro"/>
                          <a:sym typeface="Source Code Pro"/>
                        </a:rPr>
                        <a:t> para importar archivos </a:t>
                      </a:r>
                      <a:r>
                        <a:rPr lang="es-MX" sz="1000" dirty="0" err="1">
                          <a:solidFill>
                            <a:schemeClr val="dk1"/>
                          </a:solidFill>
                          <a:latin typeface="Source Code Pro"/>
                          <a:ea typeface="Source Code Pro"/>
                          <a:cs typeface="Source Code Pro"/>
                          <a:sym typeface="Source Code Pro"/>
                        </a:rPr>
                        <a:t>stl</a:t>
                      </a:r>
                      <a:r>
                        <a:rPr lang="es-MX" sz="1000" dirty="0">
                          <a:solidFill>
                            <a:schemeClr val="dk1"/>
                          </a:solidFill>
                          <a:latin typeface="Source Code Pro"/>
                          <a:ea typeface="Source Code Pro"/>
                          <a:cs typeface="Source Code Pro"/>
                          <a:sym typeface="Source Code Pro"/>
                        </a:rPr>
                        <a:t> en Unity.</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675503">
                <a:tc>
                  <a:txBody>
                    <a:bodyPr/>
                    <a:lstStyle/>
                    <a:p>
                      <a:pPr marL="0" lvl="0" indent="0" algn="ctr" rtl="0">
                        <a:spcBef>
                          <a:spcPts val="0"/>
                        </a:spcBef>
                        <a:spcAft>
                          <a:spcPts val="0"/>
                        </a:spcAft>
                        <a:buNone/>
                      </a:pPr>
                      <a:r>
                        <a:rPr lang="en" sz="1800" dirty="0">
                          <a:solidFill>
                            <a:schemeClr val="accent4"/>
                          </a:solidFill>
                          <a:latin typeface="Source Code Pro Medium"/>
                          <a:ea typeface="Source Code Pro Medium"/>
                          <a:cs typeface="Source Code Pro Medium"/>
                          <a:sym typeface="Source Code Pro Medium"/>
                        </a:rPr>
                        <a:t>Configuración</a:t>
                      </a:r>
                      <a:endParaRPr sz="1800" dirty="0">
                        <a:solidFill>
                          <a:schemeClr val="accent4"/>
                        </a:solidFill>
                        <a:latin typeface="Source Code Pro Medium"/>
                        <a:ea typeface="Source Code Pro Medium"/>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Ubicación y ajuste de dimensiones de los modelos</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Configuración de colisiones de objetos</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675503">
                <a:tc>
                  <a:txBody>
                    <a:bodyPr/>
                    <a:lstStyle/>
                    <a:p>
                      <a:pPr marL="0" lvl="0" indent="0" algn="ctr" rtl="0">
                        <a:spcBef>
                          <a:spcPts val="0"/>
                        </a:spcBef>
                        <a:spcAft>
                          <a:spcPts val="0"/>
                        </a:spcAft>
                        <a:buNone/>
                      </a:pPr>
                      <a:r>
                        <a:rPr lang="es-MX" sz="1800" dirty="0">
                          <a:solidFill>
                            <a:srgbClr val="7030A0"/>
                          </a:solidFill>
                          <a:latin typeface="Source Code Pro Medium"/>
                          <a:ea typeface="Source Code Pro Medium"/>
                          <a:cs typeface="Source Code Pro Medium"/>
                          <a:sym typeface="Source Code Pro Medium"/>
                        </a:rPr>
                        <a:t>Interfaz</a:t>
                      </a:r>
                      <a:endParaRPr sz="1800" dirty="0">
                        <a:solidFill>
                          <a:srgbClr val="7030A0"/>
                        </a:solidFill>
                        <a:latin typeface="Source Code Pro Medium"/>
                        <a:ea typeface="Source Code Pro Medium"/>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Diseño de la interfaz de inicio del juego</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Botones de 'Jugar' y 'Salir'</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228833134"/>
                  </a:ext>
                </a:extLst>
              </a:tr>
              <a:tr h="675503">
                <a:tc>
                  <a:txBody>
                    <a:bodyPr/>
                    <a:lstStyle/>
                    <a:p>
                      <a:pPr marL="0" lvl="0" indent="0" algn="ctr" rtl="0">
                        <a:spcBef>
                          <a:spcPts val="0"/>
                        </a:spcBef>
                        <a:spcAft>
                          <a:spcPts val="0"/>
                        </a:spcAft>
                        <a:buNone/>
                      </a:pPr>
                      <a:r>
                        <a:rPr lang="es-MX" sz="1800" dirty="0">
                          <a:solidFill>
                            <a:schemeClr val="accent2">
                              <a:lumMod val="75000"/>
                            </a:schemeClr>
                          </a:solidFill>
                          <a:latin typeface="Source Code Pro Medium"/>
                          <a:ea typeface="Source Code Pro Medium"/>
                          <a:cs typeface="Source Code Pro Medium"/>
                          <a:sym typeface="Source Code Pro Medium"/>
                        </a:rPr>
                        <a:t>Codificación</a:t>
                      </a:r>
                      <a:endParaRPr sz="1800" dirty="0">
                        <a:solidFill>
                          <a:schemeClr val="accent2">
                            <a:lumMod val="75000"/>
                          </a:schemeClr>
                        </a:solidFill>
                        <a:latin typeface="Source Code Pro Medium"/>
                        <a:ea typeface="Source Code Pro Medium"/>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Desarrollo de scripts en C# para la lógica de todos los objetos de los niveles</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En ciertos niveles se empleó la mecánica de tirar la pelota hacia los lados, como también agregar botón para repetir</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3228665380"/>
                  </a:ext>
                </a:extLst>
              </a:tr>
            </a:tbl>
          </a:graphicData>
        </a:graphic>
      </p:graphicFrame>
      <p:sp>
        <p:nvSpPr>
          <p:cNvPr id="1307" name="Google Shape;1307;p61"/>
          <p:cNvSpPr txBox="1"/>
          <p:nvPr/>
        </p:nvSpPr>
        <p:spPr>
          <a:xfrm>
            <a:off x="101288" y="1222863"/>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5"/>
                </a:solidFill>
                <a:latin typeface="Comfortaa"/>
                <a:ea typeface="Comfortaa"/>
                <a:cs typeface="Comfortaa"/>
                <a:sym typeface="Comfortaa"/>
              </a:rPr>
              <a:t>{</a:t>
            </a:r>
            <a:endParaRPr sz="5000">
              <a:solidFill>
                <a:schemeClr val="accent5"/>
              </a:solidFill>
              <a:latin typeface="Comfortaa"/>
              <a:ea typeface="Comfortaa"/>
              <a:cs typeface="Comfortaa"/>
              <a:sym typeface="Comfortaa"/>
            </a:endParaRPr>
          </a:p>
        </p:txBody>
      </p:sp>
      <p:sp>
        <p:nvSpPr>
          <p:cNvPr id="1308" name="Google Shape;1308;p61"/>
          <p:cNvSpPr txBox="1"/>
          <p:nvPr/>
        </p:nvSpPr>
        <p:spPr>
          <a:xfrm>
            <a:off x="8495700" y="406345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2" name="Google Shape;407;p35">
            <a:extLst>
              <a:ext uri="{FF2B5EF4-FFF2-40B4-BE49-F238E27FC236}">
                <a16:creationId xmlns:a16="http://schemas.microsoft.com/office/drawing/2014/main" id="{8A73F023-F709-9042-65CF-76EE239AD923}"/>
              </a:ext>
            </a:extLst>
          </p:cNvPr>
          <p:cNvSpPr txBox="1">
            <a:spLocks/>
          </p:cNvSpPr>
          <p:nvPr/>
        </p:nvSpPr>
        <p:spPr>
          <a:xfrm>
            <a:off x="532988" y="1292323"/>
            <a:ext cx="2438828"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b="1" dirty="0">
                <a:solidFill>
                  <a:schemeClr val="accent2">
                    <a:lumMod val="60000"/>
                    <a:lumOff val="40000"/>
                  </a:schemeClr>
                </a:solidFill>
                <a:latin typeface="Source Code Pro" panose="020B0509030403020204" pitchFamily="49" charset="0"/>
                <a:ea typeface="Source Code Pro" panose="020B0509030403020204" pitchFamily="49" charset="0"/>
              </a:rPr>
              <a:t>Desarrollo</a:t>
            </a:r>
            <a:endParaRPr lang="en" sz="1800" b="1" dirty="0">
              <a:solidFill>
                <a:schemeClr val="accent2">
                  <a:lumMod val="60000"/>
                  <a:lumOff val="40000"/>
                </a:schemeClr>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8981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Metodo</a:t>
            </a:r>
            <a:r>
              <a:rPr lang="en" dirty="0">
                <a:solidFill>
                  <a:schemeClr val="accent4"/>
                </a:solidFill>
              </a:rPr>
              <a:t>logías Utili</a:t>
            </a:r>
            <a:r>
              <a:rPr lang="en" dirty="0"/>
              <a:t>zadas</a:t>
            </a:r>
            <a:r>
              <a:rPr lang="en" dirty="0">
                <a:solidFill>
                  <a:schemeClr val="accent4"/>
                </a:solidFill>
              </a:rPr>
              <a:t> </a:t>
            </a:r>
            <a:endParaRPr dirty="0">
              <a:solidFill>
                <a:schemeClr val="accent4"/>
              </a:solidFill>
            </a:endParaRPr>
          </a:p>
        </p:txBody>
      </p:sp>
      <p:graphicFrame>
        <p:nvGraphicFramePr>
          <p:cNvPr id="1306" name="Google Shape;1306;p61"/>
          <p:cNvGraphicFramePr/>
          <p:nvPr>
            <p:extLst>
              <p:ext uri="{D42A27DB-BD31-4B8C-83A1-F6EECF244321}">
                <p14:modId xmlns:p14="http://schemas.microsoft.com/office/powerpoint/2010/main" val="3183839469"/>
              </p:ext>
            </p:extLst>
          </p:nvPr>
        </p:nvGraphicFramePr>
        <p:xfrm>
          <a:off x="1919433" y="1698429"/>
          <a:ext cx="6395035" cy="2683711"/>
        </p:xfrm>
        <a:graphic>
          <a:graphicData uri="http://schemas.openxmlformats.org/drawingml/2006/table">
            <a:tbl>
              <a:tblPr>
                <a:noFill/>
                <a:tableStyleId>{5743F446-6EE5-4984-9782-8F5293E08DD2}</a:tableStyleId>
              </a:tblPr>
              <a:tblGrid>
                <a:gridCol w="2420541">
                  <a:extLst>
                    <a:ext uri="{9D8B030D-6E8A-4147-A177-3AD203B41FA5}">
                      <a16:colId xmlns:a16="http://schemas.microsoft.com/office/drawing/2014/main" val="20000"/>
                    </a:ext>
                  </a:extLst>
                </a:gridCol>
                <a:gridCol w="2055773">
                  <a:extLst>
                    <a:ext uri="{9D8B030D-6E8A-4147-A177-3AD203B41FA5}">
                      <a16:colId xmlns:a16="http://schemas.microsoft.com/office/drawing/2014/main" val="20001"/>
                    </a:ext>
                  </a:extLst>
                </a:gridCol>
                <a:gridCol w="1918721">
                  <a:extLst>
                    <a:ext uri="{9D8B030D-6E8A-4147-A177-3AD203B41FA5}">
                      <a16:colId xmlns:a16="http://schemas.microsoft.com/office/drawing/2014/main" val="20002"/>
                    </a:ext>
                  </a:extLst>
                </a:gridCol>
              </a:tblGrid>
              <a:tr h="646915">
                <a:tc>
                  <a:txBody>
                    <a:bodyPr/>
                    <a:lstStyle/>
                    <a:p>
                      <a:pPr marL="0" lvl="0" indent="0" algn="ctr" rtl="0">
                        <a:spcBef>
                          <a:spcPts val="0"/>
                        </a:spcBef>
                        <a:spcAft>
                          <a:spcPts val="0"/>
                        </a:spcAft>
                        <a:buNone/>
                      </a:pPr>
                      <a:r>
                        <a:rPr lang="es-EC" sz="1800" dirty="0">
                          <a:solidFill>
                            <a:schemeClr val="accent3"/>
                          </a:solidFill>
                          <a:latin typeface="Source Code Pro Medium"/>
                          <a:ea typeface="Source Code Pro Medium"/>
                          <a:cs typeface="Source Code Pro Medium"/>
                          <a:sym typeface="Source Code Pro Medium"/>
                        </a:rPr>
                        <a:t>Escenarios</a:t>
                      </a:r>
                      <a:endParaRPr sz="1800" dirty="0">
                        <a:solidFill>
                          <a:schemeClr val="accent3"/>
                        </a:solidFill>
                        <a:latin typeface="Source Code Pro Medium"/>
                        <a:ea typeface="Source Code Pro Medium"/>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Uso de </a:t>
                      </a:r>
                      <a:r>
                        <a:rPr lang="es-MX" sz="1000" dirty="0" err="1">
                          <a:solidFill>
                            <a:schemeClr val="dk1"/>
                          </a:solidFill>
                          <a:latin typeface="Source Code Pro"/>
                          <a:ea typeface="Source Code Pro"/>
                          <a:cs typeface="Source Code Pro"/>
                          <a:sym typeface="Source Code Pro"/>
                        </a:rPr>
                        <a:t>Invoke</a:t>
                      </a:r>
                      <a:r>
                        <a:rPr lang="es-MX" sz="1000" dirty="0">
                          <a:solidFill>
                            <a:schemeClr val="dk1"/>
                          </a:solidFill>
                          <a:latin typeface="Source Code Pro"/>
                          <a:ea typeface="Source Code Pro"/>
                          <a:cs typeface="Source Code Pro"/>
                          <a:sym typeface="Source Code Pro"/>
                        </a:rPr>
                        <a:t> AI y </a:t>
                      </a:r>
                      <a:r>
                        <a:rPr lang="es-MX" sz="1000" dirty="0" err="1">
                          <a:solidFill>
                            <a:schemeClr val="dk1"/>
                          </a:solidFill>
                          <a:latin typeface="Source Code Pro"/>
                          <a:ea typeface="Source Code Pro"/>
                          <a:cs typeface="Source Code Pro"/>
                          <a:sym typeface="Source Code Pro"/>
                        </a:rPr>
                        <a:t>Pixlr</a:t>
                      </a:r>
                      <a:r>
                        <a:rPr lang="es-MX" sz="1000" dirty="0">
                          <a:solidFill>
                            <a:schemeClr val="dk1"/>
                          </a:solidFill>
                          <a:latin typeface="Source Code Pro"/>
                          <a:ea typeface="Source Code Pro"/>
                          <a:cs typeface="Source Code Pro"/>
                          <a:sym typeface="Source Code Pro"/>
                        </a:rPr>
                        <a:t> para generar escenarios</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Generación de imágenes con </a:t>
                      </a:r>
                      <a:r>
                        <a:rPr lang="es-MX" sz="1000" dirty="0" err="1">
                          <a:solidFill>
                            <a:schemeClr val="dk1"/>
                          </a:solidFill>
                          <a:latin typeface="Source Code Pro"/>
                          <a:ea typeface="Source Code Pro"/>
                          <a:cs typeface="Source Code Pro"/>
                          <a:sym typeface="Source Code Pro"/>
                        </a:rPr>
                        <a:t>prompts</a:t>
                      </a:r>
                      <a:r>
                        <a:rPr lang="es-MX" sz="1000" dirty="0">
                          <a:solidFill>
                            <a:schemeClr val="dk1"/>
                          </a:solidFill>
                          <a:latin typeface="Source Code Pro"/>
                          <a:ea typeface="Source Code Pro"/>
                          <a:cs typeface="Source Code Pro"/>
                          <a:sym typeface="Source Code Pro"/>
                        </a:rPr>
                        <a:t> específicos</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642551">
                <a:tc>
                  <a:txBody>
                    <a:bodyPr/>
                    <a:lstStyle/>
                    <a:p>
                      <a:pPr marL="0" lvl="0" indent="0" algn="ctr" rtl="0">
                        <a:spcBef>
                          <a:spcPts val="0"/>
                        </a:spcBef>
                        <a:spcAft>
                          <a:spcPts val="0"/>
                        </a:spcAft>
                        <a:buNone/>
                      </a:pPr>
                      <a:r>
                        <a:rPr lang="es-EC" sz="1800" dirty="0">
                          <a:solidFill>
                            <a:schemeClr val="lt2"/>
                          </a:solidFill>
                          <a:latin typeface="Source Code Pro Medium"/>
                          <a:ea typeface="Source Code Pro Medium"/>
                          <a:cs typeface="Source Code Pro Medium"/>
                          <a:sym typeface="Source Code Pro Medium"/>
                        </a:rPr>
                        <a:t>Modelos y Conceptos</a:t>
                      </a:r>
                      <a:endParaRPr sz="1800" dirty="0">
                        <a:solidFill>
                          <a:schemeClr val="lt2"/>
                        </a:solidFill>
                        <a:latin typeface="Source Code Pro Medium"/>
                        <a:ea typeface="Source Code Pro Medium"/>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Uso de modelos cartoonxl_v10 y concepto </a:t>
                      </a:r>
                      <a:r>
                        <a:rPr lang="es-MX" sz="1000" dirty="0" err="1">
                          <a:solidFill>
                            <a:schemeClr val="dk1"/>
                          </a:solidFill>
                          <a:latin typeface="Source Code Pro"/>
                          <a:ea typeface="Source Code Pro"/>
                          <a:cs typeface="Source Code Pro"/>
                          <a:sym typeface="Source Code Pro"/>
                        </a:rPr>
                        <a:t>anime_game_icon</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Importación de modelos desde </a:t>
                      </a:r>
                      <a:r>
                        <a:rPr lang="es-MX" sz="1000" dirty="0" err="1">
                          <a:solidFill>
                            <a:schemeClr val="dk1"/>
                          </a:solidFill>
                          <a:latin typeface="Source Code Pro"/>
                          <a:ea typeface="Source Code Pro"/>
                          <a:cs typeface="Source Code Pro"/>
                          <a:sym typeface="Source Code Pro"/>
                        </a:rPr>
                        <a:t>Civitai</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675503">
                <a:tc>
                  <a:txBody>
                    <a:bodyPr/>
                    <a:lstStyle/>
                    <a:p>
                      <a:pPr marL="0" lvl="0" indent="0" algn="ctr" rtl="0">
                        <a:spcBef>
                          <a:spcPts val="0"/>
                        </a:spcBef>
                        <a:spcAft>
                          <a:spcPts val="0"/>
                        </a:spcAft>
                        <a:buNone/>
                      </a:pPr>
                      <a:r>
                        <a:rPr lang="es-EC" sz="1800" dirty="0">
                          <a:solidFill>
                            <a:schemeClr val="accent4"/>
                          </a:solidFill>
                          <a:latin typeface="Source Code Pro Medium"/>
                          <a:ea typeface="Source Code Pro Medium"/>
                          <a:cs typeface="Source Code Pro Medium"/>
                          <a:sym typeface="Source Code Pro Medium"/>
                        </a:rPr>
                        <a:t>Personajes</a:t>
                      </a:r>
                      <a:endParaRPr sz="1800" dirty="0">
                        <a:solidFill>
                          <a:schemeClr val="accent4"/>
                        </a:solidFill>
                        <a:latin typeface="Source Code Pro Medium"/>
                        <a:ea typeface="Source Code Pro Medium"/>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Creación de personajes con </a:t>
                      </a:r>
                      <a:r>
                        <a:rPr lang="es-MX" sz="1000" dirty="0" err="1">
                          <a:solidFill>
                            <a:schemeClr val="dk1"/>
                          </a:solidFill>
                          <a:latin typeface="Source Code Pro"/>
                          <a:ea typeface="Source Code Pro"/>
                          <a:cs typeface="Source Code Pro"/>
                          <a:sym typeface="Source Code Pro"/>
                        </a:rPr>
                        <a:t>Stable</a:t>
                      </a:r>
                      <a:r>
                        <a:rPr lang="es-MX" sz="1000" dirty="0">
                          <a:solidFill>
                            <a:schemeClr val="dk1"/>
                          </a:solidFill>
                          <a:latin typeface="Source Code Pro"/>
                          <a:ea typeface="Source Code Pro"/>
                          <a:cs typeface="Source Code Pro"/>
                          <a:sym typeface="Source Code Pro"/>
                        </a:rPr>
                        <a:t> </a:t>
                      </a:r>
                      <a:r>
                        <a:rPr lang="es-MX" sz="1000" dirty="0" err="1">
                          <a:solidFill>
                            <a:schemeClr val="dk1"/>
                          </a:solidFill>
                          <a:latin typeface="Source Code Pro"/>
                          <a:ea typeface="Source Code Pro"/>
                          <a:cs typeface="Source Code Pro"/>
                          <a:sym typeface="Source Code Pro"/>
                        </a:rPr>
                        <a:t>Diffusion</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Uso de </a:t>
                      </a:r>
                      <a:r>
                        <a:rPr lang="es-MX" sz="1000" dirty="0" err="1">
                          <a:solidFill>
                            <a:schemeClr val="dk1"/>
                          </a:solidFill>
                          <a:latin typeface="Source Code Pro"/>
                          <a:ea typeface="Source Code Pro"/>
                          <a:cs typeface="Source Code Pro"/>
                          <a:sym typeface="Source Code Pro"/>
                        </a:rPr>
                        <a:t>prompts</a:t>
                      </a:r>
                      <a:r>
                        <a:rPr lang="es-MX" sz="1000" dirty="0">
                          <a:solidFill>
                            <a:schemeClr val="dk1"/>
                          </a:solidFill>
                          <a:latin typeface="Source Code Pro"/>
                          <a:ea typeface="Source Code Pro"/>
                          <a:cs typeface="Source Code Pro"/>
                          <a:sym typeface="Source Code Pro"/>
                        </a:rPr>
                        <a:t> para evitar malformaciones</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675503">
                <a:tc>
                  <a:txBody>
                    <a:bodyPr/>
                    <a:lstStyle/>
                    <a:p>
                      <a:pPr marL="0" lvl="0" indent="0" algn="ctr" rtl="0">
                        <a:spcBef>
                          <a:spcPts val="0"/>
                        </a:spcBef>
                        <a:spcAft>
                          <a:spcPts val="0"/>
                        </a:spcAft>
                        <a:buNone/>
                      </a:pPr>
                      <a:r>
                        <a:rPr lang="es-MX" sz="1800" dirty="0">
                          <a:solidFill>
                            <a:srgbClr val="7030A0"/>
                          </a:solidFill>
                          <a:latin typeface="Source Code Pro Medium"/>
                          <a:ea typeface="Source Code Pro Medium"/>
                          <a:cs typeface="Source Code Pro Medium"/>
                          <a:sym typeface="Source Code Pro Medium"/>
                        </a:rPr>
                        <a:t>Edición</a:t>
                      </a:r>
                      <a:endParaRPr sz="1800" dirty="0">
                        <a:solidFill>
                          <a:srgbClr val="7030A0"/>
                        </a:solidFill>
                        <a:latin typeface="Source Code Pro Medium"/>
                        <a:ea typeface="Source Code Pro Medium"/>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Edición de fotos con </a:t>
                      </a:r>
                      <a:r>
                        <a:rPr lang="es-MX" sz="1000" dirty="0" err="1">
                          <a:solidFill>
                            <a:schemeClr val="dk1"/>
                          </a:solidFill>
                          <a:latin typeface="Source Code Pro"/>
                          <a:ea typeface="Source Code Pro"/>
                          <a:cs typeface="Source Code Pro"/>
                          <a:sym typeface="Source Code Pro"/>
                        </a:rPr>
                        <a:t>Pixlr</a:t>
                      </a:r>
                      <a:r>
                        <a:rPr lang="es-MX" sz="1000" dirty="0">
                          <a:solidFill>
                            <a:schemeClr val="dk1"/>
                          </a:solidFill>
                          <a:latin typeface="Source Code Pro"/>
                          <a:ea typeface="Source Code Pro"/>
                          <a:cs typeface="Source Code Pro"/>
                          <a:sym typeface="Source Code Pro"/>
                        </a:rPr>
                        <a:t> para diálogos</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s-MX" sz="1000" dirty="0">
                          <a:solidFill>
                            <a:schemeClr val="dk1"/>
                          </a:solidFill>
                          <a:latin typeface="Source Code Pro"/>
                          <a:ea typeface="Source Code Pro"/>
                          <a:cs typeface="Source Code Pro"/>
                          <a:sym typeface="Source Code Pro"/>
                        </a:rPr>
                        <a:t>Creación del logo  y portada del juego con </a:t>
                      </a:r>
                      <a:r>
                        <a:rPr lang="es-MX" sz="1000" dirty="0" err="1">
                          <a:solidFill>
                            <a:schemeClr val="dk1"/>
                          </a:solidFill>
                          <a:latin typeface="Source Code Pro"/>
                          <a:ea typeface="Source Code Pro"/>
                          <a:cs typeface="Source Code Pro"/>
                          <a:sym typeface="Source Code Pro"/>
                        </a:rPr>
                        <a:t>Stable</a:t>
                      </a:r>
                      <a:r>
                        <a:rPr lang="es-MX" sz="1000" dirty="0">
                          <a:solidFill>
                            <a:schemeClr val="dk1"/>
                          </a:solidFill>
                          <a:latin typeface="Source Code Pro"/>
                          <a:ea typeface="Source Code Pro"/>
                          <a:cs typeface="Source Code Pro"/>
                          <a:sym typeface="Source Code Pro"/>
                        </a:rPr>
                        <a:t> </a:t>
                      </a:r>
                      <a:r>
                        <a:rPr lang="es-MX" sz="1000" dirty="0" err="1">
                          <a:solidFill>
                            <a:schemeClr val="dk1"/>
                          </a:solidFill>
                          <a:latin typeface="Source Code Pro"/>
                          <a:ea typeface="Source Code Pro"/>
                          <a:cs typeface="Source Code Pro"/>
                          <a:sym typeface="Source Code Pro"/>
                        </a:rPr>
                        <a:t>Diffusion</a:t>
                      </a:r>
                      <a:endParaRPr sz="1000" dirty="0">
                        <a:solidFill>
                          <a:schemeClr val="dk1"/>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228833134"/>
                  </a:ext>
                </a:extLst>
              </a:tr>
            </a:tbl>
          </a:graphicData>
        </a:graphic>
      </p:graphicFrame>
      <p:sp>
        <p:nvSpPr>
          <p:cNvPr id="1307" name="Google Shape;1307;p61"/>
          <p:cNvSpPr txBox="1"/>
          <p:nvPr/>
        </p:nvSpPr>
        <p:spPr>
          <a:xfrm>
            <a:off x="101288" y="1222863"/>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5"/>
                </a:solidFill>
                <a:latin typeface="Comfortaa"/>
                <a:ea typeface="Comfortaa"/>
                <a:cs typeface="Comfortaa"/>
                <a:sym typeface="Comfortaa"/>
              </a:rPr>
              <a:t>{</a:t>
            </a:r>
            <a:endParaRPr sz="5000">
              <a:solidFill>
                <a:schemeClr val="accent5"/>
              </a:solidFill>
              <a:latin typeface="Comfortaa"/>
              <a:ea typeface="Comfortaa"/>
              <a:cs typeface="Comfortaa"/>
              <a:sym typeface="Comfortaa"/>
            </a:endParaRPr>
          </a:p>
        </p:txBody>
      </p:sp>
      <p:sp>
        <p:nvSpPr>
          <p:cNvPr id="1308" name="Google Shape;1308;p61"/>
          <p:cNvSpPr txBox="1"/>
          <p:nvPr/>
        </p:nvSpPr>
        <p:spPr>
          <a:xfrm>
            <a:off x="8495700" y="406345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2" name="Google Shape;407;p35">
            <a:extLst>
              <a:ext uri="{FF2B5EF4-FFF2-40B4-BE49-F238E27FC236}">
                <a16:creationId xmlns:a16="http://schemas.microsoft.com/office/drawing/2014/main" id="{8A73F023-F709-9042-65CF-76EE239AD923}"/>
              </a:ext>
            </a:extLst>
          </p:cNvPr>
          <p:cNvSpPr txBox="1">
            <a:spLocks/>
          </p:cNvSpPr>
          <p:nvPr/>
        </p:nvSpPr>
        <p:spPr>
          <a:xfrm>
            <a:off x="532988" y="1292323"/>
            <a:ext cx="2438828"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b="1" dirty="0">
                <a:solidFill>
                  <a:schemeClr val="accent2">
                    <a:lumMod val="60000"/>
                    <a:lumOff val="40000"/>
                  </a:schemeClr>
                </a:solidFill>
                <a:latin typeface="Source Code Pro" panose="020B0509030403020204" pitchFamily="49" charset="0"/>
                <a:ea typeface="Source Code Pro" panose="020B0509030403020204" pitchFamily="49" charset="0"/>
              </a:rPr>
              <a:t>Escenarios</a:t>
            </a:r>
            <a:endParaRPr lang="en" sz="1800" b="1" dirty="0">
              <a:solidFill>
                <a:schemeClr val="accent2">
                  <a:lumMod val="60000"/>
                  <a:lumOff val="40000"/>
                </a:schemeClr>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874753986"/>
      </p:ext>
    </p:extLst>
  </p:cSld>
  <p:clrMapOvr>
    <a:masterClrMapping/>
  </p:clrMapOvr>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9CD096CD9B117E4EBCD6867E6E194371" ma:contentTypeVersion="16" ma:contentTypeDescription="Crear nuevo documento." ma:contentTypeScope="" ma:versionID="094e77482af1563ff7cd9af0b7c834fc">
  <xsd:schema xmlns:xsd="http://www.w3.org/2001/XMLSchema" xmlns:xs="http://www.w3.org/2001/XMLSchema" xmlns:p="http://schemas.microsoft.com/office/2006/metadata/properties" xmlns:ns3="f8ca8f5a-eddc-4f41-b8fe-6a9a9a6cc546" xmlns:ns4="7003c518-d812-46b6-80de-4813018572d9" targetNamespace="http://schemas.microsoft.com/office/2006/metadata/properties" ma:root="true" ma:fieldsID="a6e3c59858c610be18d35a51356476df" ns3:_="" ns4:_="">
    <xsd:import namespace="f8ca8f5a-eddc-4f41-b8fe-6a9a9a6cc546"/>
    <xsd:import namespace="7003c518-d812-46b6-80de-4813018572d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_activity" minOccurs="0"/>
                <xsd:element ref="ns3:MediaServiceObjectDetectorVersions" minOccurs="0"/>
                <xsd:element ref="ns3:MediaServiceSystemTags" minOccurs="0"/>
                <xsd:element ref="ns3:MediaServiceSearchPropertie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ca8f5a-eddc-4f41-b8fe-6a9a9a6cc5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03c518-d812-46b6-80de-4813018572d9"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f8ca8f5a-eddc-4f41-b8fe-6a9a9a6cc546" xsi:nil="true"/>
  </documentManagement>
</p:properties>
</file>

<file path=customXml/itemProps1.xml><?xml version="1.0" encoding="utf-8"?>
<ds:datastoreItem xmlns:ds="http://schemas.openxmlformats.org/officeDocument/2006/customXml" ds:itemID="{695DBD96-9741-4FA8-A7CE-4B6643E280D8}">
  <ds:schemaRefs>
    <ds:schemaRef ds:uri="http://schemas.microsoft.com/sharepoint/v3/contenttype/forms"/>
  </ds:schemaRefs>
</ds:datastoreItem>
</file>

<file path=customXml/itemProps2.xml><?xml version="1.0" encoding="utf-8"?>
<ds:datastoreItem xmlns:ds="http://schemas.openxmlformats.org/officeDocument/2006/customXml" ds:itemID="{D318621D-90A9-4E8B-9EC9-AA82995729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ca8f5a-eddc-4f41-b8fe-6a9a9a6cc546"/>
    <ds:schemaRef ds:uri="7003c518-d812-46b6-80de-4813018572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CE435B-8400-48F7-BCB6-E4CEF9E21703}">
  <ds:schemaRefs>
    <ds:schemaRef ds:uri="http://schemas.microsoft.com/office/2006/documentManagement/types"/>
    <ds:schemaRef ds:uri="http://www.w3.org/XML/1998/namespace"/>
    <ds:schemaRef ds:uri="http://schemas.microsoft.com/office/infopath/2007/PartnerControls"/>
    <ds:schemaRef ds:uri="http://purl.org/dc/dcmitype/"/>
    <ds:schemaRef ds:uri="http://purl.org/dc/elements/1.1/"/>
    <ds:schemaRef ds:uri="7003c518-d812-46b6-80de-4813018572d9"/>
    <ds:schemaRef ds:uri="http://purl.org/dc/terms/"/>
    <ds:schemaRef ds:uri="http://schemas.openxmlformats.org/package/2006/metadata/core-properties"/>
    <ds:schemaRef ds:uri="f8ca8f5a-eddc-4f41-b8fe-6a9a9a6cc546"/>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87</TotalTime>
  <Words>674</Words>
  <Application>Microsoft Office PowerPoint</Application>
  <PresentationFormat>Presentación en pantalla (16:9)</PresentationFormat>
  <Paragraphs>138</Paragraphs>
  <Slides>16</Slides>
  <Notes>16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Fira Code</vt:lpstr>
      <vt:lpstr>Anaheim</vt:lpstr>
      <vt:lpstr>Arial</vt:lpstr>
      <vt:lpstr>Source Code Pro Medium</vt:lpstr>
      <vt:lpstr>Bebas Neue</vt:lpstr>
      <vt:lpstr>Comfortaa</vt:lpstr>
      <vt:lpstr>Source Code Pro</vt:lpstr>
      <vt:lpstr>Introduction to Java Programming for High School by Slidesgo</vt:lpstr>
      <vt:lpstr>JUEGO “ENIGMA DEL TIEMPO”</vt:lpstr>
      <vt:lpstr>Tabla de contenido</vt:lpstr>
      <vt:lpstr>INTRODUCCIÓN</vt:lpstr>
      <vt:lpstr>Presentación de PowerPoint</vt:lpstr>
      <vt:lpstr>HERRAMIENTAS Y METODOLOGÍAS</vt:lpstr>
      <vt:lpstr>Herramientas Utilizadas </vt:lpstr>
      <vt:lpstr>Herramientas Utilizadas </vt:lpstr>
      <vt:lpstr>Metodologías Utilizadas </vt:lpstr>
      <vt:lpstr>Metodologías Utilizadas </vt:lpstr>
      <vt:lpstr>Metodologías Utilizadas </vt:lpstr>
      <vt:lpstr>RESULTADOS Y DEMOSTRACIONES</vt:lpstr>
      <vt:lpstr>Presentación de PowerPoint</vt:lpstr>
      <vt:lpstr>Presentación de PowerPoint</vt:lpstr>
      <vt:lpstr>Presentación de PowerPoint</vt:lpstr>
      <vt:lpstr>CONCLUSIÓN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Dolehnout .</dc:creator>
  <cp:lastModifiedBy>Jesus Jose Bone Caicedo</cp:lastModifiedBy>
  <cp:revision>4</cp:revision>
  <dcterms:modified xsi:type="dcterms:W3CDTF">2024-08-11T21:50:56Z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0x0101009CD096CD9B117E4EBCD6867E6E194371</vt:lpwstr>
  </property>
</Properties>
</file>