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74" r:id="rId5"/>
    <p:sldId id="542" r:id="rId6"/>
    <p:sldId id="265" r:id="rId7"/>
    <p:sldId id="282" r:id="rId8"/>
    <p:sldId id="54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95" d="100"/>
          <a:sy n="95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5E52-10C5-5036-7B02-48BF0F22F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3B88F-0479-0620-A29B-0F39CEADC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D8275-D3ED-3188-2216-0B78F1C4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2167-19BB-4216-9CD6-F512BB7A2EA7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599C7-8306-4224-BF49-FD1754AC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A029-B56B-B643-4BD4-325275EB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753D-087B-4C2C-B839-506BCEBC7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F357-27F4-7A12-B9EA-80F8F55E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9F56F-4404-7DF8-D0E9-057AAC87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4BF48-A7B8-415B-5D43-EF530F1D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2167-19BB-4216-9CD6-F512BB7A2EA7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C25F7-8504-8C94-A3A8-865C4B3E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5315-A1B5-6468-6BBA-8D77D04D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753D-087B-4C2C-B839-506BCEBC7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5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AB1FA-1513-DA4E-8D2C-2D07CEF61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BAE6B-989F-B4F6-80F7-6CC5AE35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ED5E-1193-D526-54C3-E636BB5C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2167-19BB-4216-9CD6-F512BB7A2EA7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C1A22-088F-D9F0-609B-6DBD5726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2953-C181-3027-826F-437B91CA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753D-087B-4C2C-B839-506BCEBC7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32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7561-B437-D263-9249-03740426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54BF-DFC1-2114-00DC-27B953B5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43E8C-EFE7-FCD7-D1AE-199AB5B5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2167-19BB-4216-9CD6-F512BB7A2EA7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7B23-1DA0-AE3D-3BB2-996068F0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688C-9C96-BBAE-3E41-4588569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753D-087B-4C2C-B839-506BCEBC7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1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06AB-0172-A776-50BF-7758EC14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B8CE1-F7B8-EC34-06C7-B9AFC1D17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EC224-A96E-5D7F-C997-20A4D8E6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2167-19BB-4216-9CD6-F512BB7A2EA7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6479-409A-3AC3-4372-D307806F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0DEFB-F253-2240-973A-903DF06B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753D-087B-4C2C-B839-506BCEBC7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5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43EE-7AA6-765D-CEBF-2D73F872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55D0-6264-C150-3E80-C905A133B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BBAAB-EC98-4C40-DF07-330DC07CC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189DB-DBDE-5697-FE55-1798AE1F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2167-19BB-4216-9CD6-F512BB7A2EA7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2BD7D-88CA-16C9-ED9B-E8F6A09C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31443-1C61-7A1B-57DA-C5CADA2B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753D-087B-4C2C-B839-506BCEBC7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87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FD8E-9709-35F9-EF13-B82453A5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07497-3309-85E0-D577-73C9CED5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A33B1-B085-3B6E-960A-A3081831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A9F82-8B33-B627-7809-CE3F6EDF9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D6612-19E1-DD64-0B70-695A440E6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FDDB4-D3F7-3E9E-CEA1-8B7C5BD9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2167-19BB-4216-9CD6-F512BB7A2EA7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A5B31-C5A8-E949-3E2B-EBCF8BFA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E3E26-6DCA-D9FD-305A-5EC1B0C7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753D-087B-4C2C-B839-506BCEBC7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98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6E2E-E53F-4D99-40C8-57242820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96196-C624-AD4A-1DF5-5638BDA5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2167-19BB-4216-9CD6-F512BB7A2EA7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861C1-80C9-EE42-23F4-D610A45D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51640-602A-9287-9C10-E54B2EB6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753D-087B-4C2C-B839-506BCEBC7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18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A57BD-3098-1381-089F-2BC80E77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2167-19BB-4216-9CD6-F512BB7A2EA7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CAF3E-3F8A-142C-73E2-8B577516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2356E-955D-E444-45DF-EF3A9AF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753D-087B-4C2C-B839-506BCEBC7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8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720F-7594-6D77-E7FD-19B305EA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89F5C-74B0-7ED4-A452-D8C65576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DEDB6-06F2-CF61-1CE2-2A0C61EED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F7A-9A91-0AE5-9D2C-276C3A63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2167-19BB-4216-9CD6-F512BB7A2EA7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82FAA-798C-E8D1-C4C5-CF39FDAE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271EE-499E-497D-ECD4-838550BF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753D-087B-4C2C-B839-506BCEBC7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0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CD2D-488D-5F58-2657-26188716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11077-B998-76A4-87B2-8A599B7CC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FFCC8-56CC-0C4D-CDF6-680C552E6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A5118-BFEB-EC3A-B873-6396BE79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2167-19BB-4216-9CD6-F512BB7A2EA7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AB178-D651-321B-68FC-0E8E1134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79B27-9599-5BAF-6FA4-EA6389FF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753D-087B-4C2C-B839-506BCEBC7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5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32973-A05A-E9EC-885C-6A459806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D494D-A6EA-33FF-438D-8BF203B8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F148-69E8-C553-F86C-E49933E7A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2167-19BB-4216-9CD6-F512BB7A2EA7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AA7C-CF2A-3726-D029-75AD1C819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45723-B83D-58A8-E902-B25EB543D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753D-087B-4C2C-B839-506BCEBC7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7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mailto:kumvijaya@gmail.com" TargetMode="External"/><Relationship Id="rId4" Type="http://schemas.openxmlformats.org/officeDocument/2006/relationships/hyperlink" Target="mailto:kannan.muthuram@gmail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ty with tall buildings&#10;&#10;Description automatically generated">
            <a:extLst>
              <a:ext uri="{FF2B5EF4-FFF2-40B4-BE49-F238E27FC236}">
                <a16:creationId xmlns:a16="http://schemas.microsoft.com/office/drawing/2014/main" id="{0C424A2B-49CA-5926-C1D8-2D4AF5E51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E1DDB6-DF23-61F3-591B-D5866E6D1A14}"/>
              </a:ext>
            </a:extLst>
          </p:cNvPr>
          <p:cNvSpPr/>
          <p:nvPr/>
        </p:nvSpPr>
        <p:spPr>
          <a:xfrm>
            <a:off x="0" y="0"/>
            <a:ext cx="12192000" cy="685671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B21A48-93B6-7345-4084-D60F2E493282}"/>
              </a:ext>
            </a:extLst>
          </p:cNvPr>
          <p:cNvSpPr/>
          <p:nvPr/>
        </p:nvSpPr>
        <p:spPr>
          <a:xfrm>
            <a:off x="10020300" y="0"/>
            <a:ext cx="1562100" cy="168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8CE1C-81AF-BE14-1E0C-4DE74ACA2027}"/>
              </a:ext>
            </a:extLst>
          </p:cNvPr>
          <p:cNvSpPr/>
          <p:nvPr/>
        </p:nvSpPr>
        <p:spPr>
          <a:xfrm>
            <a:off x="2171700" y="1917700"/>
            <a:ext cx="1727200" cy="494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6B7674-E61A-3CE9-8EF6-152048D561E4}"/>
              </a:ext>
            </a:extLst>
          </p:cNvPr>
          <p:cNvGrpSpPr/>
          <p:nvPr/>
        </p:nvGrpSpPr>
        <p:grpSpPr>
          <a:xfrm>
            <a:off x="2453439" y="2072545"/>
            <a:ext cx="6779461" cy="3877985"/>
            <a:chOff x="2339139" y="2044006"/>
            <a:chExt cx="6779461" cy="387798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E576BC-6625-D802-F315-928D553BA551}"/>
                </a:ext>
              </a:extLst>
            </p:cNvPr>
            <p:cNvSpPr txBox="1"/>
            <p:nvPr/>
          </p:nvSpPr>
          <p:spPr>
            <a:xfrm>
              <a:off x="2419350" y="2044006"/>
              <a:ext cx="6699250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7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 panose="00000500000000000000" pitchFamily="2" charset="0"/>
                </a:rPr>
                <a:t>SOLVERS CAMP </a:t>
              </a:r>
            </a:p>
            <a:p>
              <a:r>
                <a:rPr lang="en-IN" sz="7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 panose="00000500000000000000" pitchFamily="2" charset="0"/>
                </a:rPr>
                <a:t>TEAM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42B02E-5808-B7A3-3126-2C4ABF2D74F9}"/>
                </a:ext>
              </a:extLst>
            </p:cNvPr>
            <p:cNvSpPr txBox="1"/>
            <p:nvPr/>
          </p:nvSpPr>
          <p:spPr>
            <a:xfrm>
              <a:off x="2339139" y="5460326"/>
              <a:ext cx="61023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Let's find simple and right solutions to your complex needs…</a:t>
              </a:r>
            </a:p>
            <a:p>
              <a:r>
                <a:rPr lang="en-US" sz="1200" b="0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 </a:t>
              </a:r>
              <a:endParaRPr lang="en-IN" sz="12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77B4509-15C7-220B-C2F7-B6DE654EE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515" y="201262"/>
            <a:ext cx="1423670" cy="12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5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C3E48D-60F2-24C9-ECE9-30AD8C5AAB40}"/>
              </a:ext>
            </a:extLst>
          </p:cNvPr>
          <p:cNvGrpSpPr/>
          <p:nvPr/>
        </p:nvGrpSpPr>
        <p:grpSpPr>
          <a:xfrm>
            <a:off x="10906522" y="-12700"/>
            <a:ext cx="615156" cy="952500"/>
            <a:chOff x="10248900" y="0"/>
            <a:chExt cx="812800" cy="952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2FE04E-5B9B-6797-E5E4-DB99FDC386C2}"/>
                </a:ext>
              </a:extLst>
            </p:cNvPr>
            <p:cNvSpPr/>
            <p:nvPr/>
          </p:nvSpPr>
          <p:spPr>
            <a:xfrm>
              <a:off x="10248900" y="0"/>
              <a:ext cx="812800" cy="95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08D0D6-58B0-7B43-8E04-1B90FD221D69}"/>
                </a:ext>
              </a:extLst>
            </p:cNvPr>
            <p:cNvSpPr txBox="1"/>
            <p:nvPr/>
          </p:nvSpPr>
          <p:spPr>
            <a:xfrm>
              <a:off x="10248900" y="29158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01</a:t>
              </a:r>
              <a:endParaRPr lang="en-IN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E942A81-1FD2-2899-5301-01E8E1F5E2E0}"/>
              </a:ext>
            </a:extLst>
          </p:cNvPr>
          <p:cNvSpPr/>
          <p:nvPr/>
        </p:nvSpPr>
        <p:spPr>
          <a:xfrm>
            <a:off x="0" y="3994150"/>
            <a:ext cx="5962650" cy="2419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7C2F5F-E9A8-EB59-52F3-013D13517C51}"/>
              </a:ext>
            </a:extLst>
          </p:cNvPr>
          <p:cNvGrpSpPr/>
          <p:nvPr/>
        </p:nvGrpSpPr>
        <p:grpSpPr>
          <a:xfrm>
            <a:off x="6477000" y="2238923"/>
            <a:ext cx="5715000" cy="3026484"/>
            <a:chOff x="6477000" y="2281921"/>
            <a:chExt cx="5715000" cy="30264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D4B0F5-F357-7899-2199-DC5CF8EEB307}"/>
                </a:ext>
              </a:extLst>
            </p:cNvPr>
            <p:cNvSpPr txBox="1"/>
            <p:nvPr/>
          </p:nvSpPr>
          <p:spPr>
            <a:xfrm>
              <a:off x="6477000" y="2990335"/>
              <a:ext cx="5382208" cy="23180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We are a dynamic team of  technologists revolutionizing software development operations and processes. We provide DevOps services to automate end-to-end software delivery and ensure the scalability and security of infrastructures in companies of all sizes. We also provide support , transformation and new development of custom systems in certain areas</a:t>
              </a:r>
              <a:endPara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7F76F7-B888-B0CB-BB3A-F86C5334DBEA}"/>
                </a:ext>
              </a:extLst>
            </p:cNvPr>
            <p:cNvSpPr txBox="1"/>
            <p:nvPr/>
          </p:nvSpPr>
          <p:spPr>
            <a:xfrm>
              <a:off x="6477000" y="2281921"/>
              <a:ext cx="5715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b="1" i="0" dirty="0">
                  <a:solidFill>
                    <a:schemeClr val="accent5"/>
                  </a:solidFill>
                  <a:effectLst/>
                  <a:latin typeface="Montserrat" panose="00000500000000000000" pitchFamily="2" charset="0"/>
                </a:rPr>
                <a:t>About Us </a:t>
              </a:r>
              <a:endParaRPr lang="en-IN" sz="3200" b="1" dirty="0">
                <a:solidFill>
                  <a:schemeClr val="accent5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21" name="Picture 20" descr="A person typing on a computer&#10;&#10;Description automatically generated">
            <a:extLst>
              <a:ext uri="{FF2B5EF4-FFF2-40B4-BE49-F238E27FC236}">
                <a16:creationId xmlns:a16="http://schemas.microsoft.com/office/drawing/2014/main" id="{85088392-F5B9-0705-48E7-A1463A295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2649" cy="3994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B51340-CBCB-D026-FA94-21BC7E49A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37" y="4274185"/>
            <a:ext cx="2057400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9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324812-5A96-670F-B079-11ED953EB7F9}"/>
              </a:ext>
            </a:extLst>
          </p:cNvPr>
          <p:cNvSpPr/>
          <p:nvPr/>
        </p:nvSpPr>
        <p:spPr>
          <a:xfrm>
            <a:off x="3810000" y="1981200"/>
            <a:ext cx="7711678" cy="3416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53598-BA82-2258-6613-DDA23AC9A292}"/>
              </a:ext>
            </a:extLst>
          </p:cNvPr>
          <p:cNvSpPr/>
          <p:nvPr/>
        </p:nvSpPr>
        <p:spPr>
          <a:xfrm>
            <a:off x="1828800" y="-12700"/>
            <a:ext cx="2413000" cy="59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9B230D-3972-2606-9EAB-2FD962FA66CA}"/>
              </a:ext>
            </a:extLst>
          </p:cNvPr>
          <p:cNvGrpSpPr/>
          <p:nvPr/>
        </p:nvGrpSpPr>
        <p:grpSpPr>
          <a:xfrm>
            <a:off x="10906522" y="-12700"/>
            <a:ext cx="615156" cy="952500"/>
            <a:chOff x="10248900" y="0"/>
            <a:chExt cx="812800" cy="9525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07D1C52-9645-DB50-0FBC-E85E3037CA70}"/>
                </a:ext>
              </a:extLst>
            </p:cNvPr>
            <p:cNvSpPr/>
            <p:nvPr/>
          </p:nvSpPr>
          <p:spPr>
            <a:xfrm>
              <a:off x="10248900" y="0"/>
              <a:ext cx="812800" cy="95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EDFB42-3EFD-81C6-463F-4F6ACA95D8A7}"/>
                </a:ext>
              </a:extLst>
            </p:cNvPr>
            <p:cNvSpPr txBox="1"/>
            <p:nvPr/>
          </p:nvSpPr>
          <p:spPr>
            <a:xfrm>
              <a:off x="10248900" y="29158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02</a:t>
              </a:r>
              <a:endParaRPr lang="en-IN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09305FA-77FD-83BA-3A0C-E490B24ED435}"/>
              </a:ext>
            </a:extLst>
          </p:cNvPr>
          <p:cNvSpPr/>
          <p:nvPr/>
        </p:nvSpPr>
        <p:spPr>
          <a:xfrm>
            <a:off x="2616200" y="939800"/>
            <a:ext cx="838200" cy="59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Free photo business strategy concept with wooden cubes">
            <a:extLst>
              <a:ext uri="{FF2B5EF4-FFF2-40B4-BE49-F238E27FC236}">
                <a16:creationId xmlns:a16="http://schemas.microsoft.com/office/drawing/2014/main" id="{1614B8F4-AE5E-F3B0-04E9-FD5C3665C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7" y="463550"/>
            <a:ext cx="3971925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C4D019-E01B-E52D-ECF3-FD022DB2B369}"/>
              </a:ext>
            </a:extLst>
          </p:cNvPr>
          <p:cNvSpPr/>
          <p:nvPr/>
        </p:nvSpPr>
        <p:spPr>
          <a:xfrm flipH="1">
            <a:off x="11498818" y="2743200"/>
            <a:ext cx="45719" cy="189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190602-12AD-CEC2-9594-CC6D4B975A9D}"/>
              </a:ext>
            </a:extLst>
          </p:cNvPr>
          <p:cNvGrpSpPr/>
          <p:nvPr/>
        </p:nvGrpSpPr>
        <p:grpSpPr>
          <a:xfrm>
            <a:off x="5459967" y="2783738"/>
            <a:ext cx="6096000" cy="1811225"/>
            <a:chOff x="5459967" y="2457450"/>
            <a:chExt cx="6096000" cy="18112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B58AFA-76F5-A0AF-6976-C55854110114}"/>
                </a:ext>
              </a:extLst>
            </p:cNvPr>
            <p:cNvSpPr txBox="1"/>
            <p:nvPr/>
          </p:nvSpPr>
          <p:spPr>
            <a:xfrm>
              <a:off x="5459967" y="2457450"/>
              <a:ext cx="608457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b="1" i="0" dirty="0">
                  <a:solidFill>
                    <a:schemeClr val="accent5"/>
                  </a:solidFill>
                  <a:effectLst/>
                  <a:latin typeface="Montserrat" panose="00000500000000000000" pitchFamily="2" charset="0"/>
                </a:rPr>
                <a:t>Our Values</a:t>
              </a:r>
              <a:endParaRPr lang="en-IN" sz="3200" b="1" dirty="0">
                <a:solidFill>
                  <a:schemeClr val="accent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B09ED5-BCBE-7B55-9EA3-CCF49711CBB0}"/>
                </a:ext>
              </a:extLst>
            </p:cNvPr>
            <p:cNvSpPr txBox="1"/>
            <p:nvPr/>
          </p:nvSpPr>
          <p:spPr>
            <a:xfrm>
              <a:off x="5459967" y="3110024"/>
              <a:ext cx="6096000" cy="115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Integrity, Innovation, Collaboration - our core values inspire us to maintain ethical standards, embrace creativity, and foster teamwork.</a:t>
              </a:r>
              <a:endPara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8751040-8015-4451-AB16-4E3D204B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99" y="619760"/>
            <a:ext cx="2057400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14B84E-D8C0-91D7-FF74-F042A923317F}"/>
              </a:ext>
            </a:extLst>
          </p:cNvPr>
          <p:cNvGrpSpPr/>
          <p:nvPr/>
        </p:nvGrpSpPr>
        <p:grpSpPr>
          <a:xfrm>
            <a:off x="10906522" y="-12700"/>
            <a:ext cx="615156" cy="952500"/>
            <a:chOff x="10248900" y="0"/>
            <a:chExt cx="812800" cy="9525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BC06E2-A6E0-BF67-08BD-7E0737389E55}"/>
                </a:ext>
              </a:extLst>
            </p:cNvPr>
            <p:cNvSpPr/>
            <p:nvPr/>
          </p:nvSpPr>
          <p:spPr>
            <a:xfrm>
              <a:off x="10248900" y="0"/>
              <a:ext cx="812800" cy="95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ACEBAA-A3B0-5935-8903-5D49B5CF50FB}"/>
                </a:ext>
              </a:extLst>
            </p:cNvPr>
            <p:cNvSpPr txBox="1"/>
            <p:nvPr/>
          </p:nvSpPr>
          <p:spPr>
            <a:xfrm>
              <a:off x="10248900" y="29158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03</a:t>
              </a:r>
              <a:endParaRPr lang="en-IN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A4D1D5-6F33-BDEA-405C-5D112A5A6DE1}"/>
              </a:ext>
            </a:extLst>
          </p:cNvPr>
          <p:cNvGrpSpPr/>
          <p:nvPr/>
        </p:nvGrpSpPr>
        <p:grpSpPr>
          <a:xfrm>
            <a:off x="705253" y="1758763"/>
            <a:ext cx="10816429" cy="4178242"/>
            <a:chOff x="1245927" y="1727200"/>
            <a:chExt cx="9738356" cy="3061877"/>
          </a:xfrm>
        </p:grpSpPr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A9A32D2C-7609-AB1C-8936-6A4A5125D8E7}"/>
                </a:ext>
              </a:extLst>
            </p:cNvPr>
            <p:cNvGrpSpPr/>
            <p:nvPr/>
          </p:nvGrpSpPr>
          <p:grpSpPr>
            <a:xfrm>
              <a:off x="4613691" y="1727200"/>
              <a:ext cx="2964619" cy="1952180"/>
              <a:chOff x="-6758" y="0"/>
              <a:chExt cx="5929238" cy="3904359"/>
            </a:xfrm>
          </p:grpSpPr>
          <p:pic>
            <p:nvPicPr>
              <p:cNvPr id="23" name="Picture 9">
                <a:extLst>
                  <a:ext uri="{FF2B5EF4-FFF2-40B4-BE49-F238E27FC236}">
                    <a16:creationId xmlns:a16="http://schemas.microsoft.com/office/drawing/2014/main" id="{2D8849AA-D44B-164E-81E0-AA2C0A133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9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8473"/>
                        </a14:imgEffect>
                      </a14:imgLayer>
                    </a14:imgProps>
                  </a:ext>
                </a:extLst>
              </a:blip>
              <a:srcRect l="9645" r="9645"/>
              <a:stretch>
                <a:fillRect/>
              </a:stretch>
            </p:blipFill>
            <p:spPr>
              <a:xfrm>
                <a:off x="-6758" y="0"/>
                <a:ext cx="5929238" cy="3904359"/>
              </a:xfrm>
              <a:prstGeom prst="rect">
                <a:avLst/>
              </a:prstGeom>
              <a:effectLst>
                <a:outerShdw blurRad="50800" dist="38100" dir="16200000" rotWithShape="0">
                  <a:srgbClr val="F25E3D">
                    <a:alpha val="40000"/>
                  </a:srgbClr>
                </a:outerShdw>
              </a:effectLst>
            </p:spPr>
          </p:pic>
        </p:grpSp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13DC6356-1DE4-FB13-E9EB-82F31FE8C295}"/>
                </a:ext>
              </a:extLst>
            </p:cNvPr>
            <p:cNvGrpSpPr/>
            <p:nvPr/>
          </p:nvGrpSpPr>
          <p:grpSpPr>
            <a:xfrm>
              <a:off x="1245927" y="1727200"/>
              <a:ext cx="2964619" cy="1952180"/>
              <a:chOff x="13514" y="0"/>
              <a:chExt cx="5929238" cy="3904359"/>
            </a:xfrm>
          </p:grpSpPr>
          <p:pic>
            <p:nvPicPr>
              <p:cNvPr id="22" name="Picture 12">
                <a:extLst>
                  <a:ext uri="{FF2B5EF4-FFF2-40B4-BE49-F238E27FC236}">
                    <a16:creationId xmlns:a16="http://schemas.microsoft.com/office/drawing/2014/main" id="{61490FB5-D862-80BC-F9B1-E78E2FCFD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96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8645"/>
                        </a14:imgEffect>
                        <a14:imgEffect>
                          <a14:saturation sat="60000"/>
                        </a14:imgEffect>
                      </a14:imgLayer>
                    </a14:imgProps>
                  </a:ext>
                </a:extLst>
              </a:blip>
              <a:srcRect l="9645" r="9645"/>
              <a:stretch>
                <a:fillRect/>
              </a:stretch>
            </p:blipFill>
            <p:spPr>
              <a:xfrm>
                <a:off x="13514" y="0"/>
                <a:ext cx="5929238" cy="3904359"/>
              </a:xfrm>
              <a:prstGeom prst="rect">
                <a:avLst/>
              </a:prstGeom>
              <a:effectLst>
                <a:outerShdw blurRad="50800" dist="38100" dir="16200000" rotWithShape="0">
                  <a:srgbClr val="F25E3D">
                    <a:alpha val="40000"/>
                  </a:srgbClr>
                </a:outerShdw>
              </a:effectLst>
            </p:spPr>
          </p:pic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8063FD02-001C-FB52-7B10-C43AE81CF2BC}"/>
                </a:ext>
              </a:extLst>
            </p:cNvPr>
            <p:cNvGrpSpPr/>
            <p:nvPr/>
          </p:nvGrpSpPr>
          <p:grpSpPr>
            <a:xfrm>
              <a:off x="7988211" y="1727200"/>
              <a:ext cx="2964619" cy="1952180"/>
              <a:chOff x="0" y="0"/>
              <a:chExt cx="5929238" cy="3904359"/>
            </a:xfrm>
          </p:grpSpPr>
          <p:pic>
            <p:nvPicPr>
              <p:cNvPr id="21" name="Picture 14">
                <a:extLst>
                  <a:ext uri="{FF2B5EF4-FFF2-40B4-BE49-F238E27FC236}">
                    <a16:creationId xmlns:a16="http://schemas.microsoft.com/office/drawing/2014/main" id="{2E5DE5F6-283B-5837-8579-29E7922F8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96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5500"/>
                        </a14:imgEffect>
                      </a14:imgLayer>
                    </a14:imgProps>
                  </a:ext>
                </a:extLst>
              </a:blip>
              <a:srcRect t="27908" b="17093"/>
              <a:stretch>
                <a:fillRect/>
              </a:stretch>
            </p:blipFill>
            <p:spPr>
              <a:xfrm>
                <a:off x="0" y="0"/>
                <a:ext cx="5929238" cy="3904359"/>
              </a:xfrm>
              <a:prstGeom prst="rect">
                <a:avLst/>
              </a:prstGeom>
              <a:effectLst>
                <a:outerShdw blurRad="50800" dist="38100" dir="16200000" rotWithShape="0">
                  <a:srgbClr val="F25E3D">
                    <a:alpha val="40000"/>
                  </a:srgbClr>
                </a:outerShdw>
              </a:effectLst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3A303C-EB62-72C5-CC43-460FE3B0E1CF}"/>
                </a:ext>
              </a:extLst>
            </p:cNvPr>
            <p:cNvSpPr txBox="1"/>
            <p:nvPr/>
          </p:nvSpPr>
          <p:spPr>
            <a:xfrm>
              <a:off x="1279531" y="4171849"/>
              <a:ext cx="2927638" cy="605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0" i="0" dirty="0">
                  <a:solidFill>
                    <a:srgbClr val="111111"/>
                  </a:solidFill>
                  <a:effectLst/>
                  <a:latin typeface="Work Sans" panose="020F0502020204030204" pitchFamily="2" charset="0"/>
                </a:rPr>
                <a:t>DevOps assessment, DevOps automation, DevOps management, CI/CD services, Cloud DevOps transition. SCM (</a:t>
              </a:r>
              <a:r>
                <a:rPr lang="en-US" sz="1100" dirty="0">
                  <a:solidFill>
                    <a:srgbClr val="111111"/>
                  </a:solidFill>
                  <a:latin typeface="Work Sans" panose="020F0502020204030204" pitchFamily="2" charset="0"/>
                </a:rPr>
                <a:t>GitHub) Migrations</a:t>
              </a:r>
              <a:endParaRPr 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E5A03B-4CD5-481B-32F5-AE6D064C6A44}"/>
                </a:ext>
              </a:extLst>
            </p:cNvPr>
            <p:cNvSpPr txBox="1"/>
            <p:nvPr/>
          </p:nvSpPr>
          <p:spPr>
            <a:xfrm>
              <a:off x="7988211" y="4184198"/>
              <a:ext cx="2996072" cy="60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 algn="ctr">
                <a:lnSpc>
                  <a:spcPct val="150000"/>
                </a:lnSpc>
              </a:pPr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Maintain and Support your development operations pipeline and custom web solution during the entire life cycle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97B6C-1A4B-046F-03C3-F3A855BF448E}"/>
                </a:ext>
              </a:extLst>
            </p:cNvPr>
            <p:cNvSpPr txBox="1"/>
            <p:nvPr/>
          </p:nvSpPr>
          <p:spPr>
            <a:xfrm>
              <a:off x="4610313" y="4184198"/>
              <a:ext cx="2967997" cy="41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 algn="ctr">
                <a:lnSpc>
                  <a:spcPct val="150000"/>
                </a:lnSpc>
              </a:pPr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Web app solutions </a:t>
              </a:r>
              <a:r>
                <a:rPr lang="en-US" sz="11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transformation and development in certain areas. 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B7718E-CFE4-833E-F894-001383647DD3}"/>
              </a:ext>
            </a:extLst>
          </p:cNvPr>
          <p:cNvSpPr txBox="1"/>
          <p:nvPr/>
        </p:nvSpPr>
        <p:spPr>
          <a:xfrm>
            <a:off x="0" y="93499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Montserrat" panose="00000500000000000000" pitchFamily="2" charset="0"/>
              </a:rPr>
              <a:t>Our Services</a:t>
            </a:r>
            <a:endParaRPr lang="en-IN" sz="3200" b="1" dirty="0">
              <a:solidFill>
                <a:schemeClr val="accent5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BB0E62-169D-5E72-236B-26AAAB2CC12D}"/>
              </a:ext>
            </a:extLst>
          </p:cNvPr>
          <p:cNvSpPr txBox="1"/>
          <p:nvPr/>
        </p:nvSpPr>
        <p:spPr>
          <a:xfrm>
            <a:off x="701500" y="4618972"/>
            <a:ext cx="3292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Montserrat" panose="00000500000000000000" pitchFamily="2" charset="0"/>
              </a:rPr>
              <a:t>DevOps</a:t>
            </a:r>
            <a:endParaRPr lang="en-IN" b="1" dirty="0">
              <a:solidFill>
                <a:schemeClr val="accent5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23F84-03BC-AC53-C7B6-2803626C6D48}"/>
              </a:ext>
            </a:extLst>
          </p:cNvPr>
          <p:cNvSpPr txBox="1"/>
          <p:nvPr/>
        </p:nvSpPr>
        <p:spPr>
          <a:xfrm>
            <a:off x="4442089" y="4663483"/>
            <a:ext cx="3292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Montserrat" panose="00000500000000000000" pitchFamily="2" charset="0"/>
              </a:rPr>
              <a:t>Development</a:t>
            </a:r>
            <a:endParaRPr lang="en-IN" b="1" dirty="0">
              <a:solidFill>
                <a:schemeClr val="accent5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59EF6-9B8F-35F2-39FC-3CA64A3DD906}"/>
              </a:ext>
            </a:extLst>
          </p:cNvPr>
          <p:cNvSpPr txBox="1"/>
          <p:nvPr/>
        </p:nvSpPr>
        <p:spPr>
          <a:xfrm>
            <a:off x="8197686" y="4615357"/>
            <a:ext cx="3292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Montserrat" panose="00000500000000000000" pitchFamily="2" charset="0"/>
              </a:rPr>
              <a:t>Support</a:t>
            </a:r>
            <a:endParaRPr lang="en-IN" b="1" dirty="0">
              <a:solidFill>
                <a:schemeClr val="accent5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6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0291B3-FDD2-7105-F08C-C6F1453A0435}"/>
              </a:ext>
            </a:extLst>
          </p:cNvPr>
          <p:cNvGrpSpPr/>
          <p:nvPr/>
        </p:nvGrpSpPr>
        <p:grpSpPr>
          <a:xfrm>
            <a:off x="10906522" y="-12700"/>
            <a:ext cx="615156" cy="952500"/>
            <a:chOff x="10248900" y="0"/>
            <a:chExt cx="812800" cy="9525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402237-DFD7-16FD-D25D-067CB5AEF439}"/>
                </a:ext>
              </a:extLst>
            </p:cNvPr>
            <p:cNvSpPr/>
            <p:nvPr/>
          </p:nvSpPr>
          <p:spPr>
            <a:xfrm>
              <a:off x="10248900" y="0"/>
              <a:ext cx="812800" cy="95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806319-0649-DAFE-D28F-5D3CED4C07E3}"/>
                </a:ext>
              </a:extLst>
            </p:cNvPr>
            <p:cNvSpPr txBox="1"/>
            <p:nvPr/>
          </p:nvSpPr>
          <p:spPr>
            <a:xfrm>
              <a:off x="10248900" y="29158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04</a:t>
              </a:r>
              <a:endParaRPr lang="en-IN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5CC2C62-1B17-4C6C-1A5C-DC54FADA1ADC}"/>
              </a:ext>
            </a:extLst>
          </p:cNvPr>
          <p:cNvSpPr txBox="1"/>
          <p:nvPr/>
        </p:nvSpPr>
        <p:spPr>
          <a:xfrm>
            <a:off x="8548545" y="2131384"/>
            <a:ext cx="351027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Montserrat" panose="00000500000000000000" pitchFamily="2" charset="0"/>
              </a:rPr>
              <a:t>OUR TECHNOLOGY/</a:t>
            </a:r>
          </a:p>
          <a:p>
            <a:r>
              <a:rPr lang="en-US" sz="3200" b="1" dirty="0">
                <a:solidFill>
                  <a:schemeClr val="accent5"/>
                </a:solidFill>
                <a:latin typeface="Montserrat" panose="00000500000000000000" pitchFamily="2" charset="0"/>
              </a:rPr>
              <a:t>TOOLS</a:t>
            </a:r>
          </a:p>
          <a:p>
            <a:r>
              <a:rPr lang="en-US" sz="3200" b="1" dirty="0">
                <a:solidFill>
                  <a:schemeClr val="accent5"/>
                </a:solidFill>
                <a:latin typeface="Montserrat" panose="00000500000000000000" pitchFamily="2" charset="0"/>
              </a:rPr>
              <a:t>EXPERTISE</a:t>
            </a:r>
            <a:endParaRPr lang="en-IN" sz="3200" b="1" dirty="0">
              <a:solidFill>
                <a:schemeClr val="accent5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B1914C-4424-B913-5E63-E27619628E29}"/>
              </a:ext>
            </a:extLst>
          </p:cNvPr>
          <p:cNvSpPr/>
          <p:nvPr/>
        </p:nvSpPr>
        <p:spPr>
          <a:xfrm>
            <a:off x="3154918" y="4764663"/>
            <a:ext cx="2476418" cy="1873214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E0BE7-CAD7-9233-F592-4DDE3A5DE513}"/>
              </a:ext>
            </a:extLst>
          </p:cNvPr>
          <p:cNvSpPr txBox="1"/>
          <p:nvPr/>
        </p:nvSpPr>
        <p:spPr>
          <a:xfrm>
            <a:off x="3523816" y="5346794"/>
            <a:ext cx="19526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Terraform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Helm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Ansible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Serverless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Cloud CLIs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Rest APIs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261206-62F5-4ABA-ED2E-53AC0BADD6B0}"/>
              </a:ext>
            </a:extLst>
          </p:cNvPr>
          <p:cNvSpPr txBox="1"/>
          <p:nvPr/>
        </p:nvSpPr>
        <p:spPr>
          <a:xfrm>
            <a:off x="3278257" y="4770902"/>
            <a:ext cx="2328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Montserrat" panose="00000500000000000000" pitchFamily="2" charset="0"/>
              </a:rPr>
              <a:t>INFRA AUTOMATION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DB720-87D1-FDA6-D6EF-4171545F69D3}"/>
              </a:ext>
            </a:extLst>
          </p:cNvPr>
          <p:cNvSpPr/>
          <p:nvPr/>
        </p:nvSpPr>
        <p:spPr>
          <a:xfrm>
            <a:off x="3164732" y="5500522"/>
            <a:ext cx="106555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C0D321-C52A-15B2-3D82-41EDA50ABAC0}"/>
              </a:ext>
            </a:extLst>
          </p:cNvPr>
          <p:cNvSpPr/>
          <p:nvPr/>
        </p:nvSpPr>
        <p:spPr>
          <a:xfrm>
            <a:off x="3135586" y="2660480"/>
            <a:ext cx="2428068" cy="1831695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84EE11-9651-6462-582B-FF8174BCCF20}"/>
              </a:ext>
            </a:extLst>
          </p:cNvPr>
          <p:cNvSpPr txBox="1"/>
          <p:nvPr/>
        </p:nvSpPr>
        <p:spPr>
          <a:xfrm>
            <a:off x="3147168" y="2735128"/>
            <a:ext cx="1982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5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NODE JS DEV </a:t>
            </a:r>
            <a:br>
              <a:rPr lang="en-US" dirty="0"/>
            </a:br>
            <a:r>
              <a:rPr lang="en-US" dirty="0"/>
              <a:t>STACK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0A1CCB-2B72-065C-C508-2C1E7D6A2852}"/>
              </a:ext>
            </a:extLst>
          </p:cNvPr>
          <p:cNvSpPr/>
          <p:nvPr/>
        </p:nvSpPr>
        <p:spPr>
          <a:xfrm>
            <a:off x="3145399" y="3396339"/>
            <a:ext cx="106555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81BED34-C892-86BB-E236-0CCD05678DC4}"/>
              </a:ext>
            </a:extLst>
          </p:cNvPr>
          <p:cNvSpPr/>
          <p:nvPr/>
        </p:nvSpPr>
        <p:spPr>
          <a:xfrm>
            <a:off x="500081" y="4809285"/>
            <a:ext cx="2428068" cy="1682271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568B4B-4AB0-EB2F-3A3C-791446561CED}"/>
              </a:ext>
            </a:extLst>
          </p:cNvPr>
          <p:cNvSpPr txBox="1"/>
          <p:nvPr/>
        </p:nvSpPr>
        <p:spPr>
          <a:xfrm>
            <a:off x="838272" y="5530942"/>
            <a:ext cx="19526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Bash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Groovy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195FA3-3984-7095-7E01-C978879B6F22}"/>
              </a:ext>
            </a:extLst>
          </p:cNvPr>
          <p:cNvSpPr txBox="1"/>
          <p:nvPr/>
        </p:nvSpPr>
        <p:spPr>
          <a:xfrm>
            <a:off x="490750" y="4874718"/>
            <a:ext cx="25466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Montserrat" panose="00000500000000000000" pitchFamily="2" charset="0"/>
              </a:rPr>
              <a:t>AUTOMATION</a:t>
            </a:r>
          </a:p>
          <a:p>
            <a:r>
              <a:rPr lang="en-US" sz="1600" b="1" dirty="0">
                <a:solidFill>
                  <a:schemeClr val="accent5"/>
                </a:solidFill>
                <a:latin typeface="Montserrat" panose="00000500000000000000" pitchFamily="2" charset="0"/>
              </a:rPr>
              <a:t>SCRIPTING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3E875A-3D7A-72C6-15B9-E6FF806A7C7C}"/>
              </a:ext>
            </a:extLst>
          </p:cNvPr>
          <p:cNvSpPr/>
          <p:nvPr/>
        </p:nvSpPr>
        <p:spPr>
          <a:xfrm>
            <a:off x="509894" y="5545144"/>
            <a:ext cx="106555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4EF8F83-7191-121C-2A72-D08136FB6486}"/>
              </a:ext>
            </a:extLst>
          </p:cNvPr>
          <p:cNvSpPr/>
          <p:nvPr/>
        </p:nvSpPr>
        <p:spPr>
          <a:xfrm>
            <a:off x="470932" y="648216"/>
            <a:ext cx="2459620" cy="1836159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AD9210-293C-969F-13D5-A6F2D4DC9EAA}"/>
              </a:ext>
            </a:extLst>
          </p:cNvPr>
          <p:cNvSpPr txBox="1"/>
          <p:nvPr/>
        </p:nvSpPr>
        <p:spPr>
          <a:xfrm>
            <a:off x="834791" y="1440097"/>
            <a:ext cx="195261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1287" indent="-151287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GitHub Actions</a:t>
            </a:r>
          </a:p>
          <a:p>
            <a:pPr marL="151287" indent="-151287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Jenkins</a:t>
            </a:r>
          </a:p>
          <a:p>
            <a:pPr marL="151287" indent="-151287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SonarQube</a:t>
            </a:r>
          </a:p>
          <a:p>
            <a:pPr marL="151287" indent="-151287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Artifactory</a:t>
            </a:r>
          </a:p>
          <a:p>
            <a:pPr marL="151287" indent="-151287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Unleash</a:t>
            </a:r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4B9E00-139F-BC44-94BF-37A2052C8C80}"/>
              </a:ext>
            </a:extLst>
          </p:cNvPr>
          <p:cNvSpPr txBox="1"/>
          <p:nvPr/>
        </p:nvSpPr>
        <p:spPr>
          <a:xfrm>
            <a:off x="457273" y="748790"/>
            <a:ext cx="2009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Montserrat" panose="00000500000000000000" pitchFamily="2" charset="0"/>
              </a:rPr>
              <a:t>DEVOPS </a:t>
            </a:r>
          </a:p>
          <a:p>
            <a:r>
              <a:rPr lang="en-US" sz="1600" b="1" dirty="0">
                <a:solidFill>
                  <a:schemeClr val="accent5"/>
                </a:solidFill>
                <a:latin typeface="Montserrat" panose="00000500000000000000" pitchFamily="2" charset="0"/>
              </a:rPr>
              <a:t>TOOLS STACK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FA3545-1970-6DC2-AD5E-60F2766081E8}"/>
              </a:ext>
            </a:extLst>
          </p:cNvPr>
          <p:cNvSpPr/>
          <p:nvPr/>
        </p:nvSpPr>
        <p:spPr>
          <a:xfrm>
            <a:off x="480746" y="1384075"/>
            <a:ext cx="106555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357E97F-176B-3D7B-B6CB-B530990ED55C}"/>
              </a:ext>
            </a:extLst>
          </p:cNvPr>
          <p:cNvSpPr/>
          <p:nvPr/>
        </p:nvSpPr>
        <p:spPr>
          <a:xfrm>
            <a:off x="5837461" y="4764663"/>
            <a:ext cx="2428069" cy="1682271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5A6165-B4C6-0AAB-CFF0-34A13919B11E}"/>
              </a:ext>
            </a:extLst>
          </p:cNvPr>
          <p:cNvSpPr txBox="1"/>
          <p:nvPr/>
        </p:nvSpPr>
        <p:spPr>
          <a:xfrm>
            <a:off x="6169769" y="5477024"/>
            <a:ext cx="19526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XL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GHA </a:t>
            </a: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Protection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Elastic Search/</a:t>
            </a: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Kibana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Confluence/</a:t>
            </a:r>
            <a:r>
              <a:rPr lang="en-I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TechDocs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  <a:p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44D846-9ACE-C611-C10A-86CB94558572}"/>
              </a:ext>
            </a:extLst>
          </p:cNvPr>
          <p:cNvSpPr txBox="1"/>
          <p:nvPr/>
        </p:nvSpPr>
        <p:spPr>
          <a:xfrm>
            <a:off x="5828613" y="4828456"/>
            <a:ext cx="25466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Montserrat" panose="00000500000000000000" pitchFamily="2" charset="0"/>
              </a:rPr>
              <a:t>RELEASES/ REPORTING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898F6B-4472-F16F-1E34-F9B995FCE342}"/>
              </a:ext>
            </a:extLst>
          </p:cNvPr>
          <p:cNvSpPr/>
          <p:nvPr/>
        </p:nvSpPr>
        <p:spPr>
          <a:xfrm>
            <a:off x="5847275" y="5500522"/>
            <a:ext cx="106555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FC5787F-CA7F-AA7E-42E5-49F66D646CB6}"/>
              </a:ext>
            </a:extLst>
          </p:cNvPr>
          <p:cNvSpPr/>
          <p:nvPr/>
        </p:nvSpPr>
        <p:spPr>
          <a:xfrm>
            <a:off x="3135585" y="674874"/>
            <a:ext cx="2428069" cy="1808839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308F25-C45F-FFDF-E289-DAB5C2753DBB}"/>
              </a:ext>
            </a:extLst>
          </p:cNvPr>
          <p:cNvSpPr txBox="1"/>
          <p:nvPr/>
        </p:nvSpPr>
        <p:spPr>
          <a:xfrm>
            <a:off x="3408866" y="1380291"/>
            <a:ext cx="1952616" cy="825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1287" indent="-151287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AWS</a:t>
            </a:r>
          </a:p>
          <a:p>
            <a:pPr marL="151287" indent="-151287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AZURE</a:t>
            </a:r>
          </a:p>
          <a:p>
            <a:pPr marL="151287" indent="-151287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GCP</a:t>
            </a:r>
          </a:p>
          <a:p>
            <a:pPr>
              <a:lnSpc>
                <a:spcPct val="150000"/>
              </a:lnSpc>
            </a:pPr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836946-6A65-D7C6-FAC1-844566CF5C16}"/>
              </a:ext>
            </a:extLst>
          </p:cNvPr>
          <p:cNvSpPr txBox="1"/>
          <p:nvPr/>
        </p:nvSpPr>
        <p:spPr>
          <a:xfrm>
            <a:off x="3121715" y="748128"/>
            <a:ext cx="2719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Montserrat" panose="00000500000000000000" pitchFamily="2" charset="0"/>
              </a:rPr>
              <a:t>CLOUD PROVIDER</a:t>
            </a:r>
          </a:p>
          <a:p>
            <a:r>
              <a:rPr lang="en-US" sz="1600" b="1" dirty="0">
                <a:solidFill>
                  <a:schemeClr val="accent5"/>
                </a:solidFill>
                <a:latin typeface="Montserrat" panose="00000500000000000000" pitchFamily="2" charset="0"/>
              </a:rPr>
              <a:t>STACKS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07780C-6B86-F9A5-D213-80D7A4C1E133}"/>
              </a:ext>
            </a:extLst>
          </p:cNvPr>
          <p:cNvSpPr/>
          <p:nvPr/>
        </p:nvSpPr>
        <p:spPr>
          <a:xfrm>
            <a:off x="3145399" y="1410733"/>
            <a:ext cx="106555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A65BC98-B3B6-A0F7-7EA3-4E4C680120CB}"/>
              </a:ext>
            </a:extLst>
          </p:cNvPr>
          <p:cNvSpPr/>
          <p:nvPr/>
        </p:nvSpPr>
        <p:spPr>
          <a:xfrm>
            <a:off x="5825259" y="2676844"/>
            <a:ext cx="2428069" cy="1903038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D8BE9-66A9-B747-9B5A-ECB07861E052}"/>
              </a:ext>
            </a:extLst>
          </p:cNvPr>
          <p:cNvSpPr txBox="1"/>
          <p:nvPr/>
        </p:nvSpPr>
        <p:spPr>
          <a:xfrm>
            <a:off x="6095780" y="3353599"/>
            <a:ext cx="19526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Selenium/Cucumber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Cypress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Junit/</a:t>
            </a:r>
            <a:r>
              <a:rPr lang="en-I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NUnit</a:t>
            </a:r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Newman/</a:t>
            </a:r>
            <a:r>
              <a:rPr lang="en-I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PostMan</a:t>
            </a:r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PyTest</a:t>
            </a:r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SauceLabs</a:t>
            </a:r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5980D1-A511-79C6-0840-698EC6D6FDA1}"/>
              </a:ext>
            </a:extLst>
          </p:cNvPr>
          <p:cNvSpPr txBox="1"/>
          <p:nvPr/>
        </p:nvSpPr>
        <p:spPr>
          <a:xfrm>
            <a:off x="5816410" y="2768824"/>
            <a:ext cx="24182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Montserrat" panose="00000500000000000000" pitchFamily="2" charset="0"/>
              </a:rPr>
              <a:t>AUTOMATION</a:t>
            </a:r>
          </a:p>
          <a:p>
            <a:r>
              <a:rPr lang="en-US" sz="1600" b="1" dirty="0">
                <a:solidFill>
                  <a:schemeClr val="accent5"/>
                </a:solidFill>
                <a:latin typeface="Montserrat" panose="00000500000000000000" pitchFamily="2" charset="0"/>
              </a:rPr>
              <a:t>TESTING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ADC8F9-A61F-0DF6-52DE-6E8430E800FC}"/>
              </a:ext>
            </a:extLst>
          </p:cNvPr>
          <p:cNvSpPr/>
          <p:nvPr/>
        </p:nvSpPr>
        <p:spPr>
          <a:xfrm>
            <a:off x="5835073" y="3412703"/>
            <a:ext cx="106555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2" name="Graphic 61" descr="Group of women with solid fill">
            <a:extLst>
              <a:ext uri="{FF2B5EF4-FFF2-40B4-BE49-F238E27FC236}">
                <a16:creationId xmlns:a16="http://schemas.microsoft.com/office/drawing/2014/main" id="{1895C336-309D-0D93-5F13-99E5584E1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3136" y="4352085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A76B63-027F-9FD5-8627-B4BBBE7D9F70}"/>
              </a:ext>
            </a:extLst>
          </p:cNvPr>
          <p:cNvSpPr/>
          <p:nvPr/>
        </p:nvSpPr>
        <p:spPr>
          <a:xfrm>
            <a:off x="490267" y="2660480"/>
            <a:ext cx="2428069" cy="1894993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0BBD1-C950-8604-97C0-1DC1522A5185}"/>
              </a:ext>
            </a:extLst>
          </p:cNvPr>
          <p:cNvSpPr txBox="1"/>
          <p:nvPr/>
        </p:nvSpPr>
        <p:spPr>
          <a:xfrm>
            <a:off x="745973" y="3319903"/>
            <a:ext cx="2128008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Django</a:t>
            </a:r>
            <a:b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</a:b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Flask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SQLAlChemy</a:t>
            </a:r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Postgres/SQLite/Mongo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Various Tools and Automation, Lambdas, Plugins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D2BDD-3352-9E86-2BD6-515E77EEA164}"/>
              </a:ext>
            </a:extLst>
          </p:cNvPr>
          <p:cNvSpPr txBox="1"/>
          <p:nvPr/>
        </p:nvSpPr>
        <p:spPr>
          <a:xfrm>
            <a:off x="481418" y="2752460"/>
            <a:ext cx="24182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Montserrat" panose="00000500000000000000" pitchFamily="2" charset="0"/>
              </a:rPr>
              <a:t>PYTHON </a:t>
            </a:r>
          </a:p>
          <a:p>
            <a:r>
              <a:rPr lang="en-US" sz="1600" b="1" dirty="0">
                <a:solidFill>
                  <a:schemeClr val="accent5"/>
                </a:solidFill>
                <a:latin typeface="Montserrat" panose="00000500000000000000" pitchFamily="2" charset="0"/>
              </a:rPr>
              <a:t>DEV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64B95-E6E9-B78F-CE7D-8D7D6A90125D}"/>
              </a:ext>
            </a:extLst>
          </p:cNvPr>
          <p:cNvSpPr/>
          <p:nvPr/>
        </p:nvSpPr>
        <p:spPr>
          <a:xfrm>
            <a:off x="500081" y="3396339"/>
            <a:ext cx="106555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DA454-7AC3-2BB0-18BA-579B0A3755B3}"/>
              </a:ext>
            </a:extLst>
          </p:cNvPr>
          <p:cNvSpPr txBox="1"/>
          <p:nvPr/>
        </p:nvSpPr>
        <p:spPr>
          <a:xfrm>
            <a:off x="3357409" y="3384179"/>
            <a:ext cx="19526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NestJS</a:t>
            </a:r>
            <a:b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</a:b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AngularJS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Mongo 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Tools Development</a:t>
            </a:r>
            <a:b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</a:b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GitHub Actions Development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DC0BA6-4916-6DE2-3ABB-DDA6A9ECE53A}"/>
              </a:ext>
            </a:extLst>
          </p:cNvPr>
          <p:cNvSpPr/>
          <p:nvPr/>
        </p:nvSpPr>
        <p:spPr>
          <a:xfrm>
            <a:off x="5774661" y="669779"/>
            <a:ext cx="2428069" cy="1808839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256C7-7F0A-7554-EEE6-267147AD6A0C}"/>
              </a:ext>
            </a:extLst>
          </p:cNvPr>
          <p:cNvSpPr txBox="1"/>
          <p:nvPr/>
        </p:nvSpPr>
        <p:spPr>
          <a:xfrm>
            <a:off x="6091332" y="1340826"/>
            <a:ext cx="19526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1287" indent="-15128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Python</a:t>
            </a:r>
          </a:p>
          <a:p>
            <a:pPr marL="151287" indent="-15128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NodeJS</a:t>
            </a:r>
          </a:p>
          <a:p>
            <a:pPr marL="151287" indent="-15128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Java</a:t>
            </a:r>
          </a:p>
          <a:p>
            <a:pPr marL="151287" indent="-15128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.NET</a:t>
            </a:r>
          </a:p>
          <a:p>
            <a:pPr marL="151287" indent="-15128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Docker</a:t>
            </a:r>
          </a:p>
          <a:p>
            <a:pPr marL="151287" indent="-15128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SQL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C7EE0-2134-1BC0-84AF-47883961A552}"/>
              </a:ext>
            </a:extLst>
          </p:cNvPr>
          <p:cNvSpPr txBox="1"/>
          <p:nvPr/>
        </p:nvSpPr>
        <p:spPr>
          <a:xfrm>
            <a:off x="5777848" y="743033"/>
            <a:ext cx="2345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Montserrat" panose="00000500000000000000" pitchFamily="2" charset="0"/>
              </a:rPr>
              <a:t>TECHNOLOGY STACKS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B8AAF-92F5-F7E5-6B36-6230AE43C197}"/>
              </a:ext>
            </a:extLst>
          </p:cNvPr>
          <p:cNvSpPr/>
          <p:nvPr/>
        </p:nvSpPr>
        <p:spPr>
          <a:xfrm>
            <a:off x="5784475" y="1405638"/>
            <a:ext cx="106555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50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26F4EF1-4F7F-2B92-2340-78E45FB85675}"/>
              </a:ext>
            </a:extLst>
          </p:cNvPr>
          <p:cNvSpPr/>
          <p:nvPr/>
        </p:nvSpPr>
        <p:spPr>
          <a:xfrm>
            <a:off x="9054389" y="4486417"/>
            <a:ext cx="2953127" cy="2058759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0291B3-FDD2-7105-F08C-C6F1453A0435}"/>
              </a:ext>
            </a:extLst>
          </p:cNvPr>
          <p:cNvGrpSpPr/>
          <p:nvPr/>
        </p:nvGrpSpPr>
        <p:grpSpPr>
          <a:xfrm>
            <a:off x="10906522" y="-12700"/>
            <a:ext cx="615156" cy="952500"/>
            <a:chOff x="10248900" y="0"/>
            <a:chExt cx="812800" cy="9525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402237-DFD7-16FD-D25D-067CB5AEF439}"/>
                </a:ext>
              </a:extLst>
            </p:cNvPr>
            <p:cNvSpPr/>
            <p:nvPr/>
          </p:nvSpPr>
          <p:spPr>
            <a:xfrm>
              <a:off x="10248900" y="0"/>
              <a:ext cx="812800" cy="95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806319-0649-DAFE-D28F-5D3CED4C07E3}"/>
                </a:ext>
              </a:extLst>
            </p:cNvPr>
            <p:cNvSpPr txBox="1"/>
            <p:nvPr/>
          </p:nvSpPr>
          <p:spPr>
            <a:xfrm>
              <a:off x="10248900" y="29158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05</a:t>
              </a:r>
              <a:endParaRPr lang="en-IN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8D25E8-B660-04B4-6C12-CFE9ED857C21}"/>
              </a:ext>
            </a:extLst>
          </p:cNvPr>
          <p:cNvSpPr/>
          <p:nvPr/>
        </p:nvSpPr>
        <p:spPr>
          <a:xfrm>
            <a:off x="346014" y="4876681"/>
            <a:ext cx="2768263" cy="1913920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C3A6F-9420-1FC3-BB7A-206EE2AEEE1A}"/>
              </a:ext>
            </a:extLst>
          </p:cNvPr>
          <p:cNvSpPr txBox="1"/>
          <p:nvPr/>
        </p:nvSpPr>
        <p:spPr>
          <a:xfrm>
            <a:off x="610335" y="5598110"/>
            <a:ext cx="2137477" cy="276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  <a:cs typeface="Segoe UI" panose="020B0502040204020203" pitchFamily="34" charset="0"/>
              </a:rPr>
              <a:t>“Excellent Work!  Thank you!”</a:t>
            </a:r>
            <a:endParaRPr lang="en-IN" sz="9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A6FD08-3334-2F2B-B7CF-7988F7A60351}"/>
              </a:ext>
            </a:extLst>
          </p:cNvPr>
          <p:cNvSpPr txBox="1"/>
          <p:nvPr/>
        </p:nvSpPr>
        <p:spPr>
          <a:xfrm>
            <a:off x="595159" y="5054875"/>
            <a:ext cx="218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 err="1">
                <a:solidFill>
                  <a:schemeClr val="accent5"/>
                </a:solidFill>
                <a:latin typeface="Montserrat" panose="00000500000000000000" pitchFamily="2" charset="0"/>
              </a:rPr>
              <a:t>TechWave</a:t>
            </a:r>
            <a:r>
              <a:rPr lang="en-IN" sz="1400" b="1" dirty="0">
                <a:solidFill>
                  <a:schemeClr val="accent5"/>
                </a:solidFill>
                <a:latin typeface="Montserrat" panose="00000500000000000000" pitchFamily="2" charset="0"/>
              </a:rPr>
              <a:t> Solutions, United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942DA2-2E8D-A19C-4A2E-F7F8353AE6FA}"/>
              </a:ext>
            </a:extLst>
          </p:cNvPr>
          <p:cNvSpPr/>
          <p:nvPr/>
        </p:nvSpPr>
        <p:spPr>
          <a:xfrm>
            <a:off x="402552" y="5316485"/>
            <a:ext cx="87280" cy="9142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CBB2002-72AA-917A-A961-25C8134268D1}"/>
              </a:ext>
            </a:extLst>
          </p:cNvPr>
          <p:cNvSpPr/>
          <p:nvPr/>
        </p:nvSpPr>
        <p:spPr>
          <a:xfrm>
            <a:off x="399516" y="454560"/>
            <a:ext cx="2797744" cy="235194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5B83E6-0444-6685-E3EA-B0BAE28D2A72}"/>
              </a:ext>
            </a:extLst>
          </p:cNvPr>
          <p:cNvSpPr txBox="1"/>
          <p:nvPr/>
        </p:nvSpPr>
        <p:spPr>
          <a:xfrm>
            <a:off x="776653" y="1316958"/>
            <a:ext cx="2000120" cy="484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8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  <a:cs typeface="Segoe UI" panose="020B0502040204020203" pitchFamily="34" charset="0"/>
              </a:defRPr>
            </a:lvl1pPr>
          </a:lstStyle>
          <a:p>
            <a:r>
              <a:rPr lang="en-US" sz="900" dirty="0"/>
              <a:t>“Great Job, Good follow up and seeing it through”</a:t>
            </a:r>
            <a:endParaRPr lang="en-IN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CAECE6-7931-7430-4748-B3D6FD3D98F2}"/>
              </a:ext>
            </a:extLst>
          </p:cNvPr>
          <p:cNvSpPr txBox="1"/>
          <p:nvPr/>
        </p:nvSpPr>
        <p:spPr>
          <a:xfrm>
            <a:off x="748073" y="667199"/>
            <a:ext cx="2088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5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IN" sz="1400" dirty="0"/>
              <a:t>ALVDIGITAL Systems, Germany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73617D-39F9-C924-190E-3BDD69DF7B8A}"/>
              </a:ext>
            </a:extLst>
          </p:cNvPr>
          <p:cNvSpPr/>
          <p:nvPr/>
        </p:nvSpPr>
        <p:spPr>
          <a:xfrm>
            <a:off x="412921" y="1190419"/>
            <a:ext cx="106555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58D852-E8B1-1839-2BC4-1439CC3E10F1}"/>
              </a:ext>
            </a:extLst>
          </p:cNvPr>
          <p:cNvSpPr txBox="1"/>
          <p:nvPr/>
        </p:nvSpPr>
        <p:spPr>
          <a:xfrm>
            <a:off x="610335" y="5945851"/>
            <a:ext cx="23623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  <a:latin typeface="Montserrat" panose="00000500000000000000" pitchFamily="2" charset="0"/>
              </a:rPr>
              <a:t>Context</a:t>
            </a:r>
          </a:p>
          <a:p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Dev-ops and delivery run reporting  and alerts were integrated with social media channels 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A9B69E-3D69-EF57-F4E5-213C126008B2}"/>
              </a:ext>
            </a:extLst>
          </p:cNvPr>
          <p:cNvSpPr txBox="1"/>
          <p:nvPr/>
        </p:nvSpPr>
        <p:spPr>
          <a:xfrm>
            <a:off x="775163" y="1787972"/>
            <a:ext cx="2339114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  <a:latin typeface="Montserrat" panose="00000500000000000000" pitchFamily="2" charset="0"/>
              </a:rPr>
              <a:t>Context</a:t>
            </a:r>
          </a:p>
          <a:p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Client was looking for notification integration in their CICD pipeline .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Solvers camp helped them in streamline this for the customer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DACEBB-EF9A-7255-501C-E072A513B240}"/>
              </a:ext>
            </a:extLst>
          </p:cNvPr>
          <p:cNvSpPr/>
          <p:nvPr/>
        </p:nvSpPr>
        <p:spPr>
          <a:xfrm>
            <a:off x="3303846" y="451027"/>
            <a:ext cx="2482237" cy="2876913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56EBBE-9EB5-4564-54FD-1948CFA79F23}"/>
              </a:ext>
            </a:extLst>
          </p:cNvPr>
          <p:cNvSpPr txBox="1"/>
          <p:nvPr/>
        </p:nvSpPr>
        <p:spPr>
          <a:xfrm>
            <a:off x="3544638" y="1310065"/>
            <a:ext cx="1801862" cy="2766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1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  <a:cs typeface="Segoe UI" panose="020B0502040204020203" pitchFamily="34" charset="0"/>
              </a:defRPr>
            </a:lvl1pPr>
          </a:lstStyle>
          <a:p>
            <a:r>
              <a:rPr lang="en-US" sz="900" b="1" dirty="0"/>
              <a:t>“Overall great progress !!”</a:t>
            </a:r>
            <a:endParaRPr lang="en-IN" sz="9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93B47-8BA3-F25C-0B5C-65D6EAC7A0A6}"/>
              </a:ext>
            </a:extLst>
          </p:cNvPr>
          <p:cNvSpPr txBox="1"/>
          <p:nvPr/>
        </p:nvSpPr>
        <p:spPr>
          <a:xfrm>
            <a:off x="3509461" y="615990"/>
            <a:ext cx="1692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5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1400" dirty="0" err="1"/>
              <a:t>AyeTap</a:t>
            </a:r>
            <a:r>
              <a:rPr lang="en-IN" sz="1400" dirty="0"/>
              <a:t>, </a:t>
            </a:r>
          </a:p>
          <a:p>
            <a:r>
              <a:rPr lang="en-IN" sz="1400" dirty="0"/>
              <a:t>United States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2BCE55-DF68-1CCA-1CDA-40928EFF9419}"/>
              </a:ext>
            </a:extLst>
          </p:cNvPr>
          <p:cNvSpPr/>
          <p:nvPr/>
        </p:nvSpPr>
        <p:spPr>
          <a:xfrm>
            <a:off x="3338020" y="1101972"/>
            <a:ext cx="114016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4FCCA-9C1F-1DEA-8178-9AB3D530E1F1}"/>
              </a:ext>
            </a:extLst>
          </p:cNvPr>
          <p:cNvSpPr txBox="1"/>
          <p:nvPr/>
        </p:nvSpPr>
        <p:spPr>
          <a:xfrm>
            <a:off x="3558622" y="1745867"/>
            <a:ext cx="22149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  <a:latin typeface="Montserrat" panose="00000500000000000000" pitchFamily="2" charset="0"/>
              </a:rPr>
              <a:t>Context</a:t>
            </a: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GitHub Actions/Jenkins based CICD pipeline for Java Applications using GCP/Java. Solvers Camp developed CICD pipeline for java CICD using maven, SCP, PowerShell, python using GitHub Actions and Jenkins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9E50AB-7C95-6D19-3E59-72BC54AD40AF}"/>
              </a:ext>
            </a:extLst>
          </p:cNvPr>
          <p:cNvSpPr/>
          <p:nvPr/>
        </p:nvSpPr>
        <p:spPr>
          <a:xfrm>
            <a:off x="392757" y="2876266"/>
            <a:ext cx="2810489" cy="1913920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82ADCD-25E3-DC8C-E2AE-E066D1022CDF}"/>
              </a:ext>
            </a:extLst>
          </p:cNvPr>
          <p:cNvSpPr txBox="1"/>
          <p:nvPr/>
        </p:nvSpPr>
        <p:spPr>
          <a:xfrm>
            <a:off x="699461" y="3621122"/>
            <a:ext cx="2414816" cy="2766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1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  <a:cs typeface="Segoe UI" panose="020B0502040204020203" pitchFamily="34" charset="0"/>
              </a:defRPr>
            </a:lvl1pPr>
          </a:lstStyle>
          <a:p>
            <a:r>
              <a:rPr lang="en-US" sz="800" b="1" dirty="0"/>
              <a:t>“Did the job </a:t>
            </a:r>
            <a:r>
              <a:rPr lang="en-US" sz="900" b="1" dirty="0"/>
              <a:t>successfully</a:t>
            </a:r>
            <a:r>
              <a:rPr lang="en-US" sz="800" b="1" dirty="0"/>
              <a:t>!”</a:t>
            </a:r>
            <a:endParaRPr lang="en-IN" sz="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E6CA0F-3A92-B1AE-A46A-A589D943136B}"/>
              </a:ext>
            </a:extLst>
          </p:cNvPr>
          <p:cNvSpPr txBox="1"/>
          <p:nvPr/>
        </p:nvSpPr>
        <p:spPr>
          <a:xfrm>
            <a:off x="660750" y="3021629"/>
            <a:ext cx="2267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5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1400" dirty="0"/>
              <a:t>Supply </a:t>
            </a:r>
            <a:r>
              <a:rPr lang="en-US" sz="1400" dirty="0" err="1"/>
              <a:t>Copia</a:t>
            </a:r>
            <a:r>
              <a:rPr lang="en-IN" sz="1400" dirty="0"/>
              <a:t>, </a:t>
            </a:r>
          </a:p>
          <a:p>
            <a:r>
              <a:rPr lang="en-IN" sz="1400" dirty="0"/>
              <a:t>United States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03196A-A8BE-157A-3C51-A4E20E63AEAC}"/>
              </a:ext>
            </a:extLst>
          </p:cNvPr>
          <p:cNvSpPr/>
          <p:nvPr/>
        </p:nvSpPr>
        <p:spPr>
          <a:xfrm>
            <a:off x="400944" y="3612125"/>
            <a:ext cx="88888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0FB9B0-0385-4BEF-457F-3022D7D32524}"/>
              </a:ext>
            </a:extLst>
          </p:cNvPr>
          <p:cNvSpPr txBox="1"/>
          <p:nvPr/>
        </p:nvSpPr>
        <p:spPr>
          <a:xfrm>
            <a:off x="657067" y="3928412"/>
            <a:ext cx="256284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  <a:latin typeface="Montserrat" panose="00000500000000000000" pitchFamily="2" charset="0"/>
              </a:rPr>
              <a:t>Context</a:t>
            </a:r>
          </a:p>
          <a:p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GitHub Actions for with SQL Linting for DBT. Solvers Camp implemented for SQL Lining for existing DBT pipelines.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B5FA99-5164-B5A5-5766-8F810373D18B}"/>
              </a:ext>
            </a:extLst>
          </p:cNvPr>
          <p:cNvSpPr/>
          <p:nvPr/>
        </p:nvSpPr>
        <p:spPr>
          <a:xfrm>
            <a:off x="3299698" y="3495021"/>
            <a:ext cx="2473892" cy="2943399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1A6860-6EB8-0B51-273A-84E0164ED42B}"/>
              </a:ext>
            </a:extLst>
          </p:cNvPr>
          <p:cNvSpPr txBox="1"/>
          <p:nvPr/>
        </p:nvSpPr>
        <p:spPr>
          <a:xfrm>
            <a:off x="3461034" y="4284667"/>
            <a:ext cx="2191628" cy="484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1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  <a:cs typeface="Segoe UI" panose="020B0502040204020203" pitchFamily="34" charset="0"/>
              </a:defRPr>
            </a:lvl1pPr>
          </a:lstStyle>
          <a:p>
            <a:r>
              <a:rPr lang="en-US" sz="900" b="1" dirty="0"/>
              <a:t>“Did exactly what I needed to get done! Highly recommend!"</a:t>
            </a:r>
            <a:endParaRPr lang="en-IN" sz="9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64288C-B95D-013C-66E0-DB0C0EFAE0D6}"/>
              </a:ext>
            </a:extLst>
          </p:cNvPr>
          <p:cNvSpPr txBox="1"/>
          <p:nvPr/>
        </p:nvSpPr>
        <p:spPr>
          <a:xfrm>
            <a:off x="3461035" y="3644107"/>
            <a:ext cx="2325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5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1400" dirty="0" err="1"/>
              <a:t>Centerpoint</a:t>
            </a:r>
            <a:r>
              <a:rPr lang="en-US" sz="1400" dirty="0"/>
              <a:t> Gaming, Canada</a:t>
            </a:r>
            <a:endParaRPr lang="en-IN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97E46C-FD6E-5BC3-4478-2160E44A8205}"/>
              </a:ext>
            </a:extLst>
          </p:cNvPr>
          <p:cNvSpPr/>
          <p:nvPr/>
        </p:nvSpPr>
        <p:spPr>
          <a:xfrm>
            <a:off x="3321524" y="4237766"/>
            <a:ext cx="106555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9B4418-4FD2-31C1-415B-0AD2AD74AD05}"/>
              </a:ext>
            </a:extLst>
          </p:cNvPr>
          <p:cNvSpPr txBox="1"/>
          <p:nvPr/>
        </p:nvSpPr>
        <p:spPr>
          <a:xfrm>
            <a:off x="3461034" y="4920596"/>
            <a:ext cx="246033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  <a:latin typeface="Montserrat" panose="00000500000000000000" pitchFamily="2" charset="0"/>
              </a:rPr>
              <a:t>Context</a:t>
            </a:r>
          </a:p>
          <a:p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GitHub actions for Electron app with Windows native dependencies.</a:t>
            </a:r>
            <a:endParaRPr lang="en-IN" sz="9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Solvers Camp Implemented GitHub Actions with windows runner and fixed windows native dependencies, along with using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npm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 cache to improve build performance.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58E7B4F-AC45-EF1E-08F0-21A0CCB98F7A}"/>
              </a:ext>
            </a:extLst>
          </p:cNvPr>
          <p:cNvSpPr/>
          <p:nvPr/>
        </p:nvSpPr>
        <p:spPr>
          <a:xfrm>
            <a:off x="5914357" y="444660"/>
            <a:ext cx="3085068" cy="3237299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26CEC5-165B-0FDF-905E-5E877F31F8B8}"/>
              </a:ext>
            </a:extLst>
          </p:cNvPr>
          <p:cNvSpPr txBox="1"/>
          <p:nvPr/>
        </p:nvSpPr>
        <p:spPr>
          <a:xfrm>
            <a:off x="6190190" y="1032187"/>
            <a:ext cx="2741590" cy="15231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1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  <a:cs typeface="Segoe UI" panose="020B0502040204020203" pitchFamily="34" charset="0"/>
              </a:defRPr>
            </a:lvl1pPr>
          </a:lstStyle>
          <a:p>
            <a:r>
              <a:rPr lang="en-US" sz="900" b="1" dirty="0"/>
              <a:t>“Working with the incredible data professional, was an absolute delight…exhibited unwavering attention to detail and consistently went the extra mile, surpassing expectations. dedication and expertise were truly commendable. Thank you!"</a:t>
            </a:r>
            <a:endParaRPr lang="en-IN" sz="9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237AE8-04A4-2A09-B811-554D2E850CD5}"/>
              </a:ext>
            </a:extLst>
          </p:cNvPr>
          <p:cNvSpPr txBox="1"/>
          <p:nvPr/>
        </p:nvSpPr>
        <p:spPr>
          <a:xfrm>
            <a:off x="6122545" y="508967"/>
            <a:ext cx="2325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5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1400" dirty="0" err="1"/>
              <a:t>Sypient</a:t>
            </a:r>
            <a:r>
              <a:rPr lang="en-US" sz="1400" dirty="0"/>
              <a:t> Marketing Inc</a:t>
            </a:r>
            <a:r>
              <a:rPr lang="en-IN" sz="1400" dirty="0"/>
              <a:t>, United States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AD2D358-D8F6-8094-A1A6-FE3AA98634FE}"/>
              </a:ext>
            </a:extLst>
          </p:cNvPr>
          <p:cNvSpPr/>
          <p:nvPr/>
        </p:nvSpPr>
        <p:spPr>
          <a:xfrm>
            <a:off x="5998996" y="1129544"/>
            <a:ext cx="106555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654C6A-A36F-5E77-B2AE-6B131CF50EAB}"/>
              </a:ext>
            </a:extLst>
          </p:cNvPr>
          <p:cNvSpPr txBox="1"/>
          <p:nvPr/>
        </p:nvSpPr>
        <p:spPr>
          <a:xfrm>
            <a:off x="6190190" y="2543186"/>
            <a:ext cx="268109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  <a:latin typeface="Montserrat" panose="00000500000000000000" pitchFamily="2" charset="0"/>
              </a:rPr>
              <a:t>Context</a:t>
            </a:r>
          </a:p>
          <a:p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Custom development using Google Looker Studio API / Big Query for Google Analytics Reporting. Solvers Camp developed protype for getting the Google Analytics using Big Query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E46114-A6B4-937E-505C-3064906F98D5}"/>
              </a:ext>
            </a:extLst>
          </p:cNvPr>
          <p:cNvSpPr txBox="1"/>
          <p:nvPr/>
        </p:nvSpPr>
        <p:spPr>
          <a:xfrm>
            <a:off x="9228022" y="812265"/>
            <a:ext cx="28947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chemeClr val="accent5"/>
                </a:solidFill>
                <a:effectLst/>
                <a:latin typeface="Montserrat" panose="00000500000000000000" pitchFamily="2" charset="0"/>
              </a:rPr>
              <a:t>Client Testimonials</a:t>
            </a:r>
            <a:endParaRPr lang="en-IN" sz="3200" b="1" dirty="0">
              <a:solidFill>
                <a:schemeClr val="accent5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869D75-4306-CB72-619B-7C9599122090}"/>
              </a:ext>
            </a:extLst>
          </p:cNvPr>
          <p:cNvSpPr/>
          <p:nvPr/>
        </p:nvSpPr>
        <p:spPr>
          <a:xfrm>
            <a:off x="5903634" y="3760393"/>
            <a:ext cx="3070971" cy="2943399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A560D-9A61-5C5A-368E-7EE57F29924D}"/>
              </a:ext>
            </a:extLst>
          </p:cNvPr>
          <p:cNvSpPr txBox="1"/>
          <p:nvPr/>
        </p:nvSpPr>
        <p:spPr>
          <a:xfrm>
            <a:off x="6099788" y="4316051"/>
            <a:ext cx="2831991" cy="2354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  <a:cs typeface="Segoe UI" panose="020B0502040204020203" pitchFamily="34" charset="0"/>
              </a:rPr>
              <a:t>“Absolutely wonderful to work with. very solid work ethic, and takes care of any problems with in hours. Organized, communicates well, and is extremely professional. Without a doubt, Only understood the assignment very well and was very cooperative. Cleared all the doubts very patiently and also has strong knowledge of skill set. I am completely satisfied with the work delivered for us and I highly recommend.”</a:t>
            </a:r>
            <a:endParaRPr lang="en-IN" sz="9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18F7B-28F3-208C-4B45-454DF4A08140}"/>
              </a:ext>
            </a:extLst>
          </p:cNvPr>
          <p:cNvSpPr txBox="1"/>
          <p:nvPr/>
        </p:nvSpPr>
        <p:spPr>
          <a:xfrm>
            <a:off x="6224092" y="3885345"/>
            <a:ext cx="2181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accent5"/>
                </a:solidFill>
                <a:latin typeface="Montserrat" panose="00000500000000000000" pitchFamily="2" charset="0"/>
              </a:rPr>
              <a:t>Aspiring Minds, India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E96F59-B3C1-72B6-31C3-B70A60BEF5D9}"/>
              </a:ext>
            </a:extLst>
          </p:cNvPr>
          <p:cNvSpPr/>
          <p:nvPr/>
        </p:nvSpPr>
        <p:spPr>
          <a:xfrm>
            <a:off x="5913449" y="4347010"/>
            <a:ext cx="106555" cy="9142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13B06D-0A1A-C4F9-35F0-7250DF27888E}"/>
              </a:ext>
            </a:extLst>
          </p:cNvPr>
          <p:cNvSpPr txBox="1"/>
          <p:nvPr/>
        </p:nvSpPr>
        <p:spPr>
          <a:xfrm>
            <a:off x="9291281" y="5141598"/>
            <a:ext cx="2768262" cy="484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"Great technical resource who gave us excellent feedback on our product."</a:t>
            </a:r>
            <a:endParaRPr lang="en-IN" sz="9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B971D-C0FE-260D-46DE-6CA062BF9BD6}"/>
              </a:ext>
            </a:extLst>
          </p:cNvPr>
          <p:cNvSpPr txBox="1"/>
          <p:nvPr/>
        </p:nvSpPr>
        <p:spPr>
          <a:xfrm>
            <a:off x="9349880" y="4669601"/>
            <a:ext cx="2414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 err="1">
                <a:solidFill>
                  <a:schemeClr val="accent5"/>
                </a:solidFill>
                <a:latin typeface="Montserrat" panose="00000500000000000000" pitchFamily="2" charset="0"/>
              </a:rPr>
              <a:t>AppMap</a:t>
            </a:r>
            <a:r>
              <a:rPr lang="en-IN" sz="1400" b="1" dirty="0">
                <a:solidFill>
                  <a:schemeClr val="accent5"/>
                </a:solidFill>
                <a:latin typeface="Montserrat" panose="00000500000000000000" pitchFamily="2" charset="0"/>
              </a:rPr>
              <a:t>, United States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A84947-3AA6-F2BC-2730-8676675616B5}"/>
              </a:ext>
            </a:extLst>
          </p:cNvPr>
          <p:cNvSpPr/>
          <p:nvPr/>
        </p:nvSpPr>
        <p:spPr>
          <a:xfrm>
            <a:off x="9144834" y="4994831"/>
            <a:ext cx="106555" cy="9142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3A7988-6E53-8EE9-8ED2-41635338F949}"/>
              </a:ext>
            </a:extLst>
          </p:cNvPr>
          <p:cNvSpPr txBox="1"/>
          <p:nvPr/>
        </p:nvSpPr>
        <p:spPr>
          <a:xfrm>
            <a:off x="9291281" y="5752973"/>
            <a:ext cx="2768262" cy="484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 b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"Great work again! Responsive, accurate, and fast!"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7650992-9A94-CCB9-BD2A-F75552E177AE}"/>
              </a:ext>
            </a:extLst>
          </p:cNvPr>
          <p:cNvSpPr/>
          <p:nvPr/>
        </p:nvSpPr>
        <p:spPr>
          <a:xfrm>
            <a:off x="9102879" y="2706471"/>
            <a:ext cx="2953127" cy="1640539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2C730F-A9CA-B51B-64ED-6CE5D9B1EE7D}"/>
              </a:ext>
            </a:extLst>
          </p:cNvPr>
          <p:cNvSpPr txBox="1"/>
          <p:nvPr/>
        </p:nvSpPr>
        <p:spPr>
          <a:xfrm>
            <a:off x="9336990" y="3517247"/>
            <a:ext cx="2768262" cy="484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GitHub Actions Support for 90+ client repositories – In progress </a:t>
            </a:r>
            <a:endParaRPr lang="en-IN" sz="9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BA479F-1BCF-4C82-F646-7ABBDC9109F6}"/>
              </a:ext>
            </a:extLst>
          </p:cNvPr>
          <p:cNvSpPr txBox="1"/>
          <p:nvPr/>
        </p:nvSpPr>
        <p:spPr>
          <a:xfrm>
            <a:off x="9398370" y="2889655"/>
            <a:ext cx="241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accent5"/>
                </a:solidFill>
                <a:latin typeface="Montserrat" panose="00000500000000000000" pitchFamily="2" charset="0"/>
              </a:rPr>
              <a:t>VYOS (Sentrium S.L.</a:t>
            </a:r>
            <a:r>
              <a:rPr lang="en-IN" sz="1400" b="0" i="0" dirty="0">
                <a:solidFill>
                  <a:srgbClr val="525659"/>
                </a:solidFill>
                <a:effectLst/>
                <a:highlight>
                  <a:srgbClr val="FAFAFA"/>
                </a:highlight>
                <a:latin typeface="Roboto" panose="02000000000000000000" pitchFamily="2" charset="0"/>
              </a:rPr>
              <a:t>)</a:t>
            </a:r>
            <a:r>
              <a:rPr lang="en-IN" sz="1400" b="1" dirty="0">
                <a:solidFill>
                  <a:schemeClr val="accent5"/>
                </a:solidFill>
                <a:latin typeface="Montserrat" panose="00000500000000000000" pitchFamily="2" charset="0"/>
              </a:rPr>
              <a:t> Spain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2E8CCD-8A5E-8565-E129-A4A7B53EA692}"/>
              </a:ext>
            </a:extLst>
          </p:cNvPr>
          <p:cNvSpPr/>
          <p:nvPr/>
        </p:nvSpPr>
        <p:spPr>
          <a:xfrm>
            <a:off x="9193324" y="3214885"/>
            <a:ext cx="106555" cy="9142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4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14B84E-D8C0-91D7-FF74-F042A923317F}"/>
              </a:ext>
            </a:extLst>
          </p:cNvPr>
          <p:cNvGrpSpPr/>
          <p:nvPr/>
        </p:nvGrpSpPr>
        <p:grpSpPr>
          <a:xfrm>
            <a:off x="10906522" y="-12700"/>
            <a:ext cx="615156" cy="952500"/>
            <a:chOff x="10248900" y="0"/>
            <a:chExt cx="812800" cy="9525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BC06E2-A6E0-BF67-08BD-7E0737389E55}"/>
                </a:ext>
              </a:extLst>
            </p:cNvPr>
            <p:cNvSpPr/>
            <p:nvPr/>
          </p:nvSpPr>
          <p:spPr>
            <a:xfrm>
              <a:off x="10248900" y="0"/>
              <a:ext cx="812800" cy="95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ACEBAA-A3B0-5935-8903-5D49B5CF50FB}"/>
                </a:ext>
              </a:extLst>
            </p:cNvPr>
            <p:cNvSpPr txBox="1"/>
            <p:nvPr/>
          </p:nvSpPr>
          <p:spPr>
            <a:xfrm>
              <a:off x="10248900" y="29158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06</a:t>
              </a:r>
              <a:endParaRPr lang="en-IN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E3596D8-7D42-EED3-F70B-FCBBADA235AF}"/>
              </a:ext>
            </a:extLst>
          </p:cNvPr>
          <p:cNvSpPr/>
          <p:nvPr/>
        </p:nvSpPr>
        <p:spPr>
          <a:xfrm flipH="1">
            <a:off x="867180" y="1854200"/>
            <a:ext cx="11324819" cy="314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 descr="Free photo flat lay of retro telephone receiver with chat bubbles">
            <a:extLst>
              <a:ext uri="{FF2B5EF4-FFF2-40B4-BE49-F238E27FC236}">
                <a16:creationId xmlns:a16="http://schemas.microsoft.com/office/drawing/2014/main" id="{6AA89DFB-C73C-8EAD-68E2-4E70B8584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447675"/>
            <a:ext cx="3971925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700C424-6E55-00AE-D844-BAB8FE3743FE}"/>
              </a:ext>
            </a:extLst>
          </p:cNvPr>
          <p:cNvSpPr/>
          <p:nvPr/>
        </p:nvSpPr>
        <p:spPr>
          <a:xfrm>
            <a:off x="36517" y="1204686"/>
            <a:ext cx="5376456" cy="5205639"/>
          </a:xfrm>
          <a:custGeom>
            <a:avLst/>
            <a:gdLst>
              <a:gd name="connsiteX0" fmla="*/ 6726788 w 7166060"/>
              <a:gd name="connsiteY0" fmla="*/ 0 h 4589080"/>
              <a:gd name="connsiteX1" fmla="*/ 7166061 w 7166060"/>
              <a:gd name="connsiteY1" fmla="*/ 0 h 4589080"/>
              <a:gd name="connsiteX2" fmla="*/ 7166061 w 7166060"/>
              <a:gd name="connsiteY2" fmla="*/ 4589081 h 4589080"/>
              <a:gd name="connsiteX3" fmla="*/ 6726788 w 7166060"/>
              <a:gd name="connsiteY3" fmla="*/ 4589081 h 4589080"/>
              <a:gd name="connsiteX4" fmla="*/ 439273 w 7166060"/>
              <a:gd name="connsiteY4" fmla="*/ 4589081 h 4589080"/>
              <a:gd name="connsiteX5" fmla="*/ 0 w 7166060"/>
              <a:gd name="connsiteY5" fmla="*/ 4589081 h 4589080"/>
              <a:gd name="connsiteX6" fmla="*/ 0 w 7166060"/>
              <a:gd name="connsiteY6" fmla="*/ 0 h 4589080"/>
              <a:gd name="connsiteX7" fmla="*/ 439273 w 7166060"/>
              <a:gd name="connsiteY7" fmla="*/ 0 h 45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6060" h="4589080">
                <a:moveTo>
                  <a:pt x="6726788" y="0"/>
                </a:moveTo>
                <a:cubicBezTo>
                  <a:pt x="6969392" y="0"/>
                  <a:pt x="7166061" y="0"/>
                  <a:pt x="7166061" y="0"/>
                </a:cubicBezTo>
                <a:lnTo>
                  <a:pt x="7166061" y="4589081"/>
                </a:lnTo>
                <a:cubicBezTo>
                  <a:pt x="7166061" y="4589081"/>
                  <a:pt x="6969392" y="4589081"/>
                  <a:pt x="6726788" y="4589081"/>
                </a:cubicBezTo>
                <a:lnTo>
                  <a:pt x="439273" y="4589081"/>
                </a:lnTo>
                <a:cubicBezTo>
                  <a:pt x="196669" y="4589081"/>
                  <a:pt x="0" y="4589081"/>
                  <a:pt x="0" y="4589081"/>
                </a:cubicBezTo>
                <a:lnTo>
                  <a:pt x="0" y="0"/>
                </a:lnTo>
                <a:cubicBezTo>
                  <a:pt x="0" y="0"/>
                  <a:pt x="196669" y="0"/>
                  <a:pt x="439273" y="0"/>
                </a:cubicBezTo>
                <a:close/>
              </a:path>
            </a:pathLst>
          </a:custGeom>
          <a:solidFill>
            <a:srgbClr val="FFFFFF"/>
          </a:solidFill>
          <a:ln w="6789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6000"/>
              </a:prstClr>
            </a:outerShdw>
          </a:effectLst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17E7D-8E38-3779-AA18-C9435ABD4FEC}"/>
              </a:ext>
            </a:extLst>
          </p:cNvPr>
          <p:cNvSpPr txBox="1"/>
          <p:nvPr/>
        </p:nvSpPr>
        <p:spPr>
          <a:xfrm>
            <a:off x="518746" y="1864432"/>
            <a:ext cx="5242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dirty="0">
                <a:solidFill>
                  <a:schemeClr val="accent5"/>
                </a:solidFill>
                <a:effectLst/>
                <a:latin typeface="Montserrat" panose="00000500000000000000" pitchFamily="2" charset="0"/>
              </a:rPr>
              <a:t>Contact Us</a:t>
            </a:r>
            <a:endParaRPr lang="en-IN" sz="3200" b="1" dirty="0">
              <a:solidFill>
                <a:schemeClr val="accent5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E7CF0-74D8-29B6-0ABD-25771A65C31D}"/>
              </a:ext>
            </a:extLst>
          </p:cNvPr>
          <p:cNvSpPr txBox="1"/>
          <p:nvPr/>
        </p:nvSpPr>
        <p:spPr>
          <a:xfrm>
            <a:off x="518746" y="2689062"/>
            <a:ext cx="4776472" cy="571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Reach out to us for collaborations, inquiries, and to explore the endless possibilities of technological transformation.</a:t>
            </a:r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0B9D40-B293-35D5-ACC7-5A28165AD474}"/>
              </a:ext>
            </a:extLst>
          </p:cNvPr>
          <p:cNvGrpSpPr/>
          <p:nvPr/>
        </p:nvGrpSpPr>
        <p:grpSpPr>
          <a:xfrm>
            <a:off x="518746" y="4279872"/>
            <a:ext cx="3563764" cy="256032"/>
            <a:chOff x="466060" y="3844591"/>
            <a:chExt cx="3641291" cy="256032"/>
          </a:xfrm>
        </p:grpSpPr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AE96C707-C352-90E6-C740-900F3AEFFC19}"/>
                </a:ext>
              </a:extLst>
            </p:cNvPr>
            <p:cNvSpPr txBox="1"/>
            <p:nvPr/>
          </p:nvSpPr>
          <p:spPr>
            <a:xfrm>
              <a:off x="807001" y="3862400"/>
              <a:ext cx="3300350" cy="2186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915"/>
                </a:lnSpc>
              </a:pPr>
              <a:r>
                <a:rPr lang="en-US" sz="1133" dirty="0">
                  <a:solidFill>
                    <a:srgbClr val="242424"/>
                  </a:solidFill>
                  <a:latin typeface="Montserrat" panose="00000500000000000000" pitchFamily="2" charset="0"/>
                </a:rPr>
                <a:t>+91 9742809264, +91 9686567529</a:t>
              </a:r>
            </a:p>
          </p:txBody>
        </p:sp>
        <p:pic>
          <p:nvPicPr>
            <p:cNvPr id="1028" name="Picture 4" descr="Phone - Free communications icons">
              <a:extLst>
                <a:ext uri="{FF2B5EF4-FFF2-40B4-BE49-F238E27FC236}">
                  <a16:creationId xmlns:a16="http://schemas.microsoft.com/office/drawing/2014/main" id="{C4834544-AB1D-8634-FFA3-A710EB067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60" y="3844591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1241E1-B668-FA0C-7665-F04F069D1C37}"/>
              </a:ext>
            </a:extLst>
          </p:cNvPr>
          <p:cNvGrpSpPr/>
          <p:nvPr/>
        </p:nvGrpSpPr>
        <p:grpSpPr>
          <a:xfrm>
            <a:off x="518746" y="4803158"/>
            <a:ext cx="3563764" cy="724653"/>
            <a:chOff x="445475" y="4317663"/>
            <a:chExt cx="3641291" cy="724653"/>
          </a:xfrm>
        </p:grpSpPr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4D4DEFA1-196D-953E-CEFF-0F42174F7C77}"/>
                </a:ext>
              </a:extLst>
            </p:cNvPr>
            <p:cNvSpPr txBox="1"/>
            <p:nvPr/>
          </p:nvSpPr>
          <p:spPr>
            <a:xfrm>
              <a:off x="786416" y="4336354"/>
              <a:ext cx="3300350" cy="7059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915"/>
                </a:lnSpc>
              </a:pPr>
              <a:r>
                <a:rPr lang="en-US" sz="1133" dirty="0">
                  <a:solidFill>
                    <a:srgbClr val="242424"/>
                  </a:solidFill>
                  <a:latin typeface="Montserrat" panose="00000500000000000000" pitchFamily="2" charset="0"/>
                  <a:hlinkClick r:id="rId4"/>
                </a:rPr>
                <a:t>kannan.muthuram@gmail.com</a:t>
              </a:r>
              <a:r>
                <a:rPr lang="en-US" sz="1133" dirty="0">
                  <a:solidFill>
                    <a:srgbClr val="242424"/>
                  </a:solidFill>
                  <a:latin typeface="Montserrat" panose="00000500000000000000" pitchFamily="2" charset="0"/>
                </a:rPr>
                <a:t>,</a:t>
              </a:r>
              <a:br>
                <a:rPr lang="en-US" sz="1133" dirty="0">
                  <a:solidFill>
                    <a:srgbClr val="242424"/>
                  </a:solidFill>
                  <a:latin typeface="Montserrat" panose="00000500000000000000" pitchFamily="2" charset="0"/>
                </a:rPr>
              </a:br>
              <a:r>
                <a:rPr lang="en-US" sz="1133" dirty="0">
                  <a:solidFill>
                    <a:srgbClr val="242424"/>
                  </a:solidFill>
                  <a:latin typeface="Montserrat" panose="00000500000000000000" pitchFamily="2" charset="0"/>
                  <a:hlinkClick r:id="rId5"/>
                </a:rPr>
                <a:t>kumvijaya@gmail.com</a:t>
              </a:r>
              <a:br>
                <a:rPr lang="en-US" sz="1133" dirty="0">
                  <a:solidFill>
                    <a:srgbClr val="242424"/>
                  </a:solidFill>
                  <a:latin typeface="Montserrat" panose="00000500000000000000" pitchFamily="2" charset="0"/>
                </a:rPr>
              </a:br>
              <a:r>
                <a:rPr lang="en-US" sz="1133" dirty="0">
                  <a:solidFill>
                    <a:srgbClr val="242424"/>
                  </a:solidFill>
                  <a:latin typeface="Montserrat" panose="00000500000000000000" pitchFamily="2" charset="0"/>
                </a:rPr>
                <a:t>vijay@solverscamp.com</a:t>
              </a:r>
            </a:p>
          </p:txBody>
        </p:sp>
        <p:pic>
          <p:nvPicPr>
            <p:cNvPr id="1030" name="Picture 6" descr="Mail - Free multimedia icons">
              <a:extLst>
                <a:ext uri="{FF2B5EF4-FFF2-40B4-BE49-F238E27FC236}">
                  <a16:creationId xmlns:a16="http://schemas.microsoft.com/office/drawing/2014/main" id="{BF29F59C-0F10-8D7D-B9D9-599BC4A2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75" y="4317663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6">
            <a:extLst>
              <a:ext uri="{FF2B5EF4-FFF2-40B4-BE49-F238E27FC236}">
                <a16:creationId xmlns:a16="http://schemas.microsoft.com/office/drawing/2014/main" id="{50BAB680-44EE-8432-9629-6EBD0F6A5B21}"/>
              </a:ext>
            </a:extLst>
          </p:cNvPr>
          <p:cNvSpPr txBox="1"/>
          <p:nvPr/>
        </p:nvSpPr>
        <p:spPr>
          <a:xfrm>
            <a:off x="825109" y="3351864"/>
            <a:ext cx="3963459" cy="705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15"/>
              </a:lnSpc>
            </a:pPr>
            <a:r>
              <a:rPr lang="en-US" sz="1133" dirty="0">
                <a:solidFill>
                  <a:srgbClr val="242424"/>
                </a:solidFill>
                <a:latin typeface="Montserrat" panose="00000500000000000000" pitchFamily="2" charset="0"/>
              </a:rPr>
              <a:t>SOLVERS CAMP TEAM LLP</a:t>
            </a:r>
            <a:br>
              <a:rPr lang="en-US" sz="1133" dirty="0">
                <a:solidFill>
                  <a:srgbClr val="242424"/>
                </a:solidFill>
                <a:latin typeface="Montserrat" panose="00000500000000000000" pitchFamily="2" charset="0"/>
              </a:rPr>
            </a:br>
            <a:r>
              <a:rPr lang="en-US" sz="1133" dirty="0">
                <a:solidFill>
                  <a:srgbClr val="242424"/>
                </a:solidFill>
                <a:latin typeface="Montserrat" panose="00000500000000000000" pitchFamily="2" charset="0"/>
              </a:rPr>
              <a:t>2/32, Railway Feeder Road 1</a:t>
            </a:r>
            <a:r>
              <a:rPr lang="en-US" sz="1133" baseline="30000" dirty="0">
                <a:solidFill>
                  <a:srgbClr val="242424"/>
                </a:solidFill>
                <a:latin typeface="Montserrat" panose="00000500000000000000" pitchFamily="2" charset="0"/>
              </a:rPr>
              <a:t>st</a:t>
            </a:r>
            <a:r>
              <a:rPr lang="en-US" sz="1133" dirty="0">
                <a:solidFill>
                  <a:srgbClr val="242424"/>
                </a:solidFill>
                <a:latin typeface="Montserrat" panose="00000500000000000000" pitchFamily="2" charset="0"/>
              </a:rPr>
              <a:t> Steet, Usilampatti, Madurai, Tamil Nadu, India - 625532</a:t>
            </a:r>
          </a:p>
        </p:txBody>
      </p:sp>
      <p:pic>
        <p:nvPicPr>
          <p:cNvPr id="14" name="Picture 2" descr="Location - Free signs icons">
            <a:extLst>
              <a:ext uri="{FF2B5EF4-FFF2-40B4-BE49-F238E27FC236}">
                <a16:creationId xmlns:a16="http://schemas.microsoft.com/office/drawing/2014/main" id="{B50BFA8D-5924-D112-A509-F6C11DD14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0" y="3363505"/>
            <a:ext cx="254034" cy="2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913AC4-EC4B-CE00-6FA1-AF0CDBF676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060" y="1282537"/>
            <a:ext cx="1582910" cy="14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4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A3FE65-74FD-1BB8-CE7C-170372396028}"/>
              </a:ext>
            </a:extLst>
          </p:cNvPr>
          <p:cNvSpPr txBox="1"/>
          <p:nvPr/>
        </p:nvSpPr>
        <p:spPr>
          <a:xfrm>
            <a:off x="4696612" y="2896582"/>
            <a:ext cx="279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Montserrat" panose="00000500000000000000" pitchFamily="2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1C324-ACAB-FBDF-4C60-DA1C0014E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9" y="3742624"/>
            <a:ext cx="2057400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4">
      <a:dk1>
        <a:sysClr val="windowText" lastClr="000000"/>
      </a:dk1>
      <a:lt1>
        <a:sysClr val="window" lastClr="FFFFFF"/>
      </a:lt1>
      <a:dk2>
        <a:srgbClr val="44546A"/>
      </a:dk2>
      <a:lt2>
        <a:srgbClr val="7030A0"/>
      </a:lt2>
      <a:accent1>
        <a:srgbClr val="F23558"/>
      </a:accent1>
      <a:accent2>
        <a:srgbClr val="0D7AD9"/>
      </a:accent2>
      <a:accent3>
        <a:srgbClr val="75B503"/>
      </a:accent3>
      <a:accent4>
        <a:srgbClr val="F2A950"/>
      </a:accent4>
      <a:accent5>
        <a:srgbClr val="F25E3D"/>
      </a:accent5>
      <a:accent6>
        <a:srgbClr val="00B0F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715</TotalTime>
  <Words>735</Words>
  <Application>Microsoft Office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Roboto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SlideEgg</dc:creator>
  <cp:lastModifiedBy>Vijayakumar A</cp:lastModifiedBy>
  <cp:revision>27</cp:revision>
  <dcterms:created xsi:type="dcterms:W3CDTF">2023-07-27T12:13:29Z</dcterms:created>
  <dcterms:modified xsi:type="dcterms:W3CDTF">2024-05-21T13:54:14Z</dcterms:modified>
</cp:coreProperties>
</file>