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40" r:id="rId2"/>
    <p:sldId id="441" r:id="rId3"/>
    <p:sldId id="442" r:id="rId4"/>
    <p:sldId id="444" r:id="rId5"/>
    <p:sldId id="458" r:id="rId6"/>
    <p:sldId id="459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60" r:id="rId18"/>
    <p:sldId id="4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68C7-9662-4AFA-A739-A081C84C16B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D013-8BEA-473D-BDB5-9179F7419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81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68C7-9662-4AFA-A739-A081C84C16B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D013-8BEA-473D-BDB5-9179F7419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77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68C7-9662-4AFA-A739-A081C84C16B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D013-8BEA-473D-BDB5-9179F7419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47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68C7-9662-4AFA-A739-A081C84C16B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D013-8BEA-473D-BDB5-9179F7419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0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68C7-9662-4AFA-A739-A081C84C16B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D013-8BEA-473D-BDB5-9179F7419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665463" y="5944782"/>
            <a:ext cx="6531187" cy="913765"/>
          </a:xfrm>
          <a:custGeom>
            <a:avLst/>
            <a:gdLst/>
            <a:ahLst/>
            <a:cxnLst/>
            <a:rect l="l" t="t" r="r" b="b"/>
            <a:pathLst>
              <a:path w="4898390" h="913765">
                <a:moveTo>
                  <a:pt x="85724" y="21360"/>
                </a:moveTo>
                <a:lnTo>
                  <a:pt x="3637423" y="913215"/>
                </a:lnTo>
                <a:lnTo>
                  <a:pt x="4898230" y="913215"/>
                </a:lnTo>
                <a:lnTo>
                  <a:pt x="85724" y="21360"/>
                </a:lnTo>
                <a:close/>
              </a:path>
              <a:path w="4898390" h="913765">
                <a:moveTo>
                  <a:pt x="660" y="0"/>
                </a:moveTo>
                <a:lnTo>
                  <a:pt x="0" y="5473"/>
                </a:lnTo>
                <a:lnTo>
                  <a:pt x="85724" y="21360"/>
                </a:lnTo>
                <a:lnTo>
                  <a:pt x="660" y="0"/>
                </a:lnTo>
                <a:close/>
              </a:path>
            </a:pathLst>
          </a:custGeom>
          <a:solidFill>
            <a:srgbClr val="FBB79A">
              <a:alpha val="39999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647987" y="5939091"/>
            <a:ext cx="4870027" cy="919480"/>
          </a:xfrm>
          <a:custGeom>
            <a:avLst/>
            <a:gdLst/>
            <a:ahLst/>
            <a:cxnLst/>
            <a:rect l="l" t="t" r="r" b="b"/>
            <a:pathLst>
              <a:path w="3652520" h="919479">
                <a:moveTo>
                  <a:pt x="0" y="0"/>
                </a:moveTo>
                <a:lnTo>
                  <a:pt x="7924" y="6350"/>
                </a:lnTo>
                <a:lnTo>
                  <a:pt x="2868840" y="918906"/>
                </a:lnTo>
                <a:lnTo>
                  <a:pt x="3651917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9678"/>
            <a:ext cx="4528312" cy="106603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728"/>
            <a:ext cx="4494048" cy="10732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4910" y="1465834"/>
            <a:ext cx="7827433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2268" y="1788616"/>
            <a:ext cx="6567593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68C7-9662-4AFA-A739-A081C84C16B2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D013-8BEA-473D-BDB5-9179F7419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8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71694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Quick Sort is an efficient, comparison-based, divide-and-conquer sorting algorithm.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It works by selecting a "pivot" element and partitioning the array into two sub-arrays: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Elements less than or equal to the pivot.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Elements greater than the pivot.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 recursively applies the same process to the subarrays.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5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In-Place: It sorts the array in place, meaning it requires only a small, constant amount of additional storage space.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Quick Sort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7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3: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2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1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5638800" y="3571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1900" dirty="0"/>
              <a:t>299.49 &lt; 129.99 (False)</a:t>
            </a:r>
          </a:p>
          <a:p>
            <a:pPr algn="ctr"/>
            <a:r>
              <a:rPr lang="en-IN" sz="2000" dirty="0"/>
              <a:t>i +=1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4038600" y="358261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9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4: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3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1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6779522" y="3571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19.95 &lt; 129.99 (True)</a:t>
            </a:r>
          </a:p>
          <a:p>
            <a:pPr algn="ctr"/>
            <a:r>
              <a:rPr lang="en-IN" sz="2000" dirty="0"/>
              <a:t>i +=1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4038600" y="358261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7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4: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3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2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6779522" y="3571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19.95 &lt; 129.99 (True)</a:t>
            </a:r>
          </a:p>
          <a:p>
            <a:pPr algn="ctr"/>
            <a:r>
              <a:rPr lang="en-IN" sz="2000" dirty="0"/>
              <a:t>i +=1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5158991" y="362608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6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4: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3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2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6779522" y="3571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19.95 &lt; 129.99 (True)</a:t>
            </a:r>
          </a:p>
          <a:p>
            <a:pPr algn="ctr"/>
            <a:r>
              <a:rPr lang="en-IN" sz="2000" dirty="0"/>
              <a:t>i +=1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5158991" y="362608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2648E2A-5581-B97C-30B4-A6FD4EBAC741}"/>
              </a:ext>
            </a:extLst>
          </p:cNvPr>
          <p:cNvSpPr/>
          <p:nvPr/>
        </p:nvSpPr>
        <p:spPr>
          <a:xfrm rot="20426553">
            <a:off x="5063847" y="2517181"/>
            <a:ext cx="1963994" cy="1737279"/>
          </a:xfrm>
          <a:prstGeom prst="arc">
            <a:avLst>
              <a:gd name="adj1" fmla="val 12781851"/>
              <a:gd name="adj2" fmla="val 567124"/>
            </a:avLst>
          </a:prstGeom>
          <a:noFill/>
          <a:ln w="412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980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4: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3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2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6779522" y="3571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19.95 &lt; 129.99 (True)</a:t>
            </a:r>
          </a:p>
          <a:p>
            <a:pPr algn="ctr"/>
            <a:r>
              <a:rPr lang="en-IN" sz="2000" dirty="0"/>
              <a:t>i +=1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5158991" y="362608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11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5: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4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2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7567415" y="3571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1900" dirty="0"/>
              <a:t>199.95 &lt; 129.99 (false)</a:t>
            </a:r>
          </a:p>
          <a:p>
            <a:pPr algn="ctr"/>
            <a:r>
              <a:rPr lang="en-IN" sz="2000" dirty="0"/>
              <a:t>i +=1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5158991" y="362608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3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0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Final swap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4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2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7567415" y="3571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final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 swap prices[i + 1] with prices[high]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5158991" y="362608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19458737-D37C-73D4-23D9-AF4F9E087406}"/>
              </a:ext>
            </a:extLst>
          </p:cNvPr>
          <p:cNvSpPr/>
          <p:nvPr/>
        </p:nvSpPr>
        <p:spPr>
          <a:xfrm rot="20426553">
            <a:off x="6595256" y="2488964"/>
            <a:ext cx="2103223" cy="1893039"/>
          </a:xfrm>
          <a:prstGeom prst="arc">
            <a:avLst>
              <a:gd name="adj1" fmla="val 12781851"/>
              <a:gd name="adj2" fmla="val 567124"/>
            </a:avLst>
          </a:prstGeom>
          <a:noFill/>
          <a:ln w="412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618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0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Final swap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4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2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7567415" y="3571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final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 swap prices[i + 1] with prices[high]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5158991" y="362608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E1E27A9-4108-9EF5-9F08-86F145C90243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98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0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Result from first partition:</a:t>
            </a: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Final swap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4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2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7567415" y="3571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Return i+1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5158991" y="362608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E1E27A9-4108-9EF5-9F08-86F145C90243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79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2F4AF0BC-0193-6DD9-9DCB-93FF632D2A7B}"/>
              </a:ext>
            </a:extLst>
          </p:cNvPr>
          <p:cNvSpPr txBox="1"/>
          <p:nvPr/>
        </p:nvSpPr>
        <p:spPr>
          <a:xfrm>
            <a:off x="2194306" y="762001"/>
            <a:ext cx="7796530" cy="5290551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68605" marR="5080" indent="-256540">
              <a:spcBef>
                <a:spcPts val="655"/>
              </a:spcBef>
              <a:buClr>
                <a:srgbClr val="EF7E09"/>
              </a:buClr>
              <a:buSzPct val="67391"/>
              <a:buFont typeface="Microsoft Sans Serif"/>
              <a:buChar char=""/>
              <a:tabLst>
                <a:tab pos="268605" algn="l"/>
                <a:tab pos="269240" algn="l"/>
                <a:tab pos="882650" algn="l"/>
              </a:tabLst>
              <a:defRPr/>
            </a:pPr>
            <a:r>
              <a:rPr lang="en-US" sz="2000" b="1" spc="-5" dirty="0">
                <a:solidFill>
                  <a:prstClr val="white"/>
                </a:solidFill>
                <a:latin typeface="Lucida Sans Unicode"/>
                <a:cs typeface="Lucida Sans Unicode"/>
              </a:rPr>
              <a:t>Input</a:t>
            </a:r>
            <a:r>
              <a:rPr lang="en-US" sz="2000" spc="-5" dirty="0">
                <a:solidFill>
                  <a:prstClr val="white"/>
                </a:solidFill>
                <a:latin typeface="Lucida Sans Unicode"/>
                <a:cs typeface="Lucida Sans Unicode"/>
              </a:rPr>
              <a:t>: </a:t>
            </a:r>
          </a:p>
          <a:p>
            <a:pPr marL="725805" marR="5080" lvl="1" indent="-256540">
              <a:spcBef>
                <a:spcPts val="655"/>
              </a:spcBef>
              <a:buClr>
                <a:srgbClr val="EF7E09"/>
              </a:buClr>
              <a:buSzPct val="67391"/>
              <a:buFont typeface="Microsoft Sans Serif"/>
              <a:buChar char=""/>
              <a:tabLst>
                <a:tab pos="268605" algn="l"/>
                <a:tab pos="269240" algn="l"/>
                <a:tab pos="882650" algn="l"/>
              </a:tabLst>
              <a:defRPr/>
            </a:pPr>
            <a:r>
              <a:rPr lang="en-US" sz="2000" spc="-5" dirty="0">
                <a:solidFill>
                  <a:prstClr val="white"/>
                </a:solidFill>
                <a:latin typeface="Lucida Sans Unicode"/>
                <a:cs typeface="Lucida Sans Unicode"/>
              </a:rPr>
              <a:t>A list of elements to be sorted.</a:t>
            </a:r>
          </a:p>
          <a:p>
            <a:pPr marL="268605" marR="5080" indent="-256540">
              <a:spcBef>
                <a:spcPts val="655"/>
              </a:spcBef>
              <a:buClr>
                <a:srgbClr val="EF7E09"/>
              </a:buClr>
              <a:buSzPct val="67391"/>
              <a:buFont typeface="Microsoft Sans Serif"/>
              <a:buChar char=""/>
              <a:tabLst>
                <a:tab pos="268605" algn="l"/>
                <a:tab pos="269240" algn="l"/>
                <a:tab pos="882650" algn="l"/>
              </a:tabLst>
              <a:defRPr/>
            </a:pPr>
            <a:r>
              <a:rPr lang="en-US" sz="2000" b="1" dirty="0">
                <a:solidFill>
                  <a:prstClr val="white"/>
                </a:solidFill>
                <a:latin typeface="Lucida Sans Unicode"/>
                <a:cs typeface="Lucida Sans Unicode"/>
              </a:rPr>
              <a:t>Output</a:t>
            </a:r>
            <a:r>
              <a:rPr lang="en-US" sz="2000" dirty="0">
                <a:solidFill>
                  <a:prstClr val="white"/>
                </a:solidFill>
                <a:latin typeface="Lucida Sans Unicode"/>
                <a:cs typeface="Lucida Sans Unicode"/>
              </a:rPr>
              <a:t>: </a:t>
            </a:r>
          </a:p>
          <a:p>
            <a:pPr marL="725805" marR="5080" lvl="1" indent="-256540">
              <a:spcBef>
                <a:spcPts val="655"/>
              </a:spcBef>
              <a:buClr>
                <a:srgbClr val="EF7E09"/>
              </a:buClr>
              <a:buSzPct val="67391"/>
              <a:buFont typeface="Microsoft Sans Serif"/>
              <a:buChar char=""/>
              <a:tabLst>
                <a:tab pos="268605" algn="l"/>
                <a:tab pos="269240" algn="l"/>
                <a:tab pos="882650" algn="l"/>
              </a:tabLst>
              <a:defRPr/>
            </a:pPr>
            <a:r>
              <a:rPr lang="en-US" sz="2000" dirty="0">
                <a:solidFill>
                  <a:prstClr val="white"/>
                </a:solidFill>
                <a:latin typeface="Lucida Sans Unicode"/>
                <a:cs typeface="Lucida Sans Unicode"/>
              </a:rPr>
              <a:t>A sorted list in ascending order.</a:t>
            </a:r>
          </a:p>
          <a:p>
            <a:pPr marL="268605" marR="5080" indent="-256540">
              <a:spcBef>
                <a:spcPts val="655"/>
              </a:spcBef>
              <a:buClr>
                <a:srgbClr val="EF7E09"/>
              </a:buClr>
              <a:buSzPct val="67391"/>
              <a:buFont typeface="Microsoft Sans Serif"/>
              <a:buChar char=""/>
              <a:tabLst>
                <a:tab pos="268605" algn="l"/>
                <a:tab pos="269240" algn="l"/>
                <a:tab pos="882650" algn="l"/>
              </a:tabLst>
              <a:defRPr/>
            </a:pPr>
            <a:r>
              <a:rPr lang="en-US" sz="2000" b="1" dirty="0">
                <a:solidFill>
                  <a:prstClr val="white"/>
                </a:solidFill>
                <a:latin typeface="Lucida Sans Unicode"/>
                <a:cs typeface="Lucida Sans Unicode"/>
              </a:rPr>
              <a:t>Steps:</a:t>
            </a:r>
          </a:p>
          <a:p>
            <a:pPr marL="926465" marR="5080" lvl="1" indent="-457200">
              <a:spcBef>
                <a:spcPts val="655"/>
              </a:spcBef>
              <a:buClr>
                <a:srgbClr val="EF7E09"/>
              </a:buClr>
              <a:buSzPct val="67391"/>
              <a:buFont typeface="+mj-lt"/>
              <a:buAutoNum type="arabicPeriod"/>
              <a:tabLst>
                <a:tab pos="268605" algn="l"/>
                <a:tab pos="269240" algn="l"/>
                <a:tab pos="882650" algn="l"/>
              </a:tabLst>
              <a:defRPr/>
            </a:pPr>
            <a:r>
              <a:rPr lang="en-US" sz="2000" dirty="0">
                <a:solidFill>
                  <a:prstClr val="white"/>
                </a:solidFill>
                <a:latin typeface="Lucida Sans Unicode"/>
                <a:cs typeface="Lucida Sans Unicode"/>
              </a:rPr>
              <a:t>Choose a Pivot:</a:t>
            </a:r>
          </a:p>
          <a:p>
            <a:pPr marL="1383665" marR="5080" lvl="2" indent="-457200">
              <a:spcBef>
                <a:spcPts val="655"/>
              </a:spcBef>
              <a:buClr>
                <a:srgbClr val="EF7E09"/>
              </a:buClr>
              <a:buSzPct val="67391"/>
              <a:buFont typeface="Arial" panose="020B0604020202020204" pitchFamily="34" charset="0"/>
              <a:buChar char="•"/>
              <a:tabLst>
                <a:tab pos="268605" algn="l"/>
                <a:tab pos="269240" algn="l"/>
                <a:tab pos="882650" algn="l"/>
              </a:tabLst>
            </a:pPr>
            <a:r>
              <a:rPr lang="en-US" sz="2000" dirty="0">
                <a:solidFill>
                  <a:prstClr val="white"/>
                </a:solidFill>
                <a:latin typeface="Lucida Sans Unicode"/>
                <a:cs typeface="Lucida Sans Unicode"/>
              </a:rPr>
              <a:t>Select an element from the list as the pivot </a:t>
            </a:r>
          </a:p>
          <a:p>
            <a:pPr marL="926465" marR="5080" lvl="1" indent="-457200">
              <a:spcBef>
                <a:spcPts val="655"/>
              </a:spcBef>
              <a:buClr>
                <a:srgbClr val="EF7E09"/>
              </a:buClr>
              <a:buSzPct val="67391"/>
              <a:buFont typeface="+mj-lt"/>
              <a:buAutoNum type="arabicPeriod"/>
              <a:tabLst>
                <a:tab pos="268605" algn="l"/>
                <a:tab pos="269240" algn="l"/>
                <a:tab pos="882650" algn="l"/>
              </a:tabLst>
            </a:pPr>
            <a:r>
              <a:rPr lang="en-US" sz="2000" dirty="0">
                <a:solidFill>
                  <a:prstClr val="white"/>
                </a:solidFill>
                <a:latin typeface="Lucida Sans Unicode"/>
                <a:cs typeface="Lucida Sans Unicode"/>
              </a:rPr>
              <a:t>Partition the List:</a:t>
            </a:r>
          </a:p>
          <a:p>
            <a:pPr marL="1840865" marR="5080" lvl="3" indent="-457200">
              <a:spcBef>
                <a:spcPts val="655"/>
              </a:spcBef>
              <a:buClr>
                <a:srgbClr val="EF7E09"/>
              </a:buClr>
              <a:buSzPct val="67391"/>
              <a:buFont typeface="Wingdings" panose="05000000000000000000" pitchFamily="2" charset="2"/>
              <a:buChar char="§"/>
              <a:tabLst>
                <a:tab pos="268605" algn="l"/>
                <a:tab pos="269240" algn="l"/>
                <a:tab pos="882650" algn="l"/>
              </a:tabLst>
              <a:defRPr/>
            </a:pPr>
            <a:r>
              <a:rPr lang="en-US" sz="2000" dirty="0">
                <a:solidFill>
                  <a:prstClr val="white"/>
                </a:solidFill>
                <a:latin typeface="Lucida Sans Unicode"/>
                <a:cs typeface="Lucida Sans Unicode"/>
              </a:rPr>
              <a:t>Rearrange elements such that those less than the pivot are on the left, and those greater are on the right.</a:t>
            </a:r>
          </a:p>
          <a:p>
            <a:pPr marL="926465" marR="5080" lvl="1" indent="-457200">
              <a:spcBef>
                <a:spcPts val="655"/>
              </a:spcBef>
              <a:buClr>
                <a:srgbClr val="EF7E09"/>
              </a:buClr>
              <a:buSzPct val="67391"/>
              <a:buFont typeface="+mj-lt"/>
              <a:buAutoNum type="arabicPeriod"/>
              <a:tabLst>
                <a:tab pos="268605" algn="l"/>
                <a:tab pos="269240" algn="l"/>
                <a:tab pos="882650" algn="l"/>
              </a:tabLst>
              <a:defRPr/>
            </a:pPr>
            <a:r>
              <a:rPr lang="en-US" sz="2000" dirty="0">
                <a:solidFill>
                  <a:prstClr val="white"/>
                </a:solidFill>
                <a:latin typeface="Lucida Sans Unicode"/>
                <a:cs typeface="Lucida Sans Unicode"/>
              </a:rPr>
              <a:t>Recursively Sort Subarrays:</a:t>
            </a:r>
          </a:p>
          <a:p>
            <a:pPr marL="1383665" marR="5080" lvl="2" indent="-457200">
              <a:spcBef>
                <a:spcPts val="655"/>
              </a:spcBef>
              <a:buClr>
                <a:srgbClr val="EF7E09"/>
              </a:buClr>
              <a:buSzPct val="67391"/>
              <a:buFont typeface="Arial" panose="020B0604020202020204" pitchFamily="34" charset="0"/>
              <a:buChar char="•"/>
              <a:tabLst>
                <a:tab pos="268605" algn="l"/>
                <a:tab pos="269240" algn="l"/>
                <a:tab pos="882650" algn="l"/>
              </a:tabLst>
            </a:pPr>
            <a:r>
              <a:rPr lang="en-US" sz="2000" dirty="0">
                <a:solidFill>
                  <a:prstClr val="white"/>
                </a:solidFill>
                <a:latin typeface="Lucida Sans Unicode"/>
                <a:cs typeface="Lucida Sans Unicode"/>
              </a:rPr>
              <a:t>Recursively apply the above steps to the sub-arrays of elements with smaller values and greater values.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5280B5E8-25C2-7711-0EC2-073D1CD8F80C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600" kern="0" dirty="0">
                <a:ln>
                  <a:gradFill>
                    <a:gsLst>
                      <a:gs pos="0">
                        <a:srgbClr val="DDDDDD">
                          <a:shade val="30000"/>
                          <a:satMod val="115000"/>
                        </a:srgbClr>
                      </a:gs>
                      <a:gs pos="50000">
                        <a:srgbClr val="DDDDDD">
                          <a:shade val="67500"/>
                          <a:satMod val="115000"/>
                        </a:srgbClr>
                      </a:gs>
                      <a:gs pos="100000">
                        <a:srgbClr val="DDDDDD">
                          <a:shade val="100000"/>
                          <a:satMod val="115000"/>
                        </a:srgb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rgbClr val="DDDDDD">
                        <a:shade val="30000"/>
                        <a:satMod val="115000"/>
                      </a:srgbClr>
                    </a:gs>
                    <a:gs pos="19000">
                      <a:srgbClr val="DDDDDD">
                        <a:shade val="67500"/>
                        <a:satMod val="115000"/>
                      </a:srgbClr>
                    </a:gs>
                    <a:gs pos="100000">
                      <a:srgbClr val="DDDDDD">
                        <a:shade val="100000"/>
                        <a:satMod val="115000"/>
                      </a:srgb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Quick sort algorithm</a:t>
            </a:r>
            <a:endParaRPr lang="en-IN" sz="3600" kern="0" dirty="0">
              <a:ln>
                <a:gradFill>
                  <a:gsLst>
                    <a:gs pos="0">
                      <a:srgbClr val="DDDDDD">
                        <a:shade val="30000"/>
                        <a:satMod val="115000"/>
                      </a:srgbClr>
                    </a:gs>
                    <a:gs pos="50000">
                      <a:srgbClr val="DDDDDD">
                        <a:shade val="67500"/>
                        <a:satMod val="115000"/>
                      </a:srgbClr>
                    </a:gs>
                    <a:gs pos="100000">
                      <a:srgbClr val="DDDDDD">
                        <a:shade val="100000"/>
                        <a:satMod val="115000"/>
                      </a:srgbClr>
                    </a:gs>
                  </a:gsLst>
                  <a:lin ang="5400000" scaled="0"/>
                </a:gradFill>
              </a:ln>
              <a:gradFill>
                <a:gsLst>
                  <a:gs pos="0">
                    <a:srgbClr val="DDDDDD">
                      <a:shade val="30000"/>
                      <a:satMod val="115000"/>
                    </a:srgbClr>
                  </a:gs>
                  <a:gs pos="19000">
                    <a:srgbClr val="DDDDDD">
                      <a:shade val="67500"/>
                      <a:satMod val="115000"/>
                    </a:srgbClr>
                  </a:gs>
                  <a:gs pos="100000">
                    <a:srgbClr val="DDDDDD">
                      <a:shade val="100000"/>
                      <a:satMod val="115000"/>
                    </a:srgb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7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280B5E8-25C2-7711-0EC2-073D1CD8F80C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600" kern="0" dirty="0">
                <a:ln>
                  <a:gradFill>
                    <a:gsLst>
                      <a:gs pos="0">
                        <a:srgbClr val="DDDDDD">
                          <a:shade val="30000"/>
                          <a:satMod val="115000"/>
                        </a:srgbClr>
                      </a:gs>
                      <a:gs pos="50000">
                        <a:srgbClr val="DDDDDD">
                          <a:shade val="67500"/>
                          <a:satMod val="115000"/>
                        </a:srgbClr>
                      </a:gs>
                      <a:gs pos="100000">
                        <a:srgbClr val="DDDDDD">
                          <a:shade val="100000"/>
                          <a:satMod val="115000"/>
                        </a:srgb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rgbClr val="DDDDDD">
                        <a:shade val="30000"/>
                        <a:satMod val="115000"/>
                      </a:srgbClr>
                    </a:gs>
                    <a:gs pos="19000">
                      <a:srgbClr val="DDDDDD">
                        <a:shade val="67500"/>
                        <a:satMod val="115000"/>
                      </a:srgbClr>
                    </a:gs>
                    <a:gs pos="100000">
                      <a:srgbClr val="DDDDDD">
                        <a:shade val="100000"/>
                        <a:satMod val="115000"/>
                      </a:srgb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How quick sort works</a:t>
            </a:r>
            <a:endParaRPr lang="en-IN" sz="3600" kern="0" dirty="0">
              <a:ln>
                <a:gradFill>
                  <a:gsLst>
                    <a:gs pos="0">
                      <a:srgbClr val="DDDDDD">
                        <a:shade val="30000"/>
                        <a:satMod val="115000"/>
                      </a:srgbClr>
                    </a:gs>
                    <a:gs pos="50000">
                      <a:srgbClr val="DDDDDD">
                        <a:shade val="67500"/>
                        <a:satMod val="115000"/>
                      </a:srgbClr>
                    </a:gs>
                    <a:gs pos="100000">
                      <a:srgbClr val="DDDDDD">
                        <a:shade val="100000"/>
                        <a:satMod val="115000"/>
                      </a:srgbClr>
                    </a:gs>
                  </a:gsLst>
                  <a:lin ang="5400000" scaled="0"/>
                </a:gradFill>
              </a:ln>
              <a:gradFill>
                <a:gsLst>
                  <a:gs pos="0">
                    <a:srgbClr val="DDDDDD">
                      <a:shade val="30000"/>
                      <a:satMod val="115000"/>
                    </a:srgbClr>
                  </a:gs>
                  <a:gs pos="19000">
                    <a:srgbClr val="DDDDDD">
                      <a:shade val="67500"/>
                      <a:satMod val="115000"/>
                    </a:srgbClr>
                  </a:gs>
                  <a:gs pos="100000">
                    <a:srgbClr val="DDDDDD">
                      <a:shade val="100000"/>
                      <a:satMod val="115000"/>
                    </a:srgb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1E96BC-54AA-C918-401A-BCFB6004DC16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161036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F212882-BBB4-DB9E-16E3-93D6CAD13748}"/>
              </a:ext>
            </a:extLst>
          </p:cNvPr>
          <p:cNvSpPr txBox="1"/>
          <p:nvPr/>
        </p:nvSpPr>
        <p:spPr>
          <a:xfrm>
            <a:off x="2179067" y="2067560"/>
            <a:ext cx="7827009" cy="4116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500" dirty="0">
                <a:solidFill>
                  <a:schemeClr val="bg1"/>
                </a:solidFill>
                <a:latin typeface="Lucida Sans Unicode"/>
                <a:cs typeface="Lucida Sans Unicode"/>
              </a:rPr>
              <a:t>Select a pivot</a:t>
            </a:r>
            <a:endParaRPr sz="25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35E266-822D-9075-5A6B-2DF92C6CEDB3}"/>
              </a:ext>
            </a:extLst>
          </p:cNvPr>
          <p:cNvGraphicFramePr>
            <a:graphicFrameLocks noGrp="1"/>
          </p:cNvGraphicFramePr>
          <p:nvPr/>
        </p:nvGraphicFramePr>
        <p:xfrm>
          <a:off x="3053670" y="256557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8" name="object 2">
            <a:extLst>
              <a:ext uri="{FF2B5EF4-FFF2-40B4-BE49-F238E27FC236}">
                <a16:creationId xmlns:a16="http://schemas.microsoft.com/office/drawing/2014/main" id="{6D2219DB-FB24-BC32-2453-E8D342617907}"/>
              </a:ext>
            </a:extLst>
          </p:cNvPr>
          <p:cNvSpPr txBox="1"/>
          <p:nvPr/>
        </p:nvSpPr>
        <p:spPr>
          <a:xfrm>
            <a:off x="2179066" y="3038617"/>
            <a:ext cx="7827009" cy="110414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500" dirty="0">
                <a:solidFill>
                  <a:schemeClr val="bg1"/>
                </a:solidFill>
                <a:latin typeface="Lucida Sans Unicode"/>
                <a:cs typeface="Lucida Sans Unicode"/>
              </a:rPr>
              <a:t>Put all the elements that are less than the pivot on its left side and elements that are greater than on its right side</a:t>
            </a:r>
            <a:endParaRPr sz="25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586050-7B7E-394E-8F00-6C4CCA4AF546}"/>
              </a:ext>
            </a:extLst>
          </p:cNvPr>
          <p:cNvGraphicFramePr>
            <a:graphicFrameLocks noGrp="1"/>
          </p:cNvGraphicFramePr>
          <p:nvPr/>
        </p:nvGraphicFramePr>
        <p:xfrm>
          <a:off x="3053670" y="4331329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01F052C-C731-C79B-8B1E-17D342E5EC74}"/>
              </a:ext>
            </a:extLst>
          </p:cNvPr>
          <p:cNvSpPr/>
          <p:nvPr/>
        </p:nvSpPr>
        <p:spPr>
          <a:xfrm>
            <a:off x="3053670" y="4331329"/>
            <a:ext cx="3042330" cy="370840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98C505-AE29-4FC3-AAA8-34D954C96678}"/>
              </a:ext>
            </a:extLst>
          </p:cNvPr>
          <p:cNvSpPr/>
          <p:nvPr/>
        </p:nvSpPr>
        <p:spPr>
          <a:xfrm>
            <a:off x="7147998" y="4331329"/>
            <a:ext cx="2001672" cy="37084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EDEDA6D1-5D4D-9D13-21D1-7670C235E983}"/>
              </a:ext>
            </a:extLst>
          </p:cNvPr>
          <p:cNvSpPr txBox="1"/>
          <p:nvPr/>
        </p:nvSpPr>
        <p:spPr>
          <a:xfrm>
            <a:off x="2206362" y="4890735"/>
            <a:ext cx="7827009" cy="4116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500" dirty="0">
                <a:solidFill>
                  <a:schemeClr val="bg1"/>
                </a:solidFill>
                <a:latin typeface="Lucida Sans Unicode"/>
                <a:cs typeface="Lucida Sans Unicode"/>
              </a:rPr>
              <a:t>Recursively sort left and right of the pivot</a:t>
            </a:r>
            <a:endParaRPr sz="25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52886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280B5E8-25C2-7711-0EC2-073D1CD8F80C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600" kern="0" dirty="0">
                <a:ln>
                  <a:gradFill>
                    <a:gsLst>
                      <a:gs pos="0">
                        <a:srgbClr val="DDDDDD">
                          <a:shade val="30000"/>
                          <a:satMod val="115000"/>
                        </a:srgbClr>
                      </a:gs>
                      <a:gs pos="50000">
                        <a:srgbClr val="DDDDDD">
                          <a:shade val="67500"/>
                          <a:satMod val="115000"/>
                        </a:srgbClr>
                      </a:gs>
                      <a:gs pos="100000">
                        <a:srgbClr val="DDDDDD">
                          <a:shade val="100000"/>
                          <a:satMod val="115000"/>
                        </a:srgb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rgbClr val="DDDDDD">
                        <a:shade val="30000"/>
                        <a:satMod val="115000"/>
                      </a:srgbClr>
                    </a:gs>
                    <a:gs pos="19000">
                      <a:srgbClr val="DDDDDD">
                        <a:shade val="67500"/>
                        <a:satMod val="115000"/>
                      </a:srgbClr>
                    </a:gs>
                    <a:gs pos="100000">
                      <a:srgbClr val="DDDDDD">
                        <a:shade val="100000"/>
                        <a:satMod val="115000"/>
                      </a:srgb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How quick sort works</a:t>
            </a:r>
            <a:endParaRPr lang="en-IN" sz="3600" kern="0" dirty="0">
              <a:ln>
                <a:gradFill>
                  <a:gsLst>
                    <a:gs pos="0">
                      <a:srgbClr val="DDDDDD">
                        <a:shade val="30000"/>
                        <a:satMod val="115000"/>
                      </a:srgbClr>
                    </a:gs>
                    <a:gs pos="50000">
                      <a:srgbClr val="DDDDDD">
                        <a:shade val="67500"/>
                        <a:satMod val="115000"/>
                      </a:srgbClr>
                    </a:gs>
                    <a:gs pos="100000">
                      <a:srgbClr val="DDDDDD">
                        <a:shade val="100000"/>
                        <a:satMod val="115000"/>
                      </a:srgbClr>
                    </a:gs>
                  </a:gsLst>
                  <a:lin ang="5400000" scaled="0"/>
                </a:gradFill>
              </a:ln>
              <a:gradFill>
                <a:gsLst>
                  <a:gs pos="0">
                    <a:srgbClr val="DDDDDD">
                      <a:shade val="30000"/>
                      <a:satMod val="115000"/>
                    </a:srgbClr>
                  </a:gs>
                  <a:gs pos="19000">
                    <a:srgbClr val="DDDDDD">
                      <a:shade val="67500"/>
                      <a:satMod val="115000"/>
                    </a:srgbClr>
                  </a:gs>
                  <a:gs pos="100000">
                    <a:srgbClr val="DDDDDD">
                      <a:shade val="100000"/>
                      <a:satMod val="115000"/>
                    </a:srgb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35E266-822D-9075-5A6B-2DF92C6CEDB3}"/>
              </a:ext>
            </a:extLst>
          </p:cNvPr>
          <p:cNvGraphicFramePr>
            <a:graphicFrameLocks noGrp="1"/>
          </p:cNvGraphicFramePr>
          <p:nvPr/>
        </p:nvGraphicFramePr>
        <p:xfrm>
          <a:off x="3053670" y="1692807"/>
          <a:ext cx="304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F77294-FC82-AD1A-20E8-3646E448EF13}"/>
              </a:ext>
            </a:extLst>
          </p:cNvPr>
          <p:cNvGraphicFramePr>
            <a:graphicFrameLocks noGrp="1"/>
          </p:cNvGraphicFramePr>
          <p:nvPr/>
        </p:nvGraphicFramePr>
        <p:xfrm>
          <a:off x="3053670" y="95857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86615B-879A-2759-DC17-7D0B455E0AC6}"/>
              </a:ext>
            </a:extLst>
          </p:cNvPr>
          <p:cNvGraphicFramePr>
            <a:graphicFrameLocks noGrp="1"/>
          </p:cNvGraphicFramePr>
          <p:nvPr/>
        </p:nvGraphicFramePr>
        <p:xfrm>
          <a:off x="7136658" y="1690533"/>
          <a:ext cx="200167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5402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99627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1E7027F-A131-11AE-3CF3-1E63DA2EE3B3}"/>
              </a:ext>
            </a:extLst>
          </p:cNvPr>
          <p:cNvGraphicFramePr>
            <a:graphicFrameLocks noGrp="1"/>
          </p:cNvGraphicFramePr>
          <p:nvPr/>
        </p:nvGraphicFramePr>
        <p:xfrm>
          <a:off x="3043813" y="2324876"/>
          <a:ext cx="304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CAAD586-2C50-927B-4E6B-BB401F01BEB5}"/>
              </a:ext>
            </a:extLst>
          </p:cNvPr>
          <p:cNvGraphicFramePr>
            <a:graphicFrameLocks noGrp="1"/>
          </p:cNvGraphicFramePr>
          <p:nvPr/>
        </p:nvGraphicFramePr>
        <p:xfrm>
          <a:off x="4059813" y="3735351"/>
          <a:ext cx="203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949FB2-AD97-AC59-2DC1-BD1321F0D6B8}"/>
              </a:ext>
            </a:extLst>
          </p:cNvPr>
          <p:cNvGraphicFramePr>
            <a:graphicFrameLocks noGrp="1"/>
          </p:cNvGraphicFramePr>
          <p:nvPr/>
        </p:nvGraphicFramePr>
        <p:xfrm>
          <a:off x="7136658" y="2288316"/>
          <a:ext cx="200167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5402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99627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304385-EC73-E794-48F0-4E6CDA4B5C4A}"/>
              </a:ext>
            </a:extLst>
          </p:cNvPr>
          <p:cNvGraphicFramePr>
            <a:graphicFrameLocks noGrp="1"/>
          </p:cNvGraphicFramePr>
          <p:nvPr/>
        </p:nvGraphicFramePr>
        <p:xfrm>
          <a:off x="6172203" y="1686560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776B179-A407-D2D3-C7D3-B07472D18694}"/>
              </a:ext>
            </a:extLst>
          </p:cNvPr>
          <p:cNvGraphicFramePr>
            <a:graphicFrameLocks noGrp="1"/>
          </p:cNvGraphicFramePr>
          <p:nvPr/>
        </p:nvGraphicFramePr>
        <p:xfrm>
          <a:off x="4069670" y="3036199"/>
          <a:ext cx="203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2BC665C-9703-9DF0-0D93-1822AC0A3F43}"/>
              </a:ext>
            </a:extLst>
          </p:cNvPr>
          <p:cNvGraphicFramePr>
            <a:graphicFrameLocks noGrp="1"/>
          </p:cNvGraphicFramePr>
          <p:nvPr/>
        </p:nvGraphicFramePr>
        <p:xfrm>
          <a:off x="3053671" y="3036199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157BAC8-46A5-C02A-D8D6-BB50F3298F1D}"/>
              </a:ext>
            </a:extLst>
          </p:cNvPr>
          <p:cNvGraphicFramePr>
            <a:graphicFrameLocks noGrp="1"/>
          </p:cNvGraphicFramePr>
          <p:nvPr/>
        </p:nvGraphicFramePr>
        <p:xfrm>
          <a:off x="8229600" y="3036199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437A335-759A-A936-8DA3-9629F2AD1508}"/>
              </a:ext>
            </a:extLst>
          </p:cNvPr>
          <p:cNvGraphicFramePr>
            <a:graphicFrameLocks noGrp="1"/>
          </p:cNvGraphicFramePr>
          <p:nvPr/>
        </p:nvGraphicFramePr>
        <p:xfrm>
          <a:off x="7134384" y="3036199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6D49505-18B0-F415-9F0D-7747EE467F91}"/>
              </a:ext>
            </a:extLst>
          </p:cNvPr>
          <p:cNvGraphicFramePr>
            <a:graphicFrameLocks noGrp="1"/>
          </p:cNvGraphicFramePr>
          <p:nvPr/>
        </p:nvGraphicFramePr>
        <p:xfrm>
          <a:off x="5192940" y="4320881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C68B343-2C5F-6631-4F1C-4555CCF3F62C}"/>
              </a:ext>
            </a:extLst>
          </p:cNvPr>
          <p:cNvGraphicFramePr>
            <a:graphicFrameLocks noGrp="1"/>
          </p:cNvGraphicFramePr>
          <p:nvPr/>
        </p:nvGraphicFramePr>
        <p:xfrm>
          <a:off x="4069671" y="4320743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703CBC3-7479-10EF-57D3-CD4242585D00}"/>
              </a:ext>
            </a:extLst>
          </p:cNvPr>
          <p:cNvGraphicFramePr>
            <a:graphicFrameLocks noGrp="1"/>
          </p:cNvGraphicFramePr>
          <p:nvPr/>
        </p:nvGraphicFramePr>
        <p:xfrm>
          <a:off x="3053671" y="4321710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DCC8293-D36A-FEBC-5A24-9CA3405A4393}"/>
              </a:ext>
            </a:extLst>
          </p:cNvPr>
          <p:cNvGraphicFramePr>
            <a:graphicFrameLocks noGrp="1"/>
          </p:cNvGraphicFramePr>
          <p:nvPr/>
        </p:nvGraphicFramePr>
        <p:xfrm>
          <a:off x="6172203" y="4320743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569BBD1-74C4-44AB-44E2-AB544B40BB7A}"/>
              </a:ext>
            </a:extLst>
          </p:cNvPr>
          <p:cNvCxnSpPr>
            <a:endCxn id="26" idx="0"/>
          </p:cNvCxnSpPr>
          <p:nvPr/>
        </p:nvCxnSpPr>
        <p:spPr>
          <a:xfrm rot="5400000">
            <a:off x="3050701" y="3864374"/>
            <a:ext cx="914671" cy="12700"/>
          </a:xfrm>
          <a:prstGeom prst="bentConnector3">
            <a:avLst>
              <a:gd name="adj1" fmla="val 10520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4466171-ADF1-BBCE-ED2E-0F86F34E560E}"/>
              </a:ext>
            </a:extLst>
          </p:cNvPr>
          <p:cNvCxnSpPr/>
          <p:nvPr/>
        </p:nvCxnSpPr>
        <p:spPr>
          <a:xfrm rot="5400000">
            <a:off x="7145398" y="3857058"/>
            <a:ext cx="914671" cy="12700"/>
          </a:xfrm>
          <a:prstGeom prst="bentConnector3">
            <a:avLst>
              <a:gd name="adj1" fmla="val 10520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F048F53-6C0A-309F-BAB6-7E97E0EA747C}"/>
              </a:ext>
            </a:extLst>
          </p:cNvPr>
          <p:cNvCxnSpPr/>
          <p:nvPr/>
        </p:nvCxnSpPr>
        <p:spPr>
          <a:xfrm rot="5400000">
            <a:off x="8220280" y="3879986"/>
            <a:ext cx="914671" cy="12700"/>
          </a:xfrm>
          <a:prstGeom prst="bentConnector3">
            <a:avLst>
              <a:gd name="adj1" fmla="val 10520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72CB6F5-0A51-F39C-0C30-19675078FAD4}"/>
              </a:ext>
            </a:extLst>
          </p:cNvPr>
          <p:cNvGraphicFramePr>
            <a:graphicFrameLocks noGrp="1"/>
          </p:cNvGraphicFramePr>
          <p:nvPr/>
        </p:nvGraphicFramePr>
        <p:xfrm>
          <a:off x="7134384" y="4320743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40D7FF-FAE7-01E1-4BC9-8E7778AA773F}"/>
              </a:ext>
            </a:extLst>
          </p:cNvPr>
          <p:cNvGraphicFramePr>
            <a:graphicFrameLocks noGrp="1"/>
          </p:cNvGraphicFramePr>
          <p:nvPr/>
        </p:nvGraphicFramePr>
        <p:xfrm>
          <a:off x="8229600" y="4320743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D1593B7-BB0F-0926-DC77-498CDA844F91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69836" y="3201276"/>
            <a:ext cx="2300609" cy="12856"/>
          </a:xfrm>
          <a:prstGeom prst="bentConnector3">
            <a:avLst>
              <a:gd name="adj1" fmla="val -4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9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358816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2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1: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0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-1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3359345" y="3657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99.99 &lt; 129.99 (True)</a:t>
            </a:r>
          </a:p>
          <a:p>
            <a:pPr algn="ctr"/>
            <a:r>
              <a:rPr lang="en-IN" sz="2000" dirty="0"/>
              <a:t>i +=1</a:t>
            </a:r>
          </a:p>
        </p:txBody>
      </p:sp>
    </p:spTree>
    <p:extLst>
      <p:ext uri="{BB962C8B-B14F-4D97-AF65-F5344CB8AC3E}">
        <p14:creationId xmlns:p14="http://schemas.microsoft.com/office/powerpoint/2010/main" val="319860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1: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0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0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3657600" y="358261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99.99 &lt; 129.99 (True)</a:t>
            </a:r>
          </a:p>
          <a:p>
            <a:pPr algn="ctr"/>
            <a:r>
              <a:rPr lang="en-IN" sz="2000" dirty="0"/>
              <a:t>i +=1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3107961" y="358261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6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2: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1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0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4648200" y="358261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49.95 &lt; 129.99 (True)</a:t>
            </a:r>
          </a:p>
          <a:p>
            <a:pPr algn="ctr"/>
            <a:r>
              <a:rPr lang="en-IN" sz="2000" dirty="0"/>
              <a:t>i +=1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3107961" y="358261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0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2: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1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1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4648200" y="358261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49.95 &lt; 129.99 (True)</a:t>
            </a:r>
          </a:p>
          <a:p>
            <a:pPr algn="ctr"/>
            <a:r>
              <a:rPr lang="en-IN" sz="2000" dirty="0"/>
              <a:t>i +=1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4038600" y="358261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68323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tructures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structures theme" id="{939B6FE3-A835-4553-9753-D4260A394AB3}" vid="{2727FFDC-77D8-4F59-9509-23D6CB42A8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1052</Words>
  <Application>Microsoft Office PowerPoint</Application>
  <PresentationFormat>Widescreen</PresentationFormat>
  <Paragraphs>521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Lucida Sans Unicode</vt:lpstr>
      <vt:lpstr>Microsoft Sans Serif</vt:lpstr>
      <vt:lpstr>Wingdings</vt:lpstr>
      <vt:lpstr>data structures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Abokar Sharif</dc:creator>
  <cp:lastModifiedBy>Abokar Sharif</cp:lastModifiedBy>
  <cp:revision>5</cp:revision>
  <dcterms:created xsi:type="dcterms:W3CDTF">2024-12-23T10:43:25Z</dcterms:created>
  <dcterms:modified xsi:type="dcterms:W3CDTF">2024-12-23T13:31:49Z</dcterms:modified>
</cp:coreProperties>
</file>