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469" r:id="rId2"/>
    <p:sldId id="470" r:id="rId3"/>
    <p:sldId id="471" r:id="rId4"/>
    <p:sldId id="465" r:id="rId5"/>
    <p:sldId id="466" r:id="rId6"/>
    <p:sldId id="4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21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0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65463" y="5944782"/>
            <a:ext cx="6531187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FBB79A">
              <a:alpha val="3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47987" y="5939091"/>
            <a:ext cx="4870027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8"/>
            <a:ext cx="4528312" cy="10660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728"/>
            <a:ext cx="4494048" cy="1073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4910" y="1465834"/>
            <a:ext cx="7827433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2268" y="1788616"/>
            <a:ext cx="656759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6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38100" y="4953001"/>
            <a:ext cx="12230776" cy="1902714"/>
            <a:chOff x="-28575" y="4953000"/>
            <a:chExt cx="9173082" cy="1902714"/>
          </a:xfrm>
        </p:grpSpPr>
        <p:sp>
          <p:nvSpPr>
            <p:cNvPr id="4" name="object 4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FBB79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20"/>
              <a:ext cx="9141714" cy="185699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75" y="5003796"/>
              <a:ext cx="9143999" cy="802043"/>
            </a:xfrm>
            <a:prstGeom prst="rect">
              <a:avLst/>
            </a:prstGeom>
          </p:spPr>
        </p:pic>
      </p:grpSp>
      <p:sp>
        <p:nvSpPr>
          <p:cNvPr id="11" name="Title 4"/>
          <p:cNvSpPr txBox="1">
            <a:spLocks/>
          </p:cNvSpPr>
          <p:nvPr/>
        </p:nvSpPr>
        <p:spPr>
          <a:xfrm>
            <a:off x="2133600" y="2133600"/>
            <a:ext cx="7848600" cy="173486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rPr>
              <a:t>How to write an </a:t>
            </a:r>
          </a:p>
          <a:p>
            <a:pPr algn="ctr"/>
            <a:r>
              <a:rPr lang="en-US" sz="540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rPr>
              <a:t>Algorithm</a:t>
            </a:r>
            <a:endParaRPr lang="en-IN" sz="540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256" y="1136670"/>
            <a:ext cx="5859473" cy="473398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304165" algn="ctr"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b="1" u="sng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</a:t>
            </a:r>
          </a:p>
          <a:p>
            <a:pPr marL="725805" marR="304165" lvl="1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Conceptual: </a:t>
            </a:r>
          </a:p>
          <a:p>
            <a:pPr marL="1183005" marR="304165" lvl="2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 step-by-step procedure for solving a problem.</a:t>
            </a:r>
          </a:p>
          <a:p>
            <a:pPr marL="725805" marR="304165" lvl="1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Language-independent: </a:t>
            </a:r>
          </a:p>
          <a:p>
            <a:pPr marL="1183005" marR="304165" lvl="2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Can be described in natural language, pseudocode, or a flowchart, etc.</a:t>
            </a:r>
          </a:p>
          <a:p>
            <a:pPr marL="725805" marR="304165" lvl="1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Purpose: </a:t>
            </a:r>
          </a:p>
          <a:p>
            <a:pPr marL="1183005" marR="304165" lvl="2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Serves as a detailed plan or set of instructions to solve a particular problem and outlines the logical steps and rules needed to arrive at a solution.</a:t>
            </a: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Algorithm vs. Program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2CA2AB-C5A2-9D02-8BDC-150B0E345511}"/>
              </a:ext>
            </a:extLst>
          </p:cNvPr>
          <p:cNvSpPr txBox="1"/>
          <p:nvPr/>
        </p:nvSpPr>
        <p:spPr>
          <a:xfrm>
            <a:off x="5977720" y="1136670"/>
            <a:ext cx="6075530" cy="442621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304165" algn="ctr"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b="1" u="sng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</a:p>
          <a:p>
            <a:pPr marL="268605" marR="304165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Concrete: </a:t>
            </a:r>
          </a:p>
          <a:p>
            <a:pPr marL="1183005" marR="304165" lvl="2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 program is the written code in a specific programming language.</a:t>
            </a:r>
          </a:p>
          <a:p>
            <a:pPr marL="268605" marR="304165" indent="-256540" algn="just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Language-Specific:</a:t>
            </a:r>
          </a:p>
          <a:p>
            <a:pPr marL="725805" marR="304165" lvl="1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Programs are written in specific programming languages (e.g., Python, C++, Java).</a:t>
            </a:r>
          </a:p>
          <a:p>
            <a:pPr marL="268605" marR="304165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Purpose: </a:t>
            </a:r>
          </a:p>
          <a:p>
            <a:pPr marL="725805" marR="304165" lvl="1" indent="-256540"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Translates the steps and rules defined by the algorithm into a specific programming language that a computer can execute.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8A79D0-A03A-EE23-DA05-8713DFC53EE6}"/>
              </a:ext>
            </a:extLst>
          </p:cNvPr>
          <p:cNvCxnSpPr>
            <a:cxnSpLocks/>
          </p:cNvCxnSpPr>
          <p:nvPr/>
        </p:nvCxnSpPr>
        <p:spPr>
          <a:xfrm>
            <a:off x="5909483" y="1136670"/>
            <a:ext cx="0" cy="473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4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199" y="1136671"/>
            <a:ext cx="5859473" cy="35881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304165" algn="ctr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b="1" u="sng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b="1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469265" marR="304165" lvl="1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 Factorial(n)</a:t>
            </a:r>
          </a:p>
          <a:p>
            <a:pPr marL="469265" marR="304165" lvl="1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IF n equals 0 THEN</a:t>
            </a:r>
          </a:p>
          <a:p>
            <a:pPr marL="469265" marR="304165" lvl="1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    RETURN 1</a:t>
            </a:r>
          </a:p>
          <a:p>
            <a:pPr marL="469265" marR="304165" lvl="1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ELSE</a:t>
            </a:r>
          </a:p>
          <a:p>
            <a:pPr marL="469265" marR="304165" lvl="1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    RETURN n * Factorial(n - 1)</a:t>
            </a:r>
          </a:p>
          <a:p>
            <a:pPr marL="469265" marR="304165" lvl="1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END IF</a:t>
            </a:r>
          </a:p>
          <a:p>
            <a:pPr marL="469265" marR="304165" lvl="1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END FUNCTION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Algorithm vs. Program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B2CA2AB-C5A2-9D02-8BDC-150B0E345511}"/>
              </a:ext>
            </a:extLst>
          </p:cNvPr>
          <p:cNvSpPr txBox="1"/>
          <p:nvPr/>
        </p:nvSpPr>
        <p:spPr>
          <a:xfrm>
            <a:off x="5977720" y="1136670"/>
            <a:ext cx="6075530" cy="452687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065" marR="304165" algn="ctr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400" b="1" u="sng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b="1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)) 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b="1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8A79D0-A03A-EE23-DA05-8713DFC53EE6}"/>
              </a:ext>
            </a:extLst>
          </p:cNvPr>
          <p:cNvCxnSpPr>
            <a:cxnSpLocks/>
          </p:cNvCxnSpPr>
          <p:nvPr/>
        </p:nvCxnSpPr>
        <p:spPr>
          <a:xfrm>
            <a:off x="5786651" y="1136670"/>
            <a:ext cx="0" cy="452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342" y="805217"/>
            <a:ext cx="8236457" cy="60914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265" marR="304165" indent="-45720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+mj-lt"/>
              <a:buAutoNum type="arabicPeriod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Natural Language Description:</a:t>
            </a:r>
          </a:p>
          <a:p>
            <a:pPr marL="926465" marR="304165" lvl="1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Writing the algorithm step-by-step in plain English.</a:t>
            </a:r>
          </a:p>
          <a:p>
            <a:pPr marL="469265" marR="304165" indent="-45720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+mj-lt"/>
              <a:buAutoNum type="arabicPeriod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Flowcharts:</a:t>
            </a:r>
          </a:p>
          <a:p>
            <a:pPr marL="926465" marR="304165" lvl="1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diagrams with shapes like rectangles, diamonds, and arrows to visually represent the flow of logic.</a:t>
            </a:r>
          </a:p>
          <a:p>
            <a:pPr marL="469265" marR="304165" indent="-45720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+mj-lt"/>
              <a:buAutoNum type="arabicPeriod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Pseudocode:</a:t>
            </a:r>
          </a:p>
          <a:p>
            <a:pPr marL="926465" marR="304165" lvl="1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a mix of natural language and programming-like structures without strict syntax of a specific programming language</a:t>
            </a:r>
          </a:p>
          <a:p>
            <a:pPr marL="469265" marR="304165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+mj-lt"/>
              <a:buAutoNum type="arabicPeriod"/>
              <a:tabLst>
                <a:tab pos="269240" algn="l"/>
              </a:tabLst>
            </a:pPr>
            <a:r>
              <a:rPr lang="en-US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Code Implementation:</a:t>
            </a:r>
          </a:p>
          <a:p>
            <a:pPr marL="926465" marR="304165" lvl="1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Writing the algorithm directly in a programming language like Python, Java, or C++.</a:t>
            </a:r>
          </a:p>
          <a:p>
            <a:pPr marL="469265" marR="304165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+mj-lt"/>
              <a:buAutoNum type="arabicPeriod"/>
              <a:tabLst>
                <a:tab pos="269240" algn="l"/>
              </a:tabLst>
            </a:pPr>
            <a:r>
              <a:rPr lang="en-US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Decision Tables:</a:t>
            </a:r>
          </a:p>
          <a:p>
            <a:pPr marL="926465" marR="304165" lvl="1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a tabular format to represent different conditions and their corresponding actions.</a:t>
            </a:r>
          </a:p>
          <a:p>
            <a:pPr marL="469265" marR="304165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+mj-lt"/>
              <a:buAutoNum type="arabicPeriod"/>
              <a:tabLst>
                <a:tab pos="269240" algn="l"/>
              </a:tabLst>
            </a:pPr>
            <a:endParaRPr lang="en-US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Common Ways to Write Algorithms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5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342" y="914401"/>
            <a:ext cx="8236457" cy="462113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265" marR="304165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A structured, text-based format that mixes natural language with programming-like constructs.</a:t>
            </a:r>
            <a:endParaRPr lang="en-US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469265" marR="304165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 provides a clear outline of the algorithm's steps while allowing flexibility in how it's written, making it easy to convert into actual code.</a:t>
            </a:r>
          </a:p>
          <a:p>
            <a:pPr marL="469265" marR="304165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Example: </a:t>
            </a: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Check if a Number is Even or Odd</a:t>
            </a:r>
          </a:p>
          <a:p>
            <a:pPr marL="12065" marR="304165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000" b="1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IF number MOD 2 == 0 THEN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Print "Even"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ELSE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Print "Odd"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z="20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ENDIF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Pseudocode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342" y="914401"/>
            <a:ext cx="8236457" cy="557011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265" marR="304165" indent="-4572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Finding the Sum of Elements in an Array: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SET sum to 0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FOR each element in the array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ADD element to sum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END FOR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RETURN sum</a:t>
            </a:r>
          </a:p>
          <a:p>
            <a:pPr marL="354965" marR="304165" indent="-342900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Arial" panose="020B0604020202020204" pitchFamily="34" charset="0"/>
              <a:buChar char="•"/>
              <a:tabLst>
                <a:tab pos="269240" algn="l"/>
              </a:tabLst>
            </a:pPr>
            <a:r>
              <a:rPr lang="en-US" sz="20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Factorial Calculation (Using Recursion):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 Factorial(n)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IF n equals 0 THEN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    RETURN 1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ELSE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    RETURN n * Factorial(n - 1)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   END IF</a:t>
            </a:r>
          </a:p>
          <a:p>
            <a:pPr marL="926465" marR="304165" lvl="2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r>
              <a:rPr lang="en-US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END FUNCTION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Pseudocode examples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7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tructures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tructures theme" id="{939B6FE3-A835-4553-9753-D4260A394AB3}" vid="{2727FFDC-77D8-4F59-9509-23D6CB42A8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structures theme</Template>
  <TotalTime>1385</TotalTime>
  <Words>422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Lucida Sans Unicode</vt:lpstr>
      <vt:lpstr>Microsoft Sans Serif</vt:lpstr>
      <vt:lpstr>data structures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Abokar Sharif</dc:creator>
  <cp:lastModifiedBy>Abokar Sharif</cp:lastModifiedBy>
  <cp:revision>26</cp:revision>
  <dcterms:created xsi:type="dcterms:W3CDTF">2024-12-23T10:43:25Z</dcterms:created>
  <dcterms:modified xsi:type="dcterms:W3CDTF">2024-12-27T11:16:14Z</dcterms:modified>
</cp:coreProperties>
</file>