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6/11/relationships/changesInfo" Target="changesInfos/changesInfo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kar Sharif" userId="6a335f785890c88f" providerId="LiveId" clId="{2B40251F-C07C-4251-B462-5BC2D9A48671}"/>
    <pc:docChg chg="modSld">
      <pc:chgData name="Abokar Sharif" userId="6a335f785890c88f" providerId="LiveId" clId="{2B40251F-C07C-4251-B462-5BC2D9A48671}" dt="2021-08-18T12:56:39.744" v="17" actId="20577"/>
      <pc:docMkLst>
        <pc:docMk/>
      </pc:docMkLst>
      <pc:sldChg chg="modSp mod">
        <pc:chgData name="Abokar Sharif" userId="6a335f785890c88f" providerId="LiveId" clId="{2B40251F-C07C-4251-B462-5BC2D9A48671}" dt="2021-08-18T12:51:09.620" v="3" actId="20577"/>
        <pc:sldMkLst>
          <pc:docMk/>
          <pc:sldMk cId="0" sldId="280"/>
        </pc:sldMkLst>
        <pc:spChg chg="mod">
          <ac:chgData name="Abokar Sharif" userId="6a335f785890c88f" providerId="LiveId" clId="{2B40251F-C07C-4251-B462-5BC2D9A48671}" dt="2021-08-18T12:51:09.620" v="3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Abokar Sharif" userId="6a335f785890c88f" providerId="LiveId" clId="{2B40251F-C07C-4251-B462-5BC2D9A48671}" dt="2021-08-18T12:52:58.624" v="9" actId="20577"/>
        <pc:sldMkLst>
          <pc:docMk/>
          <pc:sldMk cId="0" sldId="281"/>
        </pc:sldMkLst>
        <pc:spChg chg="mod">
          <ac:chgData name="Abokar Sharif" userId="6a335f785890c88f" providerId="LiveId" clId="{2B40251F-C07C-4251-B462-5BC2D9A48671}" dt="2021-08-18T12:52:58.624" v="9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Abokar Sharif" userId="6a335f785890c88f" providerId="LiveId" clId="{2B40251F-C07C-4251-B462-5BC2D9A48671}" dt="2021-08-18T12:53:26.723" v="13" actId="20577"/>
        <pc:sldMkLst>
          <pc:docMk/>
          <pc:sldMk cId="0" sldId="282"/>
        </pc:sldMkLst>
        <pc:graphicFrameChg chg="modGraphic">
          <ac:chgData name="Abokar Sharif" userId="6a335f785890c88f" providerId="LiveId" clId="{2B40251F-C07C-4251-B462-5BC2D9A48671}" dt="2021-08-18T12:53:26.723" v="13" actId="20577"/>
          <ac:graphicFrameMkLst>
            <pc:docMk/>
            <pc:sldMk cId="0" sldId="282"/>
            <ac:graphicFrameMk id="3" creationId="{00000000-0000-0000-0000-000000000000}"/>
          </ac:graphicFrameMkLst>
        </pc:graphicFrameChg>
      </pc:sldChg>
      <pc:sldChg chg="modSp mod">
        <pc:chgData name="Abokar Sharif" userId="6a335f785890c88f" providerId="LiveId" clId="{2B40251F-C07C-4251-B462-5BC2D9A48671}" dt="2021-08-18T12:56:39.744" v="17" actId="20577"/>
        <pc:sldMkLst>
          <pc:docMk/>
          <pc:sldMk cId="0" sldId="283"/>
        </pc:sldMkLst>
        <pc:spChg chg="mod">
          <ac:chgData name="Abokar Sharif" userId="6a335f785890c88f" providerId="LiveId" clId="{2B40251F-C07C-4251-B462-5BC2D9A48671}" dt="2021-08-18T12:56:39.744" v="17" actId="20577"/>
          <ac:spMkLst>
            <pc:docMk/>
            <pc:sldMk cId="0" sldId="283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832" y="688974"/>
            <a:ext cx="54152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694" y="1391386"/>
            <a:ext cx="8182610" cy="452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069" y="414273"/>
            <a:ext cx="4991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UNIT-1:</a:t>
            </a:r>
            <a:r>
              <a:rPr spc="-60" dirty="0"/>
              <a:t> </a:t>
            </a:r>
            <a:r>
              <a:rPr spc="-3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6689"/>
            <a:ext cx="7987030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popula</a:t>
            </a:r>
            <a:r>
              <a:rPr sz="3200" spc="-95" dirty="0">
                <a:latin typeface="Times New Roman"/>
                <a:cs typeface="Times New Roman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200" dirty="0">
                <a:latin typeface="Times New Roman"/>
                <a:cs typeface="Times New Roman"/>
              </a:rPr>
              <a:t>o</a:t>
            </a:r>
            <a:r>
              <a:rPr sz="3200" spc="-155" dirty="0">
                <a:latin typeface="Times New Roman"/>
                <a:cs typeface="Times New Roman"/>
              </a:rPr>
              <a:t>g</a:t>
            </a:r>
            <a:r>
              <a:rPr sz="3200" spc="-105" dirty="0">
                <a:latin typeface="Times New Roman"/>
                <a:cs typeface="Times New Roman"/>
              </a:rPr>
              <a:t>ra</a:t>
            </a:r>
            <a:r>
              <a:rPr sz="3200" spc="-195" dirty="0">
                <a:latin typeface="Times New Roman"/>
                <a:cs typeface="Times New Roman"/>
              </a:rPr>
              <a:t>mmin</a:t>
            </a:r>
            <a:r>
              <a:rPr sz="3200" spc="-180" dirty="0">
                <a:latin typeface="Times New Roman"/>
                <a:cs typeface="Times New Roman"/>
              </a:rPr>
              <a:t>g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l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ng</a:t>
            </a:r>
            <a:r>
              <a:rPr sz="3200" spc="-190" dirty="0">
                <a:latin typeface="Times New Roman"/>
                <a:cs typeface="Times New Roman"/>
              </a:rPr>
              <a:t>u</a:t>
            </a:r>
            <a:r>
              <a:rPr sz="3200" spc="-225" dirty="0">
                <a:latin typeface="Times New Roman"/>
                <a:cs typeface="Times New Roman"/>
              </a:rPr>
              <a:t>ag</a:t>
            </a:r>
            <a:r>
              <a:rPr sz="3200" spc="-270" dirty="0">
                <a:latin typeface="Times New Roman"/>
                <a:cs typeface="Times New Roman"/>
              </a:rPr>
              <a:t>e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It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4" dirty="0">
                <a:latin typeface="Times New Roman"/>
                <a:cs typeface="Times New Roman"/>
              </a:rPr>
              <a:t>was  </a:t>
            </a:r>
            <a:r>
              <a:rPr sz="3200" spc="-90" dirty="0">
                <a:latin typeface="Times New Roman"/>
                <a:cs typeface="Times New Roman"/>
              </a:rPr>
              <a:t>c</a:t>
            </a:r>
            <a:r>
              <a:rPr sz="3200" spc="-100" dirty="0">
                <a:latin typeface="Times New Roman"/>
                <a:cs typeface="Times New Roman"/>
              </a:rPr>
              <a:t>r</a:t>
            </a:r>
            <a:r>
              <a:rPr sz="3200" spc="-190" dirty="0">
                <a:latin typeface="Times New Roman"/>
                <a:cs typeface="Times New Roman"/>
              </a:rPr>
              <a:t>e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ted </a:t>
            </a:r>
            <a:r>
              <a:rPr sz="3200" spc="-225" dirty="0">
                <a:latin typeface="Times New Roman"/>
                <a:cs typeface="Times New Roman"/>
              </a:rPr>
              <a:t>b</a:t>
            </a:r>
            <a:r>
              <a:rPr sz="3200" spc="-265" dirty="0">
                <a:latin typeface="Times New Roman"/>
                <a:cs typeface="Times New Roman"/>
              </a:rPr>
              <a:t>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Gui</a:t>
            </a:r>
            <a:r>
              <a:rPr sz="3200" spc="-175" dirty="0">
                <a:latin typeface="Times New Roman"/>
                <a:cs typeface="Times New Roman"/>
              </a:rPr>
              <a:t>d</a:t>
            </a:r>
            <a:r>
              <a:rPr sz="3200" spc="-135" dirty="0">
                <a:latin typeface="Times New Roman"/>
                <a:cs typeface="Times New Roman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25" dirty="0">
                <a:latin typeface="Times New Roman"/>
                <a:cs typeface="Times New Roman"/>
              </a:rPr>
              <a:t>v</a:t>
            </a:r>
            <a:r>
              <a:rPr sz="3200" spc="-185" dirty="0">
                <a:latin typeface="Times New Roman"/>
                <a:cs typeface="Times New Roman"/>
              </a:rPr>
              <a:t>a</a:t>
            </a:r>
            <a:r>
              <a:rPr sz="3200" spc="-204" dirty="0">
                <a:latin typeface="Times New Roman"/>
                <a:cs typeface="Times New Roman"/>
              </a:rPr>
              <a:t>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35" dirty="0">
                <a:latin typeface="Times New Roman"/>
                <a:cs typeface="Times New Roman"/>
              </a:rPr>
              <a:t>Ros</a:t>
            </a:r>
            <a:r>
              <a:rPr sz="3200" spc="-165" dirty="0">
                <a:latin typeface="Times New Roman"/>
                <a:cs typeface="Times New Roman"/>
              </a:rPr>
              <a:t>s</a:t>
            </a:r>
            <a:r>
              <a:rPr sz="3200" spc="-160" dirty="0">
                <a:latin typeface="Times New Roman"/>
                <a:cs typeface="Times New Roman"/>
              </a:rPr>
              <a:t>um</a:t>
            </a:r>
            <a:r>
              <a:rPr sz="3200" spc="135" dirty="0">
                <a:latin typeface="Times New Roman"/>
                <a:cs typeface="Times New Roman"/>
              </a:rPr>
              <a:t>,</a:t>
            </a:r>
            <a:r>
              <a:rPr sz="3200" spc="-24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</a:t>
            </a:r>
            <a:r>
              <a:rPr sz="3200" spc="-180" dirty="0">
                <a:latin typeface="Times New Roman"/>
                <a:cs typeface="Times New Roman"/>
              </a:rPr>
              <a:t>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14" dirty="0">
                <a:latin typeface="Times New Roman"/>
                <a:cs typeface="Times New Roman"/>
              </a:rPr>
              <a:t>el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270" dirty="0">
                <a:latin typeface="Times New Roman"/>
                <a:cs typeface="Times New Roman"/>
              </a:rPr>
              <a:t>a</a:t>
            </a:r>
            <a:r>
              <a:rPr sz="3200" spc="-229" dirty="0">
                <a:latin typeface="Times New Roman"/>
                <a:cs typeface="Times New Roman"/>
              </a:rPr>
              <a:t>s</a:t>
            </a:r>
            <a:r>
              <a:rPr sz="3200" spc="-130" dirty="0">
                <a:latin typeface="Times New Roman"/>
                <a:cs typeface="Times New Roman"/>
              </a:rPr>
              <a:t>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1</a:t>
            </a:r>
            <a:r>
              <a:rPr sz="3200" spc="-150" dirty="0">
                <a:latin typeface="Times New Roman"/>
                <a:cs typeface="Times New Roman"/>
              </a:rPr>
              <a:t>9</a:t>
            </a:r>
            <a:r>
              <a:rPr sz="3200" spc="-45" dirty="0">
                <a:latin typeface="Times New Roman"/>
                <a:cs typeface="Times New Roman"/>
              </a:rPr>
              <a:t>91.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95" dirty="0">
                <a:latin typeface="Times New Roman"/>
                <a:cs typeface="Times New Roman"/>
              </a:rPr>
              <a:t>It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use</a:t>
            </a:r>
            <a:r>
              <a:rPr sz="3200" spc="-175" dirty="0">
                <a:latin typeface="Times New Roman"/>
                <a:cs typeface="Times New Roman"/>
              </a:rPr>
              <a:t>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fo</a:t>
            </a:r>
            <a:r>
              <a:rPr sz="3200" spc="-140" dirty="0">
                <a:latin typeface="Times New Roman"/>
                <a:cs typeface="Times New Roman"/>
              </a:rPr>
              <a:t>r</a:t>
            </a:r>
            <a:r>
              <a:rPr sz="3200" spc="4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285" dirty="0">
                <a:latin typeface="Times New Roman"/>
                <a:cs typeface="Times New Roman"/>
              </a:rPr>
              <a:t>w</a:t>
            </a:r>
            <a:r>
              <a:rPr sz="3200" spc="-145" dirty="0">
                <a:latin typeface="Times New Roman"/>
                <a:cs typeface="Times New Roman"/>
              </a:rPr>
              <a:t>eb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d</a:t>
            </a:r>
            <a:r>
              <a:rPr sz="3200" spc="-185" dirty="0">
                <a:latin typeface="Times New Roman"/>
                <a:cs typeface="Times New Roman"/>
              </a:rPr>
              <a:t>e</a:t>
            </a: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110" dirty="0">
                <a:latin typeface="Times New Roman"/>
                <a:cs typeface="Times New Roman"/>
              </a:rPr>
              <a:t>el</a:t>
            </a:r>
            <a:r>
              <a:rPr sz="3200" spc="-170" dirty="0">
                <a:latin typeface="Times New Roman"/>
                <a:cs typeface="Times New Roman"/>
              </a:rPr>
              <a:t>o</a:t>
            </a:r>
            <a:r>
              <a:rPr sz="3200" spc="-150" dirty="0">
                <a:latin typeface="Times New Roman"/>
                <a:cs typeface="Times New Roman"/>
              </a:rPr>
              <a:t>pme</a:t>
            </a:r>
            <a:r>
              <a:rPr sz="3200" spc="-145" dirty="0">
                <a:latin typeface="Times New Roman"/>
                <a:cs typeface="Times New Roman"/>
              </a:rPr>
              <a:t>n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(se</a:t>
            </a:r>
            <a:r>
              <a:rPr sz="3200" spc="40" dirty="0">
                <a:latin typeface="Times New Roman"/>
                <a:cs typeface="Times New Roman"/>
              </a:rPr>
              <a:t>r</a:t>
            </a: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50" dirty="0">
                <a:latin typeface="Times New Roman"/>
                <a:cs typeface="Times New Roman"/>
              </a:rPr>
              <a:t>e</a:t>
            </a:r>
            <a:r>
              <a:rPr sz="3200" spc="-40" dirty="0">
                <a:latin typeface="Times New Roman"/>
                <a:cs typeface="Times New Roman"/>
              </a:rPr>
              <a:t>r</a:t>
            </a:r>
            <a:r>
              <a:rPr sz="3200" spc="-65" dirty="0">
                <a:latin typeface="Times New Roman"/>
                <a:cs typeface="Times New Roman"/>
              </a:rPr>
              <a:t>-</a:t>
            </a:r>
            <a:r>
              <a:rPr sz="3200" spc="-100" dirty="0">
                <a:latin typeface="Times New Roman"/>
                <a:cs typeface="Times New Roman"/>
              </a:rPr>
              <a:t>side),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25" dirty="0">
                <a:latin typeface="Times New Roman"/>
                <a:cs typeface="Times New Roman"/>
              </a:rPr>
              <a:t>soft</a:t>
            </a:r>
            <a:r>
              <a:rPr sz="3200" spc="-280" dirty="0">
                <a:latin typeface="Times New Roman"/>
                <a:cs typeface="Times New Roman"/>
              </a:rPr>
              <a:t>w</a:t>
            </a:r>
            <a:r>
              <a:rPr sz="3200" spc="-130" dirty="0">
                <a:latin typeface="Times New Roman"/>
                <a:cs typeface="Times New Roman"/>
              </a:rPr>
              <a:t>a</a:t>
            </a:r>
            <a:r>
              <a:rPr sz="3200" spc="-125" dirty="0">
                <a:latin typeface="Times New Roman"/>
                <a:cs typeface="Times New Roman"/>
              </a:rPr>
              <a:t>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d</a:t>
            </a:r>
            <a:r>
              <a:rPr sz="3200" spc="-175" dirty="0">
                <a:latin typeface="Times New Roman"/>
                <a:cs typeface="Times New Roman"/>
              </a:rPr>
              <a:t>e</a:t>
            </a: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120" dirty="0">
                <a:latin typeface="Times New Roman"/>
                <a:cs typeface="Times New Roman"/>
              </a:rPr>
              <a:t>elo</a:t>
            </a:r>
            <a:r>
              <a:rPr sz="3200" spc="-165" dirty="0">
                <a:latin typeface="Times New Roman"/>
                <a:cs typeface="Times New Roman"/>
              </a:rPr>
              <a:t>p</a:t>
            </a:r>
            <a:r>
              <a:rPr sz="3200" spc="-60" dirty="0">
                <a:latin typeface="Times New Roman"/>
                <a:cs typeface="Times New Roman"/>
              </a:rPr>
              <a:t>ment,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25" dirty="0">
                <a:latin typeface="Times New Roman"/>
                <a:cs typeface="Times New Roman"/>
              </a:rPr>
              <a:t>Mathematics,etc.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489" y="688974"/>
            <a:ext cx="4066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35" dirty="0"/>
              <a:t>Indentation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20979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185" dirty="0">
                <a:latin typeface="Times New Roman"/>
                <a:cs typeface="Times New Roman"/>
              </a:rPr>
              <a:t>pa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-120" dirty="0">
                <a:latin typeface="Times New Roman"/>
                <a:cs typeface="Times New Roman"/>
              </a:rPr>
              <a:t>ramme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 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leas</a:t>
            </a:r>
            <a:r>
              <a:rPr sz="2600" spc="-8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286385" marR="2884170" indent="74295">
              <a:lnSpc>
                <a:spcPct val="1000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int("Fi</a:t>
            </a:r>
            <a:r>
              <a:rPr sz="2600" spc="-19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!</a:t>
            </a:r>
            <a:r>
              <a:rPr sz="2600" spc="-30" dirty="0">
                <a:latin typeface="Times New Roman"/>
                <a:cs typeface="Times New Roman"/>
              </a:rPr>
              <a:t>") 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int("Fi</a:t>
            </a:r>
            <a:r>
              <a:rPr sz="2600" spc="-19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!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286385" marR="40284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85" dirty="0">
                <a:latin typeface="Times New Roman"/>
                <a:cs typeface="Times New Roman"/>
              </a:rPr>
              <a:t>Fi</a:t>
            </a:r>
            <a:r>
              <a:rPr sz="2600" spc="-285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85" dirty="0">
                <a:latin typeface="Times New Roman"/>
                <a:cs typeface="Times New Roman"/>
              </a:rPr>
              <a:t>o!  </a:t>
            </a:r>
            <a:r>
              <a:rPr sz="2600" spc="-190" dirty="0">
                <a:latin typeface="Times New Roman"/>
                <a:cs typeface="Times New Roman"/>
              </a:rPr>
              <a:t>Fi</a:t>
            </a:r>
            <a:r>
              <a:rPr sz="2600" spc="-28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o!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7" y="202819"/>
            <a:ext cx="469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Tuple</a:t>
            </a:r>
            <a:r>
              <a:rPr sz="3600" spc="-40" dirty="0"/>
              <a:t> </a:t>
            </a:r>
            <a:r>
              <a:rPr sz="3600" spc="-70" dirty="0"/>
              <a:t>Items</a:t>
            </a:r>
            <a:r>
              <a:rPr sz="3600" spc="-30" dirty="0"/>
              <a:t> </a:t>
            </a:r>
            <a:r>
              <a:rPr sz="3600" spc="30" dirty="0"/>
              <a:t>-</a:t>
            </a:r>
            <a:r>
              <a:rPr sz="3600" spc="-5" dirty="0"/>
              <a:t> </a:t>
            </a:r>
            <a:r>
              <a:rPr sz="3600" spc="-40" dirty="0"/>
              <a:t>Data</a:t>
            </a:r>
            <a:r>
              <a:rPr sz="3600" spc="-45" dirty="0"/>
              <a:t> </a:t>
            </a:r>
            <a:r>
              <a:rPr sz="3600" spc="-65" dirty="0"/>
              <a:t>Types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839"/>
            <a:ext cx="6169025" cy="41255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typ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734695" indent="-274320">
              <a:lnSpc>
                <a:spcPct val="109700"/>
              </a:lnSpc>
              <a:spcBef>
                <a:spcPts val="29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String,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boolean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types: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("ap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ple2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9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ple3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31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F</a:t>
            </a:r>
            <a:r>
              <a:rPr sz="2600" spc="-150" dirty="0">
                <a:latin typeface="Times New Roman"/>
                <a:cs typeface="Times New Roman"/>
              </a:rPr>
              <a:t>als</a:t>
            </a:r>
            <a:r>
              <a:rPr sz="2600" spc="-22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F</a:t>
            </a:r>
            <a:r>
              <a:rPr sz="2600" spc="-135" dirty="0">
                <a:latin typeface="Times New Roman"/>
                <a:cs typeface="Times New Roman"/>
              </a:rPr>
              <a:t>alse)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ai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typ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s: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192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strings,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integers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boolean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5" dirty="0">
                <a:latin typeface="Times New Roman"/>
                <a:cs typeface="Times New Roman"/>
              </a:rPr>
              <a:t>"</a:t>
            </a:r>
            <a:r>
              <a:rPr sz="2600" spc="-170" dirty="0">
                <a:latin typeface="Times New Roman"/>
                <a:cs typeface="Times New Roman"/>
              </a:rPr>
              <a:t>abc</a:t>
            </a:r>
            <a:r>
              <a:rPr sz="2600" spc="7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34</a:t>
            </a:r>
            <a:r>
              <a:rPr sz="2600" spc="135" dirty="0">
                <a:latin typeface="Times New Roman"/>
                <a:cs typeface="Times New Roman"/>
              </a:rPr>
              <a:t>,</a:t>
            </a:r>
            <a:r>
              <a:rPr sz="2600" spc="-31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40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"male</a:t>
            </a:r>
            <a:r>
              <a:rPr sz="2600" spc="-85" dirty="0">
                <a:latin typeface="Times New Roman"/>
                <a:cs typeface="Times New Roman"/>
              </a:rPr>
              <a:t>"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8922"/>
            <a:ext cx="7505065" cy="57823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10" dirty="0">
                <a:latin typeface="Times New Roman"/>
                <a:cs typeface="Times New Roman"/>
              </a:rPr>
              <a:t>Access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Items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referring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index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number,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squ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bra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85" dirty="0">
                <a:latin typeface="Times New Roman"/>
                <a:cs typeface="Times New Roman"/>
              </a:rPr>
              <a:t>et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2025650" indent="-274320">
              <a:lnSpc>
                <a:spcPct val="99700"/>
              </a:lnSpc>
              <a:spcBef>
                <a:spcPts val="254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second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tuple: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("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85" dirty="0">
                <a:latin typeface="Times New Roman"/>
                <a:cs typeface="Times New Roman"/>
              </a:rPr>
              <a:t>print(tuple[1])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20" dirty="0">
                <a:latin typeface="Times New Roman"/>
                <a:cs typeface="Times New Roman"/>
              </a:rPr>
              <a:t>Negative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Indexing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Nega</a:t>
            </a:r>
            <a:r>
              <a:rPr sz="2600" spc="-80" dirty="0">
                <a:latin typeface="Times New Roman"/>
                <a:cs typeface="Times New Roman"/>
              </a:rPr>
              <a:t>ti</a:t>
            </a:r>
            <a:r>
              <a:rPr sz="2600" spc="-20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</a:t>
            </a:r>
            <a:r>
              <a:rPr sz="2600" spc="-140" dirty="0">
                <a:latin typeface="Times New Roman"/>
                <a:cs typeface="Times New Roman"/>
              </a:rPr>
              <a:t>x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me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sta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3987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-1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refers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last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item,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-2 </a:t>
            </a:r>
            <a:r>
              <a:rPr sz="2600" spc="-85" dirty="0">
                <a:latin typeface="Times New Roman"/>
                <a:cs typeface="Times New Roman"/>
              </a:rPr>
              <a:t>refers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second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last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h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las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6385" marR="266319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85" dirty="0">
                <a:latin typeface="Times New Roman"/>
                <a:cs typeface="Times New Roman"/>
              </a:rPr>
              <a:t>print(tuple[-1])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8922"/>
            <a:ext cx="7507605" cy="63671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35" dirty="0">
                <a:latin typeface="Times New Roman"/>
                <a:cs typeface="Times New Roman"/>
              </a:rPr>
              <a:t>Range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Indexes</a:t>
            </a:r>
            <a:endParaRPr sz="2600">
              <a:latin typeface="Times New Roman"/>
              <a:cs typeface="Times New Roman"/>
            </a:endParaRPr>
          </a:p>
          <a:p>
            <a:pPr marL="286385" marR="44577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range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indexes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sta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whe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5" dirty="0">
                <a:latin typeface="Times New Roman"/>
                <a:cs typeface="Times New Roman"/>
              </a:rPr>
              <a:t>g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84835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range,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new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ified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762635">
              <a:lnSpc>
                <a:spcPts val="3410"/>
              </a:lnSpc>
              <a:spcBef>
                <a:spcPts val="114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Ret</a:t>
            </a:r>
            <a:r>
              <a:rPr sz="2600" spc="-105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hird,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50" dirty="0">
                <a:latin typeface="Times New Roman"/>
                <a:cs typeface="Times New Roman"/>
              </a:rPr>
              <a:t>u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th,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fif</a:t>
            </a:r>
            <a:r>
              <a:rPr sz="2600" spc="-12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55" dirty="0">
                <a:latin typeface="Times New Roman"/>
                <a:cs typeface="Times New Roman"/>
              </a:rPr>
              <a:t> item: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65" dirty="0">
                <a:latin typeface="Times New Roman"/>
                <a:cs typeface="Times New Roman"/>
              </a:rPr>
              <a:t>"melon"</a:t>
            </a:r>
            <a:r>
              <a:rPr sz="2600" spc="-3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80" dirty="0">
                <a:latin typeface="Times New Roman"/>
                <a:cs typeface="Times New Roman"/>
              </a:rPr>
              <a:t>print(tuple[2:5])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example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beginning.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("apple",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"cherry",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"orange",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"kiwi",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65" dirty="0">
                <a:latin typeface="Times New Roman"/>
                <a:cs typeface="Times New Roman"/>
              </a:rPr>
              <a:t>"melon"</a:t>
            </a:r>
            <a:r>
              <a:rPr sz="2600" spc="-3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80" dirty="0">
                <a:latin typeface="Times New Roman"/>
                <a:cs typeface="Times New Roman"/>
              </a:rPr>
              <a:t>print(tuple[:4])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"cherry",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"orange“)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51354"/>
            <a:ext cx="7560309" cy="61328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b="1" spc="-35" dirty="0">
                <a:latin typeface="Times New Roman"/>
                <a:cs typeface="Times New Roman"/>
              </a:rPr>
              <a:t>Range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Negative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Indexes</a:t>
            </a:r>
            <a:endParaRPr sz="2400">
              <a:latin typeface="Times New Roman"/>
              <a:cs typeface="Times New Roman"/>
            </a:endParaRPr>
          </a:p>
          <a:p>
            <a:pPr marL="286385" marR="259079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70" dirty="0">
                <a:latin typeface="Times New Roman"/>
                <a:cs typeface="Times New Roman"/>
              </a:rPr>
              <a:t>Specify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negative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indexes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you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want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start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search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60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 </a:t>
            </a:r>
            <a:r>
              <a:rPr sz="2400" b="1" spc="-22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exam</a:t>
            </a:r>
            <a:r>
              <a:rPr sz="2400" spc="-114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etu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items</a:t>
            </a:r>
            <a:r>
              <a:rPr sz="2400" spc="-75" dirty="0">
                <a:latin typeface="Times New Roman"/>
                <a:cs typeface="Times New Roman"/>
              </a:rPr>
              <a:t> f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ind</a:t>
            </a:r>
            <a:r>
              <a:rPr sz="2400" spc="-100" dirty="0">
                <a:latin typeface="Times New Roman"/>
                <a:cs typeface="Times New Roman"/>
              </a:rPr>
              <a:t>ex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-</a:t>
            </a:r>
            <a:r>
              <a:rPr sz="2400" spc="-105" dirty="0">
                <a:latin typeface="Times New Roman"/>
                <a:cs typeface="Times New Roman"/>
              </a:rPr>
              <a:t>4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(incl</a:t>
            </a:r>
            <a:r>
              <a:rPr sz="2400" spc="-12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ded</a:t>
            </a:r>
            <a:r>
              <a:rPr sz="2400" spc="-45" dirty="0">
                <a:latin typeface="Times New Roman"/>
                <a:cs typeface="Times New Roman"/>
              </a:rPr>
              <a:t>) 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100" dirty="0">
                <a:latin typeface="Times New Roman"/>
                <a:cs typeface="Times New Roman"/>
              </a:rPr>
              <a:t>dex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105" dirty="0">
                <a:latin typeface="Times New Roman"/>
                <a:cs typeface="Times New Roman"/>
              </a:rPr>
              <a:t>1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(exclu</a:t>
            </a:r>
            <a:r>
              <a:rPr sz="2400" spc="-110" dirty="0">
                <a:latin typeface="Times New Roman"/>
                <a:cs typeface="Times New Roman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ed)</a:t>
            </a:r>
            <a:endParaRPr sz="2400">
              <a:latin typeface="Times New Roman"/>
              <a:cs typeface="Times New Roman"/>
            </a:endParaRPr>
          </a:p>
          <a:p>
            <a:pPr marL="80645" marR="255270" indent="-68580">
              <a:lnSpc>
                <a:spcPts val="3190"/>
              </a:lnSpc>
              <a:spcBef>
                <a:spcPts val="130"/>
              </a:spcBef>
            </a:pP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("apple",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"banana",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"cherry",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"orange",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"kiwi",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"melon",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"mango")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435"/>
              </a:lnSpc>
            </a:pPr>
            <a:r>
              <a:rPr sz="2400" spc="-70" dirty="0">
                <a:latin typeface="Times New Roman"/>
                <a:cs typeface="Times New Roman"/>
              </a:rPr>
              <a:t>print(tuple[-4:-1])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90" dirty="0">
                <a:latin typeface="Times New Roman"/>
                <a:cs typeface="Times New Roman"/>
              </a:rPr>
              <a:t>ora</a:t>
            </a:r>
            <a:r>
              <a:rPr sz="2400" spc="-60" dirty="0">
                <a:latin typeface="Times New Roman"/>
                <a:cs typeface="Times New Roman"/>
              </a:rPr>
              <a:t>nge",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"</a:t>
            </a:r>
            <a:r>
              <a:rPr sz="2400" spc="-80" dirty="0">
                <a:latin typeface="Times New Roman"/>
                <a:cs typeface="Times New Roman"/>
              </a:rPr>
              <a:t>k</a:t>
            </a:r>
            <a:r>
              <a:rPr sz="2400" spc="-55" dirty="0">
                <a:latin typeface="Times New Roman"/>
                <a:cs typeface="Times New Roman"/>
              </a:rPr>
              <a:t>iwi",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</a:t>
            </a:r>
            <a:r>
              <a:rPr sz="2400" spc="-95" dirty="0">
                <a:latin typeface="Times New Roman"/>
                <a:cs typeface="Times New Roman"/>
              </a:rPr>
              <a:t>melo</a:t>
            </a:r>
            <a:r>
              <a:rPr sz="2400" spc="-110" dirty="0">
                <a:latin typeface="Times New Roman"/>
                <a:cs typeface="Times New Roman"/>
              </a:rPr>
              <a:t>n</a:t>
            </a:r>
            <a:r>
              <a:rPr sz="2400" spc="-185" dirty="0">
                <a:latin typeface="Times New Roman"/>
                <a:cs typeface="Times New Roman"/>
              </a:rPr>
              <a:t>“)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25" dirty="0">
                <a:latin typeface="Times New Roman"/>
                <a:cs typeface="Times New Roman"/>
              </a:rPr>
              <a:t>Check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if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Item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Exists</a:t>
            </a:r>
            <a:endParaRPr sz="2400">
              <a:latin typeface="Times New Roman"/>
              <a:cs typeface="Times New Roman"/>
            </a:endParaRPr>
          </a:p>
          <a:p>
            <a:pPr marL="286385" marR="115379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425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de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mi</a:t>
            </a:r>
            <a:r>
              <a:rPr sz="2400" spc="-114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25" dirty="0">
                <a:latin typeface="Times New Roman"/>
                <a:cs typeface="Times New Roman"/>
              </a:rPr>
              <a:t>pecifi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item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esent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14" dirty="0">
                <a:latin typeface="Times New Roman"/>
                <a:cs typeface="Times New Roman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e 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k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y</a:t>
            </a:r>
            <a:r>
              <a:rPr sz="2400" spc="-295" dirty="0">
                <a:latin typeface="Times New Roman"/>
                <a:cs typeface="Times New Roman"/>
              </a:rPr>
              <a:t>w</a:t>
            </a:r>
            <a:r>
              <a:rPr sz="2400" spc="-55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d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1937385">
              <a:lnSpc>
                <a:spcPts val="3190"/>
              </a:lnSpc>
              <a:spcBef>
                <a:spcPts val="12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Che</a:t>
            </a:r>
            <a:r>
              <a:rPr sz="2400" spc="-65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135" dirty="0">
                <a:latin typeface="Times New Roman"/>
                <a:cs typeface="Times New Roman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le</a:t>
            </a:r>
            <a:r>
              <a:rPr sz="2400" spc="-70" dirty="0">
                <a:latin typeface="Times New Roman"/>
                <a:cs typeface="Times New Roman"/>
              </a:rPr>
              <a:t>"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esent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30" dirty="0">
                <a:latin typeface="Times New Roman"/>
                <a:cs typeface="Times New Roman"/>
              </a:rPr>
              <a:t>: 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("a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ple"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"</a:t>
            </a:r>
            <a:r>
              <a:rPr sz="2400" spc="-60" dirty="0">
                <a:latin typeface="Times New Roman"/>
                <a:cs typeface="Times New Roman"/>
              </a:rPr>
              <a:t>b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"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"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-80" dirty="0">
                <a:latin typeface="Times New Roman"/>
                <a:cs typeface="Times New Roman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45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y")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155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"a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ple"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this</a:t>
            </a:r>
            <a:r>
              <a:rPr sz="2400" spc="-70" dirty="0">
                <a:latin typeface="Times New Roman"/>
                <a:cs typeface="Times New Roman"/>
              </a:rPr>
              <a:t>tupl</a:t>
            </a:r>
            <a:r>
              <a:rPr sz="2400" spc="-75" dirty="0">
                <a:latin typeface="Times New Roman"/>
                <a:cs typeface="Times New Roman"/>
              </a:rPr>
              <a:t>e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735"/>
              </a:lnSpc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5" dirty="0">
                <a:latin typeface="Times New Roman"/>
                <a:cs typeface="Times New Roman"/>
              </a:rPr>
              <a:t>"</a:t>
            </a:r>
            <a:r>
              <a:rPr sz="2400" spc="-64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es,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'ap</a:t>
            </a:r>
            <a:r>
              <a:rPr sz="2400" spc="-120" dirty="0">
                <a:latin typeface="Times New Roman"/>
                <a:cs typeface="Times New Roman"/>
              </a:rPr>
              <a:t>p</a:t>
            </a:r>
            <a:r>
              <a:rPr sz="2400" spc="-80" dirty="0">
                <a:latin typeface="Times New Roman"/>
                <a:cs typeface="Times New Roman"/>
              </a:rPr>
              <a:t>le</a:t>
            </a:r>
            <a:r>
              <a:rPr sz="2400" spc="-40" dirty="0">
                <a:latin typeface="Times New Roman"/>
                <a:cs typeface="Times New Roman"/>
              </a:rPr>
              <a:t>'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uits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-25" dirty="0">
                <a:latin typeface="Times New Roman"/>
                <a:cs typeface="Times New Roman"/>
              </a:rPr>
              <a:t>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465059" cy="55441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50" dirty="0">
                <a:latin typeface="Times New Roman"/>
                <a:cs typeface="Times New Roman"/>
              </a:rPr>
              <a:t>Chang</a:t>
            </a:r>
            <a:r>
              <a:rPr sz="2600" b="1" spc="-35" dirty="0">
                <a:latin typeface="Times New Roman"/>
                <a:cs typeface="Times New Roman"/>
              </a:rPr>
              <a:t>e</a:t>
            </a:r>
            <a:r>
              <a:rPr sz="2600" b="1" spc="-40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390" dirty="0">
                <a:latin typeface="Times New Roman"/>
                <a:cs typeface="Times New Roman"/>
              </a:rPr>
              <a:t> </a:t>
            </a:r>
            <a:r>
              <a:rPr sz="2600" b="1" spc="-545" dirty="0">
                <a:latin typeface="Times New Roman"/>
                <a:cs typeface="Times New Roman"/>
              </a:rPr>
              <a:t>V</a:t>
            </a:r>
            <a:r>
              <a:rPr sz="2600" b="1" spc="-10" dirty="0">
                <a:latin typeface="Times New Roman"/>
                <a:cs typeface="Times New Roman"/>
              </a:rPr>
              <a:t>alues</a:t>
            </a:r>
            <a:endParaRPr sz="2600">
              <a:latin typeface="Times New Roman"/>
              <a:cs typeface="Times New Roman"/>
            </a:endParaRPr>
          </a:p>
          <a:p>
            <a:pPr marL="286385" marR="4762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Once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70" dirty="0">
                <a:latin typeface="Times New Roman"/>
                <a:cs typeface="Times New Roman"/>
              </a:rPr>
              <a:t>created,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114" dirty="0">
                <a:latin typeface="Times New Roman"/>
                <a:cs typeface="Times New Roman"/>
              </a:rPr>
              <a:t>cannot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95" dirty="0">
                <a:latin typeface="Times New Roman"/>
                <a:cs typeface="Times New Roman"/>
              </a:rPr>
              <a:t>its </a:t>
            </a:r>
            <a:r>
              <a:rPr sz="2600" spc="-135" dirty="0">
                <a:latin typeface="Times New Roman"/>
                <a:cs typeface="Times New Roman"/>
              </a:rPr>
              <a:t>values.Tuples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unch</a:t>
            </a:r>
            <a:r>
              <a:rPr sz="2600" b="1" spc="-10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nge</a:t>
            </a:r>
            <a:r>
              <a:rPr sz="2600" b="1" spc="-40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b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im</a:t>
            </a:r>
            <a:r>
              <a:rPr sz="2600" b="1" spc="-85" dirty="0">
                <a:latin typeface="Times New Roman"/>
                <a:cs typeface="Times New Roman"/>
              </a:rPr>
              <a:t>m</a:t>
            </a:r>
            <a:r>
              <a:rPr sz="2600" b="1" spc="-20" dirty="0">
                <a:latin typeface="Times New Roman"/>
                <a:cs typeface="Times New Roman"/>
              </a:rPr>
              <a:t>ut</a:t>
            </a:r>
            <a:r>
              <a:rPr sz="2600" b="1" spc="-65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b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4000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But you </a:t>
            </a:r>
            <a:r>
              <a:rPr sz="2600" spc="-155" dirty="0">
                <a:latin typeface="Times New Roman"/>
                <a:cs typeface="Times New Roman"/>
              </a:rPr>
              <a:t>can </a:t>
            </a:r>
            <a:r>
              <a:rPr sz="2600" spc="-95" dirty="0">
                <a:latin typeface="Times New Roman"/>
                <a:cs typeface="Times New Roman"/>
              </a:rPr>
              <a:t>convert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tuple into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0" dirty="0">
                <a:latin typeface="Times New Roman"/>
                <a:cs typeface="Times New Roman"/>
              </a:rPr>
              <a:t>list,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ba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Convert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able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it: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y")</a:t>
            </a:r>
            <a:endParaRPr sz="2600">
              <a:latin typeface="Times New Roman"/>
              <a:cs typeface="Times New Roman"/>
            </a:endParaRPr>
          </a:p>
          <a:p>
            <a:pPr marL="12700" marR="5857875">
              <a:lnSpc>
                <a:spcPts val="3720"/>
              </a:lnSpc>
              <a:spcBef>
                <a:spcPts val="220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list(</a:t>
            </a:r>
            <a:r>
              <a:rPr sz="2600" spc="-14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[</a:t>
            </a:r>
            <a:r>
              <a:rPr sz="2600" spc="-150" dirty="0">
                <a:latin typeface="Times New Roman"/>
                <a:cs typeface="Times New Roman"/>
              </a:rPr>
              <a:t>1]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204" dirty="0">
                <a:latin typeface="Times New Roman"/>
                <a:cs typeface="Times New Roman"/>
              </a:rPr>
              <a:t>wi“</a:t>
            </a:r>
            <a:endParaRPr sz="2600">
              <a:latin typeface="Times New Roman"/>
              <a:cs typeface="Times New Roman"/>
            </a:endParaRPr>
          </a:p>
          <a:p>
            <a:pPr marL="12700" marR="5967095">
              <a:lnSpc>
                <a:spcPts val="3720"/>
              </a:lnSpc>
              <a:spcBef>
                <a:spcPts val="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95" dirty="0">
                <a:latin typeface="Times New Roman"/>
                <a:cs typeface="Times New Roman"/>
              </a:rPr>
              <a:t>(y) 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("apple",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"kiwi",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"cherry")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8922"/>
            <a:ext cx="7030720" cy="60871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30" dirty="0">
                <a:latin typeface="Times New Roman"/>
                <a:cs typeface="Times New Roman"/>
              </a:rPr>
              <a:t>Add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Items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Once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created,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it.</a:t>
            </a:r>
            <a:endParaRPr sz="2600">
              <a:latin typeface="Times New Roman"/>
              <a:cs typeface="Times New Roman"/>
            </a:endParaRPr>
          </a:p>
          <a:p>
            <a:pPr marL="12700" marR="1811655">
              <a:lnSpc>
                <a:spcPct val="109200"/>
              </a:lnSpc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tuple: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y")</a:t>
            </a:r>
            <a:endParaRPr sz="2600">
              <a:latin typeface="Times New Roman"/>
              <a:cs typeface="Times New Roman"/>
            </a:endParaRPr>
          </a:p>
          <a:p>
            <a:pPr marL="12700" marR="1123315">
              <a:lnSpc>
                <a:spcPts val="3410"/>
              </a:lnSpc>
              <a:spcBef>
                <a:spcPts val="160"/>
              </a:spcBef>
            </a:pPr>
            <a:r>
              <a:rPr sz="2600" spc="-90" dirty="0">
                <a:latin typeface="Times New Roman"/>
                <a:cs typeface="Times New Roman"/>
              </a:rPr>
              <a:t>tuple.append("orange")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440" dirty="0">
                <a:latin typeface="Times New Roman"/>
                <a:cs typeface="Times New Roman"/>
              </a:rPr>
              <a:t>#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raise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print(tuple)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410"/>
              </a:lnSpc>
            </a:pPr>
            <a:r>
              <a:rPr sz="2600" spc="-160" dirty="0">
                <a:latin typeface="Times New Roman"/>
                <a:cs typeface="Times New Roman"/>
              </a:rPr>
              <a:t>But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convert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"orange",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b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into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 marR="2463165">
              <a:lnSpc>
                <a:spcPct val="109200"/>
              </a:lnSpc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list</a:t>
            </a:r>
            <a:r>
              <a:rPr sz="2600" spc="-95" dirty="0">
                <a:latin typeface="Times New Roman"/>
                <a:cs typeface="Times New Roman"/>
              </a:rPr>
              <a:t>(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 marR="4665345">
              <a:lnSpc>
                <a:spcPts val="3410"/>
              </a:lnSpc>
              <a:spcBef>
                <a:spcPts val="160"/>
              </a:spcBef>
            </a:pP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-35" dirty="0">
                <a:latin typeface="Times New Roman"/>
                <a:cs typeface="Times New Roman"/>
              </a:rPr>
              <a:t>.</a:t>
            </a:r>
            <a:r>
              <a:rPr sz="2600" spc="-7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nd</a:t>
            </a:r>
            <a:r>
              <a:rPr sz="2600" spc="-90" dirty="0">
                <a:latin typeface="Times New Roman"/>
                <a:cs typeface="Times New Roman"/>
              </a:rPr>
              <a:t>("oran</a:t>
            </a:r>
            <a:r>
              <a:rPr sz="2600" spc="-125" dirty="0">
                <a:latin typeface="Times New Roman"/>
                <a:cs typeface="Times New Roman"/>
              </a:rPr>
              <a:t>g</a:t>
            </a:r>
            <a:r>
              <a:rPr sz="2600" spc="-45" dirty="0">
                <a:latin typeface="Times New Roman"/>
                <a:cs typeface="Times New Roman"/>
              </a:rPr>
              <a:t>e")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(y)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('apple',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'orange')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63779"/>
            <a:ext cx="7519034" cy="614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Times New Roman"/>
                <a:cs typeface="Times New Roman"/>
              </a:rPr>
              <a:t>Un</a:t>
            </a:r>
            <a:r>
              <a:rPr sz="2400" b="1" spc="15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ac</a:t>
            </a:r>
            <a:r>
              <a:rPr sz="2400" b="1" spc="-5" dirty="0">
                <a:latin typeface="Times New Roman"/>
                <a:cs typeface="Times New Roman"/>
              </a:rPr>
              <a:t>k</a:t>
            </a:r>
            <a:r>
              <a:rPr sz="2400" b="1" spc="25" dirty="0">
                <a:latin typeface="Times New Roman"/>
                <a:cs typeface="Times New Roman"/>
              </a:rPr>
              <a:t>ing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a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465" dirty="0">
                <a:latin typeface="Times New Roman"/>
                <a:cs typeface="Times New Roman"/>
              </a:rPr>
              <a:t>T</a:t>
            </a:r>
            <a:r>
              <a:rPr sz="2400" b="1" spc="35" dirty="0">
                <a:latin typeface="Times New Roman"/>
                <a:cs typeface="Times New Roman"/>
              </a:rPr>
              <a:t>uple</a:t>
            </a:r>
            <a:endParaRPr sz="2400">
              <a:latin typeface="Times New Roman"/>
              <a:cs typeface="Times New Roman"/>
            </a:endParaRPr>
          </a:p>
          <a:p>
            <a:pPr marL="286385" marR="330200" indent="-274320">
              <a:lnSpc>
                <a:spcPct val="8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05" dirty="0">
                <a:latin typeface="Times New Roman"/>
                <a:cs typeface="Times New Roman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</a:t>
            </a:r>
            <a:r>
              <a:rPr sz="2400" spc="-7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tupl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no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mal</a:t>
            </a:r>
            <a:r>
              <a:rPr sz="2400" spc="-130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as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140" dirty="0">
                <a:latin typeface="Times New Roman"/>
                <a:cs typeface="Times New Roman"/>
              </a:rPr>
              <a:t>ign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40" dirty="0">
                <a:latin typeface="Times New Roman"/>
                <a:cs typeface="Times New Roman"/>
              </a:rPr>
              <a:t>alue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it</a:t>
            </a:r>
            <a:r>
              <a:rPr sz="2400" spc="150" dirty="0">
                <a:latin typeface="Times New Roman"/>
                <a:cs typeface="Times New Roman"/>
              </a:rPr>
              <a:t>.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is  </a:t>
            </a:r>
            <a:r>
              <a:rPr sz="2400" spc="-12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150" dirty="0">
                <a:latin typeface="Times New Roman"/>
                <a:cs typeface="Times New Roman"/>
              </a:rPr>
              <a:t>pa</a:t>
            </a:r>
            <a:r>
              <a:rPr sz="2400" spc="-90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ki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g"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235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ac</a:t>
            </a:r>
            <a:r>
              <a:rPr sz="2400" b="1" spc="-5" dirty="0">
                <a:latin typeface="Times New Roman"/>
                <a:cs typeface="Times New Roman"/>
              </a:rPr>
              <a:t>k</a:t>
            </a:r>
            <a:r>
              <a:rPr sz="2400" b="1" spc="20" dirty="0">
                <a:latin typeface="Times New Roman"/>
                <a:cs typeface="Times New Roman"/>
              </a:rPr>
              <a:t>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a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tu</a:t>
            </a:r>
            <a:r>
              <a:rPr sz="2400" b="1" spc="35" dirty="0">
                <a:latin typeface="Times New Roman"/>
                <a:cs typeface="Times New Roman"/>
              </a:rPr>
              <a:t>p</a:t>
            </a:r>
            <a:r>
              <a:rPr sz="2400" b="1" spc="45" dirty="0">
                <a:latin typeface="Times New Roman"/>
                <a:cs typeface="Times New Roman"/>
              </a:rPr>
              <a:t>le</a:t>
            </a:r>
            <a:r>
              <a:rPr sz="2400" b="1" spc="-18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80" dirty="0">
                <a:latin typeface="Times New Roman"/>
                <a:cs typeface="Times New Roman"/>
              </a:rPr>
              <a:t>fruits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("apple",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"banana",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"cherry")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ts val="2595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85" dirty="0">
                <a:latin typeface="Times New Roman"/>
                <a:cs typeface="Times New Roman"/>
              </a:rPr>
              <a:t>But,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Python,</a:t>
            </a:r>
            <a:r>
              <a:rPr sz="2400" spc="-160" dirty="0">
                <a:latin typeface="Times New Roman"/>
                <a:cs typeface="Times New Roman"/>
              </a:rPr>
              <a:t> we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also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allowed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extract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values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back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into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595"/>
              </a:lnSpc>
            </a:pP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ia</a:t>
            </a:r>
            <a:r>
              <a:rPr sz="2400" spc="-210" dirty="0">
                <a:latin typeface="Times New Roman"/>
                <a:cs typeface="Times New Roman"/>
              </a:rPr>
              <a:t>b</a:t>
            </a:r>
            <a:r>
              <a:rPr sz="2400" spc="-125" dirty="0">
                <a:latin typeface="Times New Roman"/>
                <a:cs typeface="Times New Roman"/>
              </a:rPr>
              <a:t>le</a:t>
            </a:r>
            <a:r>
              <a:rPr sz="2400" spc="-180" dirty="0">
                <a:latin typeface="Times New Roman"/>
                <a:cs typeface="Times New Roman"/>
              </a:rPr>
              <a:t>s</a:t>
            </a:r>
            <a:r>
              <a:rPr sz="2400" spc="235" dirty="0">
                <a:latin typeface="Times New Roman"/>
                <a:cs typeface="Times New Roman"/>
              </a:rPr>
              <a:t>.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50" dirty="0">
                <a:latin typeface="Times New Roman"/>
                <a:cs typeface="Times New Roman"/>
              </a:rPr>
              <a:t>pa</a:t>
            </a:r>
            <a:r>
              <a:rPr sz="2400" spc="-90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ki</a:t>
            </a:r>
            <a:r>
              <a:rPr sz="2400" spc="-140" dirty="0">
                <a:latin typeface="Times New Roman"/>
                <a:cs typeface="Times New Roman"/>
              </a:rPr>
              <a:t>ng“.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Unpa</a:t>
            </a:r>
            <a:r>
              <a:rPr sz="2400" spc="-65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ki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3283585">
              <a:lnSpc>
                <a:spcPct val="100800"/>
              </a:lnSpc>
            </a:pPr>
            <a:r>
              <a:rPr sz="2400" spc="-80" dirty="0">
                <a:latin typeface="Times New Roman"/>
                <a:cs typeface="Times New Roman"/>
              </a:rPr>
              <a:t>fruits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("apple",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"banana",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"cherry")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(a,b,c)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fruits</a:t>
            </a:r>
            <a:endParaRPr sz="2400">
              <a:latin typeface="Times New Roman"/>
              <a:cs typeface="Times New Roman"/>
            </a:endParaRPr>
          </a:p>
          <a:p>
            <a:pPr marL="12700" marR="6470015">
              <a:lnSpc>
                <a:spcPct val="100800"/>
              </a:lnSpc>
              <a:spcBef>
                <a:spcPts val="5"/>
              </a:spcBef>
            </a:pPr>
            <a:r>
              <a:rPr sz="2400" spc="-65" dirty="0">
                <a:latin typeface="Times New Roman"/>
                <a:cs typeface="Times New Roman"/>
              </a:rPr>
              <a:t>print(a) 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print(b) 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print(c) 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Out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40" dirty="0">
                <a:latin typeface="Times New Roman"/>
                <a:cs typeface="Times New Roman"/>
              </a:rPr>
              <a:t>ut:  </a:t>
            </a:r>
            <a:r>
              <a:rPr sz="2400" spc="-120" dirty="0">
                <a:latin typeface="Times New Roman"/>
                <a:cs typeface="Times New Roman"/>
              </a:rPr>
              <a:t>apple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banana 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cherry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8922"/>
            <a:ext cx="7478395" cy="60871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Assign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rest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called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"red“.</a:t>
            </a:r>
            <a:endParaRPr sz="2600">
              <a:latin typeface="Times New Roman"/>
              <a:cs typeface="Times New Roman"/>
            </a:endParaRPr>
          </a:p>
          <a:p>
            <a:pPr marL="12700" marR="888365">
              <a:lnSpc>
                <a:spcPct val="1092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5" dirty="0">
                <a:latin typeface="Times New Roman"/>
                <a:cs typeface="Times New Roman"/>
              </a:rPr>
              <a:t>fruits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("apple",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"cherry",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"strawberry",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"raspberry")</a:t>
            </a:r>
            <a:endParaRPr sz="2600">
              <a:latin typeface="Times New Roman"/>
              <a:cs typeface="Times New Roman"/>
            </a:endParaRPr>
          </a:p>
          <a:p>
            <a:pPr marL="12700" marR="3963670">
              <a:lnSpc>
                <a:spcPct val="109200"/>
              </a:lnSpc>
            </a:pPr>
            <a:r>
              <a:rPr sz="2600" spc="-110" dirty="0">
                <a:latin typeface="Times New Roman"/>
                <a:cs typeface="Times New Roman"/>
              </a:rPr>
              <a:t>(</a:t>
            </a:r>
            <a:r>
              <a:rPr sz="2600" spc="-12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een,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90" dirty="0">
                <a:latin typeface="Times New Roman"/>
                <a:cs typeface="Times New Roman"/>
              </a:rPr>
              <a:t>ell</a:t>
            </a:r>
            <a:r>
              <a:rPr sz="2600" spc="-220" dirty="0">
                <a:latin typeface="Times New Roman"/>
                <a:cs typeface="Times New Roman"/>
              </a:rPr>
              <a:t>o</a:t>
            </a:r>
            <a:r>
              <a:rPr sz="2600" spc="-455" dirty="0">
                <a:latin typeface="Times New Roman"/>
                <a:cs typeface="Times New Roman"/>
              </a:rPr>
              <a:t>w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*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ed)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uits  </a:t>
            </a:r>
            <a:r>
              <a:rPr sz="2600" spc="-70" dirty="0">
                <a:latin typeface="Times New Roman"/>
                <a:cs typeface="Times New Roman"/>
              </a:rPr>
              <a:t>print(green)</a:t>
            </a:r>
            <a:endParaRPr sz="2600">
              <a:latin typeface="Times New Roman"/>
              <a:cs typeface="Times New Roman"/>
            </a:endParaRPr>
          </a:p>
          <a:p>
            <a:pPr marL="12700" marR="5868670">
              <a:lnSpc>
                <a:spcPct val="10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</a:t>
            </a:r>
            <a:r>
              <a:rPr sz="2600" spc="-175" dirty="0">
                <a:latin typeface="Times New Roman"/>
                <a:cs typeface="Times New Roman"/>
              </a:rPr>
              <a:t>y</a:t>
            </a:r>
            <a:r>
              <a:rPr sz="2600" spc="-90" dirty="0">
                <a:latin typeface="Times New Roman"/>
                <a:cs typeface="Times New Roman"/>
              </a:rPr>
              <a:t>ell</a:t>
            </a:r>
            <a:r>
              <a:rPr sz="2600" spc="-220" dirty="0">
                <a:latin typeface="Times New Roman"/>
                <a:cs typeface="Times New Roman"/>
              </a:rPr>
              <a:t>o</a:t>
            </a:r>
            <a:r>
              <a:rPr sz="2600" spc="-75" dirty="0">
                <a:latin typeface="Times New Roman"/>
                <a:cs typeface="Times New Roman"/>
              </a:rPr>
              <a:t>w)  </a:t>
            </a:r>
            <a:r>
              <a:rPr sz="2600" spc="-55" dirty="0">
                <a:latin typeface="Times New Roman"/>
                <a:cs typeface="Times New Roman"/>
              </a:rPr>
              <a:t>print(red) 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6645909">
              <a:lnSpc>
                <a:spcPct val="109200"/>
              </a:lnSpc>
            </a:pPr>
            <a:r>
              <a:rPr sz="2600" spc="-130" dirty="0">
                <a:latin typeface="Times New Roman"/>
                <a:cs typeface="Times New Roman"/>
              </a:rPr>
              <a:t>apple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95" dirty="0">
                <a:latin typeface="Times New Roman"/>
                <a:cs typeface="Times New Roman"/>
              </a:rPr>
              <a:t>['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'str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wbe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'raspbe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y']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added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another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last,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  <a:spcBef>
                <a:spcPts val="5"/>
              </a:spcBef>
            </a:pP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assign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until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number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left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tc</a:t>
            </a:r>
            <a:r>
              <a:rPr sz="2600" spc="-155" dirty="0">
                <a:latin typeface="Times New Roman"/>
                <a:cs typeface="Times New Roman"/>
              </a:rPr>
              <a:t>hes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lef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113270" cy="49955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Lo</a:t>
            </a:r>
            <a:r>
              <a:rPr sz="2600" b="1" spc="-50" dirty="0">
                <a:latin typeface="Times New Roman"/>
                <a:cs typeface="Times New Roman"/>
              </a:rPr>
              <a:t>o</a:t>
            </a:r>
            <a:r>
              <a:rPr sz="2600" b="1" spc="45" dirty="0">
                <a:latin typeface="Times New Roman"/>
                <a:cs typeface="Times New Roman"/>
              </a:rPr>
              <a:t>p</a:t>
            </a:r>
            <a:r>
              <a:rPr sz="2600" b="1" spc="-395" dirty="0">
                <a:latin typeface="Times New Roman"/>
                <a:cs typeface="Times New Roman"/>
              </a:rPr>
              <a:t> </a:t>
            </a:r>
            <a:r>
              <a:rPr sz="2600" b="1" spc="-130" dirty="0">
                <a:latin typeface="Times New Roman"/>
                <a:cs typeface="Times New Roman"/>
              </a:rPr>
              <a:t>Th</a:t>
            </a:r>
            <a:r>
              <a:rPr sz="2600" b="1" spc="-105" dirty="0">
                <a:latin typeface="Times New Roman"/>
                <a:cs typeface="Times New Roman"/>
              </a:rPr>
              <a:t>r</a:t>
            </a:r>
            <a:r>
              <a:rPr sz="2600" b="1" spc="45" dirty="0">
                <a:latin typeface="Times New Roman"/>
                <a:cs typeface="Times New Roman"/>
              </a:rPr>
              <a:t>ough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40" dirty="0">
                <a:latin typeface="Times New Roman"/>
                <a:cs typeface="Times New Roman"/>
              </a:rPr>
              <a:t>l</a:t>
            </a:r>
            <a:r>
              <a:rPr sz="2600" b="1" spc="60" dirty="0">
                <a:latin typeface="Times New Roman"/>
                <a:cs typeface="Times New Roman"/>
              </a:rPr>
              <a:t>e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55" dirty="0">
                <a:latin typeface="Times New Roman"/>
                <a:cs typeface="Times New Roman"/>
              </a:rPr>
              <a:t>Looping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15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for/range/while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loop.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380" dirty="0">
                <a:latin typeface="Times New Roman"/>
                <a:cs typeface="Times New Roman"/>
              </a:rPr>
              <a:t>J</a:t>
            </a:r>
            <a:r>
              <a:rPr sz="2600" b="1" spc="55" dirty="0">
                <a:latin typeface="Times New Roman"/>
                <a:cs typeface="Times New Roman"/>
              </a:rPr>
              <a:t>oin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590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w</a:t>
            </a:r>
            <a:r>
              <a:rPr sz="2600" b="1" spc="110" dirty="0">
                <a:latin typeface="Times New Roman"/>
                <a:cs typeface="Times New Roman"/>
              </a:rPr>
              <a:t>o</a:t>
            </a:r>
            <a:r>
              <a:rPr sz="2600" b="1" spc="-395" dirty="0">
                <a:latin typeface="Times New Roman"/>
                <a:cs typeface="Times New Roman"/>
              </a:rPr>
              <a:t> </a:t>
            </a:r>
            <a:r>
              <a:rPr sz="2600" b="1" spc="-500" dirty="0">
                <a:latin typeface="Times New Roman"/>
                <a:cs typeface="Times New Roman"/>
              </a:rPr>
              <a:t>T</a:t>
            </a:r>
            <a:r>
              <a:rPr sz="2600" b="1" spc="40" dirty="0">
                <a:latin typeface="Times New Roman"/>
                <a:cs typeface="Times New Roman"/>
              </a:rPr>
              <a:t>up</a:t>
            </a:r>
            <a:r>
              <a:rPr sz="2600" b="1" spc="5" dirty="0">
                <a:latin typeface="Times New Roman"/>
                <a:cs typeface="Times New Roman"/>
              </a:rPr>
              <a:t>l</a:t>
            </a:r>
            <a:r>
              <a:rPr sz="2600" b="1" spc="-5" dirty="0">
                <a:latin typeface="Times New Roman"/>
                <a:cs typeface="Times New Roman"/>
              </a:rPr>
              <a:t>es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join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two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tuples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operator:</a:t>
            </a:r>
            <a:endParaRPr sz="2600">
              <a:latin typeface="Times New Roman"/>
              <a:cs typeface="Times New Roman"/>
            </a:endParaRPr>
          </a:p>
          <a:p>
            <a:pPr marL="286385" marR="3848100" indent="-274320" algn="just">
              <a:lnSpc>
                <a:spcPct val="109600"/>
              </a:lnSpc>
              <a:spcBef>
                <a:spcPts val="3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J</a:t>
            </a:r>
            <a:r>
              <a:rPr sz="2600" spc="-114" dirty="0">
                <a:latin typeface="Times New Roman"/>
                <a:cs typeface="Times New Roman"/>
              </a:rPr>
              <a:t>oin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ple</a:t>
            </a:r>
            <a:r>
              <a:rPr sz="2600" spc="-18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75" dirty="0">
                <a:latin typeface="Times New Roman"/>
                <a:cs typeface="Times New Roman"/>
              </a:rPr>
              <a:t>"a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"b</a:t>
            </a:r>
            <a:r>
              <a:rPr sz="2600" spc="-45" dirty="0">
                <a:latin typeface="Times New Roman"/>
                <a:cs typeface="Times New Roman"/>
              </a:rPr>
              <a:t>"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"c")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(1,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  <a:p>
            <a:pPr marL="286385" marR="3790950" algn="just">
              <a:lnSpc>
                <a:spcPct val="100000"/>
              </a:lnSpc>
              <a:spcBef>
                <a:spcPts val="5"/>
              </a:spcBef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ple3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tupl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ple2  </a:t>
            </a:r>
            <a:r>
              <a:rPr sz="2600" spc="-70" dirty="0">
                <a:latin typeface="Times New Roman"/>
                <a:cs typeface="Times New Roman"/>
              </a:rPr>
              <a:t>print(tuple3)</a:t>
            </a: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('a',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'b'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'c'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576184" cy="35775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10" dirty="0">
                <a:latin typeface="Times New Roman"/>
                <a:cs typeface="Times New Roman"/>
              </a:rPr>
              <a:t>Multi</a:t>
            </a:r>
            <a:r>
              <a:rPr sz="2600" b="1" dirty="0">
                <a:latin typeface="Times New Roman"/>
                <a:cs typeface="Times New Roman"/>
              </a:rPr>
              <a:t>p</a:t>
            </a:r>
            <a:r>
              <a:rPr sz="2600" b="1" spc="-20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y</a:t>
            </a:r>
            <a:r>
              <a:rPr sz="2600" b="1" spc="-39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15" dirty="0">
                <a:latin typeface="Times New Roman"/>
                <a:cs typeface="Times New Roman"/>
              </a:rPr>
              <a:t>les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ul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ip</a:t>
            </a:r>
            <a:r>
              <a:rPr sz="2600" spc="-14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80" dirty="0">
                <a:latin typeface="Times New Roman"/>
                <a:cs typeface="Times New Roman"/>
              </a:rPr>
              <a:t>mber 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times,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6385" marR="2658745" indent="-274320" algn="just">
              <a:lnSpc>
                <a:spcPct val="109700"/>
              </a:lnSpc>
              <a:spcBef>
                <a:spcPts val="29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ltip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2: 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90" dirty="0">
                <a:latin typeface="Times New Roman"/>
                <a:cs typeface="Times New Roman"/>
              </a:rPr>
              <a:t>print(mytuple)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('apple',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'apple',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'banana',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'cherry')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889" y="338073"/>
            <a:ext cx="4060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40" dirty="0"/>
              <a:t>Indentation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6630"/>
            <a:ext cx="7841615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spaces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block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code,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otherwise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give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error.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884555" marR="2992120" indent="-523240">
              <a:lnSpc>
                <a:spcPct val="1000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int("</a:t>
            </a:r>
            <a:r>
              <a:rPr sz="2600" spc="-190" dirty="0">
                <a:latin typeface="Times New Roman"/>
                <a:cs typeface="Times New Roman"/>
              </a:rPr>
              <a:t>Fi</a:t>
            </a:r>
            <a:r>
              <a:rPr sz="2600" spc="-275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60" dirty="0">
                <a:latin typeface="Times New Roman"/>
                <a:cs typeface="Times New Roman"/>
              </a:rPr>
              <a:t>o!")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int("Fi</a:t>
            </a:r>
            <a:r>
              <a:rPr sz="2600" spc="-19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!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5" dirty="0">
                <a:latin typeface="Times New Roman"/>
                <a:cs typeface="Times New Roman"/>
              </a:rPr>
              <a:t>S</a:t>
            </a:r>
            <a:r>
              <a:rPr sz="2600" spc="-290" dirty="0">
                <a:latin typeface="Times New Roman"/>
                <a:cs typeface="Times New Roman"/>
              </a:rPr>
              <a:t>y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x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373" y="202819"/>
            <a:ext cx="2856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Tuple</a:t>
            </a:r>
            <a:r>
              <a:rPr sz="3600" spc="-80" dirty="0"/>
              <a:t> </a:t>
            </a:r>
            <a:r>
              <a:rPr sz="3600" spc="-10" dirty="0"/>
              <a:t>Methods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397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two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methods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tuples.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279650"/>
          <a:ext cx="7620000" cy="2877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90" dirty="0">
                          <a:latin typeface="Times New Roman"/>
                          <a:cs typeface="Times New Roman"/>
                        </a:rPr>
                        <a:t>count()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2324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95" dirty="0">
                          <a:latin typeface="Times New Roman"/>
                          <a:cs typeface="Times New Roman"/>
                        </a:rPr>
                        <a:t>Returns 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800" spc="-10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2800" spc="-16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800" spc="-120" dirty="0">
                          <a:latin typeface="Times New Roman"/>
                          <a:cs typeface="Times New Roman"/>
                        </a:rPr>
                        <a:t>times </a:t>
                      </a:r>
                      <a:r>
                        <a:rPr sz="2800" spc="-2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0" dirty="0">
                          <a:latin typeface="Times New Roman"/>
                          <a:cs typeface="Times New Roman"/>
                        </a:rPr>
                        <a:t>specified </a:t>
                      </a:r>
                      <a:r>
                        <a:rPr sz="2800" spc="-175" dirty="0">
                          <a:latin typeface="Times New Roman"/>
                          <a:cs typeface="Times New Roman"/>
                        </a:rPr>
                        <a:t>value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occ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spc="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tuple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105" dirty="0">
                          <a:latin typeface="Times New Roman"/>
                          <a:cs typeface="Times New Roman"/>
                        </a:rPr>
                        <a:t>index()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22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165" dirty="0">
                          <a:latin typeface="Times New Roman"/>
                          <a:cs typeface="Times New Roman"/>
                        </a:rPr>
                        <a:t>Searches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tuple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7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6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etu</a:t>
                      </a:r>
                      <a:r>
                        <a:rPr sz="2800" spc="8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position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fou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680" y="338073"/>
            <a:ext cx="3585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01039"/>
            <a:ext cx="4987290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85" dirty="0">
                <a:latin typeface="Times New Roman"/>
                <a:cs typeface="Times New Roman"/>
              </a:rPr>
              <a:t>ou  </a:t>
            </a:r>
            <a:r>
              <a:rPr sz="2600" spc="-175" dirty="0">
                <a:latin typeface="Times New Roman"/>
                <a:cs typeface="Times New Roman"/>
              </a:rPr>
              <a:t>assig</a:t>
            </a:r>
            <a:r>
              <a:rPr sz="2600" spc="-2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90" dirty="0">
                <a:latin typeface="Times New Roman"/>
                <a:cs typeface="Times New Roman"/>
              </a:rPr>
              <a:t>Hell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225" dirty="0">
                <a:latin typeface="Times New Roman"/>
                <a:cs typeface="Times New Roman"/>
              </a:rPr>
              <a:t>!“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257810">
              <a:lnSpc>
                <a:spcPct val="119300"/>
              </a:lnSpc>
            </a:pPr>
            <a:r>
              <a:rPr sz="2600" spc="-120" dirty="0">
                <a:latin typeface="Times New Roman"/>
                <a:cs typeface="Times New Roman"/>
              </a:rPr>
              <a:t>Pyt</a:t>
            </a:r>
            <a:r>
              <a:rPr sz="2600" spc="-140" dirty="0">
                <a:latin typeface="Times New Roman"/>
                <a:cs typeface="Times New Roman"/>
              </a:rPr>
              <a:t>h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mma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la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  </a:t>
            </a:r>
            <a:r>
              <a:rPr sz="2600" spc="-120" dirty="0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42"/>
            <a:ext cx="5090795" cy="187198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2993390">
              <a:lnSpc>
                <a:spcPct val="100000"/>
              </a:lnSpc>
              <a:spcBef>
                <a:spcPts val="2055"/>
              </a:spcBef>
            </a:pPr>
            <a:r>
              <a:rPr sz="3600" spc="-65" dirty="0"/>
              <a:t>Comments</a:t>
            </a:r>
            <a:endParaRPr sz="3600"/>
          </a:p>
          <a:p>
            <a:pPr marL="12700" marR="123189">
              <a:lnSpc>
                <a:spcPct val="119200"/>
              </a:lnSpc>
              <a:spcBef>
                <a:spcPts val="819"/>
              </a:spcBef>
            </a:pPr>
            <a:r>
              <a:rPr sz="2600" spc="-120" dirty="0">
                <a:solidFill>
                  <a:srgbClr val="000000"/>
                </a:solidFill>
                <a:latin typeface="Times New Roman"/>
                <a:cs typeface="Times New Roman"/>
              </a:rPr>
              <a:t>Pyth</a:t>
            </a:r>
            <a:r>
              <a:rPr sz="2600" spc="-14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600" spc="-1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90" dirty="0">
                <a:solidFill>
                  <a:srgbClr val="000000"/>
                </a:solidFill>
                <a:latin typeface="Times New Roman"/>
                <a:cs typeface="Times New Roman"/>
              </a:rPr>
              <a:t>has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000000"/>
                </a:solidFill>
                <a:latin typeface="Times New Roman"/>
                <a:cs typeface="Times New Roman"/>
              </a:rPr>
              <a:t>omme</a:t>
            </a:r>
            <a:r>
              <a:rPr sz="2600" spc="-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ting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spc="-19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150" dirty="0">
                <a:solidFill>
                  <a:srgbClr val="000000"/>
                </a:solidFill>
                <a:latin typeface="Times New Roman"/>
                <a:cs typeface="Times New Roman"/>
              </a:rPr>
              <a:t>pa</a:t>
            </a:r>
            <a:r>
              <a:rPr sz="2600" spc="-17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ility</a:t>
            </a:r>
            <a:r>
              <a:rPr sz="26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600" spc="-19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600" spc="3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the  </a:t>
            </a:r>
            <a:r>
              <a:rPr sz="2600" spc="-100" dirty="0">
                <a:solidFill>
                  <a:srgbClr val="000000"/>
                </a:solidFill>
                <a:latin typeface="Times New Roman"/>
                <a:cs typeface="Times New Roman"/>
              </a:rPr>
              <a:t>purpose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000000"/>
                </a:solidFill>
                <a:latin typeface="Times New Roman"/>
                <a:cs typeface="Times New Roman"/>
              </a:rPr>
              <a:t>in-code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000000"/>
                </a:solidFill>
                <a:latin typeface="Times New Roman"/>
                <a:cs typeface="Times New Roman"/>
              </a:rPr>
              <a:t>documentation.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94940"/>
            <a:ext cx="5090795" cy="238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120" dirty="0">
                <a:latin typeface="Times New Roman"/>
                <a:cs typeface="Times New Roman"/>
              </a:rPr>
              <a:t>Comments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#,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mmen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2366010">
              <a:lnSpc>
                <a:spcPct val="119200"/>
              </a:lnSpc>
            </a:pPr>
            <a:r>
              <a:rPr sz="2600" spc="-35" dirty="0">
                <a:latin typeface="Times New Roman"/>
                <a:cs typeface="Times New Roman"/>
              </a:rPr>
              <a:t>#This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mmen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int("Hell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260" dirty="0">
                <a:latin typeface="Times New Roman"/>
                <a:cs typeface="Times New Roman"/>
              </a:rPr>
              <a:t>,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490473"/>
            <a:ext cx="1785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5230"/>
            <a:ext cx="7237095" cy="129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se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miss</a:t>
            </a:r>
            <a:r>
              <a:rPr sz="2600" spc="-10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bel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p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8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ello  </a:t>
            </a:r>
            <a:r>
              <a:rPr sz="2600" spc="-75" dirty="0">
                <a:latin typeface="Times New Roman"/>
                <a:cs typeface="Times New Roman"/>
              </a:rPr>
              <a:t>World".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438400"/>
            <a:ext cx="3886200" cy="990600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90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int("Fi</a:t>
            </a: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ter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o!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581400"/>
            <a:ext cx="3886200" cy="1295400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205105" rIns="0" bIns="0" rtlCol="0">
            <a:spAutoFit/>
          </a:bodyPr>
          <a:lstStyle/>
          <a:p>
            <a:pPr marL="91440" marR="2100580">
              <a:lnSpc>
                <a:spcPct val="100000"/>
              </a:lnSpc>
              <a:spcBef>
                <a:spcPts val="161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itt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just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line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105400"/>
            <a:ext cx="3962400" cy="1143000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91440" marR="815975">
              <a:lnSpc>
                <a:spcPct val="100000"/>
              </a:lnSpc>
              <a:spcBef>
                <a:spcPts val="1015"/>
              </a:spcBef>
            </a:pP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Dis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1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5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spc="-13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sz="18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o  </a:t>
            </a:r>
            <a:r>
              <a:rPr sz="1800" spc="-17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ia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8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48" y="688974"/>
            <a:ext cx="539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Get</a:t>
            </a:r>
            <a:r>
              <a:rPr spc="-5" dirty="0"/>
              <a:t> </a:t>
            </a:r>
            <a:r>
              <a:rPr spc="-30" dirty="0"/>
              <a:t>the</a:t>
            </a:r>
            <a:r>
              <a:rPr spc="-10" dirty="0"/>
              <a:t> </a:t>
            </a:r>
            <a:r>
              <a:rPr spc="-55" dirty="0"/>
              <a:t>type</a:t>
            </a:r>
            <a:r>
              <a:rPr dirty="0"/>
              <a:t> </a:t>
            </a:r>
            <a:r>
              <a:rPr spc="-55" dirty="0"/>
              <a:t>of</a:t>
            </a:r>
            <a:r>
              <a:rPr spc="-10" dirty="0"/>
              <a:t> </a:t>
            </a:r>
            <a:r>
              <a:rPr spc="-50" dirty="0"/>
              <a:t>a</a:t>
            </a:r>
            <a:r>
              <a:rPr spc="-10" dirty="0"/>
              <a:t> </a:t>
            </a:r>
            <a:r>
              <a:rPr spc="-3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141"/>
            <a:ext cx="5114925" cy="475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 </a:t>
            </a:r>
            <a:r>
              <a:rPr sz="2600" spc="-95" dirty="0">
                <a:latin typeface="Times New Roman"/>
                <a:cs typeface="Times New Roman"/>
              </a:rPr>
              <a:t>get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05" dirty="0">
                <a:latin typeface="Times New Roman"/>
                <a:cs typeface="Times New Roman"/>
              </a:rPr>
              <a:t>type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type()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 dirty="0">
              <a:latin typeface="Times New Roman"/>
              <a:cs typeface="Times New Roman"/>
            </a:endParaRPr>
          </a:p>
          <a:p>
            <a:pPr marL="12700" marR="3415029">
              <a:lnSpc>
                <a:spcPts val="3720"/>
              </a:lnSpc>
              <a:spcBef>
                <a:spcPts val="225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lang="en-IN" sz="2600" spc="-170" dirty="0" err="1">
                <a:latin typeface="Times New Roman"/>
                <a:cs typeface="Times New Roman"/>
              </a:rPr>
              <a:t>bdi</a:t>
            </a:r>
            <a:r>
              <a:rPr sz="2600" spc="-245" dirty="0">
                <a:latin typeface="Times New Roman"/>
                <a:cs typeface="Times New Roman"/>
              </a:rPr>
              <a:t>“  </a:t>
            </a: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int(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175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e(x))  </a:t>
            </a:r>
            <a:r>
              <a:rPr sz="2600" spc="-80" dirty="0">
                <a:latin typeface="Times New Roman"/>
                <a:cs typeface="Times New Roman"/>
              </a:rPr>
              <a:t>print(type(y))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&lt;class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130" dirty="0">
                <a:latin typeface="Times New Roman"/>
                <a:cs typeface="Times New Roman"/>
              </a:rPr>
              <a:t>'&gt;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&lt;class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-45" dirty="0">
                <a:latin typeface="Times New Roman"/>
                <a:cs typeface="Times New Roman"/>
              </a:rPr>
              <a:t>str</a:t>
            </a:r>
            <a:r>
              <a:rPr sz="2600" spc="130" dirty="0">
                <a:latin typeface="Times New Roman"/>
                <a:cs typeface="Times New Roman"/>
              </a:rPr>
              <a:t>'&gt;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470" y="338073"/>
            <a:ext cx="3147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Case-Sensitive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01039"/>
            <a:ext cx="4007485" cy="3805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5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25" dirty="0">
                <a:latin typeface="Times New Roman"/>
                <a:cs typeface="Times New Roman"/>
              </a:rPr>
              <a:t>sensiti</a:t>
            </a:r>
            <a:r>
              <a:rPr sz="2600" spc="-225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20" dirty="0">
                <a:latin typeface="Times New Roman"/>
                <a:cs typeface="Times New Roman"/>
              </a:rPr>
              <a:t>a=4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3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lang="en-IN" sz="2600" spc="-150" dirty="0">
                <a:latin typeface="Times New Roman"/>
                <a:cs typeface="Times New Roman"/>
              </a:rPr>
              <a:t>Abdi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60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TE:</a:t>
            </a:r>
            <a:r>
              <a:rPr sz="2600" spc="-365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50" dirty="0">
                <a:latin typeface="Times New Roman"/>
                <a:cs typeface="Times New Roman"/>
              </a:rPr>
              <a:t>erw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a.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3004820">
              <a:lnSpc>
                <a:spcPct val="119300"/>
              </a:lnSpc>
            </a:pPr>
            <a:r>
              <a:rPr sz="2600" spc="-5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  </a:t>
            </a:r>
            <a:r>
              <a:rPr sz="2600" spc="-110" dirty="0">
                <a:latin typeface="Times New Roman"/>
                <a:cs typeface="Times New Roman"/>
              </a:rPr>
              <a:t>4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z="2600" spc="-150" dirty="0">
                <a:latin typeface="Times New Roman"/>
                <a:cs typeface="Times New Roman"/>
              </a:rPr>
              <a:t>Abdi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688974"/>
            <a:ext cx="5242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dirty="0"/>
              <a:t> </a:t>
            </a:r>
            <a:r>
              <a:rPr spc="35" dirty="0"/>
              <a:t>-</a:t>
            </a:r>
            <a:r>
              <a:rPr spc="-20" dirty="0"/>
              <a:t> </a:t>
            </a:r>
            <a:r>
              <a:rPr spc="-55" dirty="0"/>
              <a:t>Variable</a:t>
            </a:r>
            <a:r>
              <a:rPr spc="-10" dirty="0"/>
              <a:t> </a:t>
            </a:r>
            <a:r>
              <a:rPr spc="-55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7357"/>
            <a:ext cx="795020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9217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204" dirty="0">
                <a:latin typeface="Times New Roman"/>
                <a:cs typeface="Times New Roman"/>
              </a:rPr>
              <a:t>have 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short </a:t>
            </a:r>
            <a:r>
              <a:rPr sz="2600" spc="-145" dirty="0">
                <a:latin typeface="Times New Roman"/>
                <a:cs typeface="Times New Roman"/>
              </a:rPr>
              <a:t>name </a:t>
            </a:r>
            <a:r>
              <a:rPr sz="2600" spc="-114" dirty="0">
                <a:latin typeface="Times New Roman"/>
                <a:cs typeface="Times New Roman"/>
              </a:rPr>
              <a:t>(like </a:t>
            </a:r>
            <a:r>
              <a:rPr sz="2600" spc="-110" dirty="0">
                <a:latin typeface="Times New Roman"/>
                <a:cs typeface="Times New Roman"/>
              </a:rPr>
              <a:t>x </a:t>
            </a:r>
            <a:r>
              <a:rPr sz="2600" spc="-150" dirty="0">
                <a:latin typeface="Times New Roman"/>
                <a:cs typeface="Times New Roman"/>
              </a:rPr>
              <a:t>and </a:t>
            </a:r>
            <a:r>
              <a:rPr sz="2600" spc="-140" dirty="0">
                <a:latin typeface="Times New Roman"/>
                <a:cs typeface="Times New Roman"/>
              </a:rPr>
              <a:t>y)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more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descriptive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(age,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carname,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total_volume).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25" dirty="0">
                <a:latin typeface="Times New Roman"/>
                <a:cs typeface="Times New Roman"/>
              </a:rPr>
              <a:t>Rules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for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Python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variables:</a:t>
            </a:r>
            <a:endParaRPr sz="2600">
              <a:latin typeface="Times New Roman"/>
              <a:cs typeface="Times New Roman"/>
            </a:endParaRPr>
          </a:p>
          <a:p>
            <a:pPr marL="637540" marR="377825" lvl="1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637540" algn="l"/>
                <a:tab pos="638175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letter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underscore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character.</a:t>
            </a:r>
            <a:endParaRPr sz="2600">
              <a:latin typeface="Times New Roman"/>
              <a:cs typeface="Times New Roman"/>
            </a:endParaRPr>
          </a:p>
          <a:p>
            <a:pPr marL="637540" lvl="1" indent="-5162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eriod"/>
              <a:tabLst>
                <a:tab pos="637540" algn="l"/>
                <a:tab pos="638175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number.</a:t>
            </a:r>
            <a:endParaRPr sz="2600">
              <a:latin typeface="Times New Roman"/>
              <a:cs typeface="Times New Roman"/>
            </a:endParaRPr>
          </a:p>
          <a:p>
            <a:pPr marL="637540" marR="301625" lvl="1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637540" algn="l"/>
                <a:tab pos="638175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contain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alpha-numeric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characters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45" dirty="0">
                <a:latin typeface="Times New Roman"/>
                <a:cs typeface="Times New Roman"/>
              </a:rPr>
              <a:t>sc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(</a:t>
            </a:r>
            <a:r>
              <a:rPr sz="2600" spc="-260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65" dirty="0">
                <a:latin typeface="Times New Roman"/>
                <a:cs typeface="Times New Roman"/>
              </a:rPr>
              <a:t>z</a:t>
            </a:r>
            <a:r>
              <a:rPr sz="2600" spc="-3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0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dirty="0">
                <a:latin typeface="Times New Roman"/>
                <a:cs typeface="Times New Roman"/>
              </a:rPr>
              <a:t>9,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_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 marL="637540" marR="5080" lvl="1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637540" algn="l"/>
                <a:tab pos="638175" algn="l"/>
              </a:tabLst>
            </a:pPr>
            <a:r>
              <a:rPr sz="2600" spc="-175" dirty="0">
                <a:latin typeface="Times New Roman"/>
                <a:cs typeface="Times New Roman"/>
              </a:rPr>
              <a:t>Variable </a:t>
            </a:r>
            <a:r>
              <a:rPr sz="2600" spc="-155" dirty="0">
                <a:latin typeface="Times New Roman"/>
                <a:cs typeface="Times New Roman"/>
              </a:rPr>
              <a:t>names </a:t>
            </a:r>
            <a:r>
              <a:rPr sz="2600" spc="-105" dirty="0">
                <a:latin typeface="Times New Roman"/>
                <a:cs typeface="Times New Roman"/>
              </a:rPr>
              <a:t>are </a:t>
            </a:r>
            <a:r>
              <a:rPr sz="2600" spc="-140" dirty="0">
                <a:latin typeface="Times New Roman"/>
                <a:cs typeface="Times New Roman"/>
              </a:rPr>
              <a:t>case-sensitive </a:t>
            </a:r>
            <a:r>
              <a:rPr sz="2600" spc="-105" dirty="0">
                <a:latin typeface="Times New Roman"/>
                <a:cs typeface="Times New Roman"/>
              </a:rPr>
              <a:t>(age, </a:t>
            </a:r>
            <a:r>
              <a:rPr sz="2600" spc="-220" dirty="0">
                <a:latin typeface="Times New Roman"/>
                <a:cs typeface="Times New Roman"/>
              </a:rPr>
              <a:t>Age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300" dirty="0">
                <a:latin typeface="Times New Roman"/>
                <a:cs typeface="Times New Roman"/>
              </a:rPr>
              <a:t>AGE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 </a:t>
            </a:r>
            <a:r>
              <a:rPr sz="2600" spc="-65" dirty="0">
                <a:latin typeface="Times New Roman"/>
                <a:cs typeface="Times New Roman"/>
              </a:rPr>
              <a:t>three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75" dirty="0">
                <a:latin typeface="Times New Roman"/>
                <a:cs typeface="Times New Roman"/>
              </a:rPr>
              <a:t>les).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669" y="414273"/>
            <a:ext cx="6059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Multi</a:t>
            </a:r>
            <a:r>
              <a:rPr spc="-15" dirty="0"/>
              <a:t> </a:t>
            </a:r>
            <a:r>
              <a:rPr spc="-90" dirty="0"/>
              <a:t>Words</a:t>
            </a:r>
            <a:r>
              <a:rPr spc="-20" dirty="0"/>
              <a:t> </a:t>
            </a:r>
            <a:r>
              <a:rPr spc="-55" dirty="0"/>
              <a:t>Variable</a:t>
            </a:r>
            <a:r>
              <a:rPr spc="-10" dirty="0"/>
              <a:t> </a:t>
            </a:r>
            <a:r>
              <a:rPr spc="-55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845"/>
            <a:ext cx="8041640" cy="49917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Variable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names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more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word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difficult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read.</a:t>
            </a:r>
            <a:endParaRPr sz="2600" dirty="0">
              <a:latin typeface="Times New Roman"/>
              <a:cs typeface="Times New Roman"/>
            </a:endParaRPr>
          </a:p>
          <a:p>
            <a:pPr marL="286385" marR="499109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200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95" dirty="0">
                <a:latin typeface="Times New Roman"/>
                <a:cs typeface="Times New Roman"/>
              </a:rPr>
              <a:t>eral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te</a:t>
            </a:r>
            <a:r>
              <a:rPr sz="2600" spc="-50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hni</a:t>
            </a:r>
            <a:r>
              <a:rPr sz="2600" spc="-160" dirty="0">
                <a:latin typeface="Times New Roman"/>
                <a:cs typeface="Times New Roman"/>
              </a:rPr>
              <a:t>q</a:t>
            </a:r>
            <a:r>
              <a:rPr sz="2600" spc="-110" dirty="0">
                <a:latin typeface="Times New Roman"/>
                <a:cs typeface="Times New Roman"/>
              </a:rPr>
              <a:t>ue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</a:t>
            </a:r>
            <a:r>
              <a:rPr sz="2600" spc="-195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e  </a:t>
            </a:r>
            <a:r>
              <a:rPr sz="2600" spc="-110" dirty="0">
                <a:latin typeface="Times New Roman"/>
                <a:cs typeface="Times New Roman"/>
              </a:rPr>
              <a:t>readable: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-85" dirty="0">
                <a:latin typeface="Times New Roman"/>
                <a:cs typeface="Times New Roman"/>
              </a:rPr>
              <a:t>Came</a:t>
            </a:r>
            <a:r>
              <a:rPr sz="2600" b="1" spc="-40" dirty="0">
                <a:latin typeface="Times New Roman"/>
                <a:cs typeface="Times New Roman"/>
              </a:rPr>
              <a:t>l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280" dirty="0">
                <a:latin typeface="Times New Roman"/>
                <a:cs typeface="Times New Roman"/>
              </a:rPr>
              <a:t>C</a:t>
            </a:r>
            <a:r>
              <a:rPr sz="2600" b="1" spc="-75" dirty="0">
                <a:latin typeface="Times New Roman"/>
                <a:cs typeface="Times New Roman"/>
              </a:rPr>
              <a:t>ase:</a:t>
            </a:r>
            <a:endParaRPr sz="2600" dirty="0">
              <a:latin typeface="Times New Roman"/>
              <a:cs typeface="Times New Roman"/>
            </a:endParaRPr>
          </a:p>
          <a:p>
            <a:pPr marL="286385" marR="144272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Each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word,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except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50" dirty="0">
                <a:latin typeface="Times New Roman"/>
                <a:cs typeface="Times New Roman"/>
              </a:rPr>
              <a:t>first,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starts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capital.e.g.: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40" dirty="0">
                <a:latin typeface="Times New Roman"/>
                <a:cs typeface="Times New Roman"/>
              </a:rPr>
              <a:t>leNam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lang="en-IN" sz="2600" spc="-150" dirty="0">
                <a:latin typeface="Times New Roman"/>
                <a:cs typeface="Times New Roman"/>
              </a:rPr>
              <a:t>Abdi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lett</a:t>
            </a:r>
            <a:r>
              <a:rPr sz="2600" spc="-70" dirty="0">
                <a:latin typeface="Times New Roman"/>
                <a:cs typeface="Times New Roman"/>
              </a:rPr>
              <a:t>e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-235" dirty="0">
                <a:latin typeface="Times New Roman"/>
                <a:cs typeface="Times New Roman"/>
              </a:rPr>
              <a:t>P</a:t>
            </a:r>
            <a:r>
              <a:rPr sz="2600" b="1" spc="-55" dirty="0">
                <a:latin typeface="Times New Roman"/>
                <a:cs typeface="Times New Roman"/>
              </a:rPr>
              <a:t>asc</a:t>
            </a:r>
            <a:r>
              <a:rPr sz="2600" b="1" spc="-70" dirty="0">
                <a:latin typeface="Times New Roman"/>
                <a:cs typeface="Times New Roman"/>
              </a:rPr>
              <a:t>a</a:t>
            </a:r>
            <a:r>
              <a:rPr sz="2600" b="1" spc="35" dirty="0">
                <a:latin typeface="Times New Roman"/>
                <a:cs typeface="Times New Roman"/>
              </a:rPr>
              <a:t>l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Case: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0" dirty="0">
                <a:latin typeface="Times New Roman"/>
                <a:cs typeface="Times New Roman"/>
              </a:rPr>
              <a:t>Ea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ord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pital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let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E.g.: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MyVariableName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“</a:t>
            </a:r>
            <a:r>
              <a:rPr lang="en-IN" sz="2600" spc="-215" dirty="0">
                <a:latin typeface="Times New Roman"/>
                <a:cs typeface="Times New Roman"/>
              </a:rPr>
              <a:t>Abdi</a:t>
            </a:r>
            <a:r>
              <a:rPr sz="2600" spc="-215" dirty="0">
                <a:latin typeface="Times New Roman"/>
                <a:cs typeface="Times New Roman"/>
              </a:rPr>
              <a:t>“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120" dirty="0">
                <a:latin typeface="Times New Roman"/>
                <a:cs typeface="Times New Roman"/>
              </a:rPr>
              <a:t>S</a:t>
            </a:r>
            <a:r>
              <a:rPr sz="2600" b="1" spc="-135" dirty="0">
                <a:latin typeface="Times New Roman"/>
                <a:cs typeface="Times New Roman"/>
              </a:rPr>
              <a:t>n</a:t>
            </a:r>
            <a:r>
              <a:rPr sz="2600" b="1" spc="-45" dirty="0">
                <a:latin typeface="Times New Roman"/>
                <a:cs typeface="Times New Roman"/>
              </a:rPr>
              <a:t>a</a:t>
            </a:r>
            <a:r>
              <a:rPr sz="2600" b="1" spc="-105" dirty="0">
                <a:latin typeface="Times New Roman"/>
                <a:cs typeface="Times New Roman"/>
              </a:rPr>
              <a:t>k</a:t>
            </a:r>
            <a:r>
              <a:rPr sz="2600" b="1" spc="65" dirty="0">
                <a:latin typeface="Times New Roman"/>
                <a:cs typeface="Times New Roman"/>
              </a:rPr>
              <a:t>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Case:</a:t>
            </a:r>
            <a:endParaRPr sz="2600" dirty="0">
              <a:latin typeface="Times New Roman"/>
              <a:cs typeface="Times New Roman"/>
            </a:endParaRPr>
          </a:p>
          <a:p>
            <a:pPr marL="287020" marR="1064260" indent="-28702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Each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word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separated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underscore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character: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e.g.: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145" dirty="0">
                <a:latin typeface="Times New Roman"/>
                <a:cs typeface="Times New Roman"/>
              </a:rPr>
              <a:t>y_</a:t>
            </a:r>
            <a:r>
              <a:rPr sz="2600" spc="-19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14" dirty="0">
                <a:latin typeface="Times New Roman"/>
                <a:cs typeface="Times New Roman"/>
              </a:rPr>
              <a:t>le_nam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lang="en-IN" sz="2600" spc="-170">
                <a:latin typeface="Times New Roman"/>
                <a:cs typeface="Times New Roman"/>
              </a:rPr>
              <a:t>Abdi</a:t>
            </a:r>
            <a:r>
              <a:rPr sz="2600">
                <a:latin typeface="Times New Roman"/>
                <a:cs typeface="Times New Roman"/>
              </a:rPr>
              <a:t>"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6" y="400558"/>
            <a:ext cx="787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10" dirty="0"/>
              <a:t> </a:t>
            </a:r>
            <a:r>
              <a:rPr sz="3600" spc="-40" dirty="0"/>
              <a:t>Variables</a:t>
            </a:r>
            <a:r>
              <a:rPr sz="3600" dirty="0"/>
              <a:t> </a:t>
            </a:r>
            <a:r>
              <a:rPr sz="3600" spc="30" dirty="0"/>
              <a:t>-</a:t>
            </a:r>
            <a:r>
              <a:rPr sz="3600" spc="-5" dirty="0"/>
              <a:t> </a:t>
            </a:r>
            <a:r>
              <a:rPr sz="3600" spc="-55" dirty="0"/>
              <a:t>Assign</a:t>
            </a:r>
            <a:r>
              <a:rPr sz="3600" spc="-5" dirty="0"/>
              <a:t> </a:t>
            </a:r>
            <a:r>
              <a:rPr sz="3600" spc="-35" dirty="0"/>
              <a:t>Multiple</a:t>
            </a:r>
            <a:r>
              <a:rPr sz="3600" spc="-5" dirty="0"/>
              <a:t> </a:t>
            </a:r>
            <a:r>
              <a:rPr sz="3600" spc="-35" dirty="0"/>
              <a:t>Values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7068" y="1053439"/>
            <a:ext cx="5481320" cy="522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200"/>
              </a:lnSpc>
              <a:spcBef>
                <a:spcPts val="100"/>
              </a:spcBef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all</a:t>
            </a:r>
            <a:r>
              <a:rPr sz="2600" spc="-254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assig</a:t>
            </a:r>
            <a:r>
              <a:rPr sz="2600" spc="-2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ul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iple 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8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Times New Roman"/>
                <a:cs typeface="Times New Roman"/>
              </a:rPr>
              <a:t>x,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y,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"Orange",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"Banana",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"Cherry“</a:t>
            </a:r>
            <a:endParaRPr sz="2600">
              <a:latin typeface="Times New Roman"/>
              <a:cs typeface="Times New Roman"/>
            </a:endParaRPr>
          </a:p>
          <a:p>
            <a:pPr marL="12700" marR="4507865" algn="just">
              <a:lnSpc>
                <a:spcPct val="11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75" dirty="0">
                <a:latin typeface="Times New Roman"/>
                <a:cs typeface="Times New Roman"/>
              </a:rPr>
              <a:t>print(y)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print(z)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4477385">
              <a:lnSpc>
                <a:spcPct val="119300"/>
              </a:lnSpc>
              <a:spcBef>
                <a:spcPts val="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  </a:t>
            </a:r>
            <a:r>
              <a:rPr sz="2600" spc="-100" dirty="0">
                <a:latin typeface="Times New Roman"/>
                <a:cs typeface="Times New Roman"/>
              </a:rPr>
              <a:t>Orange 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Banana 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Cherry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648" y="338073"/>
            <a:ext cx="4849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FEATURES</a:t>
            </a:r>
            <a:r>
              <a:rPr spc="-5" dirty="0"/>
              <a:t> </a:t>
            </a:r>
            <a:r>
              <a:rPr spc="-30" dirty="0"/>
              <a:t>OF</a:t>
            </a:r>
            <a:r>
              <a:rPr spc="-25" dirty="0"/>
              <a:t> </a:t>
            </a:r>
            <a:r>
              <a:rPr spc="-3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7239"/>
            <a:ext cx="7288530" cy="38055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0" dirty="0">
                <a:latin typeface="Times New Roman"/>
                <a:cs typeface="Times New Roman"/>
              </a:rPr>
              <a:t>Easy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code: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high-level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programming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language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Open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35" dirty="0">
                <a:latin typeface="Times New Roman"/>
                <a:cs typeface="Times New Roman"/>
              </a:rPr>
              <a:t>o</a:t>
            </a:r>
            <a:r>
              <a:rPr sz="2600" spc="-85" dirty="0">
                <a:latin typeface="Times New Roman"/>
                <a:cs typeface="Times New Roman"/>
              </a:rPr>
              <a:t>urce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40" dirty="0">
                <a:latin typeface="Times New Roman"/>
                <a:cs typeface="Times New Roman"/>
              </a:rPr>
              <a:t>Object</a:t>
            </a:r>
            <a:r>
              <a:rPr sz="2600" spc="-40" dirty="0">
                <a:latin typeface="Times New Roman"/>
                <a:cs typeface="Times New Roman"/>
              </a:rPr>
              <a:t>-Oriented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Language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Times New Roman"/>
                <a:cs typeface="Times New Roman"/>
              </a:rPr>
              <a:t>GUI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-140" dirty="0">
                <a:latin typeface="Times New Roman"/>
                <a:cs typeface="Times New Roman"/>
              </a:rPr>
              <a:t>ramm</a:t>
            </a:r>
            <a:r>
              <a:rPr sz="2600" spc="-6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-200" dirty="0">
                <a:latin typeface="Times New Roman"/>
                <a:cs typeface="Times New Roman"/>
              </a:rPr>
              <a:t>h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225" dirty="0">
                <a:latin typeface="Times New Roman"/>
                <a:cs typeface="Times New Roman"/>
              </a:rPr>
              <a:t>L</a:t>
            </a:r>
            <a:r>
              <a:rPr sz="2600" spc="-200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el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Lang</a:t>
            </a:r>
            <a:r>
              <a:rPr sz="2600" spc="-195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Extensible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285" dirty="0">
                <a:latin typeface="Times New Roman"/>
                <a:cs typeface="Times New Roman"/>
              </a:rPr>
              <a:t>P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spc="100" dirty="0">
                <a:latin typeface="Times New Roman"/>
                <a:cs typeface="Times New Roman"/>
              </a:rPr>
              <a:t>r</a:t>
            </a:r>
            <a:r>
              <a:rPr sz="2600" b="1" spc="-40" dirty="0">
                <a:latin typeface="Times New Roman"/>
                <a:cs typeface="Times New Roman"/>
              </a:rPr>
              <a:t>t</a:t>
            </a:r>
            <a:r>
              <a:rPr sz="2600" b="1" spc="-90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b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688974"/>
            <a:ext cx="6680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One</a:t>
            </a:r>
            <a:r>
              <a:rPr spc="-20" dirty="0"/>
              <a:t> </a:t>
            </a:r>
            <a:r>
              <a:rPr spc="-55" dirty="0"/>
              <a:t>Value</a:t>
            </a:r>
            <a:r>
              <a:rPr spc="-20" dirty="0"/>
              <a:t> </a:t>
            </a:r>
            <a:r>
              <a:rPr spc="-85" dirty="0"/>
              <a:t>to</a:t>
            </a:r>
            <a:r>
              <a:rPr spc="-15" dirty="0"/>
              <a:t> </a:t>
            </a:r>
            <a:r>
              <a:rPr spc="-35" dirty="0"/>
              <a:t>Multiple</a:t>
            </a:r>
            <a:r>
              <a:rPr spc="-25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92141"/>
            <a:ext cx="4819650" cy="286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assig</a:t>
            </a:r>
            <a:r>
              <a:rPr sz="2600" spc="-2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-340" dirty="0">
                <a:latin typeface="Times New Roman"/>
                <a:cs typeface="Times New Roman"/>
              </a:rPr>
              <a:t>same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ul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iple 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ne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lin</a:t>
            </a:r>
            <a:r>
              <a:rPr sz="2600" spc="-19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2107565">
              <a:lnSpc>
                <a:spcPct val="119200"/>
              </a:lnSpc>
              <a:spcBef>
                <a:spcPts val="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"Orange« 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12700" marR="3858895">
              <a:lnSpc>
                <a:spcPts val="3720"/>
              </a:lnSpc>
              <a:spcBef>
                <a:spcPts val="100"/>
              </a:spcBef>
            </a:pP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(y)  </a:t>
            </a:r>
            <a:r>
              <a:rPr sz="2600" spc="-70" dirty="0">
                <a:latin typeface="Times New Roman"/>
                <a:cs typeface="Times New Roman"/>
              </a:rPr>
              <a:t>print(z)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857" y="688974"/>
            <a:ext cx="4254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Unpack </a:t>
            </a:r>
            <a:r>
              <a:rPr spc="-50" dirty="0"/>
              <a:t>a</a:t>
            </a:r>
            <a:r>
              <a:rPr spc="-30" dirty="0"/>
              <a:t> </a:t>
            </a:r>
            <a:r>
              <a:rPr spc="-4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4686"/>
            <a:ext cx="4891405" cy="483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65" dirty="0">
                <a:latin typeface="Times New Roman"/>
                <a:cs typeface="Times New Roman"/>
              </a:rPr>
              <a:t>If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you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have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collection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values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list.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Python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35" dirty="0">
                <a:latin typeface="Times New Roman"/>
                <a:cs typeface="Times New Roman"/>
              </a:rPr>
              <a:t>allows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you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extract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values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into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225" dirty="0">
                <a:latin typeface="Times New Roman"/>
                <a:cs typeface="Times New Roman"/>
              </a:rPr>
              <a:t>v</a:t>
            </a:r>
            <a:r>
              <a:rPr sz="2200" spc="-95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r</a:t>
            </a:r>
            <a:r>
              <a:rPr sz="2200" spc="-120" dirty="0">
                <a:latin typeface="Times New Roman"/>
                <a:cs typeface="Times New Roman"/>
              </a:rPr>
              <a:t>ia</a:t>
            </a:r>
            <a:r>
              <a:rPr sz="2200" spc="-200" dirty="0">
                <a:latin typeface="Times New Roman"/>
                <a:cs typeface="Times New Roman"/>
              </a:rPr>
              <a:t>b</a:t>
            </a:r>
            <a:r>
              <a:rPr sz="2200" spc="-114" dirty="0">
                <a:latin typeface="Times New Roman"/>
                <a:cs typeface="Times New Roman"/>
              </a:rPr>
              <a:t>le</a:t>
            </a:r>
            <a:r>
              <a:rPr sz="2200" spc="-180" dirty="0">
                <a:latin typeface="Times New Roman"/>
                <a:cs typeface="Times New Roman"/>
              </a:rPr>
              <a:t>s</a:t>
            </a:r>
            <a:r>
              <a:rPr sz="2200" spc="235" dirty="0">
                <a:latin typeface="Times New Roman"/>
                <a:cs typeface="Times New Roman"/>
              </a:rPr>
              <a:t>.</a:t>
            </a:r>
            <a:r>
              <a:rPr sz="2200" spc="-135" dirty="0">
                <a:latin typeface="Times New Roman"/>
                <a:cs typeface="Times New Roman"/>
              </a:rPr>
              <a:t>This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called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i="1" spc="-185" dirty="0">
                <a:latin typeface="Times New Roman"/>
                <a:cs typeface="Times New Roman"/>
              </a:rPr>
              <a:t>u</a:t>
            </a:r>
            <a:r>
              <a:rPr sz="2200" i="1" spc="-195" dirty="0">
                <a:latin typeface="Times New Roman"/>
                <a:cs typeface="Times New Roman"/>
              </a:rPr>
              <a:t>n</a:t>
            </a:r>
            <a:r>
              <a:rPr sz="2200" i="1" spc="-235" dirty="0">
                <a:latin typeface="Times New Roman"/>
                <a:cs typeface="Times New Roman"/>
              </a:rPr>
              <a:t>p</a:t>
            </a:r>
            <a:r>
              <a:rPr sz="2200" i="1" spc="-250" dirty="0">
                <a:latin typeface="Times New Roman"/>
                <a:cs typeface="Times New Roman"/>
              </a:rPr>
              <a:t>a</a:t>
            </a:r>
            <a:r>
              <a:rPr sz="2200" i="1" spc="-355" dirty="0">
                <a:latin typeface="Times New Roman"/>
                <a:cs typeface="Times New Roman"/>
              </a:rPr>
              <a:t>c</a:t>
            </a:r>
            <a:r>
              <a:rPr sz="2200" i="1" spc="-180" dirty="0">
                <a:latin typeface="Times New Roman"/>
                <a:cs typeface="Times New Roman"/>
              </a:rPr>
              <a:t>king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1032510">
              <a:lnSpc>
                <a:spcPct val="102699"/>
              </a:lnSpc>
            </a:pPr>
            <a:r>
              <a:rPr sz="2200" spc="-70" dirty="0">
                <a:latin typeface="Times New Roman"/>
                <a:cs typeface="Times New Roman"/>
              </a:rPr>
              <a:t>f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uits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[</a:t>
            </a:r>
            <a:r>
              <a:rPr sz="2200" spc="-85" dirty="0">
                <a:latin typeface="Times New Roman"/>
                <a:cs typeface="Times New Roman"/>
              </a:rPr>
              <a:t>"</a:t>
            </a:r>
            <a:r>
              <a:rPr sz="2200" spc="-125" dirty="0">
                <a:latin typeface="Times New Roman"/>
                <a:cs typeface="Times New Roman"/>
              </a:rPr>
              <a:t>ap</a:t>
            </a:r>
            <a:r>
              <a:rPr sz="2200" spc="-130" dirty="0">
                <a:latin typeface="Times New Roman"/>
                <a:cs typeface="Times New Roman"/>
              </a:rPr>
              <a:t>p</a:t>
            </a:r>
            <a:r>
              <a:rPr sz="2200" spc="-75" dirty="0">
                <a:latin typeface="Times New Roman"/>
                <a:cs typeface="Times New Roman"/>
              </a:rPr>
              <a:t>l</a:t>
            </a:r>
            <a:r>
              <a:rPr sz="2200" spc="-105" dirty="0">
                <a:latin typeface="Times New Roman"/>
                <a:cs typeface="Times New Roman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",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"b</a:t>
            </a:r>
            <a:r>
              <a:rPr sz="2200" spc="-100" dirty="0">
                <a:latin typeface="Times New Roman"/>
                <a:cs typeface="Times New Roman"/>
              </a:rPr>
              <a:t>a</a:t>
            </a:r>
            <a:r>
              <a:rPr sz="2200" spc="-125" dirty="0">
                <a:latin typeface="Times New Roman"/>
                <a:cs typeface="Times New Roman"/>
              </a:rPr>
              <a:t>nan</a:t>
            </a:r>
            <a:r>
              <a:rPr sz="2200" spc="-40" dirty="0">
                <a:latin typeface="Times New Roman"/>
                <a:cs typeface="Times New Roman"/>
              </a:rPr>
              <a:t>a"</a:t>
            </a:r>
            <a:r>
              <a:rPr sz="2200" spc="-20" dirty="0">
                <a:latin typeface="Times New Roman"/>
                <a:cs typeface="Times New Roman"/>
              </a:rPr>
              <a:t>,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"</a:t>
            </a:r>
            <a:r>
              <a:rPr sz="2200" spc="-30" dirty="0">
                <a:latin typeface="Times New Roman"/>
                <a:cs typeface="Times New Roman"/>
              </a:rPr>
              <a:t>c</a:t>
            </a:r>
            <a:r>
              <a:rPr sz="2200" spc="-75" dirty="0">
                <a:latin typeface="Times New Roman"/>
                <a:cs typeface="Times New Roman"/>
              </a:rPr>
              <a:t>he</a:t>
            </a:r>
            <a:r>
              <a:rPr sz="2200" spc="-15" dirty="0">
                <a:latin typeface="Times New Roman"/>
                <a:cs typeface="Times New Roman"/>
              </a:rPr>
              <a:t>r</a:t>
            </a:r>
            <a:r>
              <a:rPr sz="2200" spc="40" dirty="0">
                <a:latin typeface="Times New Roman"/>
                <a:cs typeface="Times New Roman"/>
              </a:rPr>
              <a:t>r</a:t>
            </a:r>
            <a:r>
              <a:rPr sz="2200" spc="-100" dirty="0">
                <a:latin typeface="Times New Roman"/>
                <a:cs typeface="Times New Roman"/>
              </a:rPr>
              <a:t>y"]  </a:t>
            </a:r>
            <a:r>
              <a:rPr sz="2200" spc="-5" dirty="0">
                <a:latin typeface="Times New Roman"/>
                <a:cs typeface="Times New Roman"/>
              </a:rPr>
              <a:t>x,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405" dirty="0">
                <a:latin typeface="Times New Roman"/>
                <a:cs typeface="Times New Roman"/>
              </a:rPr>
              <a:t>y</a:t>
            </a:r>
            <a:r>
              <a:rPr sz="2200" spc="90" dirty="0">
                <a:latin typeface="Times New Roman"/>
                <a:cs typeface="Times New Roman"/>
              </a:rPr>
              <a:t>,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z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f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uits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0" dirty="0">
                <a:latin typeface="Times New Roman"/>
                <a:cs typeface="Times New Roman"/>
              </a:rPr>
              <a:t>print(x)</a:t>
            </a:r>
            <a:endParaRPr sz="2200">
              <a:latin typeface="Times New Roman"/>
              <a:cs typeface="Times New Roman"/>
            </a:endParaRPr>
          </a:p>
          <a:p>
            <a:pPr marL="12700" marR="4077335">
              <a:lnSpc>
                <a:spcPct val="102699"/>
              </a:lnSpc>
            </a:pPr>
            <a:r>
              <a:rPr sz="2200" spc="-45" dirty="0">
                <a:latin typeface="Times New Roman"/>
                <a:cs typeface="Times New Roman"/>
              </a:rPr>
              <a:t>p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int</a:t>
            </a:r>
            <a:r>
              <a:rPr sz="2200" spc="-85" dirty="0">
                <a:latin typeface="Times New Roman"/>
                <a:cs typeface="Times New Roman"/>
              </a:rPr>
              <a:t>(y)  </a:t>
            </a:r>
            <a:r>
              <a:rPr sz="2200" spc="-60" dirty="0">
                <a:latin typeface="Times New Roman"/>
                <a:cs typeface="Times New Roman"/>
              </a:rPr>
              <a:t>print(z)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4040504">
              <a:lnSpc>
                <a:spcPct val="102800"/>
              </a:lnSpc>
            </a:pP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utpu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25" dirty="0">
                <a:latin typeface="Times New Roman"/>
                <a:cs typeface="Times New Roman"/>
              </a:rPr>
              <a:t>:  </a:t>
            </a:r>
            <a:r>
              <a:rPr sz="2200" spc="-135" dirty="0">
                <a:latin typeface="Times New Roman"/>
                <a:cs typeface="Times New Roman"/>
              </a:rPr>
              <a:t>Apple 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80" dirty="0">
                <a:latin typeface="Times New Roman"/>
                <a:cs typeface="Times New Roman"/>
              </a:rPr>
              <a:t>Banana 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cherry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10" dirty="0"/>
              <a:t> </a:t>
            </a:r>
            <a:r>
              <a:rPr spc="35" dirty="0"/>
              <a:t>-</a:t>
            </a:r>
            <a:r>
              <a:rPr spc="-25" dirty="0"/>
              <a:t> </a:t>
            </a:r>
            <a:r>
              <a:rPr spc="-40" dirty="0"/>
              <a:t>Output</a:t>
            </a:r>
            <a:r>
              <a:rPr spc="-20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6527800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’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int’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oft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ou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  </a:t>
            </a:r>
            <a:r>
              <a:rPr sz="2600" spc="-125" dirty="0">
                <a:latin typeface="Times New Roman"/>
                <a:cs typeface="Times New Roman"/>
              </a:rPr>
              <a:t>variables.</a:t>
            </a:r>
            <a:endParaRPr sz="2600" dirty="0">
              <a:latin typeface="Times New Roman"/>
              <a:cs typeface="Times New Roman"/>
            </a:endParaRPr>
          </a:p>
          <a:p>
            <a:pPr marL="286385" marR="4152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combine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both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text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variable,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uses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character.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 dirty="0">
              <a:latin typeface="Times New Roman"/>
              <a:cs typeface="Times New Roman"/>
            </a:endParaRPr>
          </a:p>
          <a:p>
            <a:pPr marL="286385" marR="346456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"easy"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int("Pyth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x)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easy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10" dirty="0"/>
              <a:t> </a:t>
            </a:r>
            <a:r>
              <a:rPr spc="35" dirty="0"/>
              <a:t>-</a:t>
            </a:r>
            <a:r>
              <a:rPr spc="-25" dirty="0"/>
              <a:t> </a:t>
            </a:r>
            <a:r>
              <a:rPr spc="-40" dirty="0"/>
              <a:t>Output</a:t>
            </a:r>
            <a:r>
              <a:rPr spc="-20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64107"/>
            <a:ext cx="8553450" cy="52724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character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another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variable.</a:t>
            </a:r>
            <a:endParaRPr sz="2600" dirty="0">
              <a:latin typeface="Times New Roman"/>
              <a:cs typeface="Times New Roman"/>
            </a:endParaRPr>
          </a:p>
          <a:p>
            <a:pPr marL="286385" marR="629412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-80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 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“eas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"</a:t>
            </a:r>
          </a:p>
          <a:p>
            <a:pPr marL="286385" marR="7035165">
              <a:lnSpc>
                <a:spcPts val="2810"/>
              </a:lnSpc>
              <a:tabLst>
                <a:tab pos="852169" algn="l"/>
              </a:tabLst>
            </a:pP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y  </a:t>
            </a:r>
            <a:r>
              <a:rPr sz="2600" spc="-70" dirty="0">
                <a:latin typeface="Times New Roman"/>
                <a:cs typeface="Times New Roman"/>
              </a:rPr>
              <a:t>print(z)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easy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Arial MT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For</a:t>
            </a:r>
            <a:r>
              <a:rPr sz="2600" spc="-80" dirty="0">
                <a:latin typeface="Times New Roman"/>
                <a:cs typeface="Times New Roman"/>
              </a:rPr>
              <a:t> numbers,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character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works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mathematical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operator.</a:t>
            </a:r>
            <a:endParaRPr sz="2600" dirty="0">
              <a:latin typeface="Times New Roman"/>
              <a:cs typeface="Times New Roman"/>
            </a:endParaRPr>
          </a:p>
          <a:p>
            <a:pPr marL="286385" marR="7448550" indent="-27432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5 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10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ts val="2765"/>
              </a:lnSpc>
            </a:pPr>
            <a:r>
              <a:rPr sz="2600" spc="-60" dirty="0">
                <a:latin typeface="Times New Roman"/>
                <a:cs typeface="Times New Roman"/>
              </a:rPr>
              <a:t>print(x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y)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33954"/>
            <a:ext cx="567118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0"/>
              </a:spcBef>
            </a:pPr>
            <a:r>
              <a:rPr sz="2800" spc="-210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2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9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800" spc="-120" dirty="0">
                <a:solidFill>
                  <a:srgbClr val="000000"/>
                </a:solidFill>
                <a:latin typeface="Times New Roman"/>
                <a:cs typeface="Times New Roman"/>
              </a:rPr>
              <a:t>ou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800" spc="5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-23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80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40" dirty="0">
                <a:solidFill>
                  <a:srgbClr val="000000"/>
                </a:solidFill>
                <a:latin typeface="Times New Roman"/>
                <a:cs typeface="Times New Roman"/>
              </a:rPr>
              <a:t>combine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st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-165" dirty="0">
                <a:solidFill>
                  <a:srgbClr val="000000"/>
                </a:solidFill>
                <a:latin typeface="Times New Roman"/>
                <a:cs typeface="Times New Roman"/>
              </a:rPr>
              <a:t>ing</a:t>
            </a:r>
            <a:r>
              <a:rPr sz="2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sz="2800" spc="-16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35" dirty="0">
                <a:solidFill>
                  <a:srgbClr val="000000"/>
                </a:solidFill>
                <a:latin typeface="Times New Roman"/>
                <a:cs typeface="Times New Roman"/>
              </a:rPr>
              <a:t>numbe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114" dirty="0">
                <a:solidFill>
                  <a:srgbClr val="000000"/>
                </a:solidFill>
                <a:latin typeface="Times New Roman"/>
                <a:cs typeface="Times New Roman"/>
              </a:rPr>
              <a:t>,  </a:t>
            </a:r>
            <a:r>
              <a:rPr sz="2800" spc="-130" dirty="0">
                <a:solidFill>
                  <a:srgbClr val="000000"/>
                </a:solidFill>
                <a:latin typeface="Times New Roman"/>
                <a:cs typeface="Times New Roman"/>
              </a:rPr>
              <a:t>Python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2800" spc="-120" dirty="0">
                <a:solidFill>
                  <a:srgbClr val="000000"/>
                </a:solidFill>
                <a:latin typeface="Times New Roman"/>
                <a:cs typeface="Times New Roman"/>
              </a:rPr>
              <a:t>ill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800" spc="-13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800" spc="-31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800" spc="-1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9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800" spc="-120" dirty="0">
                <a:solidFill>
                  <a:srgbClr val="000000"/>
                </a:solidFill>
                <a:latin typeface="Times New Roman"/>
                <a:cs typeface="Times New Roman"/>
              </a:rPr>
              <a:t>ou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800" spc="2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-12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114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5254"/>
            <a:ext cx="5702300" cy="33331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lang="en-US" sz="2600" spc="-150" dirty="0">
                <a:latin typeface="Times New Roman"/>
                <a:cs typeface="Times New Roman"/>
              </a:rPr>
              <a:t>Abdi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60" dirty="0">
                <a:latin typeface="Times New Roman"/>
                <a:cs typeface="Times New Roman"/>
              </a:rPr>
              <a:t>print(x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y)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</a:pP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eE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su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erand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y</a:t>
            </a:r>
            <a:r>
              <a:rPr sz="2600" spc="-105" dirty="0">
                <a:latin typeface="Times New Roman"/>
                <a:cs typeface="Times New Roman"/>
              </a:rPr>
              <a:t>pe(s)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5" dirty="0">
                <a:latin typeface="Times New Roman"/>
                <a:cs typeface="Times New Roman"/>
              </a:rPr>
              <a:t>+</a:t>
            </a:r>
            <a:r>
              <a:rPr sz="2600" spc="35" dirty="0">
                <a:latin typeface="Times New Roman"/>
                <a:cs typeface="Times New Roman"/>
              </a:rPr>
              <a:t>: 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'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'</a:t>
            </a:r>
            <a:r>
              <a:rPr sz="2600" spc="-45" dirty="0">
                <a:latin typeface="Times New Roman"/>
                <a:cs typeface="Times New Roman"/>
              </a:rPr>
              <a:t>str</a:t>
            </a:r>
            <a:r>
              <a:rPr sz="2600" dirty="0">
                <a:latin typeface="Times New Roman"/>
                <a:cs typeface="Times New Roman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969" y="626490"/>
            <a:ext cx="4761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PYTHON</a:t>
            </a:r>
            <a:r>
              <a:rPr sz="4400" spc="-40" dirty="0"/>
              <a:t> </a:t>
            </a:r>
            <a:r>
              <a:rPr sz="4400" spc="-190" dirty="0"/>
              <a:t>DATATYPES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02772"/>
            <a:ext cx="8021955" cy="50679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600" b="1" spc="-10" dirty="0">
                <a:latin typeface="Times New Roman"/>
                <a:cs typeface="Times New Roman"/>
              </a:rPr>
              <a:t>Buil</a:t>
            </a:r>
            <a:r>
              <a:rPr sz="2600" b="1" spc="-5" dirty="0">
                <a:latin typeface="Times New Roman"/>
                <a:cs typeface="Times New Roman"/>
              </a:rPr>
              <a:t>t</a:t>
            </a:r>
            <a:r>
              <a:rPr sz="2600" b="1" spc="80" dirty="0">
                <a:latin typeface="Times New Roman"/>
                <a:cs typeface="Times New Roman"/>
              </a:rPr>
              <a:t>-</a:t>
            </a:r>
            <a:r>
              <a:rPr sz="2600" b="1" spc="25" dirty="0">
                <a:latin typeface="Times New Roman"/>
                <a:cs typeface="Times New Roman"/>
              </a:rPr>
              <a:t>in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Da</a:t>
            </a:r>
            <a:r>
              <a:rPr sz="2600" b="1" spc="-40" dirty="0">
                <a:latin typeface="Times New Roman"/>
                <a:cs typeface="Times New Roman"/>
              </a:rPr>
              <a:t>t</a:t>
            </a:r>
            <a:r>
              <a:rPr sz="2600" b="1" spc="-50" dirty="0">
                <a:latin typeface="Times New Roman"/>
                <a:cs typeface="Times New Roman"/>
              </a:rPr>
              <a:t>a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635" dirty="0">
                <a:latin typeface="Times New Roman"/>
                <a:cs typeface="Times New Roman"/>
              </a:rPr>
              <a:t>T</a:t>
            </a:r>
            <a:r>
              <a:rPr sz="2600" b="1" spc="10" dirty="0">
                <a:latin typeface="Times New Roman"/>
                <a:cs typeface="Times New Roman"/>
              </a:rPr>
              <a:t>ypes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programming,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type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important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concept.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80" dirty="0">
                <a:latin typeface="Times New Roman"/>
                <a:cs typeface="Times New Roman"/>
              </a:rPr>
              <a:t>Variables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store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different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types,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different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types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</a:t>
            </a:r>
            <a:r>
              <a:rPr sz="2600" spc="-155" dirty="0">
                <a:latin typeface="Times New Roman"/>
                <a:cs typeface="Times New Roman"/>
              </a:rPr>
              <a:t>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thin</a:t>
            </a:r>
            <a:r>
              <a:rPr sz="2600" spc="-155" dirty="0">
                <a:latin typeface="Times New Roman"/>
                <a:cs typeface="Times New Roman"/>
              </a:rPr>
              <a:t>g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marR="264160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types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default,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these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categories.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ext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e:s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5" dirty="0">
                <a:latin typeface="Times New Roman"/>
                <a:cs typeface="Times New Roman"/>
              </a:rPr>
              <a:t>Nume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ic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es:in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t,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mplex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Sequence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Types:list,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tuple,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range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5" dirty="0">
                <a:latin typeface="Times New Roman"/>
                <a:cs typeface="Times New Roman"/>
              </a:rPr>
              <a:t>Ma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ping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50" dirty="0">
                <a:latin typeface="Times New Roman"/>
                <a:cs typeface="Times New Roman"/>
              </a:rPr>
              <a:t>e:</a:t>
            </a:r>
            <a:r>
              <a:rPr lang="en-US" sz="2600" spc="-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dict</a:t>
            </a:r>
            <a:r>
              <a:rPr lang="en-US" sz="2600" spc="-80" dirty="0">
                <a:latin typeface="Times New Roman"/>
                <a:cs typeface="Times New Roman"/>
              </a:rPr>
              <a:t>ionary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Set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es:set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Boole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395" dirty="0">
                <a:latin typeface="Times New Roman"/>
                <a:cs typeface="Times New Roman"/>
              </a:rPr>
              <a:t> 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e:</a:t>
            </a:r>
            <a:r>
              <a:rPr sz="2600" spc="-90" dirty="0">
                <a:latin typeface="Times New Roman"/>
                <a:cs typeface="Times New Roman"/>
              </a:rPr>
              <a:t>b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9031"/>
            <a:ext cx="6556375" cy="1933575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983739">
              <a:lnSpc>
                <a:spcPct val="100000"/>
              </a:lnSpc>
              <a:spcBef>
                <a:spcPts val="2140"/>
              </a:spcBef>
            </a:pPr>
            <a:r>
              <a:rPr spc="-55" dirty="0"/>
              <a:t>Setting</a:t>
            </a:r>
            <a:r>
              <a:rPr spc="-30" dirty="0"/>
              <a:t> the</a:t>
            </a:r>
            <a:r>
              <a:rPr spc="-15" dirty="0"/>
              <a:t> </a:t>
            </a:r>
            <a:r>
              <a:rPr spc="-50" dirty="0"/>
              <a:t>Data</a:t>
            </a:r>
            <a:r>
              <a:rPr spc="-40" dirty="0"/>
              <a:t> </a:t>
            </a:r>
            <a:r>
              <a:rPr spc="-100" dirty="0"/>
              <a:t>Type</a:t>
            </a:r>
          </a:p>
          <a:p>
            <a:pPr marL="12700" marR="1030605">
              <a:lnSpc>
                <a:spcPct val="119200"/>
              </a:lnSpc>
              <a:spcBef>
                <a:spcPts val="740"/>
              </a:spcBef>
            </a:pPr>
            <a:r>
              <a:rPr sz="2600" spc="-15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000000"/>
                </a:solidFill>
                <a:latin typeface="Times New Roman"/>
                <a:cs typeface="Times New Roman"/>
              </a:rPr>
              <a:t>Python,</a:t>
            </a:r>
            <a:r>
              <a:rPr sz="2600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6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000000"/>
                </a:solidFill>
                <a:latin typeface="Times New Roman"/>
                <a:cs typeface="Times New Roman"/>
              </a:rPr>
              <a:t>set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0000"/>
                </a:solidFill>
                <a:latin typeface="Times New Roman"/>
                <a:cs typeface="Times New Roman"/>
              </a:rPr>
              <a:t>when</a:t>
            </a:r>
            <a:r>
              <a:rPr sz="260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000000"/>
                </a:solidFill>
                <a:latin typeface="Times New Roman"/>
                <a:cs typeface="Times New Roman"/>
              </a:rPr>
              <a:t>assign </a:t>
            </a:r>
            <a:r>
              <a:rPr sz="2600" spc="-6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6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600" spc="-125" dirty="0">
                <a:solidFill>
                  <a:srgbClr val="000000"/>
                </a:solidFill>
                <a:latin typeface="Times New Roman"/>
                <a:cs typeface="Times New Roman"/>
              </a:rPr>
              <a:t>al</a:t>
            </a:r>
            <a:r>
              <a:rPr sz="2600" spc="-18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600" spc="-1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6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3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spc="-140" dirty="0">
                <a:solidFill>
                  <a:srgbClr val="000000"/>
                </a:solidFill>
                <a:latin typeface="Times New Roman"/>
                <a:cs typeface="Times New Roman"/>
              </a:rPr>
              <a:t>ia</a:t>
            </a:r>
            <a:r>
              <a:rPr sz="2600" spc="-229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spc="-8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spc="-17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2601"/>
              </p:ext>
            </p:extLst>
          </p:nvPr>
        </p:nvGraphicFramePr>
        <p:xfrm>
          <a:off x="450850" y="2813050"/>
          <a:ext cx="8382000" cy="370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84899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2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"Hell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9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ld"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str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complex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["ap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"ban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y"]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("ap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"ban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y")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tuple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{"name"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Abdi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ge"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}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Dict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8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{"apple",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"banana",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"cherry"}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bool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05" y="688974"/>
            <a:ext cx="6394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Setting</a:t>
            </a:r>
            <a:r>
              <a:rPr spc="-20" dirty="0"/>
              <a:t> </a:t>
            </a:r>
            <a:r>
              <a:rPr spc="-30" dirty="0"/>
              <a:t>the</a:t>
            </a:r>
            <a:r>
              <a:rPr spc="-5" dirty="0"/>
              <a:t> </a:t>
            </a:r>
            <a:r>
              <a:rPr spc="-35" dirty="0"/>
              <a:t>Specific</a:t>
            </a:r>
            <a:r>
              <a:rPr spc="-15" dirty="0"/>
              <a:t> </a:t>
            </a:r>
            <a:r>
              <a:rPr spc="-50" dirty="0"/>
              <a:t>Data</a:t>
            </a:r>
            <a:r>
              <a:rPr spc="-30" dirty="0"/>
              <a:t> </a:t>
            </a:r>
            <a:r>
              <a:rPr spc="-10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92141"/>
            <a:ext cx="524002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185" dirty="0">
                <a:latin typeface="Times New Roman"/>
                <a:cs typeface="Times New Roman"/>
              </a:rPr>
              <a:t>p</a:t>
            </a:r>
            <a:r>
              <a:rPr sz="2600" spc="-150" dirty="0">
                <a:latin typeface="Times New Roman"/>
                <a:cs typeface="Times New Roman"/>
              </a:rPr>
              <a:t>eci</a:t>
            </a:r>
            <a:r>
              <a:rPr sz="2600" spc="-140" dirty="0">
                <a:latin typeface="Times New Roman"/>
                <a:cs typeface="Times New Roman"/>
              </a:rPr>
              <a:t>f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n 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75" dirty="0">
                <a:latin typeface="Times New Roman"/>
                <a:cs typeface="Times New Roman"/>
              </a:rPr>
              <a:t> constructor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functions.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337028"/>
            <a:ext cx="4930775" cy="3805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36775">
              <a:lnSpc>
                <a:spcPct val="119200"/>
              </a:lnSpc>
              <a:spcBef>
                <a:spcPts val="1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str</a:t>
            </a:r>
            <a:r>
              <a:rPr sz="2600" spc="-25" dirty="0">
                <a:latin typeface="Times New Roman"/>
                <a:cs typeface="Times New Roman"/>
              </a:rPr>
              <a:t>("</a:t>
            </a:r>
            <a:r>
              <a:rPr sz="2600" spc="-140" dirty="0">
                <a:latin typeface="Times New Roman"/>
                <a:cs typeface="Times New Roman"/>
              </a:rPr>
              <a:t>He</a:t>
            </a:r>
            <a:r>
              <a:rPr sz="2600" spc="-60" dirty="0">
                <a:latin typeface="Times New Roman"/>
                <a:cs typeface="Times New Roman"/>
              </a:rPr>
              <a:t>l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35" dirty="0">
                <a:latin typeface="Times New Roman"/>
                <a:cs typeface="Times New Roman"/>
              </a:rPr>
              <a:t>o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60" dirty="0">
                <a:latin typeface="Times New Roman"/>
                <a:cs typeface="Times New Roman"/>
              </a:rPr>
              <a:t>orld</a:t>
            </a:r>
            <a:r>
              <a:rPr sz="2600" spc="-55" dirty="0">
                <a:latin typeface="Times New Roman"/>
                <a:cs typeface="Times New Roman"/>
              </a:rPr>
              <a:t>"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(20)</a:t>
            </a:r>
            <a:endParaRPr sz="2600" dirty="0">
              <a:latin typeface="Times New Roman"/>
              <a:cs typeface="Times New Roman"/>
            </a:endParaRPr>
          </a:p>
          <a:p>
            <a:pPr marL="12700" marR="2924175">
              <a:lnSpc>
                <a:spcPts val="3720"/>
              </a:lnSpc>
              <a:spcBef>
                <a:spcPts val="22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f</a:t>
            </a:r>
            <a:r>
              <a:rPr sz="2600" spc="-140" dirty="0">
                <a:latin typeface="Times New Roman"/>
                <a:cs typeface="Times New Roman"/>
              </a:rPr>
              <a:t>l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t(</a:t>
            </a:r>
            <a:r>
              <a:rPr sz="2600" spc="-70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15" dirty="0">
                <a:latin typeface="Times New Roman"/>
                <a:cs typeface="Times New Roman"/>
              </a:rPr>
              <a:t>.</a:t>
            </a:r>
            <a:r>
              <a:rPr sz="2600" spc="-65" dirty="0">
                <a:latin typeface="Times New Roman"/>
                <a:cs typeface="Times New Roman"/>
              </a:rPr>
              <a:t>5) 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mple</a:t>
            </a:r>
            <a:r>
              <a:rPr sz="2600" spc="-130" dirty="0">
                <a:latin typeface="Times New Roman"/>
                <a:cs typeface="Times New Roman"/>
              </a:rPr>
              <a:t>x</a:t>
            </a:r>
            <a:r>
              <a:rPr sz="2600" spc="-85" dirty="0">
                <a:latin typeface="Times New Roman"/>
                <a:cs typeface="Times New Roman"/>
              </a:rPr>
              <a:t>(1j)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list((</a:t>
            </a:r>
            <a:r>
              <a:rPr sz="2600" spc="-85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y"))</a:t>
            </a: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  <a:spcBef>
                <a:spcPts val="22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tuple(("apple",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"cherry"))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(</a:t>
            </a:r>
            <a:r>
              <a:rPr sz="2600" spc="-65">
                <a:latin typeface="Times New Roman"/>
                <a:cs typeface="Times New Roman"/>
              </a:rPr>
              <a:t>name="</a:t>
            </a:r>
            <a:r>
              <a:rPr lang="en-US" sz="2600" spc="-105">
                <a:latin typeface="Times New Roman"/>
                <a:cs typeface="Times New Roman"/>
              </a:rPr>
              <a:t>Abdi</a:t>
            </a:r>
            <a:r>
              <a:rPr sz="2600" spc="60">
                <a:latin typeface="Times New Roman"/>
                <a:cs typeface="Times New Roman"/>
              </a:rPr>
              <a:t>"</a:t>
            </a:r>
            <a:r>
              <a:rPr sz="2600" spc="40">
                <a:latin typeface="Times New Roman"/>
                <a:cs typeface="Times New Roman"/>
              </a:rPr>
              <a:t>,</a:t>
            </a:r>
            <a:r>
              <a:rPr sz="2600" spc="-185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20" dirty="0">
                <a:latin typeface="Times New Roman"/>
                <a:cs typeface="Times New Roman"/>
              </a:rPr>
              <a:t>e=36)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set(("appl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y"))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0428" y="2337028"/>
            <a:ext cx="1057275" cy="3805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6730">
              <a:lnSpc>
                <a:spcPct val="119200"/>
              </a:lnSpc>
              <a:spcBef>
                <a:spcPts val="100"/>
              </a:spcBef>
            </a:pPr>
            <a:r>
              <a:rPr sz="2600" spc="-45" dirty="0">
                <a:latin typeface="Times New Roman"/>
                <a:cs typeface="Times New Roman"/>
              </a:rPr>
              <a:t>str 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int 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fl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300"/>
              </a:lnSpc>
            </a:pP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mplex  list </a:t>
            </a:r>
            <a:r>
              <a:rPr sz="2600" spc="-80" dirty="0">
                <a:latin typeface="Times New Roman"/>
                <a:cs typeface="Times New Roman"/>
              </a:rPr>
              <a:t> tuple 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dict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90" dirty="0">
                <a:latin typeface="Times New Roman"/>
                <a:cs typeface="Times New Roman"/>
              </a:rPr>
              <a:t>set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110" y="338073"/>
            <a:ext cx="3575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3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01039"/>
            <a:ext cx="7494270" cy="5619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100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me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ic</a:t>
            </a:r>
            <a:r>
              <a:rPr sz="2600" spc="-65" dirty="0">
                <a:latin typeface="Times New Roman"/>
                <a:cs typeface="Times New Roman"/>
              </a:rPr>
              <a:t> t</a:t>
            </a:r>
            <a:r>
              <a:rPr sz="2600" spc="-130" dirty="0">
                <a:latin typeface="Times New Roman"/>
                <a:cs typeface="Times New Roman"/>
              </a:rPr>
              <a:t>y</a:t>
            </a:r>
            <a:r>
              <a:rPr sz="2600" spc="-135" dirty="0">
                <a:latin typeface="Times New Roman"/>
                <a:cs typeface="Times New Roman"/>
              </a:rPr>
              <a:t>pes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n: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0" dirty="0">
                <a:latin typeface="Times New Roman"/>
                <a:cs typeface="Times New Roman"/>
              </a:rPr>
              <a:t>int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float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complex</a:t>
            </a:r>
            <a:endParaRPr sz="2600">
              <a:latin typeface="Times New Roman"/>
              <a:cs typeface="Times New Roman"/>
            </a:endParaRPr>
          </a:p>
          <a:p>
            <a:pPr marL="12700" marR="948055">
              <a:lnSpc>
                <a:spcPct val="119200"/>
              </a:lnSpc>
            </a:pPr>
            <a:r>
              <a:rPr sz="2600" spc="-180" dirty="0">
                <a:latin typeface="Times New Roman"/>
                <a:cs typeface="Times New Roman"/>
              </a:rPr>
              <a:t>Variables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numeric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types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assign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25" dirty="0">
                <a:latin typeface="Times New Roman"/>
                <a:cs typeface="Times New Roman"/>
              </a:rPr>
              <a:t>al</a:t>
            </a:r>
            <a:r>
              <a:rPr sz="2600" spc="-18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m.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tabLst>
                <a:tab pos="92710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In</a:t>
            </a:r>
            <a:r>
              <a:rPr sz="2600" b="1" dirty="0">
                <a:latin typeface="Times New Roman"/>
                <a:cs typeface="Times New Roman"/>
              </a:rPr>
              <a:t>t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95" dirty="0">
                <a:latin typeface="Times New Roman"/>
                <a:cs typeface="Times New Roman"/>
              </a:rPr>
              <a:t>Int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inte</a:t>
            </a:r>
            <a:r>
              <a:rPr sz="2600" spc="-14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</a:t>
            </a:r>
            <a:r>
              <a:rPr sz="2600" spc="-120" dirty="0">
                <a:latin typeface="Times New Roman"/>
                <a:cs typeface="Times New Roman"/>
              </a:rPr>
              <a:t>hole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mbe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positi</a:t>
            </a:r>
            <a:r>
              <a:rPr sz="2600" spc="-215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2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ne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</a:t>
            </a:r>
            <a:r>
              <a:rPr sz="2600" spc="-200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ith</a:t>
            </a:r>
            <a:r>
              <a:rPr sz="2600" spc="-105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14" dirty="0">
                <a:latin typeface="Times New Roman"/>
                <a:cs typeface="Times New Roman"/>
              </a:rPr>
              <a:t>imals,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unlimited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25" dirty="0">
                <a:latin typeface="Times New Roman"/>
                <a:cs typeface="Times New Roman"/>
              </a:rPr>
              <a:t>h.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35656222554887711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14" dirty="0">
                <a:latin typeface="Times New Roman"/>
                <a:cs typeface="Times New Roman"/>
              </a:rPr>
              <a:t>3255522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688974"/>
            <a:ext cx="3575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3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401"/>
            <a:ext cx="743013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7100" algn="l"/>
                <a:tab pos="6414135" algn="l"/>
              </a:tabLst>
            </a:pPr>
            <a:r>
              <a:rPr sz="2600" b="1" spc="-85" dirty="0">
                <a:latin typeface="Times New Roman"/>
                <a:cs typeface="Times New Roman"/>
              </a:rPr>
              <a:t>Float:	</a:t>
            </a:r>
            <a:r>
              <a:rPr sz="2600" spc="-95" dirty="0">
                <a:latin typeface="Times New Roman"/>
                <a:cs typeface="Times New Roman"/>
              </a:rPr>
              <a:t>Float,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"floating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point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number"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	</a:t>
            </a:r>
            <a:r>
              <a:rPr sz="2600" spc="-105" dirty="0">
                <a:latin typeface="Times New Roman"/>
                <a:cs typeface="Times New Roman"/>
              </a:rPr>
              <a:t>number,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1794713"/>
            <a:ext cx="28219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aini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94713"/>
            <a:ext cx="2701290" cy="20783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>
              <a:lnSpc>
                <a:spcPts val="2810"/>
              </a:lnSpc>
              <a:spcBef>
                <a:spcPts val="455"/>
              </a:spcBef>
            </a:pP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siti</a:t>
            </a:r>
            <a:r>
              <a:rPr sz="2600" spc="-24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220" dirty="0">
                <a:latin typeface="Times New Roman"/>
                <a:cs typeface="Times New Roman"/>
              </a:rPr>
              <a:t>g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</a:t>
            </a:r>
            <a:r>
              <a:rPr sz="2600" spc="-204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120" dirty="0">
                <a:latin typeface="Times New Roman"/>
                <a:cs typeface="Times New Roman"/>
              </a:rPr>
              <a:t>decimals.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1.10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1.0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-</a:t>
            </a:r>
            <a:r>
              <a:rPr sz="2600" spc="-75" dirty="0">
                <a:latin typeface="Times New Roman"/>
                <a:cs typeface="Times New Roman"/>
              </a:rPr>
              <a:t>35.59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2409" y="4316348"/>
            <a:ext cx="6705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50" dirty="0">
                <a:latin typeface="Times New Roman"/>
                <a:cs typeface="Times New Roman"/>
              </a:rPr>
              <a:t>j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316348"/>
            <a:ext cx="629666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tabLst>
                <a:tab pos="1841500" algn="l"/>
              </a:tabLst>
            </a:pPr>
            <a:r>
              <a:rPr sz="2600" b="1" spc="-105" dirty="0">
                <a:latin typeface="Times New Roman"/>
                <a:cs typeface="Times New Roman"/>
              </a:rPr>
              <a:t>C</a:t>
            </a:r>
            <a:r>
              <a:rPr sz="2600" b="1" spc="-6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mp</a:t>
            </a:r>
            <a:r>
              <a:rPr sz="2600" b="1" spc="-10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ex:	</a:t>
            </a:r>
            <a:r>
              <a:rPr sz="2600" spc="-120" dirty="0">
                <a:latin typeface="Times New Roman"/>
                <a:cs typeface="Times New Roman"/>
              </a:rPr>
              <a:t>Comple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w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itten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ima</a:t>
            </a:r>
            <a:r>
              <a:rPr sz="2600" spc="-140" dirty="0">
                <a:latin typeface="Times New Roman"/>
                <a:cs typeface="Times New Roman"/>
              </a:rPr>
              <a:t>g</a:t>
            </a:r>
            <a:r>
              <a:rPr sz="2600" spc="-110" dirty="0">
                <a:latin typeface="Times New Roman"/>
                <a:cs typeface="Times New Roman"/>
              </a:rPr>
              <a:t>ina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70" dirty="0">
                <a:latin typeface="Times New Roman"/>
                <a:cs typeface="Times New Roman"/>
              </a:rPr>
              <a:t>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070246"/>
            <a:ext cx="114617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3+5j 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5</a:t>
            </a:r>
            <a:r>
              <a:rPr sz="2600" spc="-130" dirty="0">
                <a:latin typeface="Times New Roman"/>
                <a:cs typeface="Times New Roman"/>
              </a:rPr>
              <a:t>j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25" dirty="0">
                <a:latin typeface="Times New Roman"/>
                <a:cs typeface="Times New Roman"/>
              </a:rPr>
              <a:t>5j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605" y="324358"/>
            <a:ext cx="2491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Why</a:t>
            </a:r>
            <a:r>
              <a:rPr sz="3600" spc="-40" dirty="0"/>
              <a:t> </a:t>
            </a:r>
            <a:r>
              <a:rPr sz="3600" spc="-55" dirty="0"/>
              <a:t>Python?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973581"/>
            <a:ext cx="7915909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715645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works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different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platforms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(Windows,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Mac,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Linux,etc).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has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simple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syntax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similar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85" dirty="0">
                <a:latin typeface="Times New Roman"/>
                <a:cs typeface="Times New Roman"/>
              </a:rPr>
              <a:t>English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has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syntax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that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allows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developers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60" dirty="0">
                <a:latin typeface="Times New Roman"/>
                <a:cs typeface="Times New Roman"/>
              </a:rPr>
              <a:t> write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programs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with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fewer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lines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than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some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other </a:t>
            </a:r>
            <a:r>
              <a:rPr sz="2800" spc="-135" dirty="0">
                <a:latin typeface="Times New Roman"/>
                <a:cs typeface="Times New Roman"/>
              </a:rPr>
              <a:t>programming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languages.</a:t>
            </a:r>
            <a:endParaRPr sz="2800">
              <a:latin typeface="Times New Roman"/>
              <a:cs typeface="Times New Roman"/>
            </a:endParaRPr>
          </a:p>
          <a:p>
            <a:pPr marL="286385" marR="32512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r</a:t>
            </a:r>
            <a:r>
              <a:rPr sz="2800" spc="-155" dirty="0">
                <a:latin typeface="Times New Roman"/>
                <a:cs typeface="Times New Roman"/>
              </a:rPr>
              <a:t>uns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-180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inte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40" dirty="0">
                <a:latin typeface="Times New Roman"/>
                <a:cs typeface="Times New Roman"/>
              </a:rPr>
              <a:t>eter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system,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m</a:t>
            </a:r>
            <a:r>
              <a:rPr sz="2800" spc="-95" dirty="0">
                <a:latin typeface="Times New Roman"/>
                <a:cs typeface="Times New Roman"/>
              </a:rPr>
              <a:t>e</a:t>
            </a:r>
            <a:r>
              <a:rPr sz="2800" spc="-170" dirty="0">
                <a:latin typeface="Times New Roman"/>
                <a:cs typeface="Times New Roman"/>
              </a:rPr>
              <a:t>anin</a:t>
            </a:r>
            <a:r>
              <a:rPr sz="2800" spc="-190" dirty="0">
                <a:latin typeface="Times New Roman"/>
                <a:cs typeface="Times New Roman"/>
              </a:rPr>
              <a:t>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th</a:t>
            </a:r>
            <a:r>
              <a:rPr sz="2800" spc="-160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code 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70" dirty="0">
                <a:latin typeface="Times New Roman"/>
                <a:cs typeface="Times New Roman"/>
              </a:rPr>
              <a:t>x</a:t>
            </a:r>
            <a:r>
              <a:rPr sz="2800" spc="-130" dirty="0">
                <a:latin typeface="Times New Roman"/>
                <a:cs typeface="Times New Roman"/>
              </a:rPr>
              <a:t>ec</a:t>
            </a:r>
            <a:r>
              <a:rPr sz="2800" spc="-140" dirty="0">
                <a:latin typeface="Times New Roman"/>
                <a:cs typeface="Times New Roman"/>
              </a:rPr>
              <a:t>u</a:t>
            </a:r>
            <a:r>
              <a:rPr sz="2800" spc="-65" dirty="0">
                <a:latin typeface="Times New Roman"/>
                <a:cs typeface="Times New Roman"/>
              </a:rPr>
              <a:t>ted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40" dirty="0">
                <a:latin typeface="Times New Roman"/>
                <a:cs typeface="Times New Roman"/>
              </a:rPr>
              <a:t>a</a:t>
            </a:r>
            <a:r>
              <a:rPr sz="2800" spc="-204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soon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40" dirty="0">
                <a:latin typeface="Times New Roman"/>
                <a:cs typeface="Times New Roman"/>
              </a:rPr>
              <a:t>a</a:t>
            </a:r>
            <a:r>
              <a:rPr sz="2800" spc="-204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i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30" dirty="0">
                <a:latin typeface="Times New Roman"/>
                <a:cs typeface="Times New Roman"/>
              </a:rPr>
              <a:t>itten.</a:t>
            </a:r>
            <a:endParaRPr sz="2800">
              <a:latin typeface="Times New Roman"/>
              <a:cs typeface="Times New Roman"/>
            </a:endParaRPr>
          </a:p>
          <a:p>
            <a:pPr marL="286385" marR="845819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165" dirty="0">
                <a:latin typeface="Times New Roman"/>
                <a:cs typeface="Times New Roman"/>
              </a:rPr>
              <a:t>e</a:t>
            </a:r>
            <a:r>
              <a:rPr sz="2800" spc="-185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0" dirty="0">
                <a:latin typeface="Times New Roman"/>
                <a:cs typeface="Times New Roman"/>
              </a:rPr>
              <a:t>r</a:t>
            </a:r>
            <a:r>
              <a:rPr sz="2800" spc="-135" dirty="0">
                <a:latin typeface="Times New Roman"/>
                <a:cs typeface="Times New Roman"/>
              </a:rPr>
              <a:t>oc</a:t>
            </a:r>
            <a:r>
              <a:rPr sz="2800" spc="-125" dirty="0">
                <a:latin typeface="Times New Roman"/>
                <a:cs typeface="Times New Roman"/>
              </a:rPr>
              <a:t>e</a:t>
            </a:r>
            <a:r>
              <a:rPr sz="2800" spc="-110" dirty="0">
                <a:latin typeface="Times New Roman"/>
                <a:cs typeface="Times New Roman"/>
              </a:rPr>
              <a:t>dural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w</a:t>
            </a:r>
            <a:r>
              <a:rPr sz="2800" spc="-325" dirty="0">
                <a:latin typeface="Times New Roman"/>
                <a:cs typeface="Times New Roman"/>
              </a:rPr>
              <a:t>a</a:t>
            </a:r>
            <a:r>
              <a:rPr sz="2800" spc="-515" dirty="0">
                <a:latin typeface="Times New Roman"/>
                <a:cs typeface="Times New Roman"/>
              </a:rPr>
              <a:t>y</a:t>
            </a:r>
            <a:r>
              <a:rPr sz="2800" spc="114" dirty="0">
                <a:latin typeface="Times New Roman"/>
                <a:cs typeface="Times New Roman"/>
              </a:rPr>
              <a:t>,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185" dirty="0">
                <a:latin typeface="Times New Roman"/>
                <a:cs typeface="Times New Roman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objec</a:t>
            </a:r>
            <a:r>
              <a:rPr sz="2800" spc="-60" dirty="0">
                <a:latin typeface="Times New Roman"/>
                <a:cs typeface="Times New Roman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-  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20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iented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w</a:t>
            </a:r>
            <a:r>
              <a:rPr sz="2800" spc="-325" dirty="0">
                <a:latin typeface="Times New Roman"/>
                <a:cs typeface="Times New Roman"/>
              </a:rPr>
              <a:t>a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fun</a:t>
            </a:r>
            <a:r>
              <a:rPr sz="2800" spc="-150" dirty="0">
                <a:latin typeface="Times New Roman"/>
                <a:cs typeface="Times New Roman"/>
              </a:rPr>
              <a:t>c</a:t>
            </a:r>
            <a:r>
              <a:rPr sz="2800" spc="-114" dirty="0">
                <a:latin typeface="Times New Roman"/>
                <a:cs typeface="Times New Roman"/>
              </a:rPr>
              <a:t>tional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w</a:t>
            </a:r>
            <a:r>
              <a:rPr sz="2800" spc="-325" dirty="0">
                <a:latin typeface="Times New Roman"/>
                <a:cs typeface="Times New Roman"/>
              </a:rPr>
              <a:t>a</a:t>
            </a:r>
            <a:r>
              <a:rPr sz="2800" spc="-515" dirty="0">
                <a:latin typeface="Times New Roman"/>
                <a:cs typeface="Times New Roman"/>
              </a:rPr>
              <a:t>y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042" y="247599"/>
            <a:ext cx="3138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Type</a:t>
            </a:r>
            <a:r>
              <a:rPr sz="3600" spc="-50" dirty="0"/>
              <a:t> </a:t>
            </a:r>
            <a:r>
              <a:rPr sz="3600" spc="-25" dirty="0"/>
              <a:t>Conversion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853185"/>
            <a:ext cx="3889375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1800" spc="-215" dirty="0">
                <a:latin typeface="Times New Roman"/>
                <a:cs typeface="Times New Roman"/>
              </a:rPr>
              <a:t>You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65" dirty="0">
                <a:latin typeface="Times New Roman"/>
                <a:cs typeface="Times New Roman"/>
              </a:rPr>
              <a:t>convert </a:t>
            </a:r>
            <a:r>
              <a:rPr sz="1800" spc="-80" dirty="0">
                <a:latin typeface="Times New Roman"/>
                <a:cs typeface="Times New Roman"/>
              </a:rPr>
              <a:t>from </a:t>
            </a:r>
            <a:r>
              <a:rPr sz="1800" spc="-75" dirty="0">
                <a:latin typeface="Times New Roman"/>
                <a:cs typeface="Times New Roman"/>
              </a:rPr>
              <a:t>one </a:t>
            </a:r>
            <a:r>
              <a:rPr sz="1800" spc="-70" dirty="0">
                <a:latin typeface="Times New Roman"/>
                <a:cs typeface="Times New Roman"/>
              </a:rPr>
              <a:t>type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65" dirty="0">
                <a:latin typeface="Times New Roman"/>
                <a:cs typeface="Times New Roman"/>
              </a:rPr>
              <a:t>another </a:t>
            </a:r>
            <a:r>
              <a:rPr sz="1800" spc="-70" dirty="0">
                <a:latin typeface="Times New Roman"/>
                <a:cs typeface="Times New Roman"/>
              </a:rPr>
              <a:t>with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th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int</a:t>
            </a:r>
            <a:r>
              <a:rPr sz="1800" dirty="0">
                <a:latin typeface="Times New Roman"/>
                <a:cs typeface="Times New Roman"/>
              </a:rPr>
              <a:t>(),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t(),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an</a:t>
            </a:r>
            <a:r>
              <a:rPr sz="1800" spc="-80" dirty="0">
                <a:latin typeface="Times New Roman"/>
                <a:cs typeface="Times New Roman"/>
              </a:rPr>
              <a:t>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20" dirty="0">
                <a:latin typeface="Times New Roman"/>
                <a:cs typeface="Times New Roman"/>
              </a:rPr>
              <a:t>m</a:t>
            </a:r>
            <a:r>
              <a:rPr sz="1800" spc="-75" dirty="0">
                <a:latin typeface="Times New Roman"/>
                <a:cs typeface="Times New Roman"/>
              </a:rPr>
              <a:t>p</a:t>
            </a:r>
            <a:r>
              <a:rPr sz="1800" spc="-65" dirty="0">
                <a:latin typeface="Times New Roman"/>
                <a:cs typeface="Times New Roman"/>
              </a:rPr>
              <a:t>lex(</a:t>
            </a:r>
            <a:r>
              <a:rPr sz="1800" spc="-55" dirty="0">
                <a:latin typeface="Times New Roman"/>
                <a:cs typeface="Times New Roman"/>
              </a:rPr>
              <a:t>) </a:t>
            </a:r>
            <a:r>
              <a:rPr sz="1800" spc="-70" dirty="0">
                <a:latin typeface="Times New Roman"/>
                <a:cs typeface="Times New Roman"/>
              </a:rPr>
              <a:t>met</a:t>
            </a:r>
            <a:r>
              <a:rPr sz="1800" spc="-65" dirty="0">
                <a:latin typeface="Times New Roman"/>
                <a:cs typeface="Times New Roman"/>
              </a:rPr>
              <a:t>h</a:t>
            </a:r>
            <a:r>
              <a:rPr sz="1800" spc="-80" dirty="0">
                <a:latin typeface="Times New Roman"/>
                <a:cs typeface="Times New Roman"/>
              </a:rPr>
              <a:t>o</a:t>
            </a:r>
            <a:r>
              <a:rPr sz="1800" spc="-75" dirty="0">
                <a:latin typeface="Times New Roman"/>
                <a:cs typeface="Times New Roman"/>
              </a:rPr>
              <a:t>d</a:t>
            </a:r>
            <a:r>
              <a:rPr sz="1800" spc="-180" dirty="0">
                <a:latin typeface="Times New Roman"/>
                <a:cs typeface="Times New Roman"/>
              </a:rPr>
              <a:t>s</a:t>
            </a:r>
            <a:r>
              <a:rPr sz="1800" spc="7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680085" algn="l"/>
              </a:tabLst>
            </a:pPr>
            <a:r>
              <a:rPr sz="1800" spc="-80" dirty="0">
                <a:latin typeface="Times New Roman"/>
                <a:cs typeface="Times New Roman"/>
              </a:rPr>
              <a:t>x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1	</a:t>
            </a:r>
            <a:r>
              <a:rPr sz="1800" spc="300" dirty="0">
                <a:latin typeface="Times New Roman"/>
                <a:cs typeface="Times New Roman"/>
              </a:rPr>
              <a:t>#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150" dirty="0">
                <a:latin typeface="Times New Roman"/>
                <a:cs typeface="Times New Roman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.8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00" dirty="0">
                <a:latin typeface="Times New Roman"/>
                <a:cs typeface="Times New Roman"/>
              </a:rPr>
              <a:t>#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660400" algn="l"/>
              </a:tabLst>
            </a:pPr>
            <a:r>
              <a:rPr sz="1800" spc="-145" dirty="0">
                <a:latin typeface="Times New Roman"/>
                <a:cs typeface="Times New Roman"/>
              </a:rPr>
              <a:t>z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1j	</a:t>
            </a:r>
            <a:r>
              <a:rPr sz="1800" spc="300" dirty="0">
                <a:latin typeface="Times New Roman"/>
                <a:cs typeface="Times New Roman"/>
              </a:rPr>
              <a:t>#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complex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286385" marR="1799589" indent="-274320">
              <a:lnSpc>
                <a:spcPct val="80000"/>
              </a:lnSpc>
              <a:spcBef>
                <a:spcPts val="5"/>
              </a:spcBef>
            </a:pP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14" dirty="0">
                <a:latin typeface="Times New Roman"/>
                <a:cs typeface="Times New Roman"/>
              </a:rPr>
              <a:t>n</a:t>
            </a:r>
            <a:r>
              <a:rPr sz="1800" spc="-185" dirty="0">
                <a:latin typeface="Times New Roman"/>
                <a:cs typeface="Times New Roman"/>
              </a:rPr>
              <a:t>v</a:t>
            </a:r>
            <a:r>
              <a:rPr sz="1800" spc="-30" dirty="0">
                <a:latin typeface="Times New Roman"/>
                <a:cs typeface="Times New Roman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f</a:t>
            </a:r>
            <a:r>
              <a:rPr sz="1800" spc="-70" dirty="0">
                <a:latin typeface="Times New Roman"/>
                <a:cs typeface="Times New Roman"/>
              </a:rPr>
              <a:t>r</a:t>
            </a:r>
            <a:r>
              <a:rPr sz="1800" spc="-95" dirty="0">
                <a:latin typeface="Times New Roman"/>
                <a:cs typeface="Times New Roman"/>
              </a:rPr>
              <a:t>om</a:t>
            </a:r>
            <a:r>
              <a:rPr sz="1800" spc="-50" dirty="0">
                <a:latin typeface="Times New Roman"/>
                <a:cs typeface="Times New Roman"/>
              </a:rPr>
              <a:t> int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t:  </a:t>
            </a:r>
            <a:r>
              <a:rPr sz="1800" spc="-145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t(</a:t>
            </a:r>
            <a:r>
              <a:rPr sz="1800" spc="-35" dirty="0">
                <a:latin typeface="Times New Roman"/>
                <a:cs typeface="Times New Roman"/>
              </a:rPr>
              <a:t>x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14" dirty="0">
                <a:latin typeface="Times New Roman"/>
                <a:cs typeface="Times New Roman"/>
              </a:rPr>
              <a:t>n</a:t>
            </a:r>
            <a:r>
              <a:rPr sz="1800" spc="-185" dirty="0">
                <a:latin typeface="Times New Roman"/>
                <a:cs typeface="Times New Roman"/>
              </a:rPr>
              <a:t>v</a:t>
            </a:r>
            <a:r>
              <a:rPr sz="1800" spc="-30" dirty="0">
                <a:latin typeface="Times New Roman"/>
                <a:cs typeface="Times New Roman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f</a:t>
            </a:r>
            <a:r>
              <a:rPr sz="1800" spc="-70" dirty="0">
                <a:latin typeface="Times New Roman"/>
                <a:cs typeface="Times New Roman"/>
              </a:rPr>
              <a:t>r</a:t>
            </a:r>
            <a:r>
              <a:rPr sz="1800" spc="-95" dirty="0">
                <a:latin typeface="Times New Roman"/>
                <a:cs typeface="Times New Roman"/>
              </a:rPr>
              <a:t>om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int</a:t>
            </a:r>
            <a:r>
              <a:rPr sz="1800" spc="2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ts val="1945"/>
              </a:lnSpc>
            </a:pPr>
            <a:r>
              <a:rPr sz="1800" spc="-95" dirty="0">
                <a:latin typeface="Times New Roman"/>
                <a:cs typeface="Times New Roman"/>
              </a:rPr>
              <a:t>b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t</a:t>
            </a:r>
            <a:r>
              <a:rPr sz="1800" spc="-75" dirty="0">
                <a:latin typeface="Times New Roman"/>
                <a:cs typeface="Times New Roman"/>
              </a:rPr>
              <a:t>(y)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286385" marR="1452880" indent="-274320">
              <a:lnSpc>
                <a:spcPct val="80000"/>
              </a:lnSpc>
            </a:pP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14" dirty="0">
                <a:latin typeface="Times New Roman"/>
                <a:cs typeface="Times New Roman"/>
              </a:rPr>
              <a:t>n</a:t>
            </a:r>
            <a:r>
              <a:rPr sz="1800" spc="-185" dirty="0">
                <a:latin typeface="Times New Roman"/>
                <a:cs typeface="Times New Roman"/>
              </a:rPr>
              <a:t>v</a:t>
            </a:r>
            <a:r>
              <a:rPr sz="1800" spc="-30" dirty="0">
                <a:latin typeface="Times New Roman"/>
                <a:cs typeface="Times New Roman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f</a:t>
            </a:r>
            <a:r>
              <a:rPr sz="1800" spc="-70" dirty="0">
                <a:latin typeface="Times New Roman"/>
                <a:cs typeface="Times New Roman"/>
              </a:rPr>
              <a:t>r</a:t>
            </a:r>
            <a:r>
              <a:rPr sz="1800" spc="-95" dirty="0">
                <a:latin typeface="Times New Roman"/>
                <a:cs typeface="Times New Roman"/>
              </a:rPr>
              <a:t>om</a:t>
            </a:r>
            <a:r>
              <a:rPr sz="1800" spc="-50" dirty="0">
                <a:latin typeface="Times New Roman"/>
                <a:cs typeface="Times New Roman"/>
              </a:rPr>
              <a:t> int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20" dirty="0">
                <a:latin typeface="Times New Roman"/>
                <a:cs typeface="Times New Roman"/>
              </a:rPr>
              <a:t>m</a:t>
            </a:r>
            <a:r>
              <a:rPr sz="1800" spc="-75" dirty="0">
                <a:latin typeface="Times New Roman"/>
                <a:cs typeface="Times New Roman"/>
              </a:rPr>
              <a:t>p</a:t>
            </a:r>
            <a:r>
              <a:rPr sz="1800" spc="-50" dirty="0">
                <a:latin typeface="Times New Roman"/>
                <a:cs typeface="Times New Roman"/>
              </a:rPr>
              <a:t>lex:  </a:t>
            </a:r>
            <a:r>
              <a:rPr sz="1800" spc="-110" dirty="0">
                <a:latin typeface="Times New Roman"/>
                <a:cs typeface="Times New Roman"/>
              </a:rPr>
              <a:t>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20" dirty="0">
                <a:latin typeface="Times New Roman"/>
                <a:cs typeface="Times New Roman"/>
              </a:rPr>
              <a:t>m</a:t>
            </a:r>
            <a:r>
              <a:rPr sz="1800" spc="-75" dirty="0">
                <a:latin typeface="Times New Roman"/>
                <a:cs typeface="Times New Roman"/>
              </a:rPr>
              <a:t>p</a:t>
            </a:r>
            <a:r>
              <a:rPr sz="1800" spc="-70" dirty="0">
                <a:latin typeface="Times New Roman"/>
                <a:cs typeface="Times New Roman"/>
              </a:rPr>
              <a:t>lex(</a:t>
            </a:r>
            <a:r>
              <a:rPr sz="1800" spc="-75" dirty="0">
                <a:latin typeface="Times New Roman"/>
                <a:cs typeface="Times New Roman"/>
              </a:rPr>
              <a:t>x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4776596"/>
            <a:ext cx="684530" cy="7391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80100"/>
              </a:lnSpc>
              <a:spcBef>
                <a:spcPts val="530"/>
              </a:spcBef>
            </a:pPr>
            <a:r>
              <a:rPr sz="1800" spc="-50" dirty="0">
                <a:latin typeface="Times New Roman"/>
                <a:cs typeface="Times New Roman"/>
              </a:rPr>
              <a:t>print(a)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p</a:t>
            </a:r>
            <a:r>
              <a:rPr sz="1800" spc="15" dirty="0">
                <a:latin typeface="Times New Roman"/>
                <a:cs typeface="Times New Roman"/>
              </a:rPr>
              <a:t>r</a:t>
            </a:r>
            <a:r>
              <a:rPr sz="1800" spc="-50" dirty="0">
                <a:latin typeface="Times New Roman"/>
                <a:cs typeface="Times New Roman"/>
              </a:rPr>
              <a:t>int(b)  </a:t>
            </a:r>
            <a:r>
              <a:rPr sz="1800" spc="-45" dirty="0">
                <a:latin typeface="Times New Roman"/>
                <a:cs typeface="Times New Roman"/>
              </a:rPr>
              <a:t>print(c)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5285" y="4776596"/>
            <a:ext cx="210375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print(type(a))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1730"/>
              </a:lnSpc>
            </a:pPr>
            <a:r>
              <a:rPr sz="1800" spc="-50" dirty="0">
                <a:latin typeface="Times New Roman"/>
                <a:cs typeface="Times New Roman"/>
              </a:rPr>
              <a:t>print(type(b))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</a:pPr>
            <a:r>
              <a:rPr sz="1800" spc="-50" dirty="0">
                <a:latin typeface="Times New Roman"/>
                <a:cs typeface="Times New Roman"/>
              </a:rPr>
              <a:t>print(type(c))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950407"/>
            <a:ext cx="592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imes New Roman"/>
                <a:cs typeface="Times New Roman"/>
              </a:rPr>
              <a:t>Note:</a:t>
            </a:r>
            <a:r>
              <a:rPr sz="1800" spc="-80" dirty="0">
                <a:latin typeface="Times New Roman"/>
                <a:cs typeface="Times New Roman"/>
              </a:rPr>
              <a:t>You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cannot</a:t>
            </a:r>
            <a:r>
              <a:rPr sz="1800" spc="-65" dirty="0">
                <a:latin typeface="Times New Roman"/>
                <a:cs typeface="Times New Roman"/>
              </a:rPr>
              <a:t> convert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complex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numbers</a:t>
            </a:r>
            <a:r>
              <a:rPr sz="1800" spc="-55" dirty="0">
                <a:latin typeface="Times New Roman"/>
                <a:cs typeface="Times New Roman"/>
              </a:rPr>
              <a:t> into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another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number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type.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913" y="338073"/>
            <a:ext cx="3681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Random</a:t>
            </a:r>
            <a:r>
              <a:rPr spc="-70" dirty="0"/>
              <a:t> </a:t>
            </a:r>
            <a:r>
              <a:rPr spc="-45" dirty="0"/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01039"/>
            <a:ext cx="5951855" cy="475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325">
              <a:lnSpc>
                <a:spcPct val="119300"/>
              </a:lnSpc>
              <a:spcBef>
                <a:spcPts val="95"/>
              </a:spcBef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54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rand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m(</a:t>
            </a:r>
            <a:r>
              <a:rPr sz="2600" spc="-60" dirty="0">
                <a:latin typeface="Times New Roman"/>
                <a:cs typeface="Times New Roman"/>
              </a:rPr>
              <a:t>)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to  </a:t>
            </a:r>
            <a:r>
              <a:rPr sz="2600" spc="-165" dirty="0">
                <a:latin typeface="Times New Roman"/>
                <a:cs typeface="Times New Roman"/>
              </a:rPr>
              <a:t>make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random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number,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ule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lle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ran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</a:t>
            </a:r>
            <a:r>
              <a:rPr sz="2600" spc="-195" dirty="0">
                <a:latin typeface="Times New Roman"/>
                <a:cs typeface="Times New Roman"/>
              </a:rPr>
              <a:t>k</a:t>
            </a:r>
            <a:r>
              <a:rPr sz="2600" spc="-70" dirty="0">
                <a:latin typeface="Times New Roman"/>
                <a:cs typeface="Times New Roman"/>
              </a:rPr>
              <a:t>e  </a:t>
            </a:r>
            <a:r>
              <a:rPr sz="2600" spc="-105" dirty="0">
                <a:latin typeface="Times New Roman"/>
                <a:cs typeface="Times New Roman"/>
              </a:rPr>
              <a:t>rand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num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19300"/>
              </a:lnSpc>
            </a:pPr>
            <a:r>
              <a:rPr sz="2600" spc="-70" dirty="0">
                <a:latin typeface="Times New Roman"/>
                <a:cs typeface="Times New Roman"/>
              </a:rPr>
              <a:t>Import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random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module,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display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random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be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5" dirty="0">
                <a:latin typeface="Times New Roman"/>
                <a:cs typeface="Times New Roman"/>
              </a:rPr>
              <a:t>een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9.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2094864">
              <a:lnSpc>
                <a:spcPct val="119300"/>
              </a:lnSpc>
            </a:pPr>
            <a:r>
              <a:rPr sz="2600" spc="-60" dirty="0">
                <a:latin typeface="Times New Roman"/>
                <a:cs typeface="Times New Roman"/>
              </a:rPr>
              <a:t>import </a:t>
            </a:r>
            <a:r>
              <a:rPr sz="2600" spc="-114" dirty="0">
                <a:latin typeface="Times New Roman"/>
                <a:cs typeface="Times New Roman"/>
              </a:rPr>
              <a:t>random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rand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75" dirty="0">
                <a:latin typeface="Times New Roman"/>
                <a:cs typeface="Times New Roman"/>
              </a:rPr>
              <a:t>m.ran</a:t>
            </a:r>
            <a:r>
              <a:rPr sz="2600" spc="-95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(1,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55" dirty="0">
                <a:latin typeface="Times New Roman"/>
                <a:cs typeface="Times New Roman"/>
              </a:rPr>
              <a:t>))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929" y="688974"/>
            <a:ext cx="310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Python-Strings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7357"/>
            <a:ext cx="7308850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5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t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ings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su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either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qu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40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tion  </a:t>
            </a:r>
            <a:r>
              <a:rPr sz="2600" spc="-110" dirty="0">
                <a:latin typeface="Times New Roman"/>
                <a:cs typeface="Times New Roman"/>
              </a:rPr>
              <a:t>marks</a:t>
            </a:r>
            <a:r>
              <a:rPr sz="2600" spc="-5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o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mark</a:t>
            </a:r>
            <a:r>
              <a:rPr sz="2600" spc="-16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'hell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'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"hello".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65" dirty="0">
                <a:latin typeface="Times New Roman"/>
                <a:cs typeface="Times New Roman"/>
              </a:rPr>
              <a:t>Ass</a:t>
            </a:r>
            <a:r>
              <a:rPr sz="2600" b="1" spc="-50" dirty="0">
                <a:latin typeface="Times New Roman"/>
                <a:cs typeface="Times New Roman"/>
              </a:rPr>
              <a:t>i</a:t>
            </a:r>
            <a:r>
              <a:rPr sz="2600" b="1" spc="25" dirty="0">
                <a:latin typeface="Times New Roman"/>
                <a:cs typeface="Times New Roman"/>
              </a:rPr>
              <a:t>gn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St</a:t>
            </a:r>
            <a:r>
              <a:rPr sz="2600" b="1" spc="-70" dirty="0">
                <a:latin typeface="Times New Roman"/>
                <a:cs typeface="Times New Roman"/>
              </a:rPr>
              <a:t>r</a:t>
            </a:r>
            <a:r>
              <a:rPr sz="2600" b="1" spc="20" dirty="0">
                <a:latin typeface="Times New Roman"/>
                <a:cs typeface="Times New Roman"/>
              </a:rPr>
              <a:t>i</a:t>
            </a:r>
            <a:r>
              <a:rPr sz="2600" b="1" spc="30" dirty="0">
                <a:latin typeface="Times New Roman"/>
                <a:cs typeface="Times New Roman"/>
              </a:rPr>
              <a:t>n</a:t>
            </a:r>
            <a:r>
              <a:rPr sz="2600" b="1" spc="25" dirty="0">
                <a:latin typeface="Times New Roman"/>
                <a:cs typeface="Times New Roman"/>
              </a:rPr>
              <a:t>g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50" dirty="0">
                <a:latin typeface="Times New Roman"/>
                <a:cs typeface="Times New Roman"/>
              </a:rPr>
              <a:t>t</a:t>
            </a:r>
            <a:r>
              <a:rPr sz="2600" b="1" spc="85" dirty="0">
                <a:latin typeface="Times New Roman"/>
                <a:cs typeface="Times New Roman"/>
              </a:rPr>
              <a:t>o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395" dirty="0">
                <a:latin typeface="Times New Roman"/>
                <a:cs typeface="Times New Roman"/>
              </a:rPr>
              <a:t> </a:t>
            </a:r>
            <a:r>
              <a:rPr sz="2600" b="1" spc="-550" dirty="0">
                <a:latin typeface="Times New Roman"/>
                <a:cs typeface="Times New Roman"/>
              </a:rPr>
              <a:t>V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r</a:t>
            </a:r>
            <a:r>
              <a:rPr sz="2600" b="1" spc="-25" dirty="0">
                <a:latin typeface="Times New Roman"/>
                <a:cs typeface="Times New Roman"/>
              </a:rPr>
              <a:t>i</a:t>
            </a:r>
            <a:r>
              <a:rPr sz="2600" b="1" spc="-95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b</a:t>
            </a:r>
            <a:r>
              <a:rPr sz="2600" b="1" spc="-30" dirty="0">
                <a:latin typeface="Times New Roman"/>
                <a:cs typeface="Times New Roman"/>
              </a:rPr>
              <a:t>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"</a:t>
            </a:r>
            <a:r>
              <a:rPr sz="2600" spc="-90" dirty="0">
                <a:latin typeface="Times New Roman"/>
                <a:cs typeface="Times New Roman"/>
              </a:rPr>
              <a:t>H</a:t>
            </a:r>
            <a:r>
              <a:rPr sz="2600" spc="-150" dirty="0">
                <a:latin typeface="Times New Roman"/>
                <a:cs typeface="Times New Roman"/>
              </a:rPr>
              <a:t>ello“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70" dirty="0">
                <a:latin typeface="Times New Roman"/>
                <a:cs typeface="Times New Roman"/>
              </a:rPr>
              <a:t>print(a)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688974"/>
            <a:ext cx="377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Strings</a:t>
            </a:r>
            <a:r>
              <a:rPr spc="-60" dirty="0"/>
              <a:t> </a:t>
            </a:r>
            <a:r>
              <a:rPr spc="-30" dirty="0"/>
              <a:t>are</a:t>
            </a:r>
            <a:r>
              <a:rPr spc="-25" dirty="0"/>
              <a:t> </a:t>
            </a:r>
            <a:r>
              <a:rPr spc="-9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7357"/>
            <a:ext cx="781621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does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character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type,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character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simp</a:t>
            </a:r>
            <a:r>
              <a:rPr sz="2600" spc="-14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Square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brackets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elements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string.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marR="512762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"Hell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5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orl</a:t>
            </a:r>
            <a:r>
              <a:rPr sz="2600" spc="-105" dirty="0">
                <a:latin typeface="Times New Roman"/>
                <a:cs typeface="Times New Roman"/>
              </a:rPr>
              <a:t>d</a:t>
            </a:r>
            <a:r>
              <a:rPr sz="2600" spc="-45" dirty="0">
                <a:latin typeface="Times New Roman"/>
                <a:cs typeface="Times New Roman"/>
              </a:rPr>
              <a:t>!"  </a:t>
            </a:r>
            <a:r>
              <a:rPr sz="2600" spc="-100" dirty="0">
                <a:latin typeface="Times New Roman"/>
                <a:cs typeface="Times New Roman"/>
              </a:rPr>
              <a:t>print(a[1])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753" y="688974"/>
            <a:ext cx="2867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String</a:t>
            </a:r>
            <a:r>
              <a:rPr spc="-85" dirty="0"/>
              <a:t> </a:t>
            </a:r>
            <a:r>
              <a:rPr spc="-45" dirty="0"/>
              <a:t>Length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6363335" cy="37293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get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length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string,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len()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50" dirty="0">
                <a:latin typeface="Times New Roman"/>
                <a:cs typeface="Times New Roman"/>
              </a:rPr>
              <a:t>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5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455" dirty="0">
                <a:latin typeface="Times New Roman"/>
                <a:cs typeface="Times New Roman"/>
              </a:rPr>
              <a:t>g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marR="367601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"</a:t>
            </a:r>
            <a:r>
              <a:rPr sz="2600" spc="-90" dirty="0">
                <a:latin typeface="Times New Roman"/>
                <a:cs typeface="Times New Roman"/>
              </a:rPr>
              <a:t>Hell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dirty="0">
                <a:latin typeface="Times New Roman"/>
                <a:cs typeface="Times New Roman"/>
              </a:rPr>
              <a:t>"  </a:t>
            </a:r>
            <a:r>
              <a:rPr sz="2600" spc="-75" dirty="0">
                <a:latin typeface="Times New Roman"/>
                <a:cs typeface="Times New Roman"/>
              </a:rPr>
              <a:t>print(len(a))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13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532" y="688974"/>
            <a:ext cx="4881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5" dirty="0"/>
              <a:t> </a:t>
            </a:r>
            <a:r>
              <a:rPr spc="35" dirty="0"/>
              <a:t>-</a:t>
            </a:r>
            <a:r>
              <a:rPr spc="-20" dirty="0"/>
              <a:t> </a:t>
            </a:r>
            <a:r>
              <a:rPr spc="-50" dirty="0"/>
              <a:t>Slicing</a:t>
            </a:r>
            <a:r>
              <a:rPr spc="-15" dirty="0"/>
              <a:t> </a:t>
            </a:r>
            <a:r>
              <a:rPr spc="-4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91386"/>
            <a:ext cx="8110855" cy="4599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0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0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charac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65" dirty="0">
                <a:latin typeface="Times New Roman"/>
                <a:cs typeface="Times New Roman"/>
              </a:rPr>
              <a:t>sing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slice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sy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130" dirty="0">
                <a:latin typeface="Times New Roman"/>
                <a:cs typeface="Times New Roman"/>
              </a:rPr>
              <a:t>x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85" dirty="0">
                <a:latin typeface="Times New Roman"/>
                <a:cs typeface="Times New Roman"/>
              </a:rPr>
              <a:t>Specify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index,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separated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colon,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0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pa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450" dirty="0">
                <a:latin typeface="Times New Roman"/>
                <a:cs typeface="Times New Roman"/>
              </a:rPr>
              <a:t>g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Get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characters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(not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included)</a:t>
            </a:r>
            <a:endParaRPr sz="2600">
              <a:latin typeface="Times New Roman"/>
              <a:cs typeface="Times New Roman"/>
            </a:endParaRPr>
          </a:p>
          <a:p>
            <a:pPr marL="286385" marR="539559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"</a:t>
            </a:r>
            <a:r>
              <a:rPr sz="2600" spc="-90" dirty="0">
                <a:latin typeface="Times New Roman"/>
                <a:cs typeface="Times New Roman"/>
              </a:rPr>
              <a:t>Hell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dirty="0">
                <a:latin typeface="Times New Roman"/>
                <a:cs typeface="Times New Roman"/>
              </a:rPr>
              <a:t>"  </a:t>
            </a:r>
            <a:r>
              <a:rPr sz="2600" spc="-85" dirty="0">
                <a:latin typeface="Times New Roman"/>
                <a:cs typeface="Times New Roman"/>
              </a:rPr>
              <a:t>print(b[2:5])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llo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857" y="688974"/>
            <a:ext cx="4251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Slice</a:t>
            </a:r>
            <a:r>
              <a:rPr spc="-25" dirty="0"/>
              <a:t> </a:t>
            </a:r>
            <a:r>
              <a:rPr spc="-120" dirty="0"/>
              <a:t>From</a:t>
            </a:r>
            <a:r>
              <a:rPr spc="-20" dirty="0"/>
              <a:t> </a:t>
            </a:r>
            <a:r>
              <a:rPr spc="-40" dirty="0"/>
              <a:t>the</a:t>
            </a:r>
            <a:r>
              <a:rPr spc="-10" dirty="0"/>
              <a:t> </a:t>
            </a:r>
            <a:r>
              <a:rPr spc="-20"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468" y="1402772"/>
            <a:ext cx="6092825" cy="479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5"/>
              </a:spcBef>
            </a:pPr>
            <a:r>
              <a:rPr sz="2600" spc="-80" dirty="0">
                <a:latin typeface="Times New Roman"/>
                <a:cs typeface="Times New Roman"/>
              </a:rPr>
              <a:t>Get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characters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(not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included).</a:t>
            </a:r>
            <a:endParaRPr sz="2600">
              <a:latin typeface="Times New Roman"/>
              <a:cs typeface="Times New Roman"/>
            </a:endParaRPr>
          </a:p>
          <a:p>
            <a:pPr marL="584200" marR="3841115" indent="-571500">
              <a:lnSpc>
                <a:spcPts val="2590"/>
              </a:lnSpc>
              <a:spcBef>
                <a:spcPts val="665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"Hell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235" dirty="0">
                <a:latin typeface="Times New Roman"/>
                <a:cs typeface="Times New Roman"/>
              </a:rPr>
              <a:t>,</a:t>
            </a:r>
            <a:r>
              <a:rPr sz="2400" spc="-335" dirty="0">
                <a:latin typeface="Times New Roman"/>
                <a:cs typeface="Times New Roman"/>
              </a:rPr>
              <a:t>W</a:t>
            </a:r>
            <a:r>
              <a:rPr sz="2400" spc="-65" dirty="0">
                <a:latin typeface="Times New Roman"/>
                <a:cs typeface="Times New Roman"/>
              </a:rPr>
              <a:t>orl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!"  </a:t>
            </a:r>
            <a:r>
              <a:rPr sz="2400" spc="-75" dirty="0">
                <a:latin typeface="Times New Roman"/>
                <a:cs typeface="Times New Roman"/>
              </a:rPr>
              <a:t>print(b[:5])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Slice</a:t>
            </a:r>
            <a:r>
              <a:rPr sz="2400" b="1" spc="-350" dirty="0">
                <a:latin typeface="Times New Roman"/>
                <a:cs typeface="Times New Roman"/>
              </a:rPr>
              <a:t> </a:t>
            </a:r>
            <a:r>
              <a:rPr sz="2400" b="1" spc="-450" dirty="0">
                <a:latin typeface="Times New Roman"/>
                <a:cs typeface="Times New Roman"/>
              </a:rPr>
              <a:t>T</a:t>
            </a:r>
            <a:r>
              <a:rPr sz="2400" b="1" spc="100" dirty="0">
                <a:latin typeface="Times New Roman"/>
                <a:cs typeface="Times New Roman"/>
              </a:rPr>
              <a:t>o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th</a:t>
            </a:r>
            <a:r>
              <a:rPr sz="2400" b="1" spc="30" dirty="0">
                <a:latin typeface="Times New Roman"/>
                <a:cs typeface="Times New Roman"/>
              </a:rPr>
              <a:t>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 marR="520700">
              <a:lnSpc>
                <a:spcPct val="110800"/>
              </a:lnSpc>
            </a:pPr>
            <a:r>
              <a:rPr sz="2400" spc="-75" dirty="0">
                <a:latin typeface="Times New Roman"/>
                <a:cs typeface="Times New Roman"/>
              </a:rPr>
              <a:t>Get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05" dirty="0">
                <a:latin typeface="Times New Roman"/>
                <a:cs typeface="Times New Roman"/>
              </a:rPr>
              <a:t>har</a:t>
            </a:r>
            <a:r>
              <a:rPr sz="2400" spc="-100" dirty="0">
                <a:latin typeface="Times New Roman"/>
                <a:cs typeface="Times New Roman"/>
              </a:rPr>
              <a:t>act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po</a:t>
            </a:r>
            <a:r>
              <a:rPr sz="2400" spc="-10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ition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al</a:t>
            </a:r>
            <a:r>
              <a:rPr sz="2400" spc="-105" dirty="0">
                <a:latin typeface="Times New Roman"/>
                <a:cs typeface="Times New Roman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w</a:t>
            </a:r>
            <a:r>
              <a:rPr sz="2400" spc="-27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y 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end.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310"/>
              </a:spcBef>
            </a:pPr>
            <a:r>
              <a:rPr sz="2400" spc="-125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"Hell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235" dirty="0">
                <a:latin typeface="Times New Roman"/>
                <a:cs typeface="Times New Roman"/>
              </a:rPr>
              <a:t>,</a:t>
            </a:r>
            <a:r>
              <a:rPr sz="2400" spc="-340" dirty="0">
                <a:latin typeface="Times New Roman"/>
                <a:cs typeface="Times New Roman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orld</a:t>
            </a:r>
            <a:r>
              <a:rPr sz="2400" spc="-50" dirty="0">
                <a:latin typeface="Times New Roman"/>
                <a:cs typeface="Times New Roman"/>
              </a:rPr>
              <a:t>!"</a:t>
            </a:r>
            <a:endParaRPr sz="2400">
              <a:latin typeface="Times New Roman"/>
              <a:cs typeface="Times New Roman"/>
            </a:endParaRPr>
          </a:p>
          <a:p>
            <a:pPr marL="584200">
              <a:lnSpc>
                <a:spcPts val="2735"/>
              </a:lnSpc>
            </a:pPr>
            <a:r>
              <a:rPr sz="2400" spc="-75" dirty="0">
                <a:latin typeface="Times New Roman"/>
                <a:cs typeface="Times New Roman"/>
              </a:rPr>
              <a:t>print(b[2:])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ll</a:t>
            </a:r>
            <a:r>
              <a:rPr sz="2400" spc="-180" dirty="0">
                <a:latin typeface="Times New Roman"/>
                <a:cs typeface="Times New Roman"/>
              </a:rPr>
              <a:t>o</a:t>
            </a:r>
            <a:r>
              <a:rPr sz="2400" spc="225" dirty="0">
                <a:latin typeface="Times New Roman"/>
                <a:cs typeface="Times New Roman"/>
              </a:rPr>
              <a:t>,</a:t>
            </a:r>
            <a:r>
              <a:rPr sz="2400" spc="-335" dirty="0">
                <a:latin typeface="Times New Roman"/>
                <a:cs typeface="Times New Roman"/>
              </a:rPr>
              <a:t>W</a:t>
            </a:r>
            <a:r>
              <a:rPr sz="2400" spc="-65" dirty="0">
                <a:latin typeface="Times New Roman"/>
                <a:cs typeface="Times New Roman"/>
              </a:rPr>
              <a:t>orl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0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361" y="688974"/>
            <a:ext cx="3810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Negative</a:t>
            </a:r>
            <a:r>
              <a:rPr spc="-40" dirty="0"/>
              <a:t> </a:t>
            </a:r>
            <a:r>
              <a:rPr spc="-55" dirty="0"/>
              <a:t>Indexing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1386"/>
            <a:ext cx="6355080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635">
              <a:lnSpc>
                <a:spcPct val="119300"/>
              </a:lnSpc>
              <a:spcBef>
                <a:spcPts val="100"/>
              </a:spcBef>
            </a:pPr>
            <a:r>
              <a:rPr sz="2600" spc="-145" dirty="0">
                <a:latin typeface="Times New Roman"/>
                <a:cs typeface="Times New Roman"/>
              </a:rPr>
              <a:t>Use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negative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indexes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slice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450" dirty="0">
                <a:latin typeface="Times New Roman"/>
                <a:cs typeface="Times New Roman"/>
              </a:rPr>
              <a:t>g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om: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"o</a:t>
            </a:r>
            <a:r>
              <a:rPr sz="2600" spc="-35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</a:t>
            </a:r>
            <a:r>
              <a:rPr sz="2600" spc="-355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sition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85" dirty="0">
                <a:latin typeface="Times New Roman"/>
                <a:cs typeface="Times New Roman"/>
              </a:rPr>
              <a:t>5)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To,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included: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"d"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"World!"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(position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-2)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"Hell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5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orl</a:t>
            </a:r>
            <a:r>
              <a:rPr sz="2600" spc="-105" dirty="0">
                <a:latin typeface="Times New Roman"/>
                <a:cs typeface="Times New Roman"/>
              </a:rPr>
              <a:t>d</a:t>
            </a:r>
            <a:r>
              <a:rPr sz="2600" spc="-55" dirty="0">
                <a:latin typeface="Times New Roman"/>
                <a:cs typeface="Times New Roman"/>
              </a:rPr>
              <a:t>!"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80" dirty="0">
                <a:latin typeface="Times New Roman"/>
                <a:cs typeface="Times New Roman"/>
              </a:rPr>
              <a:t>print(b[-5:-2])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orl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292" y="688974"/>
            <a:ext cx="4911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10" dirty="0"/>
              <a:t> </a:t>
            </a:r>
            <a:r>
              <a:rPr spc="35" dirty="0"/>
              <a:t>-</a:t>
            </a:r>
            <a:r>
              <a:rPr spc="-25" dirty="0"/>
              <a:t> </a:t>
            </a:r>
            <a:r>
              <a:rPr spc="-45" dirty="0"/>
              <a:t>Modify</a:t>
            </a:r>
            <a:r>
              <a:rPr spc="-20" dirty="0"/>
              <a:t> </a:t>
            </a:r>
            <a:r>
              <a:rPr spc="-4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2772"/>
            <a:ext cx="7851140" cy="47110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methods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strings.</a:t>
            </a:r>
            <a:endParaRPr sz="2600">
              <a:latin typeface="Times New Roman"/>
              <a:cs typeface="Times New Roman"/>
            </a:endParaRPr>
          </a:p>
          <a:p>
            <a:pPr marL="12700" marR="2244090">
              <a:lnSpc>
                <a:spcPts val="3410"/>
              </a:lnSpc>
              <a:spcBef>
                <a:spcPts val="160"/>
              </a:spcBef>
            </a:pPr>
            <a:r>
              <a:rPr sz="2600" b="1" spc="5" dirty="0">
                <a:latin typeface="Times New Roman"/>
                <a:cs typeface="Times New Roman"/>
              </a:rPr>
              <a:t>Upper </a:t>
            </a:r>
            <a:r>
              <a:rPr sz="2600" b="1" spc="-120" dirty="0">
                <a:latin typeface="Times New Roman"/>
                <a:cs typeface="Times New Roman"/>
              </a:rPr>
              <a:t>Case: </a:t>
            </a: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75" dirty="0">
                <a:latin typeface="Times New Roman"/>
                <a:cs typeface="Times New Roman"/>
              </a:rPr>
              <a:t>upper() </a:t>
            </a:r>
            <a:r>
              <a:rPr sz="2600" spc="-105" dirty="0">
                <a:latin typeface="Times New Roman"/>
                <a:cs typeface="Times New Roman"/>
              </a:rPr>
              <a:t>method </a:t>
            </a:r>
            <a:r>
              <a:rPr sz="2600" spc="-55" dirty="0">
                <a:latin typeface="Times New Roman"/>
                <a:cs typeface="Times New Roman"/>
              </a:rPr>
              <a:t>returns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per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437505" indent="-274320">
              <a:lnSpc>
                <a:spcPts val="2810"/>
              </a:lnSpc>
              <a:spcBef>
                <a:spcPts val="475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"</a:t>
            </a:r>
            <a:r>
              <a:rPr sz="2600" spc="-90" dirty="0">
                <a:latin typeface="Times New Roman"/>
                <a:cs typeface="Times New Roman"/>
              </a:rPr>
              <a:t>Hell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dirty="0">
                <a:latin typeface="Times New Roman"/>
                <a:cs typeface="Times New Roman"/>
              </a:rPr>
              <a:t>"  </a:t>
            </a:r>
            <a:r>
              <a:rPr sz="2600" spc="-60" dirty="0">
                <a:latin typeface="Times New Roman"/>
                <a:cs typeface="Times New Roman"/>
              </a:rPr>
              <a:t>print(a.upper())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5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534795" algn="l"/>
              </a:tabLst>
            </a:pPr>
            <a:r>
              <a:rPr sz="2600" b="1" spc="-35" dirty="0">
                <a:latin typeface="Times New Roman"/>
                <a:cs typeface="Times New Roman"/>
              </a:rPr>
              <a:t>Output:	</a:t>
            </a:r>
            <a:r>
              <a:rPr sz="2600" spc="-155" dirty="0">
                <a:latin typeface="Times New Roman"/>
                <a:cs typeface="Times New Roman"/>
              </a:rPr>
              <a:t>HELLO,WORLD!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492125">
              <a:lnSpc>
                <a:spcPct val="109200"/>
              </a:lnSpc>
            </a:pPr>
            <a:r>
              <a:rPr sz="2600" b="1" spc="-75" dirty="0">
                <a:latin typeface="Times New Roman"/>
                <a:cs typeface="Times New Roman"/>
              </a:rPr>
              <a:t>Lower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Case: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lower()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string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lower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Case.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75" dirty="0">
                <a:latin typeface="Times New Roman"/>
                <a:cs typeface="Times New Roman"/>
              </a:rPr>
              <a:t>print(a.lower())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260475" algn="l"/>
              </a:tabLst>
            </a:pPr>
            <a:r>
              <a:rPr sz="2600" b="1" spc="-35" dirty="0">
                <a:latin typeface="Times New Roman"/>
                <a:cs typeface="Times New Roman"/>
              </a:rPr>
              <a:t>Output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105" dirty="0">
                <a:latin typeface="Times New Roman"/>
                <a:cs typeface="Times New Roman"/>
              </a:rPr>
              <a:t>hell</a:t>
            </a:r>
            <a:r>
              <a:rPr sz="2600" spc="-200" dirty="0">
                <a:latin typeface="Times New Roman"/>
                <a:cs typeface="Times New Roman"/>
              </a:rPr>
              <a:t>o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orld!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013" y="414273"/>
            <a:ext cx="4368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Remove</a:t>
            </a:r>
            <a:r>
              <a:rPr spc="-10" dirty="0"/>
              <a:t> </a:t>
            </a:r>
            <a:r>
              <a:rPr spc="-60" dirty="0"/>
              <a:t>Whitespace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7402"/>
            <a:ext cx="6997700" cy="577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85">
              <a:lnSpc>
                <a:spcPct val="120800"/>
              </a:lnSpc>
              <a:spcBef>
                <a:spcPts val="100"/>
              </a:spcBef>
            </a:pPr>
            <a:r>
              <a:rPr sz="2400" spc="-110" dirty="0">
                <a:latin typeface="Times New Roman"/>
                <a:cs typeface="Times New Roman"/>
              </a:rPr>
              <a:t>Whitespace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space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before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and/or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after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actual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w</a:t>
            </a:r>
            <a:r>
              <a:rPr sz="2400" spc="-105" dirty="0">
                <a:latin typeface="Times New Roman"/>
                <a:cs typeface="Times New Roman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em</a:t>
            </a:r>
            <a:r>
              <a:rPr sz="2400" spc="-170" dirty="0">
                <a:latin typeface="Times New Roman"/>
                <a:cs typeface="Times New Roman"/>
              </a:rPr>
              <a:t>o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his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p</a:t>
            </a:r>
            <a:r>
              <a:rPr sz="2400" spc="-150" dirty="0">
                <a:latin typeface="Times New Roman"/>
                <a:cs typeface="Times New Roman"/>
              </a:rPr>
              <a:t>ac</a:t>
            </a:r>
            <a:r>
              <a:rPr sz="2400" spc="-20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strip()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method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removes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any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whitespace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beginning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end: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Hell</a:t>
            </a:r>
            <a:r>
              <a:rPr sz="2400" spc="-170" dirty="0">
                <a:latin typeface="Times New Roman"/>
                <a:cs typeface="Times New Roman"/>
              </a:rPr>
              <a:t>o</a:t>
            </a:r>
            <a:r>
              <a:rPr sz="2400" spc="235" dirty="0">
                <a:latin typeface="Times New Roman"/>
                <a:cs typeface="Times New Roman"/>
              </a:rPr>
              <a:t>,</a:t>
            </a:r>
            <a:r>
              <a:rPr sz="2400" spc="-335" dirty="0">
                <a:latin typeface="Times New Roman"/>
                <a:cs typeface="Times New Roman"/>
              </a:rPr>
              <a:t>W</a:t>
            </a:r>
            <a:r>
              <a:rPr sz="2400" spc="-65" dirty="0">
                <a:latin typeface="Times New Roman"/>
                <a:cs typeface="Times New Roman"/>
              </a:rPr>
              <a:t>orl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00" dirty="0">
                <a:latin typeface="Times New Roman"/>
                <a:cs typeface="Times New Roman"/>
              </a:rPr>
              <a:t>!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315" dirty="0">
                <a:latin typeface="Times New Roman"/>
                <a:cs typeface="Times New Roman"/>
              </a:rPr>
              <a:t>“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0" dirty="0">
                <a:latin typeface="Times New Roman"/>
                <a:cs typeface="Times New Roman"/>
              </a:rPr>
              <a:t>print(a.strip())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30" dirty="0">
                <a:latin typeface="Times New Roman"/>
                <a:cs typeface="Times New Roman"/>
              </a:rPr>
              <a:t>Output: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"Hello,World!“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161925">
              <a:lnSpc>
                <a:spcPct val="120900"/>
              </a:lnSpc>
            </a:pPr>
            <a:r>
              <a:rPr sz="2400" b="1" dirty="0">
                <a:latin typeface="Times New Roman"/>
                <a:cs typeface="Times New Roman"/>
              </a:rPr>
              <a:t>Replace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String: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replace()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method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replaces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string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ano</a:t>
            </a:r>
            <a:r>
              <a:rPr sz="2400" spc="-45" dirty="0">
                <a:latin typeface="Times New Roman"/>
                <a:cs typeface="Times New Roman"/>
              </a:rPr>
              <a:t>ther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415" dirty="0">
                <a:latin typeface="Times New Roman"/>
                <a:cs typeface="Times New Roman"/>
              </a:rPr>
              <a:t>g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064000">
              <a:lnSpc>
                <a:spcPct val="120800"/>
              </a:lnSpc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"Hell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225" dirty="0">
                <a:latin typeface="Times New Roman"/>
                <a:cs typeface="Times New Roman"/>
              </a:rPr>
              <a:t>,</a:t>
            </a:r>
            <a:r>
              <a:rPr sz="2400" spc="-335" dirty="0">
                <a:latin typeface="Times New Roman"/>
                <a:cs typeface="Times New Roman"/>
              </a:rPr>
              <a:t>W</a:t>
            </a:r>
            <a:r>
              <a:rPr sz="2400" spc="-65" dirty="0">
                <a:latin typeface="Times New Roman"/>
                <a:cs typeface="Times New Roman"/>
              </a:rPr>
              <a:t>orl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70" dirty="0">
                <a:latin typeface="Times New Roman"/>
                <a:cs typeface="Times New Roman"/>
              </a:rPr>
              <a:t>!“ 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spc="-30" dirty="0">
                <a:latin typeface="Times New Roman"/>
                <a:cs typeface="Times New Roman"/>
              </a:rPr>
              <a:t>a.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eplac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15" dirty="0">
                <a:latin typeface="Times New Roman"/>
                <a:cs typeface="Times New Roman"/>
              </a:rPr>
              <a:t>H",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“K</a:t>
            </a:r>
            <a:r>
              <a:rPr sz="2400" spc="-145" dirty="0">
                <a:latin typeface="Times New Roman"/>
                <a:cs typeface="Times New Roman"/>
              </a:rPr>
              <a:t>"</a:t>
            </a:r>
            <a:r>
              <a:rPr sz="2400" spc="-45" dirty="0">
                <a:latin typeface="Times New Roman"/>
                <a:cs typeface="Times New Roman"/>
              </a:rPr>
              <a:t>))  </a:t>
            </a:r>
            <a:r>
              <a:rPr sz="2400" b="1" spc="-20" dirty="0">
                <a:latin typeface="Times New Roman"/>
                <a:cs typeface="Times New Roman"/>
              </a:rPr>
              <a:t>Out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45" dirty="0">
                <a:latin typeface="Times New Roman"/>
                <a:cs typeface="Times New Roman"/>
              </a:rPr>
              <a:t>ut: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spc="-325" dirty="0">
                <a:latin typeface="Times New Roman"/>
                <a:cs typeface="Times New Roman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ell</a:t>
            </a:r>
            <a:r>
              <a:rPr sz="2400" spc="-180" dirty="0">
                <a:latin typeface="Times New Roman"/>
                <a:cs typeface="Times New Roman"/>
              </a:rPr>
              <a:t>o</a:t>
            </a:r>
            <a:r>
              <a:rPr sz="2400" spc="235" dirty="0">
                <a:latin typeface="Times New Roman"/>
                <a:cs typeface="Times New Roman"/>
              </a:rPr>
              <a:t>,</a:t>
            </a:r>
            <a:r>
              <a:rPr sz="2400" spc="-340" dirty="0">
                <a:latin typeface="Times New Roman"/>
                <a:cs typeface="Times New Roman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orld</a:t>
            </a:r>
            <a:r>
              <a:rPr sz="2400" spc="-10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601" y="688974"/>
            <a:ext cx="455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What</a:t>
            </a:r>
            <a:r>
              <a:rPr spc="-5" dirty="0"/>
              <a:t> </a:t>
            </a:r>
            <a:r>
              <a:rPr spc="-20" dirty="0"/>
              <a:t>can </a:t>
            </a:r>
            <a:r>
              <a:rPr spc="-70" dirty="0"/>
              <a:t>Python</a:t>
            </a:r>
            <a:r>
              <a:rPr spc="-5" dirty="0"/>
              <a:t> </a:t>
            </a:r>
            <a:r>
              <a:rPr spc="-10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6689"/>
            <a:ext cx="7754620" cy="415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52169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be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used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server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create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web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applications.</a:t>
            </a:r>
            <a:endParaRPr sz="3200">
              <a:latin typeface="Times New Roman"/>
              <a:cs typeface="Times New Roman"/>
            </a:endParaRPr>
          </a:p>
          <a:p>
            <a:pPr marL="286385" marR="464184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be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used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alongside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software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create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workflows.</a:t>
            </a:r>
            <a:endParaRPr sz="32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connect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database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systems.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It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also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70" dirty="0">
                <a:latin typeface="Times New Roman"/>
                <a:cs typeface="Times New Roman"/>
              </a:rPr>
              <a:t>ead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a</a:t>
            </a:r>
            <a:r>
              <a:rPr sz="3200" spc="-140" dirty="0">
                <a:latin typeface="Times New Roman"/>
                <a:cs typeface="Times New Roman"/>
              </a:rPr>
              <a:t>n</a:t>
            </a:r>
            <a:r>
              <a:rPr sz="3200" spc="-135" dirty="0">
                <a:latin typeface="Times New Roman"/>
                <a:cs typeface="Times New Roman"/>
              </a:rPr>
              <a:t>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mo</a:t>
            </a:r>
            <a:r>
              <a:rPr sz="3200" spc="-145" dirty="0">
                <a:latin typeface="Times New Roman"/>
                <a:cs typeface="Times New Roman"/>
              </a:rPr>
              <a:t>d</a:t>
            </a:r>
            <a:r>
              <a:rPr sz="3200" spc="-220" dirty="0">
                <a:latin typeface="Times New Roman"/>
                <a:cs typeface="Times New Roman"/>
              </a:rPr>
              <a:t>ify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fil</a:t>
            </a:r>
            <a:r>
              <a:rPr sz="3200" spc="-225" dirty="0">
                <a:latin typeface="Times New Roman"/>
                <a:cs typeface="Times New Roman"/>
              </a:rPr>
              <a:t>e</a:t>
            </a:r>
            <a:r>
              <a:rPr sz="3200" spc="-300" dirty="0">
                <a:latin typeface="Times New Roman"/>
                <a:cs typeface="Times New Roman"/>
              </a:rPr>
              <a:t>s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6385" marR="2667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can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be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used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handle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big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data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perform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complex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Times New Roman"/>
                <a:cs typeface="Times New Roman"/>
              </a:rPr>
              <a:t>m</a:t>
            </a:r>
            <a:r>
              <a:rPr sz="3200" spc="-190" dirty="0">
                <a:latin typeface="Times New Roman"/>
                <a:cs typeface="Times New Roman"/>
              </a:rPr>
              <a:t>a</a:t>
            </a:r>
            <a:r>
              <a:rPr sz="3200" spc="-145" dirty="0">
                <a:latin typeface="Times New Roman"/>
                <a:cs typeface="Times New Roman"/>
              </a:rPr>
              <a:t>them</a:t>
            </a:r>
            <a:r>
              <a:rPr sz="3200" spc="-165" dirty="0">
                <a:latin typeface="Times New Roman"/>
                <a:cs typeface="Times New Roman"/>
              </a:rPr>
              <a:t>a</a:t>
            </a:r>
            <a:r>
              <a:rPr sz="3200" spc="-130" dirty="0">
                <a:latin typeface="Times New Roman"/>
                <a:cs typeface="Times New Roman"/>
              </a:rPr>
              <a:t>tic</a:t>
            </a:r>
            <a:r>
              <a:rPr sz="3200" spc="-210" dirty="0">
                <a:latin typeface="Times New Roman"/>
                <a:cs typeface="Times New Roman"/>
              </a:rPr>
              <a:t>s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688974"/>
            <a:ext cx="6348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5" dirty="0"/>
              <a:t> </a:t>
            </a:r>
            <a:r>
              <a:rPr spc="35" dirty="0"/>
              <a:t>-</a:t>
            </a:r>
            <a:r>
              <a:rPr spc="-20" dirty="0"/>
              <a:t> </a:t>
            </a:r>
            <a:r>
              <a:rPr spc="-50" dirty="0"/>
              <a:t>String</a:t>
            </a:r>
            <a:r>
              <a:rPr spc="-20" dirty="0"/>
              <a:t> </a:t>
            </a:r>
            <a:r>
              <a:rPr spc="-40" dirty="0"/>
              <a:t>Concatenation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68" y="1497584"/>
            <a:ext cx="5657850" cy="486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0" dirty="0">
                <a:latin typeface="Times New Roman"/>
                <a:cs typeface="Times New Roman"/>
              </a:rPr>
              <a:t>To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concatenate,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combine,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two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strings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you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can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use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225" dirty="0">
                <a:latin typeface="Times New Roman"/>
                <a:cs typeface="Times New Roman"/>
              </a:rPr>
              <a:t>+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operator.</a:t>
            </a:r>
            <a:endParaRPr sz="2200">
              <a:latin typeface="Times New Roman"/>
              <a:cs typeface="Times New Roman"/>
            </a:endParaRPr>
          </a:p>
          <a:p>
            <a:pPr marL="12700" marR="1296670">
              <a:lnSpc>
                <a:spcPct val="105000"/>
              </a:lnSpc>
              <a:spcBef>
                <a:spcPts val="25"/>
              </a:spcBef>
            </a:pPr>
            <a:r>
              <a:rPr sz="2000" spc="-105" dirty="0">
                <a:latin typeface="Times New Roman"/>
                <a:cs typeface="Times New Roman"/>
              </a:rPr>
              <a:t>Merge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variable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variable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b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into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variable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c.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"Hello“</a:t>
            </a:r>
            <a:endParaRPr sz="2000">
              <a:latin typeface="Times New Roman"/>
              <a:cs typeface="Times New Roman"/>
            </a:endParaRPr>
          </a:p>
          <a:p>
            <a:pPr marL="12700" marR="4468495">
              <a:lnSpc>
                <a:spcPct val="105000"/>
              </a:lnSpc>
            </a:pPr>
            <a:r>
              <a:rPr sz="2000" spc="-105" dirty="0">
                <a:latin typeface="Times New Roman"/>
                <a:cs typeface="Times New Roman"/>
              </a:rPr>
              <a:t>b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sz="2000" spc="-265" dirty="0">
                <a:latin typeface="Times New Roman"/>
                <a:cs typeface="Times New Roman"/>
              </a:rPr>
              <a:t>W</a:t>
            </a:r>
            <a:r>
              <a:rPr sz="2000" spc="-35" dirty="0">
                <a:latin typeface="Times New Roman"/>
                <a:cs typeface="Times New Roman"/>
              </a:rPr>
              <a:t>or</a:t>
            </a:r>
            <a:r>
              <a:rPr sz="2000" spc="-125" dirty="0">
                <a:latin typeface="Times New Roman"/>
                <a:cs typeface="Times New Roman"/>
              </a:rPr>
              <a:t>ld“  </a:t>
            </a:r>
            <a:r>
              <a:rPr sz="2000" spc="-120" dirty="0">
                <a:latin typeface="Times New Roman"/>
                <a:cs typeface="Times New Roman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b  </a:t>
            </a:r>
            <a:r>
              <a:rPr sz="2000" spc="-50" dirty="0">
                <a:latin typeface="Times New Roman"/>
                <a:cs typeface="Times New Roman"/>
              </a:rPr>
              <a:t>print(c)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5" dirty="0">
                <a:latin typeface="Times New Roman"/>
                <a:cs typeface="Times New Roman"/>
              </a:rPr>
              <a:t>Outp</a:t>
            </a:r>
            <a:r>
              <a:rPr sz="2000" spc="-60" dirty="0">
                <a:latin typeface="Times New Roman"/>
                <a:cs typeface="Times New Roman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t: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Hell</a:t>
            </a:r>
            <a:r>
              <a:rPr sz="2000" spc="-105" dirty="0">
                <a:latin typeface="Times New Roman"/>
                <a:cs typeface="Times New Roman"/>
              </a:rPr>
              <a:t>o</a:t>
            </a:r>
            <a:r>
              <a:rPr sz="2000" spc="-270" dirty="0">
                <a:latin typeface="Times New Roman"/>
                <a:cs typeface="Times New Roman"/>
              </a:rPr>
              <a:t>W</a:t>
            </a:r>
            <a:r>
              <a:rPr sz="2000" spc="-35" dirty="0">
                <a:latin typeface="Times New Roman"/>
                <a:cs typeface="Times New Roman"/>
              </a:rPr>
              <a:t>o</a:t>
            </a:r>
            <a:r>
              <a:rPr sz="2000" spc="-40" dirty="0">
                <a:latin typeface="Times New Roman"/>
                <a:cs typeface="Times New Roman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ld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360" dirty="0">
                <a:latin typeface="Times New Roman"/>
                <a:cs typeface="Times New Roman"/>
              </a:rPr>
              <a:t>T</a:t>
            </a:r>
            <a:r>
              <a:rPr sz="2000" spc="-85" dirty="0">
                <a:latin typeface="Times New Roman"/>
                <a:cs typeface="Times New Roman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a</a:t>
            </a:r>
            <a:r>
              <a:rPr sz="2000" spc="-140" dirty="0">
                <a:latin typeface="Times New Roman"/>
                <a:cs typeface="Times New Roman"/>
              </a:rPr>
              <a:t>d</a:t>
            </a:r>
            <a:r>
              <a:rPr sz="2000" spc="-85" dirty="0">
                <a:latin typeface="Times New Roman"/>
                <a:cs typeface="Times New Roman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s</a:t>
            </a:r>
            <a:r>
              <a:rPr sz="2000" spc="-145" dirty="0">
                <a:latin typeface="Times New Roman"/>
                <a:cs typeface="Times New Roman"/>
              </a:rPr>
              <a:t>p</a:t>
            </a:r>
            <a:r>
              <a:rPr sz="2000" spc="-125" dirty="0">
                <a:latin typeface="Times New Roman"/>
                <a:cs typeface="Times New Roman"/>
              </a:rPr>
              <a:t>ac</a:t>
            </a:r>
            <a:r>
              <a:rPr sz="2000" spc="-120" dirty="0">
                <a:latin typeface="Times New Roman"/>
                <a:cs typeface="Times New Roman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be</a:t>
            </a:r>
            <a:r>
              <a:rPr sz="2000" spc="-30" dirty="0">
                <a:latin typeface="Times New Roman"/>
                <a:cs typeface="Times New Roman"/>
              </a:rPr>
              <a:t>t</a:t>
            </a:r>
            <a:r>
              <a:rPr sz="2000" spc="-190" dirty="0">
                <a:latin typeface="Times New Roman"/>
                <a:cs typeface="Times New Roman"/>
              </a:rPr>
              <a:t>w</a:t>
            </a:r>
            <a:r>
              <a:rPr sz="2000" spc="-80" dirty="0">
                <a:latin typeface="Times New Roman"/>
                <a:cs typeface="Times New Roman"/>
              </a:rPr>
              <a:t>een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them,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ad</a:t>
            </a:r>
            <a:r>
              <a:rPr sz="2000" spc="-114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65" dirty="0">
                <a:latin typeface="Times New Roman"/>
                <a:cs typeface="Times New Roman"/>
              </a:rPr>
              <a:t>”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“.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"Hello“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05" dirty="0">
                <a:latin typeface="Times New Roman"/>
                <a:cs typeface="Times New Roman"/>
              </a:rPr>
              <a:t>b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210" dirty="0">
                <a:latin typeface="Times New Roman"/>
                <a:cs typeface="Times New Roman"/>
              </a:rPr>
              <a:t>=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sz="2000" spc="-270" dirty="0">
                <a:latin typeface="Times New Roman"/>
                <a:cs typeface="Times New Roman"/>
              </a:rPr>
              <a:t>W</a:t>
            </a:r>
            <a:r>
              <a:rPr sz="2000" spc="-35" dirty="0">
                <a:latin typeface="Times New Roman"/>
                <a:cs typeface="Times New Roman"/>
              </a:rPr>
              <a:t>or</a:t>
            </a:r>
            <a:r>
              <a:rPr sz="2000" spc="-65" dirty="0">
                <a:latin typeface="Times New Roman"/>
                <a:cs typeface="Times New Roman"/>
              </a:rPr>
              <a:t>l</a:t>
            </a:r>
            <a:r>
              <a:rPr sz="2000" spc="-110" dirty="0">
                <a:latin typeface="Times New Roman"/>
                <a:cs typeface="Times New Roman"/>
              </a:rPr>
              <a:t>d</a:t>
            </a:r>
            <a:r>
              <a:rPr sz="2000" spc="-260" dirty="0">
                <a:latin typeface="Times New Roman"/>
                <a:cs typeface="Times New Roman"/>
              </a:rPr>
              <a:t>“</a:t>
            </a:r>
            <a:endParaRPr sz="2000">
              <a:latin typeface="Times New Roman"/>
              <a:cs typeface="Times New Roman"/>
            </a:endParaRPr>
          </a:p>
          <a:p>
            <a:pPr marL="12700" marR="4216400">
              <a:lnSpc>
                <a:spcPct val="105000"/>
              </a:lnSpc>
            </a:pPr>
            <a:r>
              <a:rPr sz="2000" spc="-120" dirty="0">
                <a:latin typeface="Times New Roman"/>
                <a:cs typeface="Times New Roman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b  </a:t>
            </a:r>
            <a:r>
              <a:rPr sz="2000" spc="-50" dirty="0">
                <a:latin typeface="Times New Roman"/>
                <a:cs typeface="Times New Roman"/>
              </a:rPr>
              <a:t>print(c)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5" dirty="0">
                <a:latin typeface="Times New Roman"/>
                <a:cs typeface="Times New Roman"/>
              </a:rPr>
              <a:t>Outp</a:t>
            </a:r>
            <a:r>
              <a:rPr sz="2000" spc="-60" dirty="0">
                <a:latin typeface="Times New Roman"/>
                <a:cs typeface="Times New Roman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t: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Hello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spc="-270" dirty="0">
                <a:latin typeface="Times New Roman"/>
                <a:cs typeface="Times New Roman"/>
              </a:rPr>
              <a:t>W</a:t>
            </a:r>
            <a:r>
              <a:rPr sz="2000" spc="-35" dirty="0">
                <a:latin typeface="Times New Roman"/>
                <a:cs typeface="Times New Roman"/>
              </a:rPr>
              <a:t>o</a:t>
            </a:r>
            <a:r>
              <a:rPr sz="2000" spc="-40" dirty="0">
                <a:latin typeface="Times New Roman"/>
                <a:cs typeface="Times New Roman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ld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702" y="324358"/>
            <a:ext cx="2633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String</a:t>
            </a:r>
            <a:r>
              <a:rPr sz="3600" spc="-65" dirty="0"/>
              <a:t> </a:t>
            </a:r>
            <a:r>
              <a:rPr sz="3600" spc="-70" dirty="0"/>
              <a:t>Format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30013"/>
            <a:ext cx="5513070" cy="522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sz="2600" spc="-350" dirty="0">
                <a:latin typeface="Times New Roman"/>
                <a:cs typeface="Times New Roman"/>
              </a:rPr>
              <a:t>A</a:t>
            </a:r>
            <a:r>
              <a:rPr sz="2600" spc="-185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lea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5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hap</a:t>
            </a:r>
            <a:r>
              <a:rPr sz="2600" spc="-8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40" dirty="0">
                <a:latin typeface="Times New Roman"/>
                <a:cs typeface="Times New Roman"/>
              </a:rPr>
              <a:t>om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110" dirty="0">
                <a:latin typeface="Times New Roman"/>
                <a:cs typeface="Times New Roman"/>
              </a:rPr>
              <a:t>ine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in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um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But 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ombi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ings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num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sing 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format()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method.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t()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t</a:t>
            </a:r>
            <a:r>
              <a:rPr sz="2600" spc="-120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170" dirty="0">
                <a:latin typeface="Times New Roman"/>
                <a:cs typeface="Times New Roman"/>
              </a:rPr>
              <a:t>assed</a:t>
            </a:r>
            <a:endParaRPr sz="2600">
              <a:latin typeface="Times New Roman"/>
              <a:cs typeface="Times New Roman"/>
            </a:endParaRPr>
          </a:p>
          <a:p>
            <a:pPr marL="12700" marR="127000">
              <a:lnSpc>
                <a:spcPct val="119200"/>
              </a:lnSpc>
            </a:pPr>
            <a:r>
              <a:rPr sz="2600" spc="-100" dirty="0">
                <a:latin typeface="Times New Roman"/>
                <a:cs typeface="Times New Roman"/>
              </a:rPr>
              <a:t>arguments,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formats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them,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places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</a:t>
            </a:r>
            <a:r>
              <a:rPr sz="2600" spc="-85" dirty="0">
                <a:latin typeface="Times New Roman"/>
                <a:cs typeface="Times New Roman"/>
              </a:rPr>
              <a:t>her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145" dirty="0">
                <a:latin typeface="Times New Roman"/>
                <a:cs typeface="Times New Roman"/>
              </a:rPr>
              <a:t>la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14" dirty="0">
                <a:latin typeface="Times New Roman"/>
                <a:cs typeface="Times New Roman"/>
              </a:rPr>
              <a:t>ehol</a:t>
            </a:r>
            <a:r>
              <a:rPr sz="2600" spc="-145" dirty="0">
                <a:latin typeface="Times New Roman"/>
                <a:cs typeface="Times New Roman"/>
              </a:rPr>
              <a:t>d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Times New Roman"/>
                <a:cs typeface="Times New Roman"/>
              </a:rPr>
              <a:t>}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36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x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"M</a:t>
            </a:r>
            <a:r>
              <a:rPr sz="2600" spc="-14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70" dirty="0">
                <a:latin typeface="Times New Roman"/>
                <a:cs typeface="Times New Roman"/>
              </a:rPr>
              <a:t>am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Amit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spc="-10" dirty="0">
                <a:latin typeface="Times New Roman"/>
                <a:cs typeface="Times New Roman"/>
              </a:rPr>
              <a:t>}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70" dirty="0">
                <a:latin typeface="Times New Roman"/>
                <a:cs typeface="Times New Roman"/>
              </a:rPr>
              <a:t>print(txt.format(age))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Am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36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433" y="338073"/>
            <a:ext cx="372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45" dirty="0"/>
              <a:t> </a:t>
            </a:r>
            <a:r>
              <a:rPr spc="-3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7239"/>
            <a:ext cx="5384165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divides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operators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groups.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ithmetic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oper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45" dirty="0">
                <a:latin typeface="Times New Roman"/>
                <a:cs typeface="Times New Roman"/>
              </a:rPr>
              <a:t>Ass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ope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omp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ison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0" dirty="0">
                <a:latin typeface="Times New Roman"/>
                <a:cs typeface="Times New Roman"/>
              </a:rPr>
              <a:t>Lo</a:t>
            </a:r>
            <a:r>
              <a:rPr sz="2600" spc="-155" dirty="0">
                <a:latin typeface="Times New Roman"/>
                <a:cs typeface="Times New Roman"/>
              </a:rPr>
              <a:t>g</a:t>
            </a:r>
            <a:r>
              <a:rPr sz="2600" spc="-145" dirty="0">
                <a:latin typeface="Times New Roman"/>
                <a:cs typeface="Times New Roman"/>
              </a:rPr>
              <a:t>ical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5" dirty="0">
                <a:latin typeface="Times New Roman"/>
                <a:cs typeface="Times New Roman"/>
              </a:rPr>
              <a:t>er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en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ity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oper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Membe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ship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Times New Roman"/>
                <a:cs typeface="Times New Roman"/>
              </a:rPr>
              <a:t>Bitw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5" dirty="0">
                <a:latin typeface="Times New Roman"/>
                <a:cs typeface="Times New Roman"/>
              </a:rPr>
              <a:t>er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480" y="338073"/>
            <a:ext cx="6017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40" dirty="0"/>
              <a:t> </a:t>
            </a:r>
            <a:r>
              <a:rPr spc="-85" dirty="0"/>
              <a:t>Arithmetic</a:t>
            </a:r>
            <a:r>
              <a:rPr spc="-45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05230"/>
            <a:ext cx="2785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14" dirty="0">
                <a:latin typeface="Times New Roman"/>
                <a:cs typeface="Times New Roman"/>
              </a:rPr>
              <a:t>Conside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x=5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=3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974850"/>
          <a:ext cx="8077200" cy="4571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Addition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x+y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Subtraction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x-y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4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Multiply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x*y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Divide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x/y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1.67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4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Modulus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x%y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47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Exponential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X**y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7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//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Floor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division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x//y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461" y="338073"/>
            <a:ext cx="633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25" dirty="0"/>
              <a:t> </a:t>
            </a:r>
            <a:r>
              <a:rPr spc="-75" dirty="0"/>
              <a:t>Assignment</a:t>
            </a:r>
            <a:r>
              <a:rPr spc="-35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9030"/>
            <a:ext cx="17576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14" dirty="0">
                <a:latin typeface="Times New Roman"/>
                <a:cs typeface="Times New Roman"/>
              </a:rPr>
              <a:t>Conside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X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050" y="1898650"/>
          <a:ext cx="7696200" cy="457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463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800" b="1" spc="-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+=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X+=5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X=X+3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X*=5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X=X*3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/=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X/=5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%=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X%=5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X=X%3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//=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X//=5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X=X//3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**=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X**=5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X=X**3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969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&amp;=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X&amp;=5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X=X&amp;3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9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|=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X|=5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X=X|3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29" y="247599"/>
            <a:ext cx="5781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5" dirty="0"/>
              <a:t> </a:t>
            </a:r>
            <a:r>
              <a:rPr sz="3600" spc="-45" dirty="0"/>
              <a:t>Comparison</a:t>
            </a:r>
            <a:r>
              <a:rPr sz="3600" spc="-20" dirty="0"/>
              <a:t> </a:t>
            </a:r>
            <a:r>
              <a:rPr sz="3600" spc="-3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29030"/>
            <a:ext cx="2785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14" dirty="0">
                <a:latin typeface="Times New Roman"/>
                <a:cs typeface="Times New Roman"/>
              </a:rPr>
              <a:t>Conside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x=5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=3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2051050"/>
          <a:ext cx="8153400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1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==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Equal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X==y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!=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Equal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X!=y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x&gt;y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X&lt;y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1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&gt;=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x&gt;=y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1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&lt;=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X&lt;=y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489" y="202819"/>
            <a:ext cx="482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15" dirty="0"/>
              <a:t> </a:t>
            </a:r>
            <a:r>
              <a:rPr sz="3600" spc="-45" dirty="0"/>
              <a:t>Logical</a:t>
            </a:r>
            <a:r>
              <a:rPr sz="3600" spc="-50" dirty="0"/>
              <a:t> </a:t>
            </a:r>
            <a:r>
              <a:rPr sz="3600" spc="-3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206213"/>
            <a:ext cx="457581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sz="2600" spc="-210" dirty="0">
                <a:latin typeface="Times New Roman"/>
                <a:cs typeface="Times New Roman"/>
              </a:rPr>
              <a:t>Lo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145" dirty="0">
                <a:latin typeface="Times New Roman"/>
                <a:cs typeface="Times New Roman"/>
              </a:rPr>
              <a:t>ical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mbine 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itio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125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Consi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x=3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2660650"/>
          <a:ext cx="81534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statements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statements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not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Reverse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result,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returns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not(x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349" y="324358"/>
            <a:ext cx="706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PYTHON-CONDITIONAL</a:t>
            </a:r>
            <a:r>
              <a:rPr sz="3600" spc="-70" dirty="0"/>
              <a:t> </a:t>
            </a:r>
            <a:r>
              <a:rPr sz="3600" spc="-65" dirty="0"/>
              <a:t>STATEMENTS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33958"/>
            <a:ext cx="6260465" cy="5183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2200" b="1" spc="-55" dirty="0">
                <a:latin typeface="Times New Roman"/>
                <a:cs typeface="Times New Roman"/>
              </a:rPr>
              <a:t>If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Condition: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Python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supports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usual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logical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conditions.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20" dirty="0">
                <a:latin typeface="Times New Roman"/>
                <a:cs typeface="Times New Roman"/>
              </a:rPr>
              <a:t>Equals: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65" dirty="0">
                <a:latin typeface="Times New Roman"/>
                <a:cs typeface="Times New Roman"/>
              </a:rPr>
              <a:t>Not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Equa</a:t>
            </a:r>
            <a:r>
              <a:rPr sz="2200" spc="-85" dirty="0">
                <a:latin typeface="Times New Roman"/>
                <a:cs typeface="Times New Roman"/>
              </a:rPr>
              <a:t>ls</a:t>
            </a:r>
            <a:r>
              <a:rPr sz="2200" spc="-70" dirty="0">
                <a:latin typeface="Times New Roman"/>
                <a:cs typeface="Times New Roman"/>
              </a:rPr>
              <a:t>: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!=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70" dirty="0">
                <a:latin typeface="Times New Roman"/>
                <a:cs typeface="Times New Roman"/>
              </a:rPr>
              <a:t>Less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100" dirty="0">
                <a:latin typeface="Times New Roman"/>
                <a:cs typeface="Times New Roman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: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5" dirty="0">
                <a:latin typeface="Times New Roman"/>
                <a:cs typeface="Times New Roman"/>
              </a:rPr>
              <a:t>&lt;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70" dirty="0">
                <a:latin typeface="Times New Roman"/>
                <a:cs typeface="Times New Roman"/>
              </a:rPr>
              <a:t>Less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than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equal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to: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&lt;=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90" dirty="0">
                <a:latin typeface="Times New Roman"/>
                <a:cs typeface="Times New Roman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r</a:t>
            </a:r>
            <a:r>
              <a:rPr sz="2200" spc="-130" dirty="0">
                <a:latin typeface="Times New Roman"/>
                <a:cs typeface="Times New Roman"/>
              </a:rPr>
              <a:t>e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40" dirty="0">
                <a:latin typeface="Times New Roman"/>
                <a:cs typeface="Times New Roman"/>
              </a:rPr>
              <a:t> 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100" dirty="0">
                <a:latin typeface="Times New Roman"/>
                <a:cs typeface="Times New Roman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: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&gt;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90" dirty="0">
                <a:latin typeface="Times New Roman"/>
                <a:cs typeface="Times New Roman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r</a:t>
            </a:r>
            <a:r>
              <a:rPr sz="2200" spc="-130" dirty="0">
                <a:latin typeface="Times New Roman"/>
                <a:cs typeface="Times New Roman"/>
              </a:rPr>
              <a:t>e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40" dirty="0">
                <a:latin typeface="Times New Roman"/>
                <a:cs typeface="Times New Roman"/>
              </a:rPr>
              <a:t> 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135" dirty="0">
                <a:latin typeface="Times New Roman"/>
                <a:cs typeface="Times New Roman"/>
              </a:rPr>
              <a:t>a</a:t>
            </a:r>
            <a:r>
              <a:rPr sz="2200" spc="-145" dirty="0">
                <a:latin typeface="Times New Roman"/>
                <a:cs typeface="Times New Roman"/>
              </a:rPr>
              <a:t>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equal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to: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&gt;=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20" dirty="0">
                <a:latin typeface="Times New Roman"/>
                <a:cs typeface="Times New Roman"/>
              </a:rPr>
              <a:t>These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conditions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can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be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used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several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ways,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most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commonly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"i</a:t>
            </a:r>
            <a:r>
              <a:rPr sz="2200" spc="-90" dirty="0">
                <a:latin typeface="Times New Roman"/>
                <a:cs typeface="Times New Roman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s</a:t>
            </a:r>
            <a:r>
              <a:rPr sz="2200" spc="-75" dirty="0">
                <a:latin typeface="Times New Roman"/>
                <a:cs typeface="Times New Roman"/>
              </a:rPr>
              <a:t>t</a:t>
            </a:r>
            <a:r>
              <a:rPr sz="2200" spc="-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2200" spc="-85" dirty="0">
                <a:latin typeface="Times New Roman"/>
                <a:cs typeface="Times New Roman"/>
              </a:rPr>
              <a:t>ments</a:t>
            </a:r>
            <a:r>
              <a:rPr sz="2200" spc="-70" dirty="0">
                <a:latin typeface="Times New Roman"/>
                <a:cs typeface="Times New Roman"/>
              </a:rPr>
              <a:t>"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</a:t>
            </a:r>
            <a:r>
              <a:rPr sz="2200" spc="-130" dirty="0">
                <a:latin typeface="Times New Roman"/>
                <a:cs typeface="Times New Roman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loo</a:t>
            </a:r>
            <a:r>
              <a:rPr sz="2200" spc="-105" dirty="0">
                <a:latin typeface="Times New Roman"/>
                <a:cs typeface="Times New Roman"/>
              </a:rPr>
              <a:t>p</a:t>
            </a:r>
            <a:r>
              <a:rPr sz="2200" spc="-225" dirty="0">
                <a:latin typeface="Times New Roman"/>
                <a:cs typeface="Times New Roman"/>
              </a:rPr>
              <a:t>s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953769">
              <a:lnSpc>
                <a:spcPct val="102699"/>
              </a:lnSpc>
            </a:pPr>
            <a:r>
              <a:rPr sz="2200" spc="-195" dirty="0">
                <a:latin typeface="Times New Roman"/>
                <a:cs typeface="Times New Roman"/>
              </a:rPr>
              <a:t>An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"if </a:t>
            </a:r>
            <a:r>
              <a:rPr sz="2200" spc="-75" dirty="0">
                <a:latin typeface="Times New Roman"/>
                <a:cs typeface="Times New Roman"/>
              </a:rPr>
              <a:t>statement" </a:t>
            </a:r>
            <a:r>
              <a:rPr sz="2200" spc="-140" dirty="0">
                <a:latin typeface="Times New Roman"/>
                <a:cs typeface="Times New Roman"/>
              </a:rPr>
              <a:t>is </a:t>
            </a:r>
            <a:r>
              <a:rPr sz="2200" spc="-45" dirty="0">
                <a:latin typeface="Times New Roman"/>
                <a:cs typeface="Times New Roman"/>
              </a:rPr>
              <a:t>written </a:t>
            </a:r>
            <a:r>
              <a:rPr sz="2200" spc="-180" dirty="0">
                <a:latin typeface="Times New Roman"/>
                <a:cs typeface="Times New Roman"/>
              </a:rPr>
              <a:t>by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using </a:t>
            </a:r>
            <a:r>
              <a:rPr sz="2200" spc="-70" dirty="0">
                <a:latin typeface="Times New Roman"/>
                <a:cs typeface="Times New Roman"/>
              </a:rPr>
              <a:t>the </a:t>
            </a:r>
            <a:r>
              <a:rPr sz="2200" spc="-140" dirty="0">
                <a:latin typeface="Times New Roman"/>
                <a:cs typeface="Times New Roman"/>
              </a:rPr>
              <a:t>if </a:t>
            </a:r>
            <a:r>
              <a:rPr sz="2200" spc="-100" dirty="0">
                <a:latin typeface="Times New Roman"/>
                <a:cs typeface="Times New Roman"/>
              </a:rPr>
              <a:t>keyword.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Example: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20" dirty="0">
                <a:latin typeface="Times New Roman"/>
                <a:cs typeface="Times New Roman"/>
              </a:rPr>
              <a:t>b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225" dirty="0">
                <a:latin typeface="Times New Roman"/>
                <a:cs typeface="Times New Roman"/>
              </a:rPr>
              <a:t>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20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140" dirty="0">
                <a:latin typeface="Times New Roman"/>
                <a:cs typeface="Times New Roman"/>
              </a:rPr>
              <a:t>if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&gt;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a: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45" dirty="0">
                <a:latin typeface="Times New Roman"/>
                <a:cs typeface="Times New Roman"/>
              </a:rPr>
              <a:t>p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int("b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130" dirty="0">
                <a:latin typeface="Times New Roman"/>
                <a:cs typeface="Times New Roman"/>
              </a:rPr>
              <a:t>e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135" dirty="0">
                <a:latin typeface="Times New Roman"/>
                <a:cs typeface="Times New Roman"/>
              </a:rPr>
              <a:t>a</a:t>
            </a:r>
            <a:r>
              <a:rPr sz="2200" spc="-145" dirty="0">
                <a:latin typeface="Times New Roman"/>
                <a:cs typeface="Times New Roman"/>
              </a:rPr>
              <a:t>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a")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3779"/>
            <a:ext cx="7000240" cy="555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  <a:p>
            <a:pPr marL="12700" marR="767715">
              <a:lnSpc>
                <a:spcPct val="100800"/>
              </a:lnSpc>
              <a:spcBef>
                <a:spcPts val="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400" spc="-180" dirty="0">
                <a:latin typeface="Times New Roman"/>
                <a:cs typeface="Times New Roman"/>
              </a:rPr>
              <a:t>If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statement,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without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indentation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(will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raise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error):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a:p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t("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6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h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"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400" dirty="0">
                <a:latin typeface="Times New Roman"/>
                <a:cs typeface="Times New Roman"/>
              </a:rPr>
              <a:t>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ou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get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b="1" spc="-110" dirty="0">
                <a:latin typeface="Times New Roman"/>
                <a:cs typeface="Times New Roman"/>
              </a:rPr>
              <a:t>Elif: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elif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keyword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10" dirty="0">
                <a:latin typeface="Times New Roman"/>
                <a:cs typeface="Times New Roman"/>
              </a:rPr>
              <a:t>says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"if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previous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conditions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were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not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true,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80" dirty="0">
                <a:latin typeface="Times New Roman"/>
                <a:cs typeface="Times New Roman"/>
              </a:rPr>
              <a:t>then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50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his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210" dirty="0">
                <a:latin typeface="Times New Roman"/>
                <a:cs typeface="Times New Roman"/>
              </a:rPr>
              <a:t>n“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4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a:</a:t>
            </a:r>
            <a:endParaRPr sz="2400">
              <a:latin typeface="Times New Roman"/>
              <a:cs typeface="Times New Roman"/>
            </a:endParaRPr>
          </a:p>
          <a:p>
            <a:pPr marL="12700" marR="3904615" indent="137160">
              <a:lnSpc>
                <a:spcPct val="100800"/>
              </a:lnSpc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t("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6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"</a:t>
            </a:r>
            <a:r>
              <a:rPr sz="2400" spc="-45" dirty="0">
                <a:latin typeface="Times New Roman"/>
                <a:cs typeface="Times New Roman"/>
              </a:rPr>
              <a:t>)  </a:t>
            </a:r>
            <a:r>
              <a:rPr sz="2400" spc="-120" dirty="0">
                <a:latin typeface="Times New Roman"/>
                <a:cs typeface="Times New Roman"/>
              </a:rPr>
              <a:t>elif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=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b:</a:t>
            </a:r>
            <a:endParaRPr sz="24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t("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q</a:t>
            </a:r>
            <a:r>
              <a:rPr sz="2400" spc="-155" dirty="0">
                <a:latin typeface="Times New Roman"/>
                <a:cs typeface="Times New Roman"/>
              </a:rPr>
              <a:t>u</a:t>
            </a:r>
            <a:r>
              <a:rPr sz="2400" spc="-135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14071"/>
            <a:ext cx="6534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214071"/>
            <a:ext cx="670496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catches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anything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isn't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caught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ec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140" dirty="0">
                <a:latin typeface="Times New Roman"/>
                <a:cs typeface="Times New Roman"/>
              </a:rPr>
              <a:t>ding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ition</a:t>
            </a:r>
            <a:r>
              <a:rPr sz="2600" spc="-16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007719"/>
            <a:ext cx="3358515" cy="52235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40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33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a:</a:t>
            </a:r>
            <a:endParaRPr sz="2600">
              <a:latin typeface="Times New Roman"/>
              <a:cs typeface="Times New Roman"/>
            </a:endParaRPr>
          </a:p>
          <a:p>
            <a:pPr marL="12700" marR="8255" indent="149225">
              <a:lnSpc>
                <a:spcPct val="1192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int("b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a")  </a:t>
            </a:r>
            <a:r>
              <a:rPr sz="2600" spc="-130" dirty="0">
                <a:latin typeface="Times New Roman"/>
                <a:cs typeface="Times New Roman"/>
              </a:rPr>
              <a:t>elif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b:</a:t>
            </a:r>
            <a:endParaRPr sz="2600">
              <a:latin typeface="Times New Roman"/>
              <a:cs typeface="Times New Roman"/>
            </a:endParaRPr>
          </a:p>
          <a:p>
            <a:pPr marL="12700" marR="130175" indent="149225">
              <a:lnSpc>
                <a:spcPct val="11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int("a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85" dirty="0">
                <a:latin typeface="Times New Roman"/>
                <a:cs typeface="Times New Roman"/>
              </a:rPr>
              <a:t>al")  </a:t>
            </a:r>
            <a:r>
              <a:rPr sz="2600" spc="-95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600"/>
              </a:spcBef>
            </a:pP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int("a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h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b")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817" y="688974"/>
            <a:ext cx="184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3717"/>
            <a:ext cx="3767454" cy="1901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3600" spc="-70" dirty="0">
                <a:latin typeface="Times New Roman"/>
                <a:cs typeface="Times New Roman"/>
              </a:rPr>
              <a:t>p</a:t>
            </a:r>
            <a:r>
              <a:rPr sz="3600" spc="10" dirty="0">
                <a:latin typeface="Times New Roman"/>
                <a:cs typeface="Times New Roman"/>
              </a:rPr>
              <a:t>r</a:t>
            </a:r>
            <a:r>
              <a:rPr sz="3600" spc="-110" dirty="0">
                <a:latin typeface="Times New Roman"/>
                <a:cs typeface="Times New Roman"/>
              </a:rPr>
              <a:t>int("Hell</a:t>
            </a:r>
            <a:r>
              <a:rPr sz="3600" spc="-225" dirty="0">
                <a:latin typeface="Times New Roman"/>
                <a:cs typeface="Times New Roman"/>
              </a:rPr>
              <a:t>o</a:t>
            </a:r>
            <a:r>
              <a:rPr sz="3600" spc="380" dirty="0">
                <a:latin typeface="Times New Roman"/>
                <a:cs typeface="Times New Roman"/>
              </a:rPr>
              <a:t>,</a:t>
            </a:r>
            <a:r>
              <a:rPr sz="3600" spc="-495" dirty="0">
                <a:latin typeface="Times New Roman"/>
                <a:cs typeface="Times New Roman"/>
              </a:rPr>
              <a:t>W</a:t>
            </a:r>
            <a:r>
              <a:rPr sz="3600" spc="-95" dirty="0">
                <a:latin typeface="Times New Roman"/>
                <a:cs typeface="Times New Roman"/>
              </a:rPr>
              <a:t>orl</a:t>
            </a:r>
            <a:r>
              <a:rPr sz="3600" spc="-140" dirty="0">
                <a:latin typeface="Times New Roman"/>
                <a:cs typeface="Times New Roman"/>
              </a:rPr>
              <a:t>d</a:t>
            </a:r>
            <a:r>
              <a:rPr sz="3600" spc="-65" dirty="0">
                <a:latin typeface="Times New Roman"/>
                <a:cs typeface="Times New Roman"/>
              </a:rPr>
              <a:t>!")  </a:t>
            </a:r>
            <a:r>
              <a:rPr sz="3600" spc="-70" dirty="0">
                <a:latin typeface="Times New Roman"/>
                <a:cs typeface="Times New Roman"/>
              </a:rPr>
              <a:t>output: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600" spc="-130" dirty="0">
                <a:latin typeface="Times New Roman"/>
                <a:cs typeface="Times New Roman"/>
              </a:rPr>
              <a:t>Hello,World!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51354"/>
            <a:ext cx="6584950" cy="61080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4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645" dirty="0">
                <a:latin typeface="Times New Roman"/>
                <a:cs typeface="Times New Roman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ou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als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h</a:t>
            </a:r>
            <a:r>
              <a:rPr sz="2400" spc="-235" dirty="0">
                <a:latin typeface="Times New Roman"/>
                <a:cs typeface="Times New Roman"/>
              </a:rPr>
              <a:t>a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else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wi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ho</a:t>
            </a:r>
            <a:r>
              <a:rPr sz="2400" spc="-35" dirty="0">
                <a:latin typeface="Times New Roman"/>
                <a:cs typeface="Times New Roman"/>
              </a:rPr>
              <a:t>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eli</a:t>
            </a:r>
            <a:r>
              <a:rPr sz="2400" spc="-125" dirty="0">
                <a:latin typeface="Times New Roman"/>
                <a:cs typeface="Times New Roman"/>
              </a:rPr>
              <a:t>f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3566160" indent="68580">
              <a:lnSpc>
                <a:spcPct val="110800"/>
              </a:lnSpc>
              <a:spcBef>
                <a:spcPts val="5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65" dirty="0">
                <a:latin typeface="Times New Roman"/>
                <a:cs typeface="Times New Roman"/>
              </a:rPr>
              <a:t>"</a:t>
            </a:r>
            <a:r>
              <a:rPr sz="2400" spc="-70" dirty="0">
                <a:latin typeface="Times New Roman"/>
                <a:cs typeface="Times New Roman"/>
              </a:rPr>
              <a:t>b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")  </a:t>
            </a:r>
            <a:r>
              <a:rPr sz="2400" spc="-85" dirty="0">
                <a:latin typeface="Times New Roman"/>
                <a:cs typeface="Times New Roman"/>
              </a:rPr>
              <a:t>else:</a:t>
            </a:r>
            <a:endParaRPr sz="24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310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65" dirty="0">
                <a:latin typeface="Times New Roman"/>
                <a:cs typeface="Times New Roman"/>
              </a:rPr>
              <a:t>"</a:t>
            </a:r>
            <a:r>
              <a:rPr sz="2400" spc="-70" dirty="0">
                <a:latin typeface="Times New Roman"/>
                <a:cs typeface="Times New Roman"/>
              </a:rPr>
              <a:t>b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han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a")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sz="2400" b="1" spc="-25" dirty="0">
                <a:latin typeface="Times New Roman"/>
                <a:cs typeface="Times New Roman"/>
              </a:rPr>
              <a:t>Short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Hand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If:</a:t>
            </a:r>
            <a:r>
              <a:rPr sz="2400" b="1" spc="-15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If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you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have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only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one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statement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execute,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35" dirty="0">
                <a:latin typeface="Times New Roman"/>
                <a:cs typeface="Times New Roman"/>
              </a:rPr>
              <a:t>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same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</a:t>
            </a:r>
            <a:r>
              <a:rPr sz="2400" spc="-145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tem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nt.</a:t>
            </a:r>
            <a:endParaRPr sz="2400">
              <a:latin typeface="Times New Roman"/>
              <a:cs typeface="Times New Roman"/>
            </a:endParaRPr>
          </a:p>
          <a:p>
            <a:pPr marL="12700" marR="2903855">
              <a:lnSpc>
                <a:spcPct val="110800"/>
              </a:lnSpc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On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lin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tem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nt.  </a:t>
            </a:r>
            <a:r>
              <a:rPr sz="2400" spc="-40" dirty="0">
                <a:latin typeface="Times New Roman"/>
                <a:cs typeface="Times New Roman"/>
              </a:rPr>
              <a:t>a=40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85" dirty="0">
                <a:latin typeface="Times New Roman"/>
                <a:cs typeface="Times New Roman"/>
              </a:rPr>
              <a:t>B=33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b: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100" dirty="0">
                <a:latin typeface="Times New Roman"/>
                <a:cs typeface="Times New Roman"/>
              </a:rPr>
              <a:t>"a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b")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569200" cy="60928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120" dirty="0">
                <a:latin typeface="Times New Roman"/>
                <a:cs typeface="Times New Roman"/>
              </a:rPr>
              <a:t>S</a:t>
            </a:r>
            <a:r>
              <a:rPr sz="2600" b="1" spc="-135" dirty="0">
                <a:latin typeface="Times New Roman"/>
                <a:cs typeface="Times New Roman"/>
              </a:rPr>
              <a:t>h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spc="95" dirty="0">
                <a:latin typeface="Times New Roman"/>
                <a:cs typeface="Times New Roman"/>
              </a:rPr>
              <a:t>r</a:t>
            </a:r>
            <a:r>
              <a:rPr sz="2600" b="1" spc="30" dirty="0">
                <a:latin typeface="Times New Roman"/>
                <a:cs typeface="Times New Roman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H</a:t>
            </a:r>
            <a:r>
              <a:rPr sz="2600" b="1" spc="-45" dirty="0">
                <a:latin typeface="Times New Roman"/>
                <a:cs typeface="Times New Roman"/>
              </a:rPr>
              <a:t>a</a:t>
            </a:r>
            <a:r>
              <a:rPr sz="2600" b="1" spc="-60" dirty="0">
                <a:latin typeface="Times New Roman"/>
                <a:cs typeface="Times New Roman"/>
              </a:rPr>
              <a:t>n</a:t>
            </a:r>
            <a:r>
              <a:rPr sz="2600" b="1" spc="45" dirty="0">
                <a:latin typeface="Times New Roman"/>
                <a:cs typeface="Times New Roman"/>
              </a:rPr>
              <a:t>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Times New Roman"/>
                <a:cs typeface="Times New Roman"/>
              </a:rPr>
              <a:t>I</a:t>
            </a:r>
            <a:r>
              <a:rPr sz="2600" b="1" spc="-55" dirty="0">
                <a:latin typeface="Times New Roman"/>
                <a:cs typeface="Times New Roman"/>
              </a:rPr>
              <a:t>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25" dirty="0">
                <a:latin typeface="Times New Roman"/>
                <a:cs typeface="Times New Roman"/>
              </a:rPr>
              <a:t>.</a:t>
            </a:r>
            <a:r>
              <a:rPr sz="2600" b="1" spc="10" dirty="0">
                <a:latin typeface="Times New Roman"/>
                <a:cs typeface="Times New Roman"/>
              </a:rPr>
              <a:t>.</a:t>
            </a:r>
            <a:r>
              <a:rPr sz="2600" b="1" spc="25" dirty="0">
                <a:latin typeface="Times New Roman"/>
                <a:cs typeface="Times New Roman"/>
              </a:rPr>
              <a:t>.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execute,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if,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els</a:t>
            </a:r>
            <a:r>
              <a:rPr sz="2600" spc="-18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line:</a:t>
            </a:r>
            <a:endParaRPr sz="2600">
              <a:latin typeface="Times New Roman"/>
              <a:cs typeface="Times New Roman"/>
            </a:endParaRPr>
          </a:p>
          <a:p>
            <a:pPr marL="12700" marR="3056255">
              <a:lnSpc>
                <a:spcPts val="3720"/>
              </a:lnSpc>
              <a:spcBef>
                <a:spcPts val="2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t. 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20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30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int("A</a:t>
            </a:r>
            <a:r>
              <a:rPr sz="2600" spc="-75" dirty="0">
                <a:latin typeface="Times New Roman"/>
                <a:cs typeface="Times New Roman"/>
              </a:rPr>
              <a:t>"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int("B</a:t>
            </a:r>
            <a:r>
              <a:rPr sz="2600" spc="-90" dirty="0">
                <a:latin typeface="Times New Roman"/>
                <a:cs typeface="Times New Roman"/>
              </a:rPr>
              <a:t>"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statements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line: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</a:t>
            </a:r>
            <a:r>
              <a:rPr sz="2600" spc="-125" dirty="0">
                <a:latin typeface="Times New Roman"/>
                <a:cs typeface="Times New Roman"/>
              </a:rPr>
              <a:t>3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330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70" dirty="0">
                <a:latin typeface="Times New Roman"/>
                <a:cs typeface="Times New Roman"/>
              </a:rPr>
              <a:t>print("A")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else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print("=")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75" dirty="0">
                <a:latin typeface="Times New Roman"/>
                <a:cs typeface="Times New Roman"/>
              </a:rPr>
              <a:t> print("B")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63779"/>
            <a:ext cx="7042150" cy="621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Times New Roman"/>
                <a:cs typeface="Times New Roman"/>
              </a:rPr>
              <a:t>And: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8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keyword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logical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operator,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combine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tem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nt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111760">
              <a:lnSpc>
                <a:spcPct val="100800"/>
              </a:lnSpc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Test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greater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b,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greater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25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500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a:</a:t>
            </a:r>
            <a:endParaRPr sz="2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170" dirty="0">
                <a:latin typeface="Times New Roman"/>
                <a:cs typeface="Times New Roman"/>
              </a:rPr>
              <a:t>"B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th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T</a:t>
            </a:r>
            <a:r>
              <a:rPr sz="2400" spc="80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ue"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25" dirty="0">
                <a:latin typeface="Times New Roman"/>
                <a:cs typeface="Times New Roman"/>
              </a:rPr>
              <a:t>Or: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keyword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logical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operator,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spc="-105" dirty="0">
                <a:latin typeface="Times New Roman"/>
                <a:cs typeface="Times New Roman"/>
              </a:rPr>
              <a:t>co</a:t>
            </a:r>
            <a:r>
              <a:rPr sz="2400" spc="-170" dirty="0">
                <a:latin typeface="Times New Roman"/>
                <a:cs typeface="Times New Roman"/>
              </a:rPr>
              <a:t>m</a:t>
            </a:r>
            <a:r>
              <a:rPr sz="2400" spc="-105" dirty="0">
                <a:latin typeface="Times New Roman"/>
                <a:cs typeface="Times New Roman"/>
              </a:rPr>
              <a:t>bi</a:t>
            </a:r>
            <a:r>
              <a:rPr sz="2400" spc="-125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tem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nt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210820">
              <a:lnSpc>
                <a:spcPct val="100800"/>
              </a:lnSpc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37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Test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greater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greater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c.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25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500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c:</a:t>
            </a:r>
            <a:endParaRPr sz="24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20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120" dirty="0">
                <a:latin typeface="Times New Roman"/>
                <a:cs typeface="Times New Roman"/>
              </a:rPr>
              <a:t>"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leas</a:t>
            </a:r>
            <a:r>
              <a:rPr sz="2400" spc="-80" dirty="0">
                <a:latin typeface="Times New Roman"/>
                <a:cs typeface="Times New Roman"/>
              </a:rPr>
              <a:t>t 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T</a:t>
            </a:r>
            <a:r>
              <a:rPr sz="2400" spc="80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ue"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490" y="171399"/>
            <a:ext cx="1758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Nested</a:t>
            </a:r>
            <a:r>
              <a:rPr sz="3600" spc="-70" dirty="0"/>
              <a:t> </a:t>
            </a:r>
            <a:r>
              <a:rPr sz="3600" spc="-60" dirty="0"/>
              <a:t>If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48639"/>
            <a:ext cx="6305550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statements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statements,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lle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-325" dirty="0">
                <a:latin typeface="Times New Roman"/>
                <a:cs typeface="Times New Roman"/>
              </a:rPr>
              <a:t>ne</a:t>
            </a:r>
            <a:r>
              <a:rPr sz="2600" i="1" spc="-280" dirty="0">
                <a:latin typeface="Times New Roman"/>
                <a:cs typeface="Times New Roman"/>
              </a:rPr>
              <a:t>s</a:t>
            </a:r>
            <a:r>
              <a:rPr sz="2600" i="1" spc="-220" dirty="0">
                <a:latin typeface="Times New Roman"/>
                <a:cs typeface="Times New Roman"/>
              </a:rPr>
              <a:t>ted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41</a:t>
            </a:r>
            <a:endParaRPr sz="2600">
              <a:latin typeface="Times New Roman"/>
              <a:cs typeface="Times New Roman"/>
            </a:endParaRPr>
          </a:p>
          <a:p>
            <a:pPr marL="161925" marR="3761104" indent="-149860">
              <a:lnSpc>
                <a:spcPts val="3720"/>
              </a:lnSpc>
              <a:spcBef>
                <a:spcPts val="225"/>
              </a:spcBef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10: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int("Ab</a:t>
            </a:r>
            <a:r>
              <a:rPr sz="2600" spc="-20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n</a:t>
            </a:r>
            <a:r>
              <a:rPr sz="2600" spc="15" dirty="0">
                <a:latin typeface="Times New Roman"/>
                <a:cs typeface="Times New Roman"/>
              </a:rPr>
              <a:t>,") 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20:</a:t>
            </a:r>
            <a:endParaRPr sz="2600">
              <a:latin typeface="Times New Roman"/>
              <a:cs typeface="Times New Roman"/>
            </a:endParaRPr>
          </a:p>
          <a:p>
            <a:pPr marL="161925" marR="2742565" indent="149225">
              <a:lnSpc>
                <a:spcPts val="372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als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bo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50" dirty="0">
                <a:latin typeface="Times New Roman"/>
                <a:cs typeface="Times New Roman"/>
              </a:rPr>
              <a:t>!")  </a:t>
            </a:r>
            <a:r>
              <a:rPr sz="2600" spc="-95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37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int("</a:t>
            </a:r>
            <a:r>
              <a:rPr sz="2600" spc="-114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ab</a:t>
            </a:r>
            <a:r>
              <a:rPr sz="2600" spc="-24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20" dirty="0">
                <a:latin typeface="Times New Roman"/>
                <a:cs typeface="Times New Roman"/>
              </a:rPr>
              <a:t>.")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246" y="202819"/>
            <a:ext cx="261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55" dirty="0"/>
              <a:t> </a:t>
            </a:r>
            <a:r>
              <a:rPr sz="3600" spc="-20" dirty="0"/>
              <a:t>Loops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839"/>
            <a:ext cx="6941820" cy="4751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mman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ps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0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ps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</a:pPr>
            <a:r>
              <a:rPr sz="2600" b="1" spc="35" dirty="0">
                <a:latin typeface="Times New Roman"/>
                <a:cs typeface="Times New Roman"/>
              </a:rPr>
              <a:t>while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Times New Roman"/>
                <a:cs typeface="Times New Roman"/>
              </a:rPr>
              <a:t>Loop: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loop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execute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ition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1804670">
              <a:lnSpc>
                <a:spcPts val="3720"/>
              </a:lnSpc>
              <a:spcBef>
                <a:spcPts val="2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long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less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61925" marR="5499100" indent="-149860">
              <a:lnSpc>
                <a:spcPts val="3720"/>
              </a:lnSpc>
              <a:spcBef>
                <a:spcPts val="5"/>
              </a:spcBef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6:  </a:t>
            </a:r>
            <a:r>
              <a:rPr sz="2600" spc="-60" dirty="0">
                <a:latin typeface="Times New Roman"/>
                <a:cs typeface="Times New Roman"/>
              </a:rPr>
              <a:t>print(i)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375"/>
              </a:spcBef>
            </a:pP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5" dirty="0">
                <a:latin typeface="Times New Roman"/>
                <a:cs typeface="Times New Roman"/>
              </a:rPr>
              <a:t>+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56602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600" b="1" spc="-60" dirty="0">
                <a:latin typeface="Times New Roman"/>
                <a:cs typeface="Times New Roman"/>
              </a:rPr>
              <a:t>The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break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Statement: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stop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3191510">
              <a:lnSpc>
                <a:spcPts val="3720"/>
              </a:lnSpc>
              <a:spcBef>
                <a:spcPts val="2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Exit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3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61925" marR="6123305" indent="-149860">
              <a:lnSpc>
                <a:spcPts val="3720"/>
              </a:lnSpc>
              <a:spcBef>
                <a:spcPts val="5"/>
              </a:spcBef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6:  </a:t>
            </a:r>
            <a:r>
              <a:rPr sz="2600" spc="-60" dirty="0">
                <a:latin typeface="Times New Roman"/>
                <a:cs typeface="Times New Roman"/>
              </a:rPr>
              <a:t>print(i)</a:t>
            </a:r>
            <a:endParaRPr sz="2600">
              <a:latin typeface="Times New Roman"/>
              <a:cs typeface="Times New Roman"/>
            </a:endParaRPr>
          </a:p>
          <a:p>
            <a:pPr marL="311150" marR="6245225" indent="-149860">
              <a:lnSpc>
                <a:spcPts val="3720"/>
              </a:lnSpc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3: 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375"/>
              </a:spcBef>
            </a:pP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341870" cy="427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2600" b="1" spc="-60" dirty="0">
                <a:latin typeface="Times New Roman"/>
                <a:cs typeface="Times New Roman"/>
              </a:rPr>
              <a:t>The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continue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Statement: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stop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current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iteration,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next.</a:t>
            </a:r>
            <a:endParaRPr sz="2600">
              <a:latin typeface="Times New Roman"/>
              <a:cs typeface="Times New Roman"/>
            </a:endParaRPr>
          </a:p>
          <a:p>
            <a:pPr marL="12700" marR="1423670">
              <a:lnSpc>
                <a:spcPct val="119200"/>
              </a:lnSpc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next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iteration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61925" marR="5899150" indent="-149860">
              <a:lnSpc>
                <a:spcPct val="119200"/>
              </a:lnSpc>
              <a:spcBef>
                <a:spcPts val="5"/>
              </a:spcBef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6: 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61925" marR="5984875" algn="just">
              <a:lnSpc>
                <a:spcPts val="3720"/>
              </a:lnSpc>
              <a:spcBef>
                <a:spcPts val="105"/>
              </a:spcBef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3:  </a:t>
            </a:r>
            <a:r>
              <a:rPr sz="2600" spc="-100" dirty="0">
                <a:latin typeface="Times New Roman"/>
                <a:cs typeface="Times New Roman"/>
              </a:rPr>
              <a:t>continue 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print(i)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418"/>
            <a:ext cx="7195184" cy="427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2600" b="1" spc="-60" dirty="0">
                <a:latin typeface="Times New Roman"/>
                <a:cs typeface="Times New Roman"/>
              </a:rPr>
              <a:t>The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else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Statement:</a:t>
            </a:r>
            <a:r>
              <a:rPr sz="2600" b="1" spc="-1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run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ger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9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733425">
              <a:lnSpc>
                <a:spcPct val="119200"/>
              </a:lnSpc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message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condition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false: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61925" marR="5752465" indent="-149860">
              <a:lnSpc>
                <a:spcPct val="119200"/>
              </a:lnSpc>
              <a:spcBef>
                <a:spcPts val="5"/>
              </a:spcBef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6:  </a:t>
            </a:r>
            <a:r>
              <a:rPr sz="2600" spc="-60" dirty="0">
                <a:latin typeface="Times New Roman"/>
                <a:cs typeface="Times New Roman"/>
              </a:rPr>
              <a:t>print(i)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95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600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int("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ger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6")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202819"/>
            <a:ext cx="334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Python</a:t>
            </a:r>
            <a:r>
              <a:rPr sz="3600" spc="-75" dirty="0"/>
              <a:t> </a:t>
            </a:r>
            <a:r>
              <a:rPr sz="3600" spc="-35" dirty="0"/>
              <a:t>For</a:t>
            </a:r>
            <a:r>
              <a:rPr sz="3600" spc="-75" dirty="0"/>
              <a:t> </a:t>
            </a:r>
            <a:r>
              <a:rPr sz="3600" spc="-15" dirty="0"/>
              <a:t>Loops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01370"/>
            <a:ext cx="7603490" cy="55098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loop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iterating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over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sequence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(that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either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list,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dic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445" dirty="0">
                <a:latin typeface="Times New Roman"/>
                <a:cs typeface="Times New Roman"/>
              </a:rPr>
              <a:t>y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set,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ing)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 marR="492125" indent="-2743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90" dirty="0">
                <a:latin typeface="Times New Roman"/>
                <a:cs typeface="Times New Roman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loop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we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execute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statements,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once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ea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item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55" dirty="0">
                <a:latin typeface="Times New Roman"/>
                <a:cs typeface="Times New Roman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t,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140" dirty="0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  <a:p>
            <a:pPr marL="12700" marR="2611755">
              <a:lnSpc>
                <a:spcPct val="1108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7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int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ea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160" dirty="0">
                <a:latin typeface="Times New Roman"/>
                <a:cs typeface="Times New Roman"/>
              </a:rPr>
              <a:t>guage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languag</a:t>
            </a:r>
            <a:r>
              <a:rPr sz="2400" spc="-145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list  languages=['english','hindi','german','french']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</a:t>
            </a:r>
            <a:r>
              <a:rPr sz="2400" spc="-14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</a:t>
            </a:r>
            <a:r>
              <a:rPr sz="2400" spc="-16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s:</a:t>
            </a:r>
            <a:endParaRPr sz="2400">
              <a:latin typeface="Times New Roman"/>
              <a:cs typeface="Times New Roman"/>
            </a:endParaRPr>
          </a:p>
          <a:p>
            <a:pPr marL="12700" marR="5614670" indent="273685">
              <a:lnSpc>
                <a:spcPct val="110800"/>
              </a:lnSpc>
              <a:spcBef>
                <a:spcPts val="5"/>
              </a:spcBef>
            </a:pPr>
            <a:r>
              <a:rPr sz="2400" spc="-105" dirty="0">
                <a:latin typeface="Times New Roman"/>
                <a:cs typeface="Times New Roman"/>
              </a:rPr>
              <a:t>print(language)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35" dirty="0">
                <a:latin typeface="Times New Roman"/>
                <a:cs typeface="Times New Roman"/>
              </a:rPr>
              <a:t>english</a:t>
            </a:r>
            <a:endParaRPr sz="2400">
              <a:latin typeface="Times New Roman"/>
              <a:cs typeface="Times New Roman"/>
            </a:endParaRPr>
          </a:p>
          <a:p>
            <a:pPr marL="12700" marR="6748145">
              <a:lnSpc>
                <a:spcPct val="11080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hindi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ge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man  </a:t>
            </a:r>
            <a:r>
              <a:rPr sz="2400" spc="-105" dirty="0">
                <a:latin typeface="Times New Roman"/>
                <a:cs typeface="Times New Roman"/>
              </a:rPr>
              <a:t>french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441" y="202819"/>
            <a:ext cx="483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Looping</a:t>
            </a:r>
            <a:r>
              <a:rPr sz="3600" spc="-15" dirty="0"/>
              <a:t> </a:t>
            </a:r>
            <a:r>
              <a:rPr sz="3600" spc="-30" dirty="0"/>
              <a:t>Through</a:t>
            </a:r>
            <a:r>
              <a:rPr sz="3600" dirty="0"/>
              <a:t> </a:t>
            </a:r>
            <a:r>
              <a:rPr sz="3600" spc="-45" dirty="0"/>
              <a:t>a</a:t>
            </a:r>
            <a:r>
              <a:rPr sz="3600" spc="-15" dirty="0"/>
              <a:t> </a:t>
            </a:r>
            <a:r>
              <a:rPr sz="3600" spc="-45" dirty="0"/>
              <a:t>String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77570"/>
            <a:ext cx="6797040" cy="51809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75" dirty="0">
                <a:latin typeface="Times New Roman"/>
                <a:cs typeface="Times New Roman"/>
              </a:rPr>
              <a:t>Even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strings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iterable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objects,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they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contain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sequence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characters.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114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-165" dirty="0">
                <a:latin typeface="Times New Roman"/>
                <a:cs typeface="Times New Roman"/>
              </a:rPr>
              <a:t>Lo</a:t>
            </a:r>
            <a:r>
              <a:rPr sz="2400" spc="-145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75" dirty="0">
                <a:latin typeface="Times New Roman"/>
                <a:cs typeface="Times New Roman"/>
              </a:rPr>
              <a:t>gh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let</a:t>
            </a:r>
            <a:r>
              <a:rPr sz="2400" spc="-15" dirty="0">
                <a:latin typeface="Times New Roman"/>
                <a:cs typeface="Times New Roman"/>
              </a:rPr>
              <a:t>te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ord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“</a:t>
            </a:r>
            <a:r>
              <a:rPr sz="2400" spc="-260" dirty="0">
                <a:latin typeface="Times New Roman"/>
                <a:cs typeface="Times New Roman"/>
              </a:rPr>
              <a:t>p</a:t>
            </a:r>
            <a:r>
              <a:rPr sz="2400" spc="-110" dirty="0">
                <a:latin typeface="Times New Roman"/>
                <a:cs typeface="Times New Roman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20" dirty="0">
                <a:latin typeface="Times New Roman"/>
                <a:cs typeface="Times New Roman"/>
              </a:rPr>
              <a:t>o</a:t>
            </a:r>
            <a:r>
              <a:rPr sz="2400" spc="-210" dirty="0">
                <a:latin typeface="Times New Roman"/>
                <a:cs typeface="Times New Roman"/>
              </a:rPr>
              <a:t>n“</a:t>
            </a:r>
            <a:endParaRPr sz="2400">
              <a:latin typeface="Times New Roman"/>
              <a:cs typeface="Times New Roman"/>
            </a:endParaRPr>
          </a:p>
          <a:p>
            <a:pPr marL="285115" marR="4937125" indent="-273050">
              <a:lnSpc>
                <a:spcPct val="110800"/>
              </a:lnSpc>
            </a:pP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'</a:t>
            </a:r>
            <a:r>
              <a:rPr sz="2400" spc="-130" dirty="0">
                <a:latin typeface="Times New Roman"/>
                <a:cs typeface="Times New Roman"/>
              </a:rPr>
              <a:t>p</a:t>
            </a:r>
            <a:r>
              <a:rPr sz="2400" spc="-110" dirty="0">
                <a:latin typeface="Times New Roman"/>
                <a:cs typeface="Times New Roman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2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n':  </a:t>
            </a:r>
            <a:r>
              <a:rPr sz="2400" spc="-55" dirty="0">
                <a:latin typeface="Times New Roman"/>
                <a:cs typeface="Times New Roman"/>
              </a:rPr>
              <a:t>print(x)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 marR="6636384" algn="just">
              <a:lnSpc>
                <a:spcPct val="110900"/>
              </a:lnSpc>
            </a:pPr>
            <a:r>
              <a:rPr sz="2400" spc="-70" dirty="0">
                <a:latin typeface="Times New Roman"/>
                <a:cs typeface="Times New Roman"/>
              </a:rPr>
              <a:t>p  </a:t>
            </a:r>
            <a:r>
              <a:rPr sz="2400" spc="-135" dirty="0">
                <a:latin typeface="Times New Roman"/>
                <a:cs typeface="Times New Roman"/>
              </a:rPr>
              <a:t>y  </a:t>
            </a:r>
            <a:r>
              <a:rPr sz="2400" spc="30" dirty="0">
                <a:latin typeface="Times New Roman"/>
                <a:cs typeface="Times New Roman"/>
              </a:rPr>
              <a:t>t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h  </a:t>
            </a:r>
            <a:r>
              <a:rPr sz="2400" spc="-80" dirty="0">
                <a:latin typeface="Times New Roman"/>
                <a:cs typeface="Times New Roman"/>
              </a:rPr>
              <a:t>o  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20" y="688974"/>
            <a:ext cx="522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PYTHON</a:t>
            </a:r>
            <a:r>
              <a:rPr spc="-2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4310"/>
            <a:ext cx="8030209" cy="308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404495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Python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185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object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10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iented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70" dirty="0">
                <a:latin typeface="Times New Roman"/>
                <a:cs typeface="Times New Roman"/>
              </a:rPr>
              <a:t>r</a:t>
            </a:r>
            <a:r>
              <a:rPr sz="2800" spc="-180" dirty="0">
                <a:latin typeface="Times New Roman"/>
                <a:cs typeface="Times New Roman"/>
              </a:rPr>
              <a:t>o</a:t>
            </a:r>
            <a:r>
              <a:rPr sz="2800" spc="-125" dirty="0">
                <a:latin typeface="Times New Roman"/>
                <a:cs typeface="Times New Roman"/>
              </a:rPr>
              <a:t>gram</a:t>
            </a:r>
            <a:r>
              <a:rPr sz="2800" spc="-180" dirty="0">
                <a:latin typeface="Times New Roman"/>
                <a:cs typeface="Times New Roman"/>
              </a:rPr>
              <a:t>m</a:t>
            </a:r>
            <a:r>
              <a:rPr sz="2800" spc="-165" dirty="0">
                <a:latin typeface="Times New Roman"/>
                <a:cs typeface="Times New Roman"/>
              </a:rPr>
              <a:t>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lang</a:t>
            </a:r>
            <a:r>
              <a:rPr sz="2800" spc="-185" dirty="0">
                <a:latin typeface="Times New Roman"/>
                <a:cs typeface="Times New Roman"/>
              </a:rPr>
              <a:t>u</a:t>
            </a:r>
            <a:r>
              <a:rPr sz="2800" spc="-200" dirty="0">
                <a:latin typeface="Times New Roman"/>
                <a:cs typeface="Times New Roman"/>
              </a:rPr>
              <a:t>ag</a:t>
            </a:r>
            <a:r>
              <a:rPr sz="2800" spc="-185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li</a:t>
            </a:r>
            <a:r>
              <a:rPr sz="2800" spc="-254" dirty="0">
                <a:latin typeface="Times New Roman"/>
                <a:cs typeface="Times New Roman"/>
              </a:rPr>
              <a:t>k</a:t>
            </a:r>
            <a:r>
              <a:rPr sz="2800" spc="-80" dirty="0">
                <a:latin typeface="Times New Roman"/>
                <a:cs typeface="Times New Roman"/>
              </a:rPr>
              <a:t>e  </a:t>
            </a:r>
            <a:r>
              <a:rPr sz="2800" spc="-254" dirty="0">
                <a:latin typeface="Times New Roman"/>
                <a:cs typeface="Times New Roman"/>
              </a:rPr>
              <a:t>J</a:t>
            </a:r>
            <a:r>
              <a:rPr sz="2800" spc="-315" dirty="0">
                <a:latin typeface="Times New Roman"/>
                <a:cs typeface="Times New Roman"/>
              </a:rPr>
              <a:t>a</a:t>
            </a:r>
            <a:r>
              <a:rPr sz="2800" spc="-290" dirty="0">
                <a:latin typeface="Times New Roman"/>
                <a:cs typeface="Times New Roman"/>
              </a:rPr>
              <a:t>v</a:t>
            </a:r>
            <a:r>
              <a:rPr sz="2800" spc="-75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.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P</a:t>
            </a:r>
            <a:r>
              <a:rPr sz="2800" spc="-125" dirty="0">
                <a:latin typeface="Times New Roman"/>
                <a:cs typeface="Times New Roman"/>
              </a:rPr>
              <a:t>ython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i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called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-180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inte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eted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languag</a:t>
            </a:r>
            <a:r>
              <a:rPr sz="2800" spc="-229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does</a:t>
            </a:r>
            <a:r>
              <a:rPr sz="2800" spc="-145" dirty="0">
                <a:latin typeface="Times New Roman"/>
                <a:cs typeface="Times New Roman"/>
              </a:rPr>
              <a:t>n</a:t>
            </a:r>
            <a:r>
              <a:rPr sz="2800" spc="-270" dirty="0">
                <a:latin typeface="Times New Roman"/>
                <a:cs typeface="Times New Roman"/>
              </a:rPr>
              <a:t>’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co</a:t>
            </a:r>
            <a:r>
              <a:rPr sz="2800" spc="-204" dirty="0">
                <a:latin typeface="Times New Roman"/>
                <a:cs typeface="Times New Roman"/>
              </a:rPr>
              <a:t>n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60" dirty="0">
                <a:latin typeface="Times New Roman"/>
                <a:cs typeface="Times New Roman"/>
              </a:rPr>
              <a:t>r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code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-70" dirty="0">
                <a:latin typeface="Times New Roman"/>
                <a:cs typeface="Times New Roman"/>
              </a:rPr>
              <a:t>nto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ma</a:t>
            </a:r>
            <a:r>
              <a:rPr sz="2800" spc="-85" dirty="0">
                <a:latin typeface="Times New Roman"/>
                <a:cs typeface="Times New Roman"/>
              </a:rPr>
              <a:t>c</a:t>
            </a:r>
            <a:r>
              <a:rPr sz="2800" spc="-140" dirty="0">
                <a:latin typeface="Times New Roman"/>
                <a:cs typeface="Times New Roman"/>
              </a:rPr>
              <a:t>hine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co</a:t>
            </a:r>
            <a:r>
              <a:rPr sz="2800" spc="-140" dirty="0">
                <a:latin typeface="Times New Roman"/>
                <a:cs typeface="Times New Roman"/>
              </a:rPr>
              <a:t>d</a:t>
            </a:r>
            <a:r>
              <a:rPr sz="2800" spc="-17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It  </a:t>
            </a:r>
            <a:r>
              <a:rPr sz="2800" spc="-140" dirty="0">
                <a:latin typeface="Times New Roman"/>
                <a:cs typeface="Times New Roman"/>
              </a:rPr>
              <a:t>actual</a:t>
            </a:r>
            <a:r>
              <a:rPr sz="2800" spc="-150" dirty="0">
                <a:latin typeface="Times New Roman"/>
                <a:cs typeface="Times New Roman"/>
              </a:rPr>
              <a:t>l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c</a:t>
            </a:r>
            <a:r>
              <a:rPr sz="2800" spc="-120" dirty="0">
                <a:latin typeface="Times New Roman"/>
                <a:cs typeface="Times New Roman"/>
              </a:rPr>
              <a:t>o</a:t>
            </a:r>
            <a:r>
              <a:rPr sz="2800" spc="-175" dirty="0">
                <a:latin typeface="Times New Roman"/>
                <a:cs typeface="Times New Roman"/>
              </a:rPr>
              <a:t>n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60" dirty="0">
                <a:latin typeface="Times New Roman"/>
                <a:cs typeface="Times New Roman"/>
              </a:rPr>
              <a:t>r</a:t>
            </a:r>
            <a:r>
              <a:rPr sz="2800" spc="-90" dirty="0">
                <a:latin typeface="Times New Roman"/>
                <a:cs typeface="Times New Roman"/>
              </a:rPr>
              <a:t>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into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som</a:t>
            </a:r>
            <a:r>
              <a:rPr sz="2800" spc="-125" dirty="0">
                <a:latin typeface="Times New Roman"/>
                <a:cs typeface="Times New Roman"/>
              </a:rPr>
              <a:t>e</a:t>
            </a:r>
            <a:r>
              <a:rPr sz="2800" spc="-130" dirty="0">
                <a:latin typeface="Times New Roman"/>
                <a:cs typeface="Times New Roman"/>
              </a:rPr>
              <a:t>thing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call</a:t>
            </a:r>
            <a:r>
              <a:rPr sz="2800" spc="-165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b</a:t>
            </a:r>
            <a:r>
              <a:rPr sz="2800" spc="-105" dirty="0">
                <a:latin typeface="Times New Roman"/>
                <a:cs typeface="Times New Roman"/>
              </a:rPr>
              <a:t>yte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code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this  </a:t>
            </a:r>
            <a:r>
              <a:rPr sz="2800" spc="-130" dirty="0">
                <a:latin typeface="Times New Roman"/>
                <a:cs typeface="Times New Roman"/>
              </a:rPr>
              <a:t>byte code </a:t>
            </a:r>
            <a:r>
              <a:rPr sz="2800" spc="-150" dirty="0">
                <a:latin typeface="Times New Roman"/>
                <a:cs typeface="Times New Roman"/>
              </a:rPr>
              <a:t>can’t </a:t>
            </a:r>
            <a:r>
              <a:rPr sz="2800" spc="-135" dirty="0">
                <a:latin typeface="Times New Roman"/>
                <a:cs typeface="Times New Roman"/>
              </a:rPr>
              <a:t>be </a:t>
            </a:r>
            <a:r>
              <a:rPr sz="2800" spc="-95" dirty="0">
                <a:latin typeface="Times New Roman"/>
                <a:cs typeface="Times New Roman"/>
              </a:rPr>
              <a:t>understood </a:t>
            </a:r>
            <a:r>
              <a:rPr sz="2800" spc="-225" dirty="0">
                <a:latin typeface="Times New Roman"/>
                <a:cs typeface="Times New Roman"/>
              </a:rPr>
              <a:t>by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CPU. </a:t>
            </a:r>
            <a:r>
              <a:rPr sz="2800" spc="-260" dirty="0">
                <a:latin typeface="Times New Roman"/>
                <a:cs typeface="Times New Roman"/>
              </a:rPr>
              <a:t>So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we </a:t>
            </a:r>
            <a:r>
              <a:rPr sz="2800" spc="-114" dirty="0">
                <a:latin typeface="Times New Roman"/>
                <a:cs typeface="Times New Roman"/>
              </a:rPr>
              <a:t>need </a:t>
            </a:r>
            <a:r>
              <a:rPr sz="2800" spc="-155" dirty="0">
                <a:latin typeface="Times New Roman"/>
                <a:cs typeface="Times New Roman"/>
              </a:rPr>
              <a:t>actually 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an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interpreter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called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python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virtual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machine.The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python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vi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-105" dirty="0">
                <a:latin typeface="Times New Roman"/>
                <a:cs typeface="Times New Roman"/>
              </a:rPr>
              <a:t>tual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ma</a:t>
            </a:r>
            <a:r>
              <a:rPr sz="2800" spc="-85" dirty="0">
                <a:latin typeface="Times New Roman"/>
                <a:cs typeface="Times New Roman"/>
              </a:rPr>
              <a:t>c</a:t>
            </a:r>
            <a:r>
              <a:rPr sz="2800" spc="-140" dirty="0">
                <a:latin typeface="Times New Roman"/>
                <a:cs typeface="Times New Roman"/>
              </a:rPr>
              <a:t>hine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70" dirty="0">
                <a:latin typeface="Times New Roman"/>
                <a:cs typeface="Times New Roman"/>
              </a:rPr>
              <a:t>x</a:t>
            </a:r>
            <a:r>
              <a:rPr sz="2800" spc="-130" dirty="0">
                <a:latin typeface="Times New Roman"/>
                <a:cs typeface="Times New Roman"/>
              </a:rPr>
              <a:t>ec</a:t>
            </a:r>
            <a:r>
              <a:rPr sz="2800" spc="-140" dirty="0">
                <a:latin typeface="Times New Roman"/>
                <a:cs typeface="Times New Roman"/>
              </a:rPr>
              <a:t>u</a:t>
            </a:r>
            <a:r>
              <a:rPr sz="2800" spc="-95" dirty="0">
                <a:latin typeface="Times New Roman"/>
                <a:cs typeface="Times New Roman"/>
              </a:rPr>
              <a:t>tes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215" dirty="0">
                <a:latin typeface="Times New Roman"/>
                <a:cs typeface="Times New Roman"/>
              </a:rPr>
              <a:t>b</a:t>
            </a:r>
            <a:r>
              <a:rPr sz="2800" spc="-105" dirty="0">
                <a:latin typeface="Times New Roman"/>
                <a:cs typeface="Times New Roman"/>
              </a:rPr>
              <a:t>yte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cod</a:t>
            </a:r>
            <a:r>
              <a:rPr sz="2800" spc="-114" dirty="0">
                <a:latin typeface="Times New Roman"/>
                <a:cs typeface="Times New Roman"/>
              </a:rPr>
              <a:t>e</a:t>
            </a:r>
            <a:r>
              <a:rPr sz="2800" spc="-275" dirty="0">
                <a:latin typeface="Times New Roman"/>
                <a:cs typeface="Times New Roman"/>
              </a:rPr>
              <a:t>s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313" y="202819"/>
            <a:ext cx="6113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</a:t>
            </a:r>
            <a:r>
              <a:rPr sz="3600" spc="-5" dirty="0"/>
              <a:t> </a:t>
            </a:r>
            <a:r>
              <a:rPr sz="3600" spc="-45" dirty="0"/>
              <a:t>break</a:t>
            </a:r>
            <a:r>
              <a:rPr sz="3600" spc="-10" dirty="0"/>
              <a:t> </a:t>
            </a:r>
            <a:r>
              <a:rPr sz="3600" spc="-60" dirty="0"/>
              <a:t>Statement</a:t>
            </a:r>
            <a:r>
              <a:rPr sz="3600" spc="-10" dirty="0"/>
              <a:t> </a:t>
            </a:r>
            <a:r>
              <a:rPr sz="3600" spc="-30" dirty="0"/>
              <a:t>in</a:t>
            </a:r>
            <a:r>
              <a:rPr sz="3600" spc="-10" dirty="0"/>
              <a:t> </a:t>
            </a:r>
            <a:r>
              <a:rPr sz="3600" spc="-65" dirty="0"/>
              <a:t>for</a:t>
            </a:r>
            <a:r>
              <a:rPr sz="3600" spc="-10" dirty="0"/>
              <a:t> </a:t>
            </a:r>
            <a:r>
              <a:rPr sz="3600" spc="-35" dirty="0"/>
              <a:t>loop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95274"/>
            <a:ext cx="7388859" cy="51085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stop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loop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before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ped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spc="-150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12700" marR="2832100">
              <a:lnSpc>
                <a:spcPct val="10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Exit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-100" dirty="0">
                <a:latin typeface="Times New Roman"/>
                <a:cs typeface="Times New Roman"/>
              </a:rPr>
              <a:t>“. 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uits: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290"/>
              </a:spcBef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609600" marR="4914900" indent="-299085">
              <a:lnSpc>
                <a:spcPct val="109200"/>
              </a:lnSpc>
              <a:spcBef>
                <a:spcPts val="5"/>
              </a:spcBef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10" dirty="0">
                <a:latin typeface="Times New Roman"/>
                <a:cs typeface="Times New Roman"/>
              </a:rPr>
              <a:t>": 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endParaRPr sz="2600">
              <a:latin typeface="Times New Roman"/>
              <a:cs typeface="Times New Roman"/>
            </a:endParaRPr>
          </a:p>
          <a:p>
            <a:pPr marL="12700" marR="6384925">
              <a:lnSpc>
                <a:spcPct val="109200"/>
              </a:lnSpc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  </a:t>
            </a:r>
            <a:r>
              <a:rPr sz="2600" spc="-125" dirty="0">
                <a:latin typeface="Times New Roman"/>
                <a:cs typeface="Times New Roman"/>
              </a:rPr>
              <a:t>apple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65" dirty="0">
                <a:latin typeface="Times New Roman"/>
                <a:cs typeface="Times New Roman"/>
              </a:rPr>
              <a:t>banana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418"/>
            <a:ext cx="7055484" cy="46755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Exit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"banana",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break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75" dirty="0">
                <a:latin typeface="Times New Roman"/>
                <a:cs typeface="Times New Roman"/>
              </a:rPr>
              <a:t>me</a:t>
            </a:r>
            <a:r>
              <a:rPr sz="2600" spc="-11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bef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endParaRPr sz="2600">
              <a:latin typeface="Times New Roman"/>
              <a:cs typeface="Times New Roman"/>
            </a:endParaRPr>
          </a:p>
          <a:p>
            <a:pPr marL="12700" marR="2498725">
              <a:lnSpc>
                <a:spcPts val="3720"/>
              </a:lnSpc>
              <a:spcBef>
                <a:spcPts val="225"/>
              </a:spcBef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uits:</a:t>
            </a:r>
            <a:endParaRPr sz="2600">
              <a:latin typeface="Times New Roman"/>
              <a:cs typeface="Times New Roman"/>
            </a:endParaRPr>
          </a:p>
          <a:p>
            <a:pPr marL="609600" marR="4581525" indent="-299085">
              <a:lnSpc>
                <a:spcPts val="3720"/>
              </a:lnSpc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10" dirty="0">
                <a:latin typeface="Times New Roman"/>
                <a:cs typeface="Times New Roman"/>
              </a:rPr>
              <a:t>": 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endParaRPr sz="2600">
              <a:latin typeface="Times New Roman"/>
              <a:cs typeface="Times New Roman"/>
            </a:endParaRPr>
          </a:p>
          <a:p>
            <a:pPr marL="12700" marR="5783580" indent="298450">
              <a:lnSpc>
                <a:spcPts val="372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35" dirty="0">
                <a:latin typeface="Times New Roman"/>
                <a:cs typeface="Times New Roman"/>
              </a:rPr>
              <a:t>Output: 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apple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846" y="202819"/>
            <a:ext cx="7131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</a:t>
            </a:r>
            <a:r>
              <a:rPr sz="3600" dirty="0"/>
              <a:t> </a:t>
            </a:r>
            <a:r>
              <a:rPr sz="3600" spc="-20" dirty="0"/>
              <a:t>continue</a:t>
            </a:r>
            <a:r>
              <a:rPr sz="3600" spc="-15" dirty="0"/>
              <a:t> </a:t>
            </a:r>
            <a:r>
              <a:rPr sz="3600" spc="-60" dirty="0"/>
              <a:t>Statement</a:t>
            </a:r>
            <a:r>
              <a:rPr sz="3600" spc="-5" dirty="0"/>
              <a:t> </a:t>
            </a:r>
            <a:r>
              <a:rPr sz="3600" spc="-65" dirty="0"/>
              <a:t>with</a:t>
            </a:r>
            <a:r>
              <a:rPr sz="3600" spc="-10" dirty="0"/>
              <a:t> </a:t>
            </a:r>
            <a:r>
              <a:rPr sz="3600" spc="-65" dirty="0"/>
              <a:t>for</a:t>
            </a:r>
            <a:r>
              <a:rPr sz="3600" spc="-5" dirty="0"/>
              <a:t> </a:t>
            </a:r>
            <a:r>
              <a:rPr sz="3600" spc="-35" dirty="0"/>
              <a:t>loop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6598284" cy="476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stop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current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iteration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loop,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next.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2040889" indent="-274320">
              <a:lnSpc>
                <a:spcPct val="100000"/>
              </a:lnSpc>
              <a:spcBef>
                <a:spcPts val="605"/>
              </a:spcBef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uits:</a:t>
            </a:r>
            <a:endParaRPr sz="2600">
              <a:latin typeface="Times New Roman"/>
              <a:cs typeface="Times New Roman"/>
            </a:endParaRPr>
          </a:p>
          <a:p>
            <a:pPr marL="585470" marR="3997960" indent="-149860">
              <a:lnSpc>
                <a:spcPct val="100000"/>
              </a:lnSpc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55" dirty="0">
                <a:latin typeface="Times New Roman"/>
                <a:cs typeface="Times New Roman"/>
              </a:rPr>
              <a:t>a": 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12700" marR="5594985">
              <a:lnSpc>
                <a:spcPct val="119200"/>
              </a:lnSpc>
              <a:spcBef>
                <a:spcPts val="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  </a:t>
            </a:r>
            <a:r>
              <a:rPr sz="2600" spc="-125" dirty="0">
                <a:latin typeface="Times New Roman"/>
                <a:cs typeface="Times New Roman"/>
              </a:rPr>
              <a:t>apple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0" dirty="0">
                <a:latin typeface="Times New Roman"/>
                <a:cs typeface="Times New Roman"/>
              </a:rPr>
              <a:t>cherry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922" y="202819"/>
            <a:ext cx="39928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</a:t>
            </a:r>
            <a:r>
              <a:rPr sz="3600" spc="-20" dirty="0"/>
              <a:t> </a:t>
            </a:r>
            <a:r>
              <a:rPr sz="3600" spc="-25" dirty="0"/>
              <a:t>range() </a:t>
            </a:r>
            <a:r>
              <a:rPr sz="3600" spc="-35" dirty="0"/>
              <a:t>Function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26338"/>
            <a:ext cx="7602855" cy="52508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123825" indent="-274320">
              <a:lnSpc>
                <a:spcPts val="2300"/>
              </a:lnSpc>
              <a:spcBef>
                <a:spcPts val="66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26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loop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through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specified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number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times,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we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ge()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</a:t>
            </a:r>
            <a:r>
              <a:rPr sz="2400" spc="-165" dirty="0">
                <a:latin typeface="Times New Roman"/>
                <a:cs typeface="Times New Roman"/>
              </a:rPr>
              <a:t>u</a:t>
            </a:r>
            <a:r>
              <a:rPr sz="2400" spc="-130" dirty="0">
                <a:latin typeface="Times New Roman"/>
                <a:cs typeface="Times New Roman"/>
              </a:rPr>
              <a:t>n</a:t>
            </a:r>
            <a:r>
              <a:rPr sz="2400" spc="-110" dirty="0">
                <a:latin typeface="Times New Roman"/>
                <a:cs typeface="Times New Roman"/>
              </a:rPr>
              <a:t>c</a:t>
            </a:r>
            <a:r>
              <a:rPr sz="2400" spc="-50" dirty="0">
                <a:latin typeface="Times New Roman"/>
                <a:cs typeface="Times New Roman"/>
              </a:rPr>
              <a:t>ti</a:t>
            </a:r>
            <a:r>
              <a:rPr sz="2400" spc="-8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n,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80100"/>
              </a:lnSpc>
              <a:spcBef>
                <a:spcPts val="62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ge()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etu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seq</a:t>
            </a:r>
            <a:r>
              <a:rPr sz="2400" spc="-100" dirty="0">
                <a:latin typeface="Times New Roman"/>
                <a:cs typeface="Times New Roman"/>
              </a:rPr>
              <a:t>uen</a:t>
            </a:r>
            <a:r>
              <a:rPr sz="2400" spc="-120" dirty="0">
                <a:latin typeface="Times New Roman"/>
                <a:cs typeface="Times New Roman"/>
              </a:rPr>
              <a:t>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Times New Roman"/>
                <a:cs typeface="Times New Roman"/>
              </a:rPr>
              <a:t>um</a:t>
            </a:r>
            <a:r>
              <a:rPr sz="2400" spc="-100" dirty="0">
                <a:latin typeface="Times New Roman"/>
                <a:cs typeface="Times New Roman"/>
              </a:rPr>
              <a:t>b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s,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sta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ting</a:t>
            </a:r>
            <a:r>
              <a:rPr sz="2400" spc="-75" dirty="0">
                <a:latin typeface="Times New Roman"/>
                <a:cs typeface="Times New Roman"/>
              </a:rPr>
              <a:t> f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om  </a:t>
            </a:r>
            <a:r>
              <a:rPr sz="2400" spc="-100" dirty="0">
                <a:latin typeface="Times New Roman"/>
                <a:cs typeface="Times New Roman"/>
              </a:rPr>
              <a:t>0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default,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95" dirty="0">
                <a:latin typeface="Times New Roman"/>
                <a:cs typeface="Times New Roman"/>
              </a:rPr>
              <a:t>increments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1 </a:t>
            </a:r>
            <a:r>
              <a:rPr sz="2400" spc="-140" dirty="0">
                <a:latin typeface="Times New Roman"/>
                <a:cs typeface="Times New Roman"/>
              </a:rPr>
              <a:t>(by </a:t>
            </a:r>
            <a:r>
              <a:rPr sz="2400" spc="-80" dirty="0">
                <a:latin typeface="Times New Roman"/>
                <a:cs typeface="Times New Roman"/>
              </a:rPr>
              <a:t>default),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125" dirty="0">
                <a:latin typeface="Times New Roman"/>
                <a:cs typeface="Times New Roman"/>
              </a:rPr>
              <a:t>ends </a:t>
            </a:r>
            <a:r>
              <a:rPr sz="2400" spc="-90" dirty="0">
                <a:latin typeface="Times New Roman"/>
                <a:cs typeface="Times New Roman"/>
              </a:rPr>
              <a:t>at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p</a:t>
            </a:r>
            <a:r>
              <a:rPr sz="2400" spc="-120" dirty="0">
                <a:latin typeface="Times New Roman"/>
                <a:cs typeface="Times New Roman"/>
              </a:rPr>
              <a:t>ecified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num</a:t>
            </a:r>
            <a:r>
              <a:rPr sz="2400" spc="-100" dirty="0">
                <a:latin typeface="Times New Roman"/>
                <a:cs typeface="Times New Roman"/>
              </a:rPr>
              <a:t>b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95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4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423545" marR="5677535" indent="-411480">
              <a:lnSpc>
                <a:spcPts val="2300"/>
              </a:lnSpc>
              <a:spcBef>
                <a:spcPts val="585"/>
              </a:spcBef>
            </a:pP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ge(6)</a:t>
            </a:r>
            <a:r>
              <a:rPr sz="2400" spc="30" dirty="0">
                <a:latin typeface="Times New Roman"/>
                <a:cs typeface="Times New Roman"/>
              </a:rPr>
              <a:t>:  </a:t>
            </a:r>
            <a:r>
              <a:rPr sz="2400" spc="-55" dirty="0">
                <a:latin typeface="Times New Roman"/>
                <a:cs typeface="Times New Roman"/>
              </a:rPr>
              <a:t>print(x)</a:t>
            </a:r>
            <a:endParaRPr sz="2400">
              <a:latin typeface="Times New Roman"/>
              <a:cs typeface="Times New Roman"/>
            </a:endParaRPr>
          </a:p>
          <a:p>
            <a:pPr marL="12700" marR="6673215">
              <a:lnSpc>
                <a:spcPct val="100800"/>
              </a:lnSpc>
              <a:spcBef>
                <a:spcPts val="25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  </a:t>
            </a:r>
            <a:r>
              <a:rPr sz="2400" spc="-10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spc="-10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0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071"/>
            <a:ext cx="7562850" cy="5392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range() </a:t>
            </a:r>
            <a:r>
              <a:rPr sz="2600" spc="-110" dirty="0">
                <a:latin typeface="Times New Roman"/>
                <a:cs typeface="Times New Roman"/>
              </a:rPr>
              <a:t>function </a:t>
            </a:r>
            <a:r>
              <a:rPr sz="2600" spc="-130" dirty="0">
                <a:latin typeface="Times New Roman"/>
                <a:cs typeface="Times New Roman"/>
              </a:rPr>
              <a:t>defaults </a:t>
            </a:r>
            <a:r>
              <a:rPr sz="2600" spc="-45" dirty="0">
                <a:latin typeface="Times New Roman"/>
                <a:cs typeface="Times New Roman"/>
              </a:rPr>
              <a:t>to </a:t>
            </a:r>
            <a:r>
              <a:rPr sz="2600" spc="-110" dirty="0">
                <a:latin typeface="Times New Roman"/>
                <a:cs typeface="Times New Roman"/>
              </a:rPr>
              <a:t>0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starting </a:t>
            </a:r>
            <a:r>
              <a:rPr sz="2600" spc="-125" dirty="0">
                <a:latin typeface="Times New Roman"/>
                <a:cs typeface="Times New Roman"/>
              </a:rPr>
              <a:t>value, 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however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possible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starting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adding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parameter: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range(2,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6),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means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6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(but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lu</a:t>
            </a:r>
            <a:r>
              <a:rPr sz="2600" spc="-140" dirty="0">
                <a:latin typeface="Times New Roman"/>
                <a:cs typeface="Times New Roman"/>
              </a:rPr>
              <a:t>d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6).</a:t>
            </a:r>
            <a:endParaRPr sz="2600">
              <a:latin typeface="Times New Roman"/>
              <a:cs typeface="Times New Roman"/>
            </a:endParaRPr>
          </a:p>
          <a:p>
            <a:pPr marL="12700" marR="3289300">
              <a:lnSpc>
                <a:spcPct val="119300"/>
              </a:lnSpc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rame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er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180" dirty="0">
                <a:latin typeface="Times New Roman"/>
                <a:cs typeface="Times New Roman"/>
              </a:rPr>
              <a:t>an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40" dirty="0">
                <a:latin typeface="Times New Roman"/>
                <a:cs typeface="Times New Roman"/>
              </a:rPr>
              <a:t>e(2,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6):</a:t>
            </a:r>
            <a:endParaRPr sz="2600">
              <a:latin typeface="Times New Roman"/>
              <a:cs typeface="Times New Roman"/>
            </a:endParaRPr>
          </a:p>
          <a:p>
            <a:pPr marL="12700" marR="6141720" indent="447675">
              <a:lnSpc>
                <a:spcPct val="1192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330440" cy="5941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range()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defaults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increment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sequence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however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possible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increment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</a:t>
            </a:r>
            <a:r>
              <a:rPr sz="2600" spc="-160" dirty="0">
                <a:latin typeface="Times New Roman"/>
                <a:cs typeface="Times New Roman"/>
              </a:rPr>
              <a:t>d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thi</a:t>
            </a:r>
            <a:r>
              <a:rPr sz="2600" spc="-5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pa</a:t>
            </a:r>
            <a:r>
              <a:rPr sz="2600" spc="-75" dirty="0">
                <a:latin typeface="Times New Roman"/>
                <a:cs typeface="Times New Roman"/>
              </a:rPr>
              <a:t>ramete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40" dirty="0">
                <a:latin typeface="Times New Roman"/>
                <a:cs typeface="Times New Roman"/>
              </a:rPr>
              <a:t>e(2,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3</a:t>
            </a:r>
            <a:r>
              <a:rPr sz="2600" spc="25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 marL="12700" marR="2441575">
              <a:lnSpc>
                <a:spcPct val="119300"/>
              </a:lnSpc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Increment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sequence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180" dirty="0">
                <a:latin typeface="Times New Roman"/>
                <a:cs typeface="Times New Roman"/>
              </a:rPr>
              <a:t>an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40" dirty="0">
                <a:latin typeface="Times New Roman"/>
                <a:cs typeface="Times New Roman"/>
              </a:rPr>
              <a:t>e(2,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3):</a:t>
            </a:r>
            <a:endParaRPr sz="2600">
              <a:latin typeface="Times New Roman"/>
              <a:cs typeface="Times New Roman"/>
            </a:endParaRPr>
          </a:p>
          <a:p>
            <a:pPr marL="12700" marR="5909310" indent="447675">
              <a:lnSpc>
                <a:spcPct val="1192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8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2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4" dirty="0">
                <a:latin typeface="Times New Roman"/>
                <a:cs typeface="Times New Roman"/>
              </a:rPr>
              <a:t>14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4" dirty="0">
                <a:latin typeface="Times New Roman"/>
                <a:cs typeface="Times New Roman"/>
              </a:rPr>
              <a:t>17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073" y="202819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Else</a:t>
            </a:r>
            <a:r>
              <a:rPr sz="3600" spc="-30" dirty="0"/>
              <a:t> in</a:t>
            </a:r>
            <a:r>
              <a:rPr sz="3600" spc="-25" dirty="0"/>
              <a:t> </a:t>
            </a:r>
            <a:r>
              <a:rPr sz="3600" spc="-45" dirty="0"/>
              <a:t>For</a:t>
            </a:r>
            <a:r>
              <a:rPr sz="3600" spc="-15" dirty="0"/>
              <a:t> </a:t>
            </a:r>
            <a:r>
              <a:rPr sz="3600" spc="-30" dirty="0"/>
              <a:t>Loop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57758"/>
            <a:ext cx="7398384" cy="53752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5080" indent="-274320">
              <a:lnSpc>
                <a:spcPct val="80000"/>
              </a:lnSpc>
              <a:spcBef>
                <a:spcPts val="62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14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else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keyword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for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loop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specifies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block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code</a:t>
            </a:r>
            <a:r>
              <a:rPr sz="2200" spc="-35" dirty="0">
                <a:latin typeface="Times New Roman"/>
                <a:cs typeface="Times New Roman"/>
              </a:rPr>
              <a:t> 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be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executed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when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10" dirty="0">
                <a:latin typeface="Times New Roman"/>
                <a:cs typeface="Times New Roman"/>
              </a:rPr>
              <a:t>o</a:t>
            </a:r>
            <a:r>
              <a:rPr sz="2200" spc="-95" dirty="0">
                <a:latin typeface="Times New Roman"/>
                <a:cs typeface="Times New Roman"/>
              </a:rPr>
              <a:t>op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finished.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75"/>
              </a:spcBef>
            </a:pPr>
            <a:r>
              <a:rPr sz="2200" spc="-150" dirty="0">
                <a:latin typeface="Times New Roman"/>
                <a:cs typeface="Times New Roman"/>
              </a:rPr>
              <a:t>Exam</a:t>
            </a:r>
            <a:r>
              <a:rPr sz="2200" spc="-125" dirty="0">
                <a:latin typeface="Times New Roman"/>
                <a:cs typeface="Times New Roman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le</a:t>
            </a:r>
            <a:r>
              <a:rPr sz="2200" spc="-40" dirty="0">
                <a:latin typeface="Times New Roman"/>
                <a:cs typeface="Times New Roman"/>
              </a:rPr>
              <a:t>: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P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int </a:t>
            </a:r>
            <a:r>
              <a:rPr sz="2200" spc="-130" dirty="0">
                <a:latin typeface="Times New Roman"/>
                <a:cs typeface="Times New Roman"/>
              </a:rPr>
              <a:t>al</a:t>
            </a:r>
            <a:r>
              <a:rPr sz="2200" spc="-95" dirty="0">
                <a:latin typeface="Times New Roman"/>
                <a:cs typeface="Times New Roman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nu</a:t>
            </a:r>
            <a:r>
              <a:rPr sz="2200" spc="-140" dirty="0">
                <a:latin typeface="Times New Roman"/>
                <a:cs typeface="Times New Roman"/>
              </a:rPr>
              <a:t>m</a:t>
            </a:r>
            <a:r>
              <a:rPr sz="2200" spc="-7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f</a:t>
            </a:r>
            <a:r>
              <a:rPr sz="2200" spc="-90" dirty="0">
                <a:latin typeface="Times New Roman"/>
                <a:cs typeface="Times New Roman"/>
              </a:rPr>
              <a:t>r</a:t>
            </a:r>
            <a:r>
              <a:rPr sz="2200" spc="-114" dirty="0">
                <a:latin typeface="Times New Roman"/>
                <a:cs typeface="Times New Roman"/>
              </a:rPr>
              <a:t>om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0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5,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</a:t>
            </a:r>
            <a:r>
              <a:rPr sz="2200" spc="-130" dirty="0">
                <a:latin typeface="Times New Roman"/>
                <a:cs typeface="Times New Roman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p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int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Times New Roman"/>
                <a:cs typeface="Times New Roman"/>
              </a:rPr>
              <a:t>message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2375"/>
              </a:lnSpc>
            </a:pPr>
            <a:r>
              <a:rPr sz="2200" spc="-130" dirty="0">
                <a:latin typeface="Times New Roman"/>
                <a:cs typeface="Times New Roman"/>
              </a:rPr>
              <a:t>wh</a:t>
            </a:r>
            <a:r>
              <a:rPr sz="2200" spc="-105" dirty="0">
                <a:latin typeface="Times New Roman"/>
                <a:cs typeface="Times New Roman"/>
              </a:rPr>
              <a:t>e</a:t>
            </a:r>
            <a:r>
              <a:rPr sz="2200" spc="-95" dirty="0">
                <a:latin typeface="Times New Roman"/>
                <a:cs typeface="Times New Roman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lo</a:t>
            </a:r>
            <a:r>
              <a:rPr sz="2200" spc="-110" dirty="0">
                <a:latin typeface="Times New Roman"/>
                <a:cs typeface="Times New Roman"/>
              </a:rPr>
              <a:t>o</a:t>
            </a:r>
            <a:r>
              <a:rPr sz="2200" spc="-95" dirty="0">
                <a:latin typeface="Times New Roman"/>
                <a:cs typeface="Times New Roman"/>
              </a:rPr>
              <a:t>p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60" dirty="0">
                <a:latin typeface="Times New Roman"/>
                <a:cs typeface="Times New Roman"/>
              </a:rPr>
              <a:t>has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ende</a:t>
            </a:r>
            <a:r>
              <a:rPr sz="2200" spc="-5" dirty="0">
                <a:latin typeface="Times New Roman"/>
                <a:cs typeface="Times New Roman"/>
              </a:rPr>
              <a:t>d.</a:t>
            </a:r>
            <a:endParaRPr sz="2200">
              <a:latin typeface="Times New Roman"/>
              <a:cs typeface="Times New Roman"/>
            </a:endParaRPr>
          </a:p>
          <a:p>
            <a:pPr marL="393065" marR="5630545" indent="-381000">
              <a:lnSpc>
                <a:spcPct val="102699"/>
              </a:lnSpc>
              <a:spcBef>
                <a:spcPts val="5"/>
              </a:spcBef>
            </a:pPr>
            <a:r>
              <a:rPr sz="2200" spc="-130" dirty="0">
                <a:latin typeface="Times New Roman"/>
                <a:cs typeface="Times New Roman"/>
              </a:rPr>
              <a:t>fo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x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range(6):  </a:t>
            </a:r>
            <a:r>
              <a:rPr sz="2200" spc="-50" dirty="0">
                <a:latin typeface="Times New Roman"/>
                <a:cs typeface="Times New Roman"/>
              </a:rPr>
              <a:t>print(x)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85" dirty="0">
                <a:latin typeface="Times New Roman"/>
                <a:cs typeface="Times New Roman"/>
              </a:rPr>
              <a:t>else:</a:t>
            </a:r>
            <a:endParaRPr sz="2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70"/>
              </a:spcBef>
            </a:pPr>
            <a:r>
              <a:rPr sz="2200" spc="-60" dirty="0">
                <a:latin typeface="Times New Roman"/>
                <a:cs typeface="Times New Roman"/>
              </a:rPr>
              <a:t>print("loop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finished!")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30" dirty="0">
                <a:latin typeface="Times New Roman"/>
                <a:cs typeface="Times New Roman"/>
              </a:rPr>
              <a:t>Output: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9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9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9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9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95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95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95" dirty="0">
                <a:latin typeface="Times New Roman"/>
                <a:cs typeface="Times New Roman"/>
              </a:rPr>
              <a:t>loo</a:t>
            </a:r>
            <a:r>
              <a:rPr sz="2200" spc="-105" dirty="0">
                <a:latin typeface="Times New Roman"/>
                <a:cs typeface="Times New Roman"/>
              </a:rPr>
              <a:t>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fi</a:t>
            </a:r>
            <a:r>
              <a:rPr sz="2200" spc="-160" dirty="0">
                <a:latin typeface="Times New Roman"/>
                <a:cs typeface="Times New Roman"/>
              </a:rPr>
              <a:t>n</a:t>
            </a:r>
            <a:r>
              <a:rPr sz="2200" spc="-125" dirty="0">
                <a:latin typeface="Times New Roman"/>
                <a:cs typeface="Times New Roman"/>
              </a:rPr>
              <a:t>ish</a:t>
            </a:r>
            <a:r>
              <a:rPr sz="2200" spc="-150" dirty="0">
                <a:latin typeface="Times New Roman"/>
                <a:cs typeface="Times New Roman"/>
              </a:rPr>
              <a:t>e</a:t>
            </a:r>
            <a:r>
              <a:rPr sz="2200" spc="-95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61315"/>
            <a:ext cx="7092315" cy="59747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Times New Roman"/>
                <a:cs typeface="Times New Roman"/>
              </a:rPr>
              <a:t>No</a:t>
            </a:r>
            <a:r>
              <a:rPr sz="2600" b="1" spc="5" dirty="0">
                <a:latin typeface="Times New Roman"/>
                <a:cs typeface="Times New Roman"/>
              </a:rPr>
              <a:t>t</a:t>
            </a:r>
            <a:r>
              <a:rPr sz="2600" b="1" spc="-75" dirty="0">
                <a:latin typeface="Times New Roman"/>
                <a:cs typeface="Times New Roman"/>
              </a:rPr>
              <a:t>e</a:t>
            </a:r>
            <a:r>
              <a:rPr sz="2600" b="1" spc="-55" dirty="0">
                <a:latin typeface="Times New Roman"/>
                <a:cs typeface="Times New Roman"/>
              </a:rPr>
              <a:t>:</a:t>
            </a:r>
            <a:r>
              <a:rPr sz="2600" b="1" spc="-3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x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is  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eak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311150" marR="5006975" indent="-299085">
              <a:lnSpc>
                <a:spcPct val="109200"/>
              </a:lnSpc>
            </a:pP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180" dirty="0">
                <a:latin typeface="Times New Roman"/>
                <a:cs typeface="Times New Roman"/>
              </a:rPr>
              <a:t>an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50" dirty="0">
                <a:latin typeface="Times New Roman"/>
                <a:cs typeface="Times New Roman"/>
              </a:rPr>
              <a:t>e(6): 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609600" marR="5563870" indent="-299085">
              <a:lnSpc>
                <a:spcPct val="109200"/>
              </a:lnSpc>
              <a:spcBef>
                <a:spcPts val="5"/>
              </a:spcBef>
            </a:pPr>
            <a:r>
              <a:rPr sz="2600" spc="-10" dirty="0">
                <a:latin typeface="Times New Roman"/>
                <a:cs typeface="Times New Roman"/>
              </a:rPr>
              <a:t>if(x==3): 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90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12700" marR="4075429" indent="298450">
              <a:lnSpc>
                <a:spcPct val="10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int("lo</a:t>
            </a:r>
            <a:r>
              <a:rPr sz="2600" spc="-10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fi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ished!") 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1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917" y="202819"/>
            <a:ext cx="3293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Nested </a:t>
            </a:r>
            <a:r>
              <a:rPr sz="3600" spc="-65" dirty="0"/>
              <a:t>for</a:t>
            </a:r>
            <a:r>
              <a:rPr sz="3600" spc="-25" dirty="0"/>
              <a:t> </a:t>
            </a:r>
            <a:r>
              <a:rPr sz="3600" spc="-20" dirty="0"/>
              <a:t>Loops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839"/>
            <a:ext cx="6530975" cy="4201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nested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loo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250" dirty="0">
                <a:latin typeface="Times New Roman"/>
                <a:cs typeface="Times New Roman"/>
              </a:rPr>
              <a:t>p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"inner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loop"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executed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each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70" dirty="0">
                <a:latin typeface="Times New Roman"/>
                <a:cs typeface="Times New Roman"/>
              </a:rPr>
              <a:t>iter</a:t>
            </a:r>
            <a:r>
              <a:rPr sz="2600" spc="-120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"ou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p“.</a:t>
            </a:r>
            <a:endParaRPr sz="2600">
              <a:latin typeface="Times New Roman"/>
              <a:cs typeface="Times New Roman"/>
            </a:endParaRPr>
          </a:p>
          <a:p>
            <a:pPr marL="12700" marR="1546860">
              <a:lnSpc>
                <a:spcPct val="119200"/>
              </a:lnSpc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each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color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every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fruit.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lo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["</a:t>
            </a:r>
            <a:r>
              <a:rPr sz="2600" spc="-65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Times New Roman"/>
                <a:cs typeface="Times New Roman"/>
              </a:rPr>
              <a:t>ed",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b</a:t>
            </a:r>
            <a:r>
              <a:rPr sz="2600" spc="-50" dirty="0">
                <a:latin typeface="Times New Roman"/>
                <a:cs typeface="Times New Roman"/>
              </a:rPr>
              <a:t>lue"</a:t>
            </a:r>
            <a:r>
              <a:rPr sz="2600" spc="-30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</a:t>
            </a:r>
            <a:r>
              <a:rPr sz="2600" spc="-8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een"]</a:t>
            </a:r>
            <a:endParaRPr sz="2600">
              <a:latin typeface="Times New Roman"/>
              <a:cs typeface="Times New Roman"/>
            </a:endParaRPr>
          </a:p>
          <a:p>
            <a:pPr marL="12700" marR="1974214">
              <a:lnSpc>
                <a:spcPts val="3720"/>
              </a:lnSpc>
              <a:spcBef>
                <a:spcPts val="225"/>
              </a:spcBef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col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09600" marR="4392295" indent="-149860">
              <a:lnSpc>
                <a:spcPts val="3720"/>
              </a:lnSpc>
            </a:pP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uits: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y)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261" y="202819"/>
            <a:ext cx="3884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</a:t>
            </a:r>
            <a:r>
              <a:rPr sz="3600" spc="-15" dirty="0"/>
              <a:t> </a:t>
            </a:r>
            <a:r>
              <a:rPr sz="3600" spc="-5" dirty="0"/>
              <a:t>pass</a:t>
            </a:r>
            <a:r>
              <a:rPr sz="3600" spc="-20" dirty="0"/>
              <a:t> </a:t>
            </a:r>
            <a:r>
              <a:rPr sz="3600" spc="-60" dirty="0"/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052830"/>
            <a:ext cx="7541895" cy="357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loops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empty,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some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reason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endParaRPr sz="26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 </a:t>
            </a:r>
            <a:r>
              <a:rPr sz="2600" spc="-114" dirty="0">
                <a:latin typeface="Times New Roman"/>
                <a:cs typeface="Times New Roman"/>
              </a:rPr>
              <a:t>loop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110" dirty="0">
                <a:latin typeface="Times New Roman"/>
                <a:cs typeface="Times New Roman"/>
              </a:rPr>
              <a:t>no </a:t>
            </a:r>
            <a:r>
              <a:rPr sz="2600" spc="-55" dirty="0">
                <a:latin typeface="Times New Roman"/>
                <a:cs typeface="Times New Roman"/>
              </a:rPr>
              <a:t>content, </a:t>
            </a:r>
            <a:r>
              <a:rPr sz="2600" spc="-65" dirty="0">
                <a:latin typeface="Times New Roman"/>
                <a:cs typeface="Times New Roman"/>
              </a:rPr>
              <a:t>put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80" dirty="0">
                <a:latin typeface="Times New Roman"/>
                <a:cs typeface="Times New Roman"/>
              </a:rPr>
              <a:t>pass </a:t>
            </a:r>
            <a:r>
              <a:rPr sz="2600" spc="-90" dirty="0">
                <a:latin typeface="Times New Roman"/>
                <a:cs typeface="Times New Roman"/>
              </a:rPr>
              <a:t>statement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80" dirty="0">
                <a:latin typeface="Times New Roman"/>
                <a:cs typeface="Times New Roman"/>
              </a:rPr>
              <a:t>avoid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460375" marR="5532120" indent="-448309">
              <a:lnSpc>
                <a:spcPct val="119200"/>
              </a:lnSpc>
            </a:pP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[0,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2</a:t>
            </a:r>
            <a:r>
              <a:rPr sz="2600" spc="-135" dirty="0">
                <a:latin typeface="Times New Roman"/>
                <a:cs typeface="Times New Roman"/>
              </a:rPr>
              <a:t>]</a:t>
            </a:r>
            <a:r>
              <a:rPr sz="2600" spc="35" dirty="0">
                <a:latin typeface="Times New Roman"/>
                <a:cs typeface="Times New Roman"/>
              </a:rPr>
              <a:t>:  </a:t>
            </a:r>
            <a:r>
              <a:rPr sz="2600" spc="-180" dirty="0">
                <a:latin typeface="Times New Roman"/>
                <a:cs typeface="Times New Roman"/>
              </a:rPr>
              <a:t>pass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0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25" dirty="0">
                <a:latin typeface="Times New Roman"/>
                <a:cs typeface="Times New Roman"/>
              </a:rPr>
              <a:t>No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p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452" y="490473"/>
            <a:ext cx="4182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40" dirty="0"/>
              <a:t> </a:t>
            </a:r>
            <a:r>
              <a:rPr spc="-6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914400"/>
            <a:ext cx="8058911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309" y="202819"/>
            <a:ext cx="235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55" dirty="0"/>
              <a:t> </a:t>
            </a:r>
            <a:r>
              <a:rPr sz="3600" spc="-15" dirty="0"/>
              <a:t>Lists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11707"/>
            <a:ext cx="7572375" cy="46355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Lists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store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Lists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types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store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collections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data,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other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Tuple,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Set,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Dictionary,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qua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05" dirty="0">
                <a:latin typeface="Times New Roman"/>
                <a:cs typeface="Times New Roman"/>
              </a:rPr>
              <a:t>ities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80" dirty="0">
                <a:latin typeface="Times New Roman"/>
                <a:cs typeface="Times New Roman"/>
              </a:rPr>
              <a:t>sag</a:t>
            </a:r>
            <a:r>
              <a:rPr sz="2600" spc="-24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2659380">
              <a:lnSpc>
                <a:spcPct val="10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20" dirty="0">
                <a:latin typeface="Times New Roman"/>
                <a:cs typeface="Times New Roman"/>
              </a:rPr>
              <a:t>sts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squ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bra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85" dirty="0">
                <a:latin typeface="Times New Roman"/>
                <a:cs typeface="Times New Roman"/>
              </a:rPr>
              <a:t>et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30" dirty="0">
                <a:latin typeface="Times New Roman"/>
                <a:cs typeface="Times New Roman"/>
              </a:rPr>
              <a:t>x=[1,2,3,4,5]</a:t>
            </a:r>
            <a:endParaRPr sz="2600">
              <a:latin typeface="Times New Roman"/>
              <a:cs typeface="Times New Roman"/>
            </a:endParaRPr>
          </a:p>
          <a:p>
            <a:pPr marL="12700" marR="6598920">
              <a:lnSpc>
                <a:spcPct val="10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9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35" dirty="0">
                <a:latin typeface="Times New Roman"/>
                <a:cs typeface="Times New Roman"/>
              </a:rPr>
              <a:t>List=[‘amit’,’rajan’,’sumit’]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8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958" y="20281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List</a:t>
            </a:r>
            <a:r>
              <a:rPr sz="3600" spc="-60" dirty="0"/>
              <a:t> </a:t>
            </a:r>
            <a:r>
              <a:rPr sz="3600" spc="-75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560309" cy="476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4104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ordered,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changeable,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allow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duplicate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values.</a:t>
            </a:r>
            <a:endParaRPr sz="2600">
              <a:latin typeface="Times New Roman"/>
              <a:cs typeface="Times New Roman"/>
            </a:endParaRPr>
          </a:p>
          <a:p>
            <a:pPr marL="286385" marR="826769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indexed,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first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index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[0],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nd</a:t>
            </a:r>
            <a:r>
              <a:rPr sz="2600" spc="-85" dirty="0">
                <a:latin typeface="Times New Roman"/>
                <a:cs typeface="Times New Roman"/>
              </a:rPr>
              <a:t> item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[1</a:t>
            </a:r>
            <a:r>
              <a:rPr sz="2600" spc="-140" dirty="0">
                <a:latin typeface="Times New Roman"/>
                <a:cs typeface="Times New Roman"/>
              </a:rPr>
              <a:t>]</a:t>
            </a:r>
            <a:r>
              <a:rPr sz="2600" spc="-70" dirty="0">
                <a:latin typeface="Times New Roman"/>
                <a:cs typeface="Times New Roman"/>
              </a:rPr>
              <a:t> et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45" dirty="0">
                <a:latin typeface="Times New Roman"/>
                <a:cs typeface="Times New Roman"/>
              </a:rPr>
              <a:t>Ordered:</a:t>
            </a:r>
            <a:endParaRPr sz="2600">
              <a:latin typeface="Times New Roman"/>
              <a:cs typeface="Times New Roman"/>
            </a:endParaRPr>
          </a:p>
          <a:p>
            <a:pPr marL="286385" marR="3175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When </a:t>
            </a:r>
            <a:r>
              <a:rPr sz="2600" spc="-170" dirty="0">
                <a:latin typeface="Times New Roman"/>
                <a:cs typeface="Times New Roman"/>
              </a:rPr>
              <a:t>we </a:t>
            </a:r>
            <a:r>
              <a:rPr sz="2600" spc="-240" dirty="0">
                <a:latin typeface="Times New Roman"/>
                <a:cs typeface="Times New Roman"/>
              </a:rPr>
              <a:t>say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120" dirty="0">
                <a:latin typeface="Times New Roman"/>
                <a:cs typeface="Times New Roman"/>
              </a:rPr>
              <a:t>lists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50" dirty="0">
                <a:latin typeface="Times New Roman"/>
                <a:cs typeface="Times New Roman"/>
              </a:rPr>
              <a:t>ordered, </a:t>
            </a:r>
            <a:r>
              <a:rPr sz="2600" spc="-45" dirty="0">
                <a:latin typeface="Times New Roman"/>
                <a:cs typeface="Times New Roman"/>
              </a:rPr>
              <a:t>it </a:t>
            </a:r>
            <a:r>
              <a:rPr sz="2600" spc="-155" dirty="0">
                <a:latin typeface="Times New Roman"/>
                <a:cs typeface="Times New Roman"/>
              </a:rPr>
              <a:t>means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order,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order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125" dirty="0">
                <a:latin typeface="Times New Roman"/>
                <a:cs typeface="Times New Roman"/>
              </a:rPr>
              <a:t>change.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it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240" dirty="0">
                <a:latin typeface="Times New Roman"/>
                <a:cs typeface="Times New Roman"/>
              </a:rPr>
              <a:t>m</a:t>
            </a:r>
            <a:r>
              <a:rPr sz="2600" spc="-12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list</a:t>
            </a:r>
            <a:r>
              <a:rPr sz="2600" spc="-5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it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240" dirty="0">
                <a:latin typeface="Times New Roman"/>
                <a:cs typeface="Times New Roman"/>
              </a:rPr>
              <a:t>m</a:t>
            </a:r>
            <a:r>
              <a:rPr sz="2600" spc="-12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pl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ced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list.</a:t>
            </a:r>
            <a:endParaRPr sz="2600">
              <a:latin typeface="Times New Roman"/>
              <a:cs typeface="Times New Roman"/>
            </a:endParaRPr>
          </a:p>
          <a:p>
            <a:pPr marL="926465" marR="167640" indent="-914400">
              <a:lnSpc>
                <a:spcPct val="100000"/>
              </a:lnSpc>
              <a:spcBef>
                <a:spcPts val="600"/>
              </a:spcBef>
            </a:pPr>
            <a:r>
              <a:rPr sz="2600" b="1" spc="-25" dirty="0">
                <a:latin typeface="Times New Roman"/>
                <a:cs typeface="Times New Roman"/>
              </a:rPr>
              <a:t>Note: </a:t>
            </a:r>
            <a:r>
              <a:rPr sz="2600" spc="-95" dirty="0">
                <a:latin typeface="Times New Roman"/>
                <a:cs typeface="Times New Roman"/>
              </a:rPr>
              <a:t>There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140" dirty="0">
                <a:latin typeface="Times New Roman"/>
                <a:cs typeface="Times New Roman"/>
              </a:rPr>
              <a:t>some </a:t>
            </a:r>
            <a:r>
              <a:rPr sz="2600" spc="-100" dirty="0">
                <a:latin typeface="Times New Roman"/>
                <a:cs typeface="Times New Roman"/>
              </a:rPr>
              <a:t>list </a:t>
            </a:r>
            <a:r>
              <a:rPr sz="2600" spc="-120" dirty="0">
                <a:latin typeface="Times New Roman"/>
                <a:cs typeface="Times New Roman"/>
              </a:rPr>
              <a:t>methods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114" dirty="0">
                <a:latin typeface="Times New Roman"/>
                <a:cs typeface="Times New Roman"/>
              </a:rPr>
              <a:t>will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5" dirty="0">
                <a:latin typeface="Times New Roman"/>
                <a:cs typeface="Times New Roman"/>
              </a:rPr>
              <a:t>order,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general: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order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not </a:t>
            </a:r>
            <a:r>
              <a:rPr sz="2600" spc="-125" dirty="0">
                <a:latin typeface="Times New Roman"/>
                <a:cs typeface="Times New Roman"/>
              </a:rPr>
              <a:t>change.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418"/>
            <a:ext cx="7833995" cy="60166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50" dirty="0">
                <a:latin typeface="Times New Roman"/>
                <a:cs typeface="Times New Roman"/>
              </a:rPr>
              <a:t>Changeable:</a:t>
            </a:r>
            <a:endParaRPr sz="2600">
              <a:latin typeface="Times New Roman"/>
              <a:cs typeface="Times New Roman"/>
            </a:endParaRPr>
          </a:p>
          <a:p>
            <a:pPr marL="286385" marR="39052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changeable,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change,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add,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af</a:t>
            </a:r>
            <a:r>
              <a:rPr sz="2600" spc="-105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been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d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10" dirty="0">
                <a:latin typeface="Times New Roman"/>
                <a:cs typeface="Times New Roman"/>
              </a:rPr>
              <a:t>Allow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Duplicates: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Since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lists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indexed,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lists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2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20" dirty="0">
                <a:latin typeface="Times New Roman"/>
                <a:cs typeface="Times New Roman"/>
              </a:rPr>
              <a:t>sts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all</a:t>
            </a:r>
            <a:r>
              <a:rPr sz="2600" spc="-254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lic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endParaRPr sz="2600">
              <a:latin typeface="Times New Roman"/>
              <a:cs typeface="Times New Roman"/>
            </a:endParaRPr>
          </a:p>
          <a:p>
            <a:pPr marL="12700" marR="1276350">
              <a:lnSpc>
                <a:spcPts val="3720"/>
              </a:lnSpc>
              <a:spcBef>
                <a:spcPts val="225"/>
              </a:spcBef>
            </a:pP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"cherry",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"apple",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"cherry"]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100" dirty="0">
                <a:latin typeface="Times New Roman"/>
                <a:cs typeface="Times New Roman"/>
              </a:rPr>
              <a:t>List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204" dirty="0">
                <a:latin typeface="Times New Roman"/>
                <a:cs typeface="Times New Roman"/>
              </a:rPr>
              <a:t>L</a:t>
            </a:r>
            <a:r>
              <a:rPr sz="2600" b="1" spc="-135" dirty="0">
                <a:latin typeface="Times New Roman"/>
                <a:cs typeface="Times New Roman"/>
              </a:rPr>
              <a:t>e</a:t>
            </a:r>
            <a:r>
              <a:rPr sz="2600" b="1" spc="-20" dirty="0">
                <a:latin typeface="Times New Roman"/>
                <a:cs typeface="Times New Roman"/>
              </a:rPr>
              <a:t>ngth:</a:t>
            </a:r>
            <a:endParaRPr sz="2600">
              <a:latin typeface="Times New Roman"/>
              <a:cs typeface="Times New Roman"/>
            </a:endParaRPr>
          </a:p>
          <a:p>
            <a:pPr marL="286385" marR="46355" indent="-274320">
              <a:lnSpc>
                <a:spcPts val="3720"/>
              </a:lnSpc>
              <a:spcBef>
                <a:spcPts val="2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determine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how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many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has,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len()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00"/>
              </a:lnSpc>
            </a:pPr>
            <a:r>
              <a:rPr sz="2600" spc="-75" dirty="0">
                <a:latin typeface="Times New Roman"/>
                <a:cs typeface="Times New Roman"/>
              </a:rPr>
              <a:t>print(len(list))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57" y="202819"/>
            <a:ext cx="4347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List</a:t>
            </a:r>
            <a:r>
              <a:rPr sz="3600" dirty="0"/>
              <a:t> </a:t>
            </a:r>
            <a:r>
              <a:rPr sz="3600" spc="-75" dirty="0"/>
              <a:t>Items</a:t>
            </a:r>
            <a:r>
              <a:rPr sz="3600" spc="-20" dirty="0"/>
              <a:t> </a:t>
            </a:r>
            <a:r>
              <a:rPr sz="3600" spc="30" dirty="0"/>
              <a:t>-</a:t>
            </a:r>
            <a:r>
              <a:rPr sz="3600" spc="-10" dirty="0"/>
              <a:t> </a:t>
            </a:r>
            <a:r>
              <a:rPr sz="3600" spc="-45" dirty="0"/>
              <a:t>Data</a:t>
            </a:r>
            <a:r>
              <a:rPr sz="3600" spc="-5" dirty="0"/>
              <a:t> </a:t>
            </a:r>
            <a:r>
              <a:rPr sz="3600" spc="-70" dirty="0"/>
              <a:t>Types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839"/>
            <a:ext cx="7461250" cy="38055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1651000">
              <a:lnSpc>
                <a:spcPct val="119200"/>
              </a:lnSpc>
              <a:tabLst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Example:	</a:t>
            </a:r>
            <a:r>
              <a:rPr sz="2600" spc="-95" dirty="0">
                <a:latin typeface="Times New Roman"/>
                <a:cs typeface="Times New Roman"/>
              </a:rPr>
              <a:t>String,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int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boolean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types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2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[1,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9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3]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3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[</a:t>
            </a:r>
            <a:r>
              <a:rPr sz="2600" spc="-31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F</a:t>
            </a:r>
            <a:r>
              <a:rPr sz="2600" spc="-150" dirty="0">
                <a:latin typeface="Times New Roman"/>
                <a:cs typeface="Times New Roman"/>
              </a:rPr>
              <a:t>als</a:t>
            </a:r>
            <a:r>
              <a:rPr sz="2600" spc="-22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F</a:t>
            </a:r>
            <a:r>
              <a:rPr sz="2600" spc="-165" dirty="0">
                <a:latin typeface="Times New Roman"/>
                <a:cs typeface="Times New Roman"/>
              </a:rPr>
              <a:t>alse]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33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ai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diff</a:t>
            </a:r>
            <a:r>
              <a:rPr sz="2600" spc="-180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pe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  <a:tabLst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Example:	</a:t>
            </a: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strings,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integers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boolean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1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[</a:t>
            </a:r>
            <a:r>
              <a:rPr sz="2600" spc="-100" dirty="0">
                <a:latin typeface="Times New Roman"/>
                <a:cs typeface="Times New Roman"/>
              </a:rPr>
              <a:t>"</a:t>
            </a:r>
            <a:r>
              <a:rPr sz="2600" spc="-170" dirty="0">
                <a:latin typeface="Times New Roman"/>
                <a:cs typeface="Times New Roman"/>
              </a:rPr>
              <a:t>abc</a:t>
            </a:r>
            <a:r>
              <a:rPr sz="2600" spc="7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34</a:t>
            </a:r>
            <a:r>
              <a:rPr sz="2600" spc="140" dirty="0">
                <a:latin typeface="Times New Roman"/>
                <a:cs typeface="Times New Roman"/>
              </a:rPr>
              <a:t>,</a:t>
            </a:r>
            <a:r>
              <a:rPr sz="2600" spc="-31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40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"male"]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564" y="202819"/>
            <a:ext cx="5127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15" dirty="0"/>
              <a:t> </a:t>
            </a:r>
            <a:r>
              <a:rPr sz="3600" spc="-30" dirty="0"/>
              <a:t>Collections</a:t>
            </a:r>
            <a:r>
              <a:rPr sz="3600" spc="-35" dirty="0"/>
              <a:t> </a:t>
            </a:r>
            <a:r>
              <a:rPr sz="3600" spc="-60" dirty="0"/>
              <a:t>(Arrays)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737743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8300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0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40" dirty="0">
                <a:latin typeface="Times New Roman"/>
                <a:cs typeface="Times New Roman"/>
              </a:rPr>
              <a:t>ur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lle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typ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75" dirty="0">
                <a:latin typeface="Times New Roman"/>
                <a:cs typeface="Times New Roman"/>
              </a:rPr>
              <a:t>n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-140" dirty="0">
                <a:latin typeface="Times New Roman"/>
                <a:cs typeface="Times New Roman"/>
              </a:rPr>
              <a:t>rammin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30" dirty="0">
                <a:latin typeface="Times New Roman"/>
                <a:cs typeface="Times New Roman"/>
              </a:rPr>
              <a:t>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0" dirty="0">
                <a:latin typeface="Times New Roman"/>
                <a:cs typeface="Times New Roman"/>
              </a:rPr>
              <a:t>List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collection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75" dirty="0">
                <a:latin typeface="Times New Roman"/>
                <a:cs typeface="Times New Roman"/>
              </a:rPr>
              <a:t>ordered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35" dirty="0">
                <a:latin typeface="Times New Roman"/>
                <a:cs typeface="Times New Roman"/>
              </a:rPr>
              <a:t>changeable. </a:t>
            </a:r>
            <a:r>
              <a:rPr sz="2600" spc="-180" dirty="0">
                <a:latin typeface="Times New Roman"/>
                <a:cs typeface="Times New Roman"/>
              </a:rPr>
              <a:t>Allows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pli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mem</a:t>
            </a:r>
            <a:r>
              <a:rPr sz="2600" spc="-120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27559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00" dirty="0">
                <a:latin typeface="Times New Roman"/>
                <a:cs typeface="Times New Roman"/>
              </a:rPr>
              <a:t>T</a:t>
            </a:r>
            <a:r>
              <a:rPr sz="2600" b="1" spc="40" dirty="0">
                <a:latin typeface="Times New Roman"/>
                <a:cs typeface="Times New Roman"/>
              </a:rPr>
              <a:t>up</a:t>
            </a:r>
            <a:r>
              <a:rPr sz="2600" b="1" spc="5" dirty="0">
                <a:latin typeface="Times New Roman"/>
                <a:cs typeface="Times New Roman"/>
              </a:rPr>
              <a:t>l</a:t>
            </a:r>
            <a:r>
              <a:rPr sz="2600" b="1" spc="65" dirty="0">
                <a:latin typeface="Times New Roman"/>
                <a:cs typeface="Times New Roman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coll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c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whi</a:t>
            </a:r>
            <a:r>
              <a:rPr sz="2600" spc="-95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orde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-170" dirty="0">
                <a:latin typeface="Times New Roman"/>
                <a:cs typeface="Times New Roman"/>
              </a:rPr>
              <a:t>han</a:t>
            </a:r>
            <a:r>
              <a:rPr sz="2600" spc="-195" dirty="0">
                <a:latin typeface="Times New Roman"/>
                <a:cs typeface="Times New Roman"/>
              </a:rPr>
              <a:t>g</a:t>
            </a:r>
            <a:r>
              <a:rPr sz="2600" spc="-140" dirty="0">
                <a:latin typeface="Times New Roman"/>
                <a:cs typeface="Times New Roman"/>
              </a:rPr>
              <a:t>ea</a:t>
            </a:r>
            <a:r>
              <a:rPr sz="2600" spc="-204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160" dirty="0">
                <a:latin typeface="Times New Roman"/>
                <a:cs typeface="Times New Roman"/>
              </a:rPr>
              <a:t>All</a:t>
            </a:r>
            <a:r>
              <a:rPr sz="2600" spc="-260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lic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membe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25209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Set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collection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unordered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unindexed.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pli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mem</a:t>
            </a:r>
            <a:r>
              <a:rPr sz="2600" spc="-120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99758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5" dirty="0">
                <a:latin typeface="Times New Roman"/>
                <a:cs typeface="Times New Roman"/>
              </a:rPr>
              <a:t>Dictionary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collection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85" dirty="0">
                <a:latin typeface="Times New Roman"/>
                <a:cs typeface="Times New Roman"/>
              </a:rPr>
              <a:t>unordered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ha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6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pli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membe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620" y="202819"/>
            <a:ext cx="5001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15" dirty="0"/>
              <a:t> </a:t>
            </a:r>
            <a:r>
              <a:rPr sz="3600" spc="30" dirty="0"/>
              <a:t>-</a:t>
            </a:r>
            <a:r>
              <a:rPr sz="3600" spc="-10" dirty="0"/>
              <a:t> </a:t>
            </a:r>
            <a:r>
              <a:rPr sz="3600" spc="-40" dirty="0"/>
              <a:t>Access</a:t>
            </a:r>
            <a:r>
              <a:rPr sz="3600" spc="-10" dirty="0"/>
              <a:t> </a:t>
            </a:r>
            <a:r>
              <a:rPr sz="3600" spc="-30" dirty="0"/>
              <a:t>List</a:t>
            </a:r>
            <a:r>
              <a:rPr sz="3600" spc="-10" dirty="0"/>
              <a:t> </a:t>
            </a:r>
            <a:r>
              <a:rPr sz="3600" spc="-75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71474"/>
            <a:ext cx="7372984" cy="53886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indexed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referring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mbe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1840864" algn="l"/>
              </a:tabLst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7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se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10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 marR="3095625">
              <a:lnSpc>
                <a:spcPct val="109200"/>
              </a:lnSpc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90" dirty="0">
                <a:latin typeface="Times New Roman"/>
                <a:cs typeface="Times New Roman"/>
              </a:rPr>
              <a:t>print(list[1])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Wingdings"/>
              <a:buChar char="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Nega</a:t>
            </a:r>
            <a:r>
              <a:rPr sz="2600" spc="-80" dirty="0">
                <a:latin typeface="Times New Roman"/>
                <a:cs typeface="Times New Roman"/>
              </a:rPr>
              <a:t>ti</a:t>
            </a:r>
            <a:r>
              <a:rPr sz="2600" spc="-20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125" dirty="0">
                <a:latin typeface="Times New Roman"/>
                <a:cs typeface="Times New Roman"/>
              </a:rPr>
              <a:t>x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Wingdings"/>
              <a:buChar char=""/>
              <a:tabLst>
                <a:tab pos="287020" algn="l"/>
              </a:tabLst>
            </a:pPr>
            <a:r>
              <a:rPr sz="2600" spc="-180" dirty="0">
                <a:latin typeface="Times New Roman"/>
                <a:cs typeface="Times New Roman"/>
              </a:rPr>
              <a:t>Ra</a:t>
            </a:r>
            <a:r>
              <a:rPr sz="2600" spc="-170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55" dirty="0">
                <a:latin typeface="Times New Roman"/>
                <a:cs typeface="Times New Roman"/>
              </a:rPr>
              <a:t>x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endParaRPr sz="2600">
              <a:latin typeface="Times New Roman"/>
              <a:cs typeface="Times New Roman"/>
            </a:endParaRPr>
          </a:p>
          <a:p>
            <a:pPr marL="12700" marR="416559">
              <a:lnSpc>
                <a:spcPct val="109200"/>
              </a:lnSpc>
            </a:pPr>
            <a:r>
              <a:rPr sz="2600" b="1" spc="-40" dirty="0">
                <a:latin typeface="Times New Roman"/>
                <a:cs typeface="Times New Roman"/>
              </a:rPr>
              <a:t>Che</a:t>
            </a:r>
            <a:r>
              <a:rPr sz="2600" b="1" spc="-20" dirty="0">
                <a:latin typeface="Times New Roman"/>
                <a:cs typeface="Times New Roman"/>
              </a:rPr>
              <a:t>c</a:t>
            </a:r>
            <a:r>
              <a:rPr sz="2600" b="1" spc="20" dirty="0">
                <a:latin typeface="Times New Roman"/>
                <a:cs typeface="Times New Roman"/>
              </a:rPr>
              <a:t>k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if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Ite</a:t>
            </a:r>
            <a:r>
              <a:rPr sz="2600" b="1" spc="-20" dirty="0">
                <a:latin typeface="Times New Roman"/>
                <a:cs typeface="Times New Roman"/>
              </a:rPr>
              <a:t>m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Exists:</a:t>
            </a:r>
            <a:r>
              <a:rPr sz="2600" b="1" spc="-165" dirty="0">
                <a:latin typeface="Times New Roman"/>
                <a:cs typeface="Times New Roman"/>
              </a:rPr>
              <a:t> </a:t>
            </a: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min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is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esent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y</a:t>
            </a:r>
            <a:r>
              <a:rPr sz="2600" spc="-310" dirty="0">
                <a:latin typeface="Times New Roman"/>
                <a:cs typeface="Times New Roman"/>
              </a:rPr>
              <a:t>w</a:t>
            </a:r>
            <a:r>
              <a:rPr sz="2600" spc="-20" dirty="0">
                <a:latin typeface="Times New Roman"/>
                <a:cs typeface="Times New Roman"/>
              </a:rPr>
              <a:t>ord.</a:t>
            </a:r>
            <a:endParaRPr sz="2600">
              <a:latin typeface="Times New Roman"/>
              <a:cs typeface="Times New Roman"/>
            </a:endParaRPr>
          </a:p>
          <a:p>
            <a:pPr marL="12700" marR="1065530">
              <a:lnSpc>
                <a:spcPts val="3410"/>
              </a:lnSpc>
              <a:spcBef>
                <a:spcPts val="160"/>
              </a:spcBef>
              <a:tabLst>
                <a:tab pos="1840864" algn="l"/>
              </a:tabLst>
            </a:pP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40" dirty="0">
                <a:latin typeface="Times New Roman"/>
                <a:cs typeface="Times New Roman"/>
              </a:rPr>
              <a:t>he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"apple</a:t>
            </a:r>
            <a:r>
              <a:rPr sz="2600" spc="-85" dirty="0">
                <a:latin typeface="Times New Roman"/>
                <a:cs typeface="Times New Roman"/>
              </a:rPr>
              <a:t>"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esent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list: 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490"/>
              </a:lnSpc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"appl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list: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ts val="2965"/>
              </a:lnSpc>
            </a:pPr>
            <a:r>
              <a:rPr sz="2600" spc="-110" dirty="0">
                <a:latin typeface="Times New Roman"/>
                <a:cs typeface="Times New Roman"/>
              </a:rPr>
              <a:t>print("Yes,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'apple'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list")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992" y="202819"/>
            <a:ext cx="513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Python</a:t>
            </a:r>
            <a:r>
              <a:rPr sz="3600" spc="-35" dirty="0"/>
              <a:t> </a:t>
            </a:r>
            <a:r>
              <a:rPr sz="3600" spc="30" dirty="0"/>
              <a:t>-</a:t>
            </a:r>
            <a:r>
              <a:rPr sz="3600" spc="-10" dirty="0"/>
              <a:t> </a:t>
            </a:r>
            <a:r>
              <a:rPr sz="3600" spc="-25" dirty="0"/>
              <a:t>Change</a:t>
            </a:r>
            <a:r>
              <a:rPr sz="3600" spc="-50" dirty="0"/>
              <a:t> </a:t>
            </a:r>
            <a:r>
              <a:rPr sz="3600" spc="-25" dirty="0"/>
              <a:t>List</a:t>
            </a:r>
            <a:r>
              <a:rPr sz="3600" spc="-35" dirty="0"/>
              <a:t> </a:t>
            </a:r>
            <a:r>
              <a:rPr sz="3600" spc="-70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695515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item,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refer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index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number.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1840864" algn="l"/>
              </a:tabLst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70" dirty="0">
                <a:latin typeface="Times New Roman"/>
                <a:cs typeface="Times New Roman"/>
              </a:rPr>
              <a:t>Chan</a:t>
            </a:r>
            <a:r>
              <a:rPr sz="2600" spc="-17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5" dirty="0">
                <a:latin typeface="Times New Roman"/>
                <a:cs typeface="Times New Roman"/>
              </a:rPr>
              <a:t>se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it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m:</a:t>
            </a:r>
            <a:endParaRPr sz="2600">
              <a:latin typeface="Times New Roman"/>
              <a:cs typeface="Times New Roman"/>
            </a:endParaRPr>
          </a:p>
          <a:p>
            <a:pPr marL="12700" marR="2678430">
              <a:lnSpc>
                <a:spcPct val="119200"/>
              </a:lnSpc>
              <a:spcBef>
                <a:spcPts val="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1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"</a:t>
            </a:r>
            <a:r>
              <a:rPr sz="2600" spc="-110" dirty="0">
                <a:latin typeface="Times New Roman"/>
                <a:cs typeface="Times New Roman"/>
              </a:rPr>
              <a:t>b</a:t>
            </a:r>
            <a:r>
              <a:rPr sz="2600" spc="-145" dirty="0">
                <a:latin typeface="Times New Roman"/>
                <a:cs typeface="Times New Roman"/>
              </a:rPr>
              <a:t>la</a:t>
            </a:r>
            <a:r>
              <a:rPr sz="2600" spc="-140" dirty="0">
                <a:latin typeface="Times New Roman"/>
                <a:cs typeface="Times New Roman"/>
              </a:rPr>
              <a:t>ckc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rant“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936" y="202819"/>
            <a:ext cx="603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Change </a:t>
            </a:r>
            <a:r>
              <a:rPr sz="3600" spc="-45" dirty="0"/>
              <a:t>a</a:t>
            </a:r>
            <a:r>
              <a:rPr sz="3600" spc="-10" dirty="0"/>
              <a:t> </a:t>
            </a:r>
            <a:r>
              <a:rPr sz="3600" spc="-55" dirty="0"/>
              <a:t>Range</a:t>
            </a:r>
            <a:r>
              <a:rPr sz="3600" spc="-45" dirty="0"/>
              <a:t> </a:t>
            </a:r>
            <a:r>
              <a:rPr sz="3600" spc="-50" dirty="0"/>
              <a:t>of</a:t>
            </a:r>
            <a:r>
              <a:rPr sz="3600" spc="-10" dirty="0"/>
              <a:t> </a:t>
            </a:r>
            <a:r>
              <a:rPr sz="3600" spc="-100" dirty="0"/>
              <a:t>Item</a:t>
            </a:r>
            <a:r>
              <a:rPr sz="3600" spc="-10" dirty="0"/>
              <a:t> </a:t>
            </a:r>
            <a:r>
              <a:rPr sz="3600" spc="-35" dirty="0"/>
              <a:t>Values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7459980" cy="476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60" dirty="0">
                <a:latin typeface="Times New Roman"/>
                <a:cs typeface="Times New Roman"/>
              </a:rPr>
              <a:t>value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105" dirty="0">
                <a:latin typeface="Times New Roman"/>
                <a:cs typeface="Times New Roman"/>
              </a:rPr>
              <a:t>within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specific </a:t>
            </a:r>
            <a:r>
              <a:rPr sz="2600" spc="-95" dirty="0">
                <a:latin typeface="Times New Roman"/>
                <a:cs typeface="Times New Roman"/>
              </a:rPr>
              <a:t>range, </a:t>
            </a:r>
            <a:r>
              <a:rPr sz="2600" spc="-125" dirty="0">
                <a:latin typeface="Times New Roman"/>
                <a:cs typeface="Times New Roman"/>
              </a:rPr>
              <a:t>define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65" dirty="0">
                <a:latin typeface="Times New Roman"/>
                <a:cs typeface="Times New Roman"/>
              </a:rPr>
              <a:t>es,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efer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index  </a:t>
            </a:r>
            <a:r>
              <a:rPr sz="2600" spc="-110" dirty="0">
                <a:latin typeface="Times New Roman"/>
                <a:cs typeface="Times New Roman"/>
              </a:rPr>
              <a:t>numbers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want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insert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new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values:</a:t>
            </a:r>
            <a:endParaRPr sz="2600">
              <a:latin typeface="Times New Roman"/>
              <a:cs typeface="Times New Roman"/>
            </a:endParaRPr>
          </a:p>
          <a:p>
            <a:pPr marL="12700" marR="79375">
              <a:lnSpc>
                <a:spcPct val="119200"/>
              </a:lnSpc>
              <a:tabLst>
                <a:tab pos="1840864" algn="l"/>
              </a:tabLst>
            </a:pPr>
            <a:r>
              <a:rPr sz="2600" b="1" spc="-65" dirty="0">
                <a:latin typeface="Times New Roman"/>
                <a:cs typeface="Times New Roman"/>
              </a:rPr>
              <a:t>Example:	</a:t>
            </a: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70" dirty="0">
                <a:latin typeface="Times New Roman"/>
                <a:cs typeface="Times New Roman"/>
              </a:rPr>
              <a:t>han</a:t>
            </a:r>
            <a:r>
              <a:rPr sz="2600" spc="-19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y"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50" dirty="0">
                <a:latin typeface="Times New Roman"/>
                <a:cs typeface="Times New Roman"/>
              </a:rPr>
              <a:t>th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"blackcurrant"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"watermelon":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endParaRPr sz="2600">
              <a:latin typeface="Times New Roman"/>
              <a:cs typeface="Times New Roman"/>
            </a:endParaRPr>
          </a:p>
          <a:p>
            <a:pPr marL="286385" marR="222250">
              <a:lnSpc>
                <a:spcPct val="100000"/>
              </a:lnSpc>
              <a:spcBef>
                <a:spcPts val="5"/>
              </a:spcBef>
            </a:pP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130" dirty="0">
                <a:latin typeface="Times New Roman"/>
                <a:cs typeface="Times New Roman"/>
              </a:rPr>
              <a:t>mango"] 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1</a:t>
            </a:r>
            <a:r>
              <a:rPr sz="2600" spc="-25" dirty="0">
                <a:latin typeface="Times New Roman"/>
                <a:cs typeface="Times New Roman"/>
              </a:rPr>
              <a:t>:</a:t>
            </a:r>
            <a:r>
              <a:rPr sz="2600" spc="-55" dirty="0">
                <a:latin typeface="Times New Roman"/>
                <a:cs typeface="Times New Roman"/>
              </a:rPr>
              <a:t>3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["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145" dirty="0">
                <a:latin typeface="Times New Roman"/>
                <a:cs typeface="Times New Roman"/>
              </a:rPr>
              <a:t>la</a:t>
            </a:r>
            <a:r>
              <a:rPr sz="2600" spc="-140" dirty="0">
                <a:latin typeface="Times New Roman"/>
                <a:cs typeface="Times New Roman"/>
              </a:rPr>
              <a:t>ckc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rant"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'blackcurrant',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'watermelon',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'orange',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'kiwi',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'mango']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420609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insert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350" dirty="0">
                <a:latin typeface="Times New Roman"/>
                <a:cs typeface="Times New Roman"/>
              </a:rPr>
              <a:t>more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replace,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new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inserted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specified,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remaining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rding</a:t>
            </a:r>
            <a:r>
              <a:rPr sz="2600" spc="-135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y: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555750"/>
            <a:ext cx="11652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4" y="1555750"/>
            <a:ext cx="471106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70" dirty="0">
                <a:latin typeface="Times New Roman"/>
                <a:cs typeface="Times New Roman"/>
              </a:rPr>
              <a:t>han</a:t>
            </a:r>
            <a:r>
              <a:rPr sz="2600" spc="-19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epl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cing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 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i="1" spc="-135" dirty="0">
                <a:latin typeface="Times New Roman"/>
                <a:cs typeface="Times New Roman"/>
              </a:rPr>
              <a:t>t</a:t>
            </a:r>
            <a:r>
              <a:rPr sz="2600" i="1" spc="-350" dirty="0">
                <a:latin typeface="Times New Roman"/>
                <a:cs typeface="Times New Roman"/>
              </a:rPr>
              <a:t>wo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es: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349220"/>
            <a:ext cx="5505450" cy="238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5285">
              <a:lnSpc>
                <a:spcPct val="119200"/>
              </a:lnSpc>
              <a:spcBef>
                <a:spcPts val="1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1</a:t>
            </a:r>
            <a:r>
              <a:rPr sz="2600" spc="-25" dirty="0">
                <a:latin typeface="Times New Roman"/>
                <a:cs typeface="Times New Roman"/>
              </a:rPr>
              <a:t>:</a:t>
            </a:r>
            <a:r>
              <a:rPr sz="2600" spc="-55" dirty="0">
                <a:latin typeface="Times New Roman"/>
                <a:cs typeface="Times New Roman"/>
              </a:rPr>
              <a:t>2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["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145" dirty="0">
                <a:latin typeface="Times New Roman"/>
                <a:cs typeface="Times New Roman"/>
              </a:rPr>
              <a:t>la</a:t>
            </a:r>
            <a:r>
              <a:rPr sz="2600" spc="-140" dirty="0">
                <a:latin typeface="Times New Roman"/>
                <a:cs typeface="Times New Roman"/>
              </a:rPr>
              <a:t>ckc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rant"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70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'blackcurrant',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'watermelon',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'cherry']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19430"/>
            <a:ext cx="726630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insert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295" dirty="0">
                <a:latin typeface="Times New Roman"/>
                <a:cs typeface="Times New Roman"/>
              </a:rPr>
              <a:t>less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replace,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new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inserted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specified,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remaining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rding</a:t>
            </a:r>
            <a:r>
              <a:rPr sz="2600" spc="-135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y: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784045"/>
            <a:ext cx="11652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4" y="1784045"/>
            <a:ext cx="561848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60" dirty="0">
                <a:latin typeface="Times New Roman"/>
                <a:cs typeface="Times New Roman"/>
              </a:rPr>
              <a:t>Change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second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third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replacing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-290" dirty="0">
                <a:latin typeface="Times New Roman"/>
                <a:cs typeface="Times New Roman"/>
              </a:rPr>
              <a:t>o</a:t>
            </a:r>
            <a:r>
              <a:rPr sz="2600" i="1" spc="-295" dirty="0">
                <a:latin typeface="Times New Roman"/>
                <a:cs typeface="Times New Roman"/>
              </a:rPr>
              <a:t>n</a:t>
            </a:r>
            <a:r>
              <a:rPr sz="2600" i="1" spc="-340" dirty="0">
                <a:latin typeface="Times New Roman"/>
                <a:cs typeface="Times New Roman"/>
              </a:rPr>
              <a:t>e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30" dirty="0">
                <a:latin typeface="Times New Roman"/>
                <a:cs typeface="Times New Roman"/>
              </a:rPr>
              <a:t>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577820"/>
            <a:ext cx="4281805" cy="2388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1</a:t>
            </a:r>
            <a:r>
              <a:rPr sz="2600" spc="-25" dirty="0">
                <a:latin typeface="Times New Roman"/>
                <a:cs typeface="Times New Roman"/>
              </a:rPr>
              <a:t>:</a:t>
            </a:r>
            <a:r>
              <a:rPr sz="2600" spc="-55" dirty="0">
                <a:latin typeface="Times New Roman"/>
                <a:cs typeface="Times New Roman"/>
              </a:rPr>
              <a:t>3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["</a:t>
            </a:r>
            <a:r>
              <a:rPr sz="2600" spc="-180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['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le'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'</a:t>
            </a:r>
            <a:r>
              <a:rPr sz="2600" spc="-135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2819"/>
            <a:ext cx="7262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Tasks</a:t>
            </a:r>
            <a:r>
              <a:rPr sz="3600" spc="-5" dirty="0"/>
              <a:t> </a:t>
            </a:r>
            <a:r>
              <a:rPr sz="3600" spc="-50" dirty="0"/>
              <a:t>of</a:t>
            </a:r>
            <a:r>
              <a:rPr sz="3600" spc="-5" dirty="0"/>
              <a:t> </a:t>
            </a:r>
            <a:r>
              <a:rPr sz="3600" spc="-60" dirty="0"/>
              <a:t>Python</a:t>
            </a:r>
            <a:r>
              <a:rPr sz="3600" spc="5" dirty="0"/>
              <a:t> </a:t>
            </a:r>
            <a:r>
              <a:rPr sz="3600" spc="-40" dirty="0"/>
              <a:t>interpreter</a:t>
            </a:r>
            <a:r>
              <a:rPr sz="3600" spc="-5" dirty="0"/>
              <a:t> </a:t>
            </a:r>
            <a:r>
              <a:rPr sz="3600" spc="-75" dirty="0"/>
              <a:t>to</a:t>
            </a:r>
            <a:r>
              <a:rPr sz="3600" spc="5" dirty="0"/>
              <a:t> </a:t>
            </a:r>
            <a:r>
              <a:rPr sz="3600" spc="-55" dirty="0"/>
              <a:t>execute </a:t>
            </a:r>
            <a:r>
              <a:rPr sz="3600" spc="-885" dirty="0"/>
              <a:t> </a:t>
            </a:r>
            <a:r>
              <a:rPr sz="3600" spc="-45" dirty="0"/>
              <a:t>a</a:t>
            </a:r>
            <a:r>
              <a:rPr sz="3600" spc="-5" dirty="0"/>
              <a:t> </a:t>
            </a:r>
            <a:r>
              <a:rPr sz="3600" spc="-60" dirty="0"/>
              <a:t>Python</a:t>
            </a:r>
            <a:r>
              <a:rPr sz="3600" spc="10" dirty="0"/>
              <a:t> </a:t>
            </a:r>
            <a:r>
              <a:rPr sz="3600" spc="-70" dirty="0"/>
              <a:t>program</a:t>
            </a:r>
            <a:r>
              <a:rPr sz="3600" spc="-20" dirty="0"/>
              <a:t> </a:t>
            </a:r>
            <a:r>
              <a:rPr sz="3600" spc="30" dirty="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7357"/>
            <a:ext cx="8070215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206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Step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1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interpreter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reads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python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instruction.Then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verifies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instruction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well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formatted,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i.e.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checks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sy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tax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ea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8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enc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im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135" dirty="0">
                <a:latin typeface="Times New Roman"/>
                <a:cs typeface="Times New Roman"/>
              </a:rPr>
              <a:t>edi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y  </a:t>
            </a:r>
            <a:r>
              <a:rPr sz="2600" spc="-130" dirty="0">
                <a:latin typeface="Times New Roman"/>
                <a:cs typeface="Times New Roman"/>
              </a:rPr>
              <a:t>halts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translation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shows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message.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Step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2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error,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interpreter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translates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95" dirty="0">
                <a:latin typeface="Times New Roman"/>
                <a:cs typeface="Times New Roman"/>
              </a:rPr>
              <a:t>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equivalent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intermediate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language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called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“Byte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code”.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Step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3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Byte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370" dirty="0">
                <a:latin typeface="Times New Roman"/>
                <a:cs typeface="Times New Roman"/>
              </a:rPr>
              <a:t>V</a:t>
            </a:r>
            <a:r>
              <a:rPr sz="2600" spc="-45" dirty="0">
                <a:latin typeface="Times New Roman"/>
                <a:cs typeface="Times New Roman"/>
              </a:rPr>
              <a:t>i</a:t>
            </a:r>
            <a:r>
              <a:rPr sz="2600" spc="45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al  Machine(PVM).Here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again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byte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executed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PVM. </a:t>
            </a:r>
            <a:r>
              <a:rPr sz="2600" spc="-190" dirty="0">
                <a:latin typeface="Times New Roman"/>
                <a:cs typeface="Times New Roman"/>
              </a:rPr>
              <a:t>If 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occurs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during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execution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execution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halted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messag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453" y="202819"/>
            <a:ext cx="2332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Insert</a:t>
            </a:r>
            <a:r>
              <a:rPr sz="3600" spc="-95" dirty="0"/>
              <a:t> </a:t>
            </a:r>
            <a:r>
              <a:rPr sz="3600" spc="-70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233284" cy="4126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7086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inse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item,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without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epl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cing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  </a:t>
            </a:r>
            <a:r>
              <a:rPr sz="2600" spc="-120" dirty="0">
                <a:latin typeface="Times New Roman"/>
                <a:cs typeface="Times New Roman"/>
              </a:rPr>
              <a:t>existing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65" dirty="0">
                <a:latin typeface="Times New Roman"/>
                <a:cs typeface="Times New Roman"/>
              </a:rPr>
              <a:t>es,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Times New Roman"/>
                <a:cs typeface="Times New Roman"/>
              </a:rPr>
              <a:t>t()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insert()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inserts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specified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index:</a:t>
            </a:r>
            <a:endParaRPr sz="2600">
              <a:latin typeface="Times New Roman"/>
              <a:cs typeface="Times New Roman"/>
            </a:endParaRPr>
          </a:p>
          <a:p>
            <a:pPr marL="12700" marR="782955">
              <a:lnSpc>
                <a:spcPct val="119200"/>
              </a:lnSpc>
              <a:spcBef>
                <a:spcPts val="5"/>
              </a:spcBef>
              <a:tabLst>
                <a:tab pos="1840864" algn="l"/>
              </a:tabLst>
            </a:pPr>
            <a:r>
              <a:rPr sz="2600" b="1" spc="-65" dirty="0">
                <a:latin typeface="Times New Roman"/>
                <a:cs typeface="Times New Roman"/>
              </a:rPr>
              <a:t>Example:	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se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hird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40" dirty="0">
                <a:latin typeface="Times New Roman"/>
                <a:cs typeface="Times New Roman"/>
              </a:rPr>
              <a:t>tem: 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12700" marR="3844925">
              <a:lnSpc>
                <a:spcPts val="3720"/>
              </a:lnSpc>
              <a:spcBef>
                <a:spcPts val="225"/>
              </a:spcBef>
            </a:pPr>
            <a:r>
              <a:rPr sz="2600" spc="-55" dirty="0">
                <a:latin typeface="Times New Roman"/>
                <a:cs typeface="Times New Roman"/>
              </a:rPr>
              <a:t>list.insert(2,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"watermelon")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b="1" spc="-6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'watermelon',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'cherry']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241" y="202819"/>
            <a:ext cx="267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Append</a:t>
            </a:r>
            <a:r>
              <a:rPr sz="3600" spc="-85" dirty="0"/>
              <a:t> </a:t>
            </a:r>
            <a:r>
              <a:rPr sz="3600" spc="-70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436484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3672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list</a:t>
            </a:r>
            <a:r>
              <a:rPr sz="2600" spc="-5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use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55" dirty="0">
                <a:latin typeface="Times New Roman"/>
                <a:cs typeface="Times New Roman"/>
              </a:rPr>
              <a:t>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d: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  <a:spcBef>
                <a:spcPts val="220"/>
              </a:spcBef>
              <a:tabLst>
                <a:tab pos="1840864" algn="l"/>
              </a:tabLst>
            </a:pPr>
            <a:r>
              <a:rPr sz="2600" b="1" spc="-65" dirty="0">
                <a:latin typeface="Times New Roman"/>
                <a:cs typeface="Times New Roman"/>
              </a:rPr>
              <a:t>Example:	</a:t>
            </a:r>
            <a:r>
              <a:rPr sz="2600" spc="-160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append()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append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item: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12700" marR="4820920">
              <a:lnSpc>
                <a:spcPts val="3720"/>
              </a:lnSpc>
              <a:spcBef>
                <a:spcPts val="5"/>
              </a:spcBef>
            </a:pPr>
            <a:r>
              <a:rPr sz="2600" spc="-85" dirty="0">
                <a:latin typeface="Times New Roman"/>
                <a:cs typeface="Times New Roman"/>
              </a:rPr>
              <a:t>list.a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pe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95" dirty="0">
                <a:latin typeface="Times New Roman"/>
                <a:cs typeface="Times New Roman"/>
              </a:rPr>
              <a:t>("orang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")  </a:t>
            </a:r>
            <a:r>
              <a:rPr sz="2600" spc="-70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840864" algn="l"/>
              </a:tabLst>
            </a:pPr>
            <a:r>
              <a:rPr sz="2600" b="1" spc="-65" dirty="0">
                <a:latin typeface="Times New Roman"/>
                <a:cs typeface="Times New Roman"/>
              </a:rPr>
              <a:t>OutPut:	</a:t>
            </a: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'orange']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038" y="202819"/>
            <a:ext cx="213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Extend</a:t>
            </a:r>
            <a:r>
              <a:rPr sz="3600" spc="-105" dirty="0"/>
              <a:t> </a:t>
            </a:r>
            <a:r>
              <a:rPr sz="3600" spc="-25" dirty="0"/>
              <a:t>List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326630" cy="4126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append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elements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spc="-250" dirty="0">
                <a:latin typeface="Times New Roman"/>
                <a:cs typeface="Times New Roman"/>
              </a:rPr>
              <a:t>another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list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55" dirty="0">
                <a:latin typeface="Times New Roman"/>
                <a:cs typeface="Times New Roman"/>
              </a:rPr>
              <a:t>current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extend()</a:t>
            </a:r>
            <a:r>
              <a:rPr sz="2600" spc="-75" dirty="0">
                <a:latin typeface="Times New Roman"/>
                <a:cs typeface="Times New Roman"/>
              </a:rPr>
              <a:t> method.</a:t>
            </a:r>
            <a:endParaRPr sz="2600">
              <a:latin typeface="Times New Roman"/>
              <a:cs typeface="Times New Roman"/>
            </a:endParaRPr>
          </a:p>
          <a:p>
            <a:pPr marL="12700" marR="817880">
              <a:lnSpc>
                <a:spcPts val="3720"/>
              </a:lnSpc>
              <a:spcBef>
                <a:spcPts val="220"/>
              </a:spcBef>
              <a:tabLst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Example:	</a:t>
            </a:r>
            <a:r>
              <a:rPr sz="2600" spc="-185" dirty="0">
                <a:latin typeface="Times New Roman"/>
                <a:cs typeface="Times New Roman"/>
              </a:rPr>
              <a:t>Add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elements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tropical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thislist: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1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12700" marR="2400935">
              <a:lnSpc>
                <a:spcPts val="3720"/>
              </a:lnSpc>
              <a:spcBef>
                <a:spcPts val="5"/>
              </a:spcBef>
            </a:pP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2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["man</a:t>
            </a:r>
            <a:r>
              <a:rPr sz="2600" spc="-16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o",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"pinea</a:t>
            </a:r>
            <a:r>
              <a:rPr sz="2600" spc="-13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ple",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"pap</a:t>
            </a:r>
            <a:r>
              <a:rPr sz="2600" spc="-310" dirty="0">
                <a:latin typeface="Times New Roman"/>
                <a:cs typeface="Times New Roman"/>
              </a:rPr>
              <a:t>a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20" dirty="0">
                <a:latin typeface="Times New Roman"/>
                <a:cs typeface="Times New Roman"/>
              </a:rPr>
              <a:t>a"]  </a:t>
            </a:r>
            <a:r>
              <a:rPr sz="2600" spc="-80" dirty="0">
                <a:latin typeface="Times New Roman"/>
                <a:cs typeface="Times New Roman"/>
              </a:rPr>
              <a:t>list1.extend(list2)</a:t>
            </a:r>
            <a:endParaRPr sz="2600">
              <a:latin typeface="Times New Roman"/>
              <a:cs typeface="Times New Roman"/>
            </a:endParaRPr>
          </a:p>
          <a:p>
            <a:pPr marL="12700" marR="5998845">
              <a:lnSpc>
                <a:spcPts val="372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int(list</a:t>
            </a:r>
            <a:r>
              <a:rPr sz="2600" spc="-135" dirty="0">
                <a:latin typeface="Times New Roman"/>
                <a:cs typeface="Times New Roman"/>
              </a:rPr>
              <a:t>1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'mango',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'pineapple',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'papaya']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689" y="202819"/>
            <a:ext cx="313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Add</a:t>
            </a:r>
            <a:r>
              <a:rPr sz="3600" spc="-65" dirty="0"/>
              <a:t> </a:t>
            </a:r>
            <a:r>
              <a:rPr sz="3600" spc="-130" dirty="0"/>
              <a:t>Any</a:t>
            </a:r>
            <a:r>
              <a:rPr sz="3600" spc="-70" dirty="0"/>
              <a:t> </a:t>
            </a:r>
            <a:r>
              <a:rPr sz="3600" spc="-35" dirty="0"/>
              <a:t>Iterable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230"/>
            <a:ext cx="7335520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extend() </a:t>
            </a:r>
            <a:r>
              <a:rPr sz="2600" spc="-105" dirty="0">
                <a:latin typeface="Times New Roman"/>
                <a:cs typeface="Times New Roman"/>
              </a:rPr>
              <a:t>method </a:t>
            </a:r>
            <a:r>
              <a:rPr sz="2600" spc="-130" dirty="0">
                <a:latin typeface="Times New Roman"/>
                <a:cs typeface="Times New Roman"/>
              </a:rPr>
              <a:t>does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200" dirty="0">
                <a:latin typeface="Times New Roman"/>
                <a:cs typeface="Times New Roman"/>
              </a:rPr>
              <a:t>have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30" dirty="0">
                <a:latin typeface="Times New Roman"/>
                <a:cs typeface="Times New Roman"/>
              </a:rPr>
              <a:t>append </a:t>
            </a:r>
            <a:r>
              <a:rPr sz="2600" i="1" spc="-150" dirty="0">
                <a:latin typeface="Times New Roman"/>
                <a:cs typeface="Times New Roman"/>
              </a:rPr>
              <a:t>lists</a:t>
            </a:r>
            <a:r>
              <a:rPr sz="2600" spc="-150" dirty="0">
                <a:latin typeface="Times New Roman"/>
                <a:cs typeface="Times New Roman"/>
              </a:rPr>
              <a:t>,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155" dirty="0">
                <a:latin typeface="Times New Roman"/>
                <a:cs typeface="Times New Roman"/>
              </a:rPr>
              <a:t>can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any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iterable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object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(tuples,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sets,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dictionaries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etc.).</a:t>
            </a:r>
            <a:endParaRPr sz="2600">
              <a:latin typeface="Times New Roman"/>
              <a:cs typeface="Times New Roman"/>
            </a:endParaRPr>
          </a:p>
          <a:p>
            <a:pPr marL="286385" marR="1607185" indent="-274320">
              <a:lnSpc>
                <a:spcPts val="3720"/>
              </a:lnSpc>
              <a:spcBef>
                <a:spcPts val="220"/>
              </a:spcBef>
              <a:tabLst>
                <a:tab pos="1840864" algn="l"/>
              </a:tabLst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0" dirty="0">
                <a:latin typeface="Times New Roman"/>
                <a:cs typeface="Times New Roman"/>
              </a:rPr>
              <a:t>Ad</a:t>
            </a:r>
            <a:r>
              <a:rPr sz="2600" spc="-160" dirty="0">
                <a:latin typeface="Times New Roman"/>
                <a:cs typeface="Times New Roman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eleme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ts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tu</a:t>
            </a:r>
            <a:r>
              <a:rPr sz="2600" spc="-8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list: 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00"/>
              </a:lnSpc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60" dirty="0">
                <a:latin typeface="Times New Roman"/>
                <a:cs typeface="Times New Roman"/>
              </a:rPr>
              <a:t>kiw</a:t>
            </a:r>
            <a:r>
              <a:rPr sz="2600" spc="-85" dirty="0">
                <a:latin typeface="Times New Roman"/>
                <a:cs typeface="Times New Roman"/>
              </a:rPr>
              <a:t>i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286385" marR="4953635">
              <a:lnSpc>
                <a:spcPct val="100000"/>
              </a:lnSpc>
            </a:pPr>
            <a:r>
              <a:rPr sz="2600" spc="-70" dirty="0">
                <a:latin typeface="Times New Roman"/>
                <a:cs typeface="Times New Roman"/>
              </a:rPr>
              <a:t>list.e</a:t>
            </a:r>
            <a:r>
              <a:rPr sz="2600" spc="-114" dirty="0">
                <a:latin typeface="Times New Roman"/>
                <a:cs typeface="Times New Roman"/>
              </a:rPr>
              <a:t>x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55" dirty="0">
                <a:latin typeface="Times New Roman"/>
                <a:cs typeface="Times New Roman"/>
              </a:rPr>
              <a:t>(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70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'kiwi',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'orange']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797" y="202819"/>
            <a:ext cx="522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Python</a:t>
            </a:r>
            <a:r>
              <a:rPr sz="3600" spc="-30" dirty="0"/>
              <a:t> </a:t>
            </a:r>
            <a:r>
              <a:rPr sz="3600" spc="30" dirty="0"/>
              <a:t>-</a:t>
            </a:r>
            <a:r>
              <a:rPr sz="3600" spc="-10" dirty="0"/>
              <a:t> </a:t>
            </a:r>
            <a:r>
              <a:rPr sz="3600" spc="-85" dirty="0"/>
              <a:t>Remove</a:t>
            </a:r>
            <a:r>
              <a:rPr sz="3600" spc="-50" dirty="0"/>
              <a:t> </a:t>
            </a:r>
            <a:r>
              <a:rPr sz="3600" spc="-25" dirty="0"/>
              <a:t>List</a:t>
            </a:r>
            <a:r>
              <a:rPr sz="3600" spc="-35" dirty="0"/>
              <a:t> </a:t>
            </a:r>
            <a:r>
              <a:rPr sz="3600" spc="-70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59307"/>
            <a:ext cx="6272530" cy="57810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b="1" spc="-20" dirty="0">
                <a:latin typeface="Times New Roman"/>
                <a:cs typeface="Times New Roman"/>
              </a:rPr>
              <a:t>Remove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Specified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Item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70" dirty="0">
                <a:latin typeface="Times New Roman"/>
                <a:cs typeface="Times New Roman"/>
              </a:rPr>
              <a:t>e()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</a:t>
            </a:r>
            <a:r>
              <a:rPr sz="2600" spc="-10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item.  </a:t>
            </a: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0" dirty="0">
                <a:latin typeface="Times New Roman"/>
                <a:cs typeface="Times New Roman"/>
              </a:rPr>
              <a:t>Rem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a":</a:t>
            </a:r>
            <a:endParaRPr sz="2600">
              <a:latin typeface="Times New Roman"/>
              <a:cs typeface="Times New Roman"/>
            </a:endParaRPr>
          </a:p>
          <a:p>
            <a:pPr marL="286385" marR="1720850">
              <a:lnSpc>
                <a:spcPts val="2810"/>
              </a:lnSpc>
              <a:spcBef>
                <a:spcPts val="64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list.remove("banana")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765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['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le'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'</a:t>
            </a:r>
            <a:r>
              <a:rPr sz="2600" spc="-75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'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20" dirty="0">
                <a:latin typeface="Times New Roman"/>
                <a:cs typeface="Times New Roman"/>
              </a:rPr>
              <a:t>Remove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Specified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Index</a:t>
            </a:r>
            <a:endParaRPr sz="2600">
              <a:latin typeface="Times New Roman"/>
              <a:cs typeface="Times New Roman"/>
            </a:endParaRPr>
          </a:p>
          <a:p>
            <a:pPr marL="12700" marR="604520">
              <a:lnSpc>
                <a:spcPct val="109200"/>
              </a:lnSpc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pop()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removes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specified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index.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Rem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item:</a:t>
            </a:r>
            <a:endParaRPr sz="2600">
              <a:latin typeface="Times New Roman"/>
              <a:cs typeface="Times New Roman"/>
            </a:endParaRPr>
          </a:p>
          <a:p>
            <a:pPr marL="286385" marR="1720214">
              <a:lnSpc>
                <a:spcPts val="2810"/>
              </a:lnSpc>
              <a:spcBef>
                <a:spcPts val="64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80" dirty="0">
                <a:latin typeface="Times New Roman"/>
                <a:cs typeface="Times New Roman"/>
              </a:rPr>
              <a:t>list.pop(1)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765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8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071"/>
            <a:ext cx="7229475" cy="571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index,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pop()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removes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las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item.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Rem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las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item:</a:t>
            </a:r>
            <a:endParaRPr sz="2600">
              <a:latin typeface="Times New Roman"/>
              <a:cs typeface="Times New Roman"/>
            </a:endParaRPr>
          </a:p>
          <a:p>
            <a:pPr marL="286385" marR="2677795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75" dirty="0">
                <a:latin typeface="Times New Roman"/>
                <a:cs typeface="Times New Roman"/>
              </a:rPr>
              <a:t>list.pop()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a"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  <a:p>
            <a:pPr marL="12700" marR="937260">
              <a:lnSpc>
                <a:spcPts val="3720"/>
              </a:lnSpc>
              <a:spcBef>
                <a:spcPts val="2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2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als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em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ified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</a:t>
            </a:r>
            <a:r>
              <a:rPr sz="2600" spc="-14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x</a:t>
            </a:r>
            <a:r>
              <a:rPr sz="2600" spc="35" dirty="0">
                <a:latin typeface="Times New Roman"/>
                <a:cs typeface="Times New Roman"/>
              </a:rPr>
              <a:t>:  </a:t>
            </a: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Rem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-45" dirty="0">
                <a:latin typeface="Times New Roman"/>
                <a:cs typeface="Times New Roman"/>
              </a:rPr>
              <a:t>i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60" dirty="0">
                <a:latin typeface="Times New Roman"/>
                <a:cs typeface="Times New Roman"/>
              </a:rPr>
              <a:t> item:</a:t>
            </a:r>
            <a:endParaRPr sz="2600">
              <a:latin typeface="Times New Roman"/>
              <a:cs typeface="Times New Roman"/>
            </a:endParaRPr>
          </a:p>
          <a:p>
            <a:pPr marL="286385" marR="2677795">
              <a:lnSpc>
                <a:spcPct val="100000"/>
              </a:lnSpc>
              <a:spcBef>
                <a:spcPts val="37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0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70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["ba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6447155" cy="59404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2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ele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mp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70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Delete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20" dirty="0">
                <a:latin typeface="Times New Roman"/>
                <a:cs typeface="Times New Roman"/>
              </a:rPr>
              <a:t>ti</a:t>
            </a:r>
            <a:r>
              <a:rPr sz="2600" spc="-5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list:</a:t>
            </a:r>
            <a:endParaRPr sz="2600">
              <a:latin typeface="Times New Roman"/>
              <a:cs typeface="Times New Roman"/>
            </a:endParaRPr>
          </a:p>
          <a:p>
            <a:pPr marL="286385" marR="1895475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NameE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'list</a:t>
            </a:r>
            <a:r>
              <a:rPr sz="2600" spc="-45" dirty="0">
                <a:latin typeface="Times New Roman"/>
                <a:cs typeface="Times New Roman"/>
              </a:rPr>
              <a:t>'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85" dirty="0">
                <a:latin typeface="Times New Roman"/>
                <a:cs typeface="Times New Roman"/>
              </a:rPr>
              <a:t>Clea</a:t>
            </a:r>
            <a:r>
              <a:rPr sz="2600" b="1" spc="-70" dirty="0">
                <a:latin typeface="Times New Roman"/>
                <a:cs typeface="Times New Roman"/>
              </a:rPr>
              <a:t>r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th</a:t>
            </a:r>
            <a:r>
              <a:rPr sz="2600" b="1" spc="35" dirty="0">
                <a:latin typeface="Times New Roman"/>
                <a:cs typeface="Times New Roman"/>
              </a:rPr>
              <a:t>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405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ist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cl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ar(</a:t>
            </a:r>
            <a:r>
              <a:rPr sz="2600" spc="-65" dirty="0">
                <a:latin typeface="Times New Roman"/>
                <a:cs typeface="Times New Roman"/>
              </a:rPr>
              <a:t>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14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ties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remains,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content.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Clea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en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6385" marR="1895475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80" dirty="0">
                <a:latin typeface="Times New Roman"/>
                <a:cs typeface="Times New Roman"/>
              </a:rPr>
              <a:t>list.clear()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[]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202819"/>
            <a:ext cx="380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Loop</a:t>
            </a:r>
            <a:r>
              <a:rPr sz="3600" spc="-60" dirty="0"/>
              <a:t> </a:t>
            </a:r>
            <a:r>
              <a:rPr sz="3600" spc="-25" dirty="0"/>
              <a:t>Through</a:t>
            </a:r>
            <a:r>
              <a:rPr sz="3600" spc="-55" dirty="0"/>
              <a:t> </a:t>
            </a:r>
            <a:r>
              <a:rPr sz="3600" spc="-45" dirty="0"/>
              <a:t>a</a:t>
            </a:r>
            <a:r>
              <a:rPr sz="3600" spc="-40" dirty="0"/>
              <a:t> </a:t>
            </a:r>
            <a:r>
              <a:rPr sz="3600" spc="-25" dirty="0"/>
              <a:t>List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48639"/>
            <a:ext cx="6815455" cy="412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loop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through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loop: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Example: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one:</a:t>
            </a:r>
            <a:endParaRPr sz="2600">
              <a:latin typeface="Times New Roman"/>
              <a:cs typeface="Times New Roman"/>
            </a:endParaRPr>
          </a:p>
          <a:p>
            <a:pPr marL="286385" marR="2263775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list: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5936615">
              <a:lnSpc>
                <a:spcPct val="119200"/>
              </a:lnSpc>
              <a:spcBef>
                <a:spcPts val="5"/>
              </a:spcBef>
            </a:pPr>
            <a:r>
              <a:rPr sz="2600" spc="-155" dirty="0">
                <a:latin typeface="Times New Roman"/>
                <a:cs typeface="Times New Roman"/>
              </a:rPr>
              <a:t>Apple 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Banana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341" y="202819"/>
            <a:ext cx="6424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Loop</a:t>
            </a:r>
            <a:r>
              <a:rPr sz="3600" spc="-50" dirty="0"/>
              <a:t> </a:t>
            </a:r>
            <a:r>
              <a:rPr sz="3600" spc="-25" dirty="0"/>
              <a:t>Through</a:t>
            </a:r>
            <a:r>
              <a:rPr sz="3600" spc="-40" dirty="0"/>
              <a:t> </a:t>
            </a:r>
            <a:r>
              <a:rPr sz="3600" spc="-20" dirty="0"/>
              <a:t>the</a:t>
            </a:r>
            <a:r>
              <a:rPr sz="3600" spc="-35" dirty="0"/>
              <a:t> </a:t>
            </a:r>
            <a:r>
              <a:rPr sz="3600" spc="-40" dirty="0"/>
              <a:t>Index</a:t>
            </a:r>
            <a:r>
              <a:rPr sz="3600" spc="-55" dirty="0"/>
              <a:t> </a:t>
            </a:r>
            <a:r>
              <a:rPr sz="3600" spc="-20" dirty="0"/>
              <a:t>Numbers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431405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through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referring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mbe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69342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Use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105" dirty="0">
                <a:latin typeface="Times New Roman"/>
                <a:cs typeface="Times New Roman"/>
              </a:rPr>
              <a:t>range()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len()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create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suitable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iterable.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50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6385" marR="1151890" indent="-274320">
              <a:lnSpc>
                <a:spcPts val="3720"/>
              </a:lnSpc>
              <a:spcBef>
                <a:spcPts val="2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referring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85" dirty="0">
                <a:latin typeface="Times New Roman"/>
                <a:cs typeface="Times New Roman"/>
              </a:rPr>
              <a:t> number: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00"/>
              </a:lnSpc>
            </a:pP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e(</a:t>
            </a:r>
            <a:r>
              <a:rPr sz="2600" spc="-90" dirty="0">
                <a:latin typeface="Times New Roman"/>
                <a:cs typeface="Times New Roman"/>
              </a:rPr>
              <a:t>le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(list)):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2600" spc="-95" dirty="0">
                <a:latin typeface="Times New Roman"/>
                <a:cs typeface="Times New Roman"/>
              </a:rPr>
              <a:t>print(list[i]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202819"/>
            <a:ext cx="3690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Using</a:t>
            </a:r>
            <a:r>
              <a:rPr sz="3600" spc="-60" dirty="0"/>
              <a:t> </a:t>
            </a:r>
            <a:r>
              <a:rPr sz="3600" spc="-45" dirty="0"/>
              <a:t>a</a:t>
            </a:r>
            <a:r>
              <a:rPr sz="3600" spc="-40" dirty="0"/>
              <a:t> </a:t>
            </a:r>
            <a:r>
              <a:rPr sz="3600" spc="-70" dirty="0"/>
              <a:t>While </a:t>
            </a:r>
            <a:r>
              <a:rPr sz="3600" spc="-25" dirty="0"/>
              <a:t>Loop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48639"/>
            <a:ext cx="7270750" cy="5162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0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3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65" dirty="0">
                <a:latin typeface="Times New Roman"/>
                <a:cs typeface="Times New Roman"/>
              </a:rPr>
              <a:t>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250" dirty="0">
                <a:latin typeface="Times New Roman"/>
                <a:cs typeface="Times New Roman"/>
              </a:rPr>
              <a:t>p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8509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Use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len</a:t>
            </a:r>
            <a:r>
              <a:rPr sz="2600" spc="-55" dirty="0">
                <a:latin typeface="Times New Roman"/>
                <a:cs typeface="Times New Roman"/>
              </a:rPr>
              <a:t>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fun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dete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210" dirty="0">
                <a:latin typeface="Times New Roman"/>
                <a:cs typeface="Times New Roman"/>
              </a:rPr>
              <a:t>m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leng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</a:t>
            </a:r>
            <a:r>
              <a:rPr sz="2600" spc="-110" dirty="0">
                <a:latin typeface="Times New Roman"/>
                <a:cs typeface="Times New Roman"/>
              </a:rPr>
              <a:t>i</a:t>
            </a:r>
            <a:r>
              <a:rPr sz="2600" spc="-15" dirty="0">
                <a:latin typeface="Times New Roman"/>
                <a:cs typeface="Times New Roman"/>
              </a:rPr>
              <a:t>st,  </a:t>
            </a:r>
            <a:r>
              <a:rPr sz="2600" spc="-85" dirty="0">
                <a:latin typeface="Times New Roman"/>
                <a:cs typeface="Times New Roman"/>
              </a:rPr>
              <a:t>then </a:t>
            </a:r>
            <a:r>
              <a:rPr sz="2600" spc="-45" dirty="0">
                <a:latin typeface="Times New Roman"/>
                <a:cs typeface="Times New Roman"/>
              </a:rPr>
              <a:t>start </a:t>
            </a:r>
            <a:r>
              <a:rPr sz="2600" spc="-100" dirty="0">
                <a:latin typeface="Times New Roman"/>
                <a:cs typeface="Times New Roman"/>
              </a:rPr>
              <a:t>at </a:t>
            </a:r>
            <a:r>
              <a:rPr sz="2600" spc="-110" dirty="0">
                <a:latin typeface="Times New Roman"/>
                <a:cs typeface="Times New Roman"/>
              </a:rPr>
              <a:t>0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10" dirty="0">
                <a:latin typeface="Times New Roman"/>
                <a:cs typeface="Times New Roman"/>
              </a:rPr>
              <a:t>loop </a:t>
            </a:r>
            <a:r>
              <a:rPr sz="2600" spc="-114" dirty="0">
                <a:latin typeface="Times New Roman"/>
                <a:cs typeface="Times New Roman"/>
              </a:rPr>
              <a:t>your </a:t>
            </a:r>
            <a:r>
              <a:rPr sz="2600" spc="-225" dirty="0">
                <a:latin typeface="Times New Roman"/>
                <a:cs typeface="Times New Roman"/>
              </a:rPr>
              <a:t>way </a:t>
            </a:r>
            <a:r>
              <a:rPr sz="2600" spc="-105" dirty="0">
                <a:latin typeface="Times New Roman"/>
                <a:cs typeface="Times New Roman"/>
              </a:rPr>
              <a:t>through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list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204" dirty="0">
                <a:latin typeface="Times New Roman"/>
                <a:cs typeface="Times New Roman"/>
              </a:rPr>
              <a:t>by 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efe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x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Remembe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inc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ease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af</a:t>
            </a:r>
            <a:r>
              <a:rPr sz="2600" spc="-11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ea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iter</a:t>
            </a:r>
            <a:r>
              <a:rPr sz="2600" spc="-11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926465" marR="5080" indent="-914400" algn="just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Example: </a:t>
            </a:r>
            <a:r>
              <a:rPr sz="2600" spc="-55" dirty="0">
                <a:latin typeface="Times New Roman"/>
                <a:cs typeface="Times New Roman"/>
              </a:rPr>
              <a:t>Print </a:t>
            </a:r>
            <a:r>
              <a:rPr sz="2600" spc="-140" dirty="0">
                <a:latin typeface="Times New Roman"/>
                <a:cs typeface="Times New Roman"/>
              </a:rPr>
              <a:t>all </a:t>
            </a:r>
            <a:r>
              <a:rPr sz="2600" spc="-70" dirty="0">
                <a:latin typeface="Times New Roman"/>
                <a:cs typeface="Times New Roman"/>
              </a:rPr>
              <a:t>items, </a:t>
            </a:r>
            <a:r>
              <a:rPr sz="2600" spc="-155" dirty="0">
                <a:latin typeface="Times New Roman"/>
                <a:cs typeface="Times New Roman"/>
              </a:rPr>
              <a:t>using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25" dirty="0">
                <a:latin typeface="Times New Roman"/>
                <a:cs typeface="Times New Roman"/>
              </a:rPr>
              <a:t>while </a:t>
            </a:r>
            <a:r>
              <a:rPr sz="2600" spc="-114" dirty="0">
                <a:latin typeface="Times New Roman"/>
                <a:cs typeface="Times New Roman"/>
              </a:rPr>
              <a:t>loop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65" dirty="0">
                <a:latin typeface="Times New Roman"/>
                <a:cs typeface="Times New Roman"/>
              </a:rPr>
              <a:t>go </a:t>
            </a:r>
            <a:r>
              <a:rPr sz="2600" spc="-105" dirty="0">
                <a:latin typeface="Times New Roman"/>
                <a:cs typeface="Times New Roman"/>
              </a:rPr>
              <a:t>through </a:t>
            </a:r>
            <a:r>
              <a:rPr sz="2600" spc="-140" dirty="0">
                <a:latin typeface="Times New Roman"/>
                <a:cs typeface="Times New Roman"/>
              </a:rPr>
              <a:t>all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ind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45" dirty="0">
                <a:latin typeface="Times New Roman"/>
                <a:cs typeface="Times New Roman"/>
              </a:rPr>
              <a:t>mb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6385" marR="2719070">
              <a:lnSpc>
                <a:spcPct val="100000"/>
              </a:lnSpc>
              <a:spcBef>
                <a:spcPts val="60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436245" marR="4777105" indent="-149860">
              <a:lnSpc>
                <a:spcPct val="100000"/>
              </a:lnSpc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len</a:t>
            </a:r>
            <a:r>
              <a:rPr sz="2600" spc="-65" dirty="0">
                <a:latin typeface="Times New Roman"/>
                <a:cs typeface="Times New Roman"/>
              </a:rPr>
              <a:t>(list):  </a:t>
            </a:r>
            <a:r>
              <a:rPr sz="2600" spc="-90" dirty="0">
                <a:latin typeface="Times New Roman"/>
                <a:cs typeface="Times New Roman"/>
              </a:rPr>
              <a:t>print(list[i])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489" y="688974"/>
            <a:ext cx="4066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35" dirty="0"/>
              <a:t>Indentation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4226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20" dirty="0"/>
              <a:t>I</a:t>
            </a:r>
            <a:r>
              <a:rPr spc="-190" dirty="0"/>
              <a:t>n</a:t>
            </a:r>
            <a:r>
              <a:rPr spc="-105" dirty="0"/>
              <a:t>de</a:t>
            </a:r>
            <a:r>
              <a:rPr spc="-125" dirty="0"/>
              <a:t>n</a:t>
            </a:r>
            <a:r>
              <a:rPr spc="-65" dirty="0"/>
              <a:t>t</a:t>
            </a:r>
            <a:r>
              <a:rPr spc="-140" dirty="0"/>
              <a:t>a</a:t>
            </a:r>
            <a:r>
              <a:rPr spc="-80" dirty="0"/>
              <a:t>tion</a:t>
            </a:r>
            <a:r>
              <a:rPr spc="-65" dirty="0"/>
              <a:t> </a:t>
            </a:r>
            <a:r>
              <a:rPr spc="5" dirty="0"/>
              <a:t>r</a:t>
            </a:r>
            <a:r>
              <a:rPr spc="-95" dirty="0"/>
              <a:t>efe</a:t>
            </a:r>
            <a:r>
              <a:rPr spc="-40" dirty="0"/>
              <a:t>r</a:t>
            </a:r>
            <a:r>
              <a:rPr spc="-200" dirty="0"/>
              <a:t>s</a:t>
            </a:r>
            <a:r>
              <a:rPr spc="-75" dirty="0"/>
              <a:t> </a:t>
            </a:r>
            <a:r>
              <a:rPr spc="-35" dirty="0"/>
              <a:t>to</a:t>
            </a:r>
            <a:r>
              <a:rPr spc="-75" dirty="0"/>
              <a:t> the</a:t>
            </a:r>
            <a:r>
              <a:rPr spc="-65" dirty="0"/>
              <a:t> </a:t>
            </a:r>
            <a:r>
              <a:rPr spc="-170" dirty="0"/>
              <a:t>sp</a:t>
            </a:r>
            <a:r>
              <a:rPr spc="-180" dirty="0"/>
              <a:t>a</a:t>
            </a:r>
            <a:r>
              <a:rPr spc="-150" dirty="0"/>
              <a:t>ces</a:t>
            </a:r>
            <a:r>
              <a:rPr spc="-80" dirty="0"/>
              <a:t> </a:t>
            </a:r>
            <a:r>
              <a:rPr spc="-235" dirty="0"/>
              <a:t>a</a:t>
            </a:r>
            <a:r>
              <a:rPr spc="35" dirty="0"/>
              <a:t>t</a:t>
            </a:r>
            <a:r>
              <a:rPr spc="-60" dirty="0"/>
              <a:t> </a:t>
            </a:r>
            <a:r>
              <a:rPr spc="-75" dirty="0"/>
              <a:t>the</a:t>
            </a:r>
            <a:r>
              <a:rPr spc="-65" dirty="0"/>
              <a:t> </a:t>
            </a:r>
            <a:r>
              <a:rPr spc="-125" dirty="0"/>
              <a:t>b</a:t>
            </a:r>
            <a:r>
              <a:rPr spc="-120" dirty="0"/>
              <a:t>e</a:t>
            </a:r>
            <a:r>
              <a:rPr spc="-180" dirty="0"/>
              <a:t>g</a:t>
            </a:r>
            <a:r>
              <a:rPr spc="-135" dirty="0"/>
              <a:t>inning</a:t>
            </a:r>
            <a:r>
              <a:rPr spc="-80" dirty="0"/>
              <a:t> </a:t>
            </a:r>
            <a:r>
              <a:rPr spc="-150" dirty="0"/>
              <a:t>of</a:t>
            </a:r>
            <a:r>
              <a:rPr spc="-65" dirty="0"/>
              <a:t> </a:t>
            </a:r>
            <a:r>
              <a:rPr spc="-204" dirty="0"/>
              <a:t>a</a:t>
            </a:r>
            <a:r>
              <a:rPr spc="-70" dirty="0"/>
              <a:t> </a:t>
            </a:r>
            <a:r>
              <a:rPr spc="-120" dirty="0"/>
              <a:t>co</a:t>
            </a:r>
            <a:r>
              <a:rPr spc="-140" dirty="0"/>
              <a:t>d</a:t>
            </a:r>
            <a:r>
              <a:rPr spc="-100" dirty="0"/>
              <a:t>e</a:t>
            </a:r>
            <a:r>
              <a:rPr spc="-75" dirty="0"/>
              <a:t> </a:t>
            </a:r>
            <a:r>
              <a:rPr spc="-110" dirty="0"/>
              <a:t>lin</a:t>
            </a:r>
            <a:r>
              <a:rPr spc="-185" dirty="0"/>
              <a:t>e</a:t>
            </a:r>
            <a:r>
              <a:rPr spc="110" dirty="0"/>
              <a:t>.</a:t>
            </a:r>
          </a:p>
          <a:p>
            <a:pPr marL="341630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85" dirty="0"/>
              <a:t>Where</a:t>
            </a:r>
            <a:r>
              <a:rPr spc="-70" dirty="0"/>
              <a:t> </a:t>
            </a:r>
            <a:r>
              <a:rPr spc="-120" dirty="0"/>
              <a:t>in</a:t>
            </a:r>
            <a:r>
              <a:rPr spc="-65" dirty="0"/>
              <a:t> other</a:t>
            </a:r>
            <a:r>
              <a:rPr spc="-55" dirty="0"/>
              <a:t> </a:t>
            </a:r>
            <a:r>
              <a:rPr spc="-125" dirty="0"/>
              <a:t>programming</a:t>
            </a:r>
            <a:r>
              <a:rPr spc="-45" dirty="0"/>
              <a:t> </a:t>
            </a:r>
            <a:r>
              <a:rPr spc="-170" dirty="0"/>
              <a:t>languages</a:t>
            </a:r>
            <a:r>
              <a:rPr spc="-45" dirty="0"/>
              <a:t> </a:t>
            </a:r>
            <a:r>
              <a:rPr spc="-75" dirty="0"/>
              <a:t>the</a:t>
            </a:r>
            <a:r>
              <a:rPr spc="-55" dirty="0"/>
              <a:t> </a:t>
            </a:r>
            <a:r>
              <a:rPr spc="-100" dirty="0"/>
              <a:t>indentation</a:t>
            </a:r>
            <a:r>
              <a:rPr spc="-65" dirty="0"/>
              <a:t> </a:t>
            </a:r>
            <a:r>
              <a:rPr spc="-120" dirty="0"/>
              <a:t>in</a:t>
            </a:r>
            <a:r>
              <a:rPr spc="-55" dirty="0"/>
              <a:t> </a:t>
            </a:r>
            <a:r>
              <a:rPr spc="-120" dirty="0"/>
              <a:t>code</a:t>
            </a:r>
            <a:r>
              <a:rPr spc="-55" dirty="0"/>
              <a:t> </a:t>
            </a:r>
            <a:r>
              <a:rPr spc="-165" dirty="0"/>
              <a:t>is </a:t>
            </a:r>
            <a:r>
              <a:rPr spc="-635" dirty="0"/>
              <a:t> </a:t>
            </a:r>
            <a:r>
              <a:rPr spc="-95" dirty="0"/>
              <a:t>for</a:t>
            </a:r>
            <a:r>
              <a:rPr spc="-65" dirty="0"/>
              <a:t> </a:t>
            </a:r>
            <a:r>
              <a:rPr spc="-120" dirty="0"/>
              <a:t>readability</a:t>
            </a:r>
            <a:r>
              <a:rPr spc="-60" dirty="0"/>
              <a:t> </a:t>
            </a:r>
            <a:r>
              <a:rPr spc="-155" dirty="0"/>
              <a:t>only,</a:t>
            </a:r>
            <a:r>
              <a:rPr spc="-170" dirty="0"/>
              <a:t> </a:t>
            </a:r>
            <a:r>
              <a:rPr spc="-75" dirty="0"/>
              <a:t>the</a:t>
            </a:r>
            <a:r>
              <a:rPr spc="-60" dirty="0"/>
              <a:t> </a:t>
            </a:r>
            <a:r>
              <a:rPr spc="-100" dirty="0"/>
              <a:t>indentation</a:t>
            </a:r>
            <a:r>
              <a:rPr spc="-60" dirty="0"/>
              <a:t> </a:t>
            </a:r>
            <a:r>
              <a:rPr spc="-120" dirty="0"/>
              <a:t>in</a:t>
            </a:r>
            <a:r>
              <a:rPr spc="-70" dirty="0"/>
              <a:t> </a:t>
            </a:r>
            <a:r>
              <a:rPr spc="-120" dirty="0"/>
              <a:t>Python</a:t>
            </a:r>
            <a:r>
              <a:rPr spc="-55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-135" dirty="0"/>
              <a:t>very</a:t>
            </a:r>
            <a:r>
              <a:rPr spc="-55" dirty="0"/>
              <a:t> important.</a:t>
            </a:r>
          </a:p>
          <a:p>
            <a:pPr marL="3422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20" dirty="0"/>
              <a:t>Python</a:t>
            </a:r>
            <a:r>
              <a:rPr spc="-65" dirty="0"/>
              <a:t> </a:t>
            </a:r>
            <a:r>
              <a:rPr spc="-150" dirty="0"/>
              <a:t>uses</a:t>
            </a:r>
            <a:r>
              <a:rPr spc="-80" dirty="0"/>
              <a:t> </a:t>
            </a:r>
            <a:r>
              <a:rPr spc="-100" dirty="0"/>
              <a:t>indentation</a:t>
            </a:r>
            <a:r>
              <a:rPr spc="-75" dirty="0"/>
              <a:t> </a:t>
            </a:r>
            <a:r>
              <a:rPr spc="-35" dirty="0"/>
              <a:t>to</a:t>
            </a:r>
            <a:r>
              <a:rPr spc="-65" dirty="0"/>
              <a:t> </a:t>
            </a:r>
            <a:r>
              <a:rPr spc="-120" dirty="0"/>
              <a:t>indicate</a:t>
            </a:r>
            <a:r>
              <a:rPr spc="-65" dirty="0"/>
              <a:t> </a:t>
            </a:r>
            <a:r>
              <a:rPr spc="-204" dirty="0"/>
              <a:t>a</a:t>
            </a:r>
            <a:r>
              <a:rPr spc="-70" dirty="0"/>
              <a:t> </a:t>
            </a:r>
            <a:r>
              <a:rPr spc="-135" dirty="0"/>
              <a:t>block</a:t>
            </a:r>
            <a:r>
              <a:rPr spc="-65" dirty="0"/>
              <a:t> </a:t>
            </a:r>
            <a:r>
              <a:rPr spc="-150" dirty="0"/>
              <a:t>of</a:t>
            </a:r>
            <a:r>
              <a:rPr spc="-75" dirty="0"/>
              <a:t> </a:t>
            </a:r>
            <a:r>
              <a:rPr spc="-85" dirty="0"/>
              <a:t>code.</a:t>
            </a:r>
          </a:p>
          <a:p>
            <a:pPr marL="3422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30" dirty="0"/>
              <a:t>Example:</a:t>
            </a:r>
          </a:p>
          <a:p>
            <a:pPr marL="3422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60" dirty="0"/>
              <a:t>if</a:t>
            </a:r>
            <a:r>
              <a:rPr spc="-65" dirty="0"/>
              <a:t> </a:t>
            </a:r>
            <a:r>
              <a:rPr spc="-80" dirty="0"/>
              <a:t>(5</a:t>
            </a:r>
            <a:r>
              <a:rPr spc="-70" dirty="0"/>
              <a:t> </a:t>
            </a:r>
            <a:r>
              <a:rPr spc="270" dirty="0"/>
              <a:t>&gt;</a:t>
            </a:r>
            <a:r>
              <a:rPr spc="-60" dirty="0"/>
              <a:t> </a:t>
            </a:r>
            <a:r>
              <a:rPr spc="-40" dirty="0"/>
              <a:t>2):</a:t>
            </a:r>
          </a:p>
          <a:p>
            <a:pPr marL="491490">
              <a:lnSpc>
                <a:spcPct val="100000"/>
              </a:lnSpc>
            </a:pPr>
            <a:r>
              <a:rPr spc="-50" dirty="0"/>
              <a:t>p</a:t>
            </a:r>
            <a:r>
              <a:rPr spc="5" dirty="0"/>
              <a:t>r</a:t>
            </a:r>
            <a:r>
              <a:rPr spc="-105" dirty="0"/>
              <a:t>int("Fi</a:t>
            </a:r>
            <a:r>
              <a:rPr spc="-190" dirty="0"/>
              <a:t>v</a:t>
            </a:r>
            <a:r>
              <a:rPr spc="-100" dirty="0"/>
              <a:t>e</a:t>
            </a:r>
            <a:r>
              <a:rPr spc="-65" dirty="0"/>
              <a:t> </a:t>
            </a:r>
            <a:r>
              <a:rPr spc="-165" dirty="0"/>
              <a:t>is</a:t>
            </a:r>
            <a:r>
              <a:rPr spc="-65" dirty="0"/>
              <a:t> </a:t>
            </a:r>
            <a:r>
              <a:rPr spc="-185" dirty="0"/>
              <a:t>g</a:t>
            </a:r>
            <a:r>
              <a:rPr spc="5" dirty="0"/>
              <a:t>r</a:t>
            </a:r>
            <a:r>
              <a:rPr spc="-155" dirty="0"/>
              <a:t>e</a:t>
            </a:r>
            <a:r>
              <a:rPr spc="-185" dirty="0"/>
              <a:t>a</a:t>
            </a:r>
            <a:r>
              <a:rPr spc="-10" dirty="0"/>
              <a:t>ter</a:t>
            </a:r>
            <a:r>
              <a:rPr spc="-55" dirty="0"/>
              <a:t> </a:t>
            </a:r>
            <a:r>
              <a:rPr spc="-110" dirty="0"/>
              <a:t>than</a:t>
            </a:r>
            <a:r>
              <a:rPr spc="-80" dirty="0"/>
              <a:t> </a:t>
            </a:r>
            <a:r>
              <a:rPr spc="-30" dirty="0"/>
              <a:t>t</a:t>
            </a:r>
            <a:r>
              <a:rPr spc="-175" dirty="0"/>
              <a:t>w</a:t>
            </a:r>
            <a:r>
              <a:rPr spc="-130" dirty="0"/>
              <a:t>o</a:t>
            </a:r>
            <a:r>
              <a:rPr spc="-100" dirty="0"/>
              <a:t>!</a:t>
            </a:r>
            <a:r>
              <a:rPr spc="-30" dirty="0"/>
              <a:t>")</a:t>
            </a:r>
          </a:p>
          <a:p>
            <a:pPr marL="3422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60" dirty="0"/>
              <a:t>if</a:t>
            </a:r>
            <a:r>
              <a:rPr spc="-65" dirty="0"/>
              <a:t> </a:t>
            </a:r>
            <a:r>
              <a:rPr spc="-110" dirty="0"/>
              <a:t>5</a:t>
            </a:r>
            <a:r>
              <a:rPr spc="-70" dirty="0"/>
              <a:t> </a:t>
            </a:r>
            <a:r>
              <a:rPr spc="270" dirty="0"/>
              <a:t>&gt;</a:t>
            </a:r>
            <a:r>
              <a:rPr spc="-60" dirty="0"/>
              <a:t> </a:t>
            </a:r>
            <a:r>
              <a:rPr spc="-40" dirty="0"/>
              <a:t>2:</a:t>
            </a:r>
          </a:p>
          <a:p>
            <a:pPr marL="341630">
              <a:lnSpc>
                <a:spcPct val="100000"/>
              </a:lnSpc>
            </a:pPr>
            <a:r>
              <a:rPr spc="-45" dirty="0"/>
              <a:t>p</a:t>
            </a:r>
            <a:r>
              <a:rPr spc="10" dirty="0"/>
              <a:t>r</a:t>
            </a:r>
            <a:r>
              <a:rPr spc="-80" dirty="0"/>
              <a:t>int("</a:t>
            </a:r>
            <a:r>
              <a:rPr spc="-130" dirty="0"/>
              <a:t>F</a:t>
            </a:r>
            <a:r>
              <a:rPr spc="-125" dirty="0"/>
              <a:t>i</a:t>
            </a:r>
            <a:r>
              <a:rPr spc="-275" dirty="0"/>
              <a:t>v</a:t>
            </a:r>
            <a:r>
              <a:rPr spc="-100" dirty="0"/>
              <a:t>e</a:t>
            </a:r>
            <a:r>
              <a:rPr spc="-65" dirty="0"/>
              <a:t> </a:t>
            </a:r>
            <a:r>
              <a:rPr spc="-165" dirty="0"/>
              <a:t>is</a:t>
            </a:r>
            <a:r>
              <a:rPr spc="-65" dirty="0"/>
              <a:t> </a:t>
            </a:r>
            <a:r>
              <a:rPr spc="-185" dirty="0"/>
              <a:t>g</a:t>
            </a:r>
            <a:r>
              <a:rPr spc="5" dirty="0"/>
              <a:t>r</a:t>
            </a:r>
            <a:r>
              <a:rPr spc="-150" dirty="0"/>
              <a:t>e</a:t>
            </a:r>
            <a:r>
              <a:rPr spc="-180" dirty="0"/>
              <a:t>a</a:t>
            </a:r>
            <a:r>
              <a:rPr spc="-10" dirty="0"/>
              <a:t>ter</a:t>
            </a:r>
            <a:r>
              <a:rPr spc="-60" dirty="0"/>
              <a:t> </a:t>
            </a:r>
            <a:r>
              <a:rPr spc="-105" dirty="0"/>
              <a:t>th</a:t>
            </a:r>
            <a:r>
              <a:rPr spc="-135" dirty="0"/>
              <a:t>a</a:t>
            </a:r>
            <a:r>
              <a:rPr spc="-110" dirty="0"/>
              <a:t>n</a:t>
            </a:r>
            <a:r>
              <a:rPr spc="-65" dirty="0"/>
              <a:t> </a:t>
            </a:r>
            <a:r>
              <a:rPr spc="20" dirty="0"/>
              <a:t>t</a:t>
            </a:r>
            <a:r>
              <a:rPr spc="-235" dirty="0"/>
              <a:t>w</a:t>
            </a:r>
            <a:r>
              <a:rPr spc="-130" dirty="0"/>
              <a:t>o</a:t>
            </a:r>
            <a:r>
              <a:rPr spc="-100" dirty="0"/>
              <a:t>!</a:t>
            </a:r>
            <a:r>
              <a:rPr spc="-30" dirty="0"/>
              <a:t>")</a:t>
            </a:r>
          </a:p>
          <a:p>
            <a:pPr marL="34226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305" dirty="0"/>
              <a:t>S</a:t>
            </a:r>
            <a:r>
              <a:rPr spc="-290" dirty="0"/>
              <a:t>y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5" dirty="0"/>
              <a:t>a</a:t>
            </a:r>
            <a:r>
              <a:rPr spc="-165" dirty="0"/>
              <a:t>x</a:t>
            </a:r>
            <a:r>
              <a:rPr spc="-50" dirty="0"/>
              <a:t> </a:t>
            </a:r>
            <a:r>
              <a:rPr spc="-150" dirty="0"/>
              <a:t>E</a:t>
            </a:r>
            <a:r>
              <a:rPr spc="-30" dirty="0"/>
              <a:t>r</a:t>
            </a:r>
            <a:r>
              <a:rPr spc="5" dirty="0"/>
              <a:t>r</a:t>
            </a:r>
            <a:r>
              <a:rPr spc="-50" dirty="0"/>
              <a:t>o</a:t>
            </a:r>
            <a:r>
              <a:rPr spc="-60" dirty="0"/>
              <a:t>r</a:t>
            </a:r>
            <a:r>
              <a:rPr spc="35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882" y="202819"/>
            <a:ext cx="386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List</a:t>
            </a:r>
            <a:r>
              <a:rPr sz="3600" spc="-70" dirty="0"/>
              <a:t> </a:t>
            </a:r>
            <a:r>
              <a:rPr sz="3600" spc="-30" dirty="0"/>
              <a:t>Comprehension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7579995" cy="508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comprehension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offers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shorter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syntax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want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based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existing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list.</a:t>
            </a:r>
            <a:endParaRPr sz="2600">
              <a:latin typeface="Times New Roman"/>
              <a:cs typeface="Times New Roman"/>
            </a:endParaRPr>
          </a:p>
          <a:p>
            <a:pPr marL="286385" marR="243840" indent="-274320">
              <a:lnSpc>
                <a:spcPct val="100000"/>
              </a:lnSpc>
              <a:spcBef>
                <a:spcPts val="595"/>
              </a:spcBef>
              <a:tabLst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Example: </a:t>
            </a:r>
            <a:r>
              <a:rPr sz="2600" spc="-204" dirty="0">
                <a:latin typeface="Times New Roman"/>
                <a:cs typeface="Times New Roman"/>
              </a:rPr>
              <a:t>Based </a:t>
            </a:r>
            <a:r>
              <a:rPr sz="2600" spc="-110" dirty="0">
                <a:latin typeface="Times New Roman"/>
                <a:cs typeface="Times New Roman"/>
              </a:rPr>
              <a:t>on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55" dirty="0">
                <a:latin typeface="Times New Roman"/>
                <a:cs typeface="Times New Roman"/>
              </a:rPr>
              <a:t>fruits,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114" dirty="0">
                <a:latin typeface="Times New Roman"/>
                <a:cs typeface="Times New Roman"/>
              </a:rPr>
              <a:t>want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new </a:t>
            </a:r>
            <a:r>
              <a:rPr sz="2600" spc="-60" dirty="0">
                <a:latin typeface="Times New Roman"/>
                <a:cs typeface="Times New Roman"/>
              </a:rPr>
              <a:t>list, 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ainin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40" dirty="0">
                <a:latin typeface="Times New Roman"/>
                <a:cs typeface="Times New Roman"/>
              </a:rPr>
              <a:t>lett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57594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05" dirty="0">
                <a:latin typeface="Times New Roman"/>
                <a:cs typeface="Times New Roman"/>
              </a:rPr>
              <a:t>wlist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[]</a:t>
            </a:r>
            <a:endParaRPr sz="2600">
              <a:latin typeface="Times New Roman"/>
              <a:cs typeface="Times New Roman"/>
            </a:endParaRPr>
          </a:p>
          <a:p>
            <a:pPr marL="436245" marR="5601335" indent="-149860">
              <a:lnSpc>
                <a:spcPct val="100000"/>
              </a:lnSpc>
            </a:pP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uits: 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"a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x:</a:t>
            </a:r>
            <a:endParaRPr sz="2600">
              <a:latin typeface="Times New Roman"/>
              <a:cs typeface="Times New Roman"/>
            </a:endParaRPr>
          </a:p>
          <a:p>
            <a:pPr marL="286385" marR="4816475" indent="298450">
              <a:lnSpc>
                <a:spcPct val="100000"/>
              </a:lnSpc>
            </a:pP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wlist.a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pe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(x)  </a:t>
            </a:r>
            <a:r>
              <a:rPr sz="2600" spc="-80" dirty="0">
                <a:latin typeface="Times New Roman"/>
                <a:cs typeface="Times New Roman"/>
              </a:rPr>
              <a:t>print(newlist)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'mango']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194550" cy="601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comprehension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de: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 marR="464820">
              <a:lnSpc>
                <a:spcPts val="3720"/>
              </a:lnSpc>
              <a:spcBef>
                <a:spcPts val="225"/>
              </a:spcBef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05" dirty="0">
                <a:latin typeface="Times New Roman"/>
                <a:cs typeface="Times New Roman"/>
              </a:rPr>
              <a:t>wlist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[x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"a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x]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80" dirty="0">
                <a:latin typeface="Times New Roman"/>
                <a:cs typeface="Times New Roman"/>
              </a:rPr>
              <a:t>print(newlist)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'mango']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70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wh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</a:t>
            </a:r>
            <a:r>
              <a:rPr sz="2600" spc="-220" dirty="0">
                <a:latin typeface="Times New Roman"/>
                <a:cs typeface="Times New Roman"/>
              </a:rPr>
              <a:t>k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468630">
              <a:lnSpc>
                <a:spcPct val="119200"/>
              </a:lnSpc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05" dirty="0">
                <a:latin typeface="Times New Roman"/>
                <a:cs typeface="Times New Roman"/>
              </a:rPr>
              <a:t>wlist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['he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lo</a:t>
            </a:r>
            <a:r>
              <a:rPr sz="2600" spc="-40" dirty="0">
                <a:latin typeface="Times New Roman"/>
                <a:cs typeface="Times New Roman"/>
              </a:rPr>
              <a:t>'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uits]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80" dirty="0">
                <a:latin typeface="Times New Roman"/>
                <a:cs typeface="Times New Roman"/>
              </a:rPr>
              <a:t>print(newlist)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['hello',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'hello',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'hello',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'hello',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'hello']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017" y="202819"/>
            <a:ext cx="3215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Sort</a:t>
            </a:r>
            <a:r>
              <a:rPr sz="3600" spc="-90" dirty="0"/>
              <a:t> </a:t>
            </a:r>
            <a:r>
              <a:rPr sz="3600" spc="-20" dirty="0"/>
              <a:t>Descending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7078345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sort </a:t>
            </a:r>
            <a:r>
              <a:rPr sz="2600" spc="-120" dirty="0">
                <a:latin typeface="Times New Roman"/>
                <a:cs typeface="Times New Roman"/>
              </a:rPr>
              <a:t>descending, </a:t>
            </a:r>
            <a:r>
              <a:rPr sz="2600" spc="-135" dirty="0">
                <a:latin typeface="Times New Roman"/>
                <a:cs typeface="Times New Roman"/>
              </a:rPr>
              <a:t>use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keyword </a:t>
            </a:r>
            <a:r>
              <a:rPr sz="2600" spc="-110" dirty="0">
                <a:latin typeface="Times New Roman"/>
                <a:cs typeface="Times New Roman"/>
              </a:rPr>
              <a:t>argument </a:t>
            </a:r>
            <a:r>
              <a:rPr sz="2600" spc="-105" dirty="0">
                <a:latin typeface="Times New Roman"/>
                <a:cs typeface="Times New Roman"/>
              </a:rPr>
              <a:t>reverse </a:t>
            </a:r>
            <a:r>
              <a:rPr sz="2600" spc="270" dirty="0">
                <a:latin typeface="Times New Roman"/>
                <a:cs typeface="Times New Roman"/>
              </a:rPr>
              <a:t>=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True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o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45" dirty="0">
                <a:latin typeface="Times New Roman"/>
                <a:cs typeface="Times New Roman"/>
              </a:rPr>
              <a:t>sc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40" dirty="0">
                <a:latin typeface="Times New Roman"/>
                <a:cs typeface="Times New Roman"/>
              </a:rPr>
              <a:t>in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 marR="95250">
              <a:lnSpc>
                <a:spcPct val="119200"/>
              </a:lnSpc>
              <a:spcBef>
                <a:spcPts val="5"/>
              </a:spcBef>
            </a:pP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["orange",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"mango",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"kiwi",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"pineapple",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"banana"]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list.sort(reverse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True)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['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inea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ple',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'ora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ge</a:t>
            </a:r>
            <a:r>
              <a:rPr sz="2600" spc="-60" dirty="0">
                <a:latin typeface="Times New Roman"/>
                <a:cs typeface="Times New Roman"/>
              </a:rPr>
              <a:t>'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'ma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40" dirty="0">
                <a:latin typeface="Times New Roman"/>
                <a:cs typeface="Times New Roman"/>
              </a:rPr>
              <a:t>'</a:t>
            </a:r>
            <a:r>
              <a:rPr sz="2600" spc="6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'kiw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'</a:t>
            </a:r>
            <a:r>
              <a:rPr sz="2600" spc="6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'ba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-100" dirty="0">
                <a:latin typeface="Times New Roman"/>
                <a:cs typeface="Times New Roman"/>
              </a:rPr>
              <a:t>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236" y="202819"/>
            <a:ext cx="504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Sort</a:t>
            </a:r>
            <a:r>
              <a:rPr sz="3600" spc="-45" dirty="0"/>
              <a:t> </a:t>
            </a:r>
            <a:r>
              <a:rPr sz="3600" spc="-25" dirty="0"/>
              <a:t>List</a:t>
            </a:r>
            <a:r>
              <a:rPr sz="3600" spc="-40" dirty="0"/>
              <a:t> </a:t>
            </a:r>
            <a:r>
              <a:rPr sz="3600" spc="-60" dirty="0"/>
              <a:t>Alphanumerically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47674"/>
            <a:ext cx="6987540" cy="51085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315595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objects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sort()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sort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alphanumerically,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ascending,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default: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o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al</a:t>
            </a:r>
            <a:r>
              <a:rPr sz="2600" spc="-185" dirty="0">
                <a:latin typeface="Times New Roman"/>
                <a:cs typeface="Times New Roman"/>
              </a:rPr>
              <a:t>p</a:t>
            </a:r>
            <a:r>
              <a:rPr sz="2600" spc="-165" dirty="0">
                <a:latin typeface="Times New Roman"/>
                <a:cs typeface="Times New Roman"/>
              </a:rPr>
              <a:t>ha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eti</a:t>
            </a:r>
            <a:r>
              <a:rPr sz="2600" spc="-114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70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y: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</a:pP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["orange",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"mango",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"kiwi",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"pineapple",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"banana"]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list.sort()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 marR="446405">
              <a:lnSpc>
                <a:spcPts val="3410"/>
              </a:lnSpc>
              <a:spcBef>
                <a:spcPts val="16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['banana',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'kiwi',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'mango',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'orange',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'pineapple']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35" dirty="0">
                <a:latin typeface="Times New Roman"/>
                <a:cs typeface="Times New Roman"/>
              </a:rPr>
              <a:t>o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me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45" dirty="0">
                <a:latin typeface="Times New Roman"/>
                <a:cs typeface="Times New Roman"/>
              </a:rPr>
              <a:t>ical</a:t>
            </a:r>
            <a:r>
              <a:rPr sz="2600" spc="-165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y: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[10</a:t>
            </a:r>
            <a:r>
              <a:rPr sz="2600" spc="-155" dirty="0">
                <a:latin typeface="Times New Roman"/>
                <a:cs typeface="Times New Roman"/>
              </a:rPr>
              <a:t>0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50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65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82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23]</a:t>
            </a:r>
            <a:endParaRPr sz="2600">
              <a:latin typeface="Times New Roman"/>
              <a:cs typeface="Times New Roman"/>
            </a:endParaRPr>
          </a:p>
          <a:p>
            <a:pPr marL="12700" marR="5810250">
              <a:lnSpc>
                <a:spcPts val="3410"/>
              </a:lnSpc>
              <a:spcBef>
                <a:spcPts val="160"/>
              </a:spcBef>
            </a:pPr>
            <a:r>
              <a:rPr sz="2600" spc="-50" dirty="0">
                <a:latin typeface="Times New Roman"/>
                <a:cs typeface="Times New Roman"/>
              </a:rPr>
              <a:t>list.sort()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</a:t>
            </a:r>
            <a:r>
              <a:rPr sz="2600" spc="-190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3,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6</a:t>
            </a:r>
            <a:r>
              <a:rPr sz="2600" spc="-125" dirty="0">
                <a:latin typeface="Times New Roman"/>
                <a:cs typeface="Times New Roman"/>
              </a:rPr>
              <a:t>5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8</a:t>
            </a:r>
            <a:r>
              <a:rPr sz="2600" spc="-125" dirty="0">
                <a:latin typeface="Times New Roman"/>
                <a:cs typeface="Times New Roman"/>
              </a:rPr>
              <a:t>2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10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820" y="202819"/>
            <a:ext cx="408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Case</a:t>
            </a:r>
            <a:r>
              <a:rPr sz="3600" spc="-75" dirty="0"/>
              <a:t> </a:t>
            </a:r>
            <a:r>
              <a:rPr sz="3600" spc="-15" dirty="0"/>
              <a:t>Insensitive</a:t>
            </a:r>
            <a:r>
              <a:rPr sz="3600" spc="-70" dirty="0"/>
              <a:t> </a:t>
            </a:r>
            <a:r>
              <a:rPr sz="3600" spc="10" dirty="0"/>
              <a:t>Sort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459345" cy="302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111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5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default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sort()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case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sensitive,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resulting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capital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letters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being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sorted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before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lower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case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letters: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720"/>
              </a:lnSpc>
              <a:spcBef>
                <a:spcPts val="22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sensitive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sorting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give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unexpected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result: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["banana",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"Orange",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"Kiwi",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"cherry"]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00"/>
              </a:lnSpc>
            </a:pPr>
            <a:r>
              <a:rPr sz="2600" spc="-55" dirty="0">
                <a:latin typeface="Times New Roman"/>
                <a:cs typeface="Times New Roman"/>
              </a:rPr>
              <a:t>list.sort()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['Kiwi',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'Orange',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'cherry']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053" y="202819"/>
            <a:ext cx="2637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Join</a:t>
            </a:r>
            <a:r>
              <a:rPr sz="3600" spc="-80" dirty="0"/>
              <a:t> </a:t>
            </a:r>
            <a:r>
              <a:rPr sz="3600" spc="-145" dirty="0"/>
              <a:t>Two</a:t>
            </a:r>
            <a:r>
              <a:rPr sz="3600" spc="-70" dirty="0"/>
              <a:t> </a:t>
            </a:r>
            <a:r>
              <a:rPr sz="3600" spc="-10" dirty="0"/>
              <a:t>Lists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01370"/>
            <a:ext cx="7596505" cy="55346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-190" dirty="0">
                <a:latin typeface="Times New Roman"/>
                <a:cs typeface="Times New Roman"/>
              </a:rPr>
              <a:t>e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0" dirty="0">
                <a:latin typeface="Times New Roman"/>
                <a:cs typeface="Times New Roman"/>
              </a:rPr>
              <a:t>eral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w</a:t>
            </a:r>
            <a:r>
              <a:rPr sz="2400" spc="-275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ys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jo</a:t>
            </a:r>
            <a:r>
              <a:rPr sz="2400" spc="-40" dirty="0">
                <a:latin typeface="Times New Roman"/>
                <a:cs typeface="Times New Roman"/>
              </a:rPr>
              <a:t>in,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</a:t>
            </a:r>
            <a:r>
              <a:rPr sz="2400" spc="-120" dirty="0">
                <a:latin typeface="Times New Roman"/>
                <a:cs typeface="Times New Roman"/>
              </a:rPr>
              <a:t>o</a:t>
            </a:r>
            <a:r>
              <a:rPr sz="2400" spc="-150" dirty="0">
                <a:latin typeface="Times New Roman"/>
                <a:cs typeface="Times New Roman"/>
              </a:rPr>
              <a:t>nc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ten</a:t>
            </a:r>
            <a:r>
              <a:rPr sz="2400" spc="-1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w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mo</a:t>
            </a:r>
            <a:r>
              <a:rPr sz="2400" spc="-60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ts </a:t>
            </a:r>
            <a:r>
              <a:rPr sz="2400" spc="-90" dirty="0">
                <a:latin typeface="Times New Roman"/>
                <a:cs typeface="Times New Roman"/>
              </a:rPr>
              <a:t>in  </a:t>
            </a:r>
            <a:r>
              <a:rPr sz="2400" spc="-80" dirty="0">
                <a:latin typeface="Times New Roman"/>
                <a:cs typeface="Times New Roman"/>
              </a:rPr>
              <a:t>Python.</a:t>
            </a:r>
            <a:endParaRPr sz="2400">
              <a:latin typeface="Times New Roman"/>
              <a:cs typeface="Times New Roman"/>
            </a:endParaRPr>
          </a:p>
          <a:p>
            <a:pPr marL="12700" marR="1609725">
              <a:lnSpc>
                <a:spcPts val="3190"/>
              </a:lnSpc>
              <a:spcBef>
                <a:spcPts val="1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45" dirty="0">
                <a:latin typeface="Times New Roman"/>
                <a:cs typeface="Times New Roman"/>
              </a:rPr>
              <a:t>On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easiest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w</a:t>
            </a:r>
            <a:r>
              <a:rPr sz="2400" spc="-275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ys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b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usi</a:t>
            </a:r>
            <a:r>
              <a:rPr sz="2400" spc="-150" dirty="0">
                <a:latin typeface="Times New Roman"/>
                <a:cs typeface="Times New Roman"/>
              </a:rPr>
              <a:t>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er</a:t>
            </a:r>
            <a:r>
              <a:rPr sz="2400" spc="-12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190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.  </a:t>
            </a:r>
            <a:r>
              <a:rPr sz="2400" spc="-114" dirty="0">
                <a:latin typeface="Times New Roman"/>
                <a:cs typeface="Times New Roman"/>
              </a:rPr>
              <a:t>Example: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J</a:t>
            </a:r>
            <a:r>
              <a:rPr sz="2400" spc="-110" dirty="0">
                <a:latin typeface="Times New Roman"/>
                <a:cs typeface="Times New Roman"/>
              </a:rPr>
              <a:t>oin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55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t:</a:t>
            </a:r>
            <a:endParaRPr sz="2400">
              <a:latin typeface="Times New Roman"/>
              <a:cs typeface="Times New Roman"/>
            </a:endParaRPr>
          </a:p>
          <a:p>
            <a:pPr marL="286385" marR="4936490">
              <a:lnSpc>
                <a:spcPts val="2590"/>
              </a:lnSpc>
              <a:spcBef>
                <a:spcPts val="484"/>
              </a:spcBef>
            </a:pP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t1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["a",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"b",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"c</a:t>
            </a:r>
            <a:r>
              <a:rPr sz="2400" spc="-45" dirty="0">
                <a:latin typeface="Times New Roman"/>
                <a:cs typeface="Times New Roman"/>
              </a:rPr>
              <a:t>"</a:t>
            </a:r>
            <a:r>
              <a:rPr sz="2400" spc="-150" dirty="0">
                <a:latin typeface="Times New Roman"/>
                <a:cs typeface="Times New Roman"/>
              </a:rPr>
              <a:t>] 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t2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[1,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 marL="286385" marR="5222875">
              <a:lnSpc>
                <a:spcPts val="259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t3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list</a:t>
            </a:r>
            <a:r>
              <a:rPr sz="2400" spc="-135" dirty="0">
                <a:latin typeface="Times New Roman"/>
                <a:cs typeface="Times New Roman"/>
              </a:rPr>
              <a:t>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list2  </a:t>
            </a:r>
            <a:r>
              <a:rPr sz="2400" spc="-65" dirty="0">
                <a:latin typeface="Times New Roman"/>
                <a:cs typeface="Times New Roman"/>
              </a:rPr>
              <a:t>print(list3)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['a',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'b'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'c'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286385" marR="353060" indent="-274320">
              <a:lnSpc>
                <a:spcPct val="110800"/>
              </a:lnSpc>
            </a:pPr>
            <a:r>
              <a:rPr sz="2400" spc="-114" dirty="0">
                <a:latin typeface="Times New Roman"/>
                <a:cs typeface="Times New Roman"/>
              </a:rPr>
              <a:t>Example: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Use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extend()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method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add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list2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list1: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list</a:t>
            </a:r>
            <a:r>
              <a:rPr sz="2400" spc="-135" dirty="0">
                <a:latin typeface="Times New Roman"/>
                <a:cs typeface="Times New Roman"/>
              </a:rPr>
              <a:t>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[</a:t>
            </a:r>
            <a:r>
              <a:rPr sz="2400" spc="-30" dirty="0">
                <a:latin typeface="Times New Roman"/>
                <a:cs typeface="Times New Roman"/>
              </a:rPr>
              <a:t>"a"</a:t>
            </a:r>
            <a:r>
              <a:rPr sz="2400" spc="-15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"b"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"c"]</a:t>
            </a:r>
            <a:endParaRPr sz="2400">
              <a:latin typeface="Times New Roman"/>
              <a:cs typeface="Times New Roman"/>
            </a:endParaRPr>
          </a:p>
          <a:p>
            <a:pPr marL="286385" marR="5332095">
              <a:lnSpc>
                <a:spcPts val="2590"/>
              </a:lnSpc>
              <a:spcBef>
                <a:spcPts val="45"/>
              </a:spcBef>
            </a:pP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t2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[1,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3] 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t2.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xtend</a:t>
            </a:r>
            <a:r>
              <a:rPr sz="2400" spc="-90" dirty="0">
                <a:latin typeface="Times New Roman"/>
                <a:cs typeface="Times New Roman"/>
              </a:rPr>
              <a:t>(li</a:t>
            </a:r>
            <a:r>
              <a:rPr sz="2400" spc="-70" dirty="0">
                <a:latin typeface="Times New Roman"/>
                <a:cs typeface="Times New Roman"/>
              </a:rPr>
              <a:t>st1)  </a:t>
            </a:r>
            <a:r>
              <a:rPr sz="2400" spc="-65" dirty="0">
                <a:latin typeface="Times New Roman"/>
                <a:cs typeface="Times New Roman"/>
              </a:rPr>
              <a:t>print(list2)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990" y="81483"/>
            <a:ext cx="2240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List</a:t>
            </a:r>
            <a:r>
              <a:rPr sz="3200" spc="-80" dirty="0"/>
              <a:t> </a:t>
            </a:r>
            <a:r>
              <a:rPr sz="3200" spc="-10" dirty="0"/>
              <a:t>Methods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444" y="748030"/>
            <a:ext cx="75215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methods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lists.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0" y="1289050"/>
          <a:ext cx="9138285" cy="5562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2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7896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749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append()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dds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749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clear()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Rem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om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621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114" dirty="0">
                          <a:latin typeface="Times New Roman"/>
                          <a:cs typeface="Times New Roman"/>
                        </a:rPr>
                        <a:t>copy()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Retu</a:t>
                      </a:r>
                      <a:r>
                        <a:rPr sz="2400" spc="7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7161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extend()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5549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4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(or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8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iterable),</a:t>
                      </a: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4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insert()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dds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sition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1748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pop()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Rem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ecified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position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1749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remove()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Rem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ith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ecified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1723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reverse()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ses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5577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sort()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2400" spc="8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534" y="202819"/>
            <a:ext cx="105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/>
              <a:t>T</a:t>
            </a:r>
            <a:r>
              <a:rPr sz="3600" spc="-5" dirty="0"/>
              <a:t>u</a:t>
            </a:r>
            <a:r>
              <a:rPr sz="3600" spc="5" dirty="0"/>
              <a:t>p</a:t>
            </a:r>
            <a:r>
              <a:rPr sz="3600" spc="-50" dirty="0"/>
              <a:t>l</a:t>
            </a:r>
            <a:r>
              <a:rPr sz="3600" spc="-15" dirty="0"/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48639"/>
            <a:ext cx="7564755" cy="5391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Tuples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store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  <a:p>
            <a:pPr marL="286385" marR="17462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5" dirty="0">
                <a:latin typeface="Times New Roman"/>
                <a:cs typeface="Times New Roman"/>
              </a:rPr>
              <a:t>Tuple is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10" dirty="0">
                <a:latin typeface="Times New Roman"/>
                <a:cs typeface="Times New Roman"/>
              </a:rPr>
              <a:t>4 </a:t>
            </a:r>
            <a:r>
              <a:rPr sz="2600" spc="-95" dirty="0">
                <a:latin typeface="Times New Roman"/>
                <a:cs typeface="Times New Roman"/>
              </a:rPr>
              <a:t>built-in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25" dirty="0">
                <a:latin typeface="Times New Roman"/>
                <a:cs typeface="Times New Roman"/>
              </a:rPr>
              <a:t>types </a:t>
            </a:r>
            <a:r>
              <a:rPr sz="2600" spc="-120" dirty="0">
                <a:latin typeface="Times New Roman"/>
                <a:cs typeface="Times New Roman"/>
              </a:rPr>
              <a:t>in Python </a:t>
            </a:r>
            <a:r>
              <a:rPr sz="2600" spc="-130" dirty="0">
                <a:latin typeface="Times New Roman"/>
                <a:cs typeface="Times New Roman"/>
              </a:rPr>
              <a:t>used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store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collections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85" dirty="0">
                <a:latin typeface="Times New Roman"/>
                <a:cs typeface="Times New Roman"/>
              </a:rPr>
              <a:t>data,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5" dirty="0">
                <a:latin typeface="Times New Roman"/>
                <a:cs typeface="Times New Roman"/>
              </a:rPr>
              <a:t>other </a:t>
            </a:r>
            <a:r>
              <a:rPr sz="2600" spc="-110" dirty="0">
                <a:latin typeface="Times New Roman"/>
                <a:cs typeface="Times New Roman"/>
              </a:rPr>
              <a:t>3 </a:t>
            </a:r>
            <a:r>
              <a:rPr sz="2600" spc="-105" dirty="0">
                <a:latin typeface="Times New Roman"/>
                <a:cs typeface="Times New Roman"/>
              </a:rPr>
              <a:t>are </a:t>
            </a:r>
            <a:r>
              <a:rPr sz="2600" spc="-95" dirty="0">
                <a:latin typeface="Times New Roman"/>
                <a:cs typeface="Times New Roman"/>
              </a:rPr>
              <a:t>List, </a:t>
            </a:r>
            <a:r>
              <a:rPr sz="2600" spc="-80" dirty="0">
                <a:latin typeface="Times New Roman"/>
                <a:cs typeface="Times New Roman"/>
              </a:rPr>
              <a:t>Set,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14" dirty="0">
                <a:latin typeface="Times New Roman"/>
                <a:cs typeface="Times New Roman"/>
              </a:rPr>
              <a:t>Dictionary,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qua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05" dirty="0">
                <a:latin typeface="Times New Roman"/>
                <a:cs typeface="Times New Roman"/>
              </a:rPr>
              <a:t>ities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80" dirty="0">
                <a:latin typeface="Times New Roman"/>
                <a:cs typeface="Times New Roman"/>
              </a:rPr>
              <a:t>sag</a:t>
            </a:r>
            <a:r>
              <a:rPr sz="2600" spc="-24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collection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ordered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unchangeable</a:t>
            </a:r>
            <a:r>
              <a:rPr sz="2600" spc="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w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itten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bra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85" dirty="0">
                <a:latin typeface="Times New Roman"/>
                <a:cs typeface="Times New Roman"/>
              </a:rPr>
              <a:t>et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70" dirty="0">
                <a:latin typeface="Times New Roman"/>
                <a:cs typeface="Times New Roman"/>
              </a:rPr>
              <a:t>Tuple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Items</a:t>
            </a:r>
            <a:endParaRPr sz="2600">
              <a:latin typeface="Times New Roman"/>
              <a:cs typeface="Times New Roman"/>
            </a:endParaRPr>
          </a:p>
          <a:p>
            <a:pPr marL="286385" marR="217804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5" dirty="0">
                <a:latin typeface="Times New Roman"/>
                <a:cs typeface="Times New Roman"/>
              </a:rPr>
              <a:t>Tuple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ordered,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unchangeable,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allow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duplicate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values.</a:t>
            </a:r>
            <a:endParaRPr sz="2600">
              <a:latin typeface="Times New Roman"/>
              <a:cs typeface="Times New Roman"/>
            </a:endParaRPr>
          </a:p>
          <a:p>
            <a:pPr marL="286385" marR="60261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5" dirty="0">
                <a:latin typeface="Times New Roman"/>
                <a:cs typeface="Times New Roman"/>
              </a:rPr>
              <a:t>Tuple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indexed,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first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[0],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nd</a:t>
            </a:r>
            <a:r>
              <a:rPr sz="2600" spc="-85" dirty="0">
                <a:latin typeface="Times New Roman"/>
                <a:cs typeface="Times New Roman"/>
              </a:rPr>
              <a:t> item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[1</a:t>
            </a:r>
            <a:r>
              <a:rPr sz="2600" spc="-140" dirty="0">
                <a:latin typeface="Times New Roman"/>
                <a:cs typeface="Times New Roman"/>
              </a:rPr>
              <a:t>]</a:t>
            </a:r>
            <a:r>
              <a:rPr sz="2600" spc="-70" dirty="0">
                <a:latin typeface="Times New Roman"/>
                <a:cs typeface="Times New Roman"/>
              </a:rPr>
              <a:t> et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505700" cy="53917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25" dirty="0">
                <a:latin typeface="Times New Roman"/>
                <a:cs typeface="Times New Roman"/>
              </a:rPr>
              <a:t>Ordered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say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tuples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ordered,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means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order,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that</a:t>
            </a:r>
            <a:r>
              <a:rPr sz="2600" spc="-55" dirty="0">
                <a:latin typeface="Times New Roman"/>
                <a:cs typeface="Times New Roman"/>
              </a:rPr>
              <a:t> order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change.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5" dirty="0">
                <a:latin typeface="Times New Roman"/>
                <a:cs typeface="Times New Roman"/>
              </a:rPr>
              <a:t>Unchangeable</a:t>
            </a:r>
            <a:endParaRPr sz="2600">
              <a:latin typeface="Times New Roman"/>
              <a:cs typeface="Times New Roman"/>
            </a:endParaRPr>
          </a:p>
          <a:p>
            <a:pPr marL="286385" marR="36576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Tuples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unchangeable,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change,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af</a:t>
            </a:r>
            <a:r>
              <a:rPr sz="2600" spc="-11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been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d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10" dirty="0">
                <a:latin typeface="Times New Roman"/>
                <a:cs typeface="Times New Roman"/>
              </a:rPr>
              <a:t>Allow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Duplicates</a:t>
            </a:r>
            <a:endParaRPr sz="2600">
              <a:latin typeface="Times New Roman"/>
              <a:cs typeface="Times New Roman"/>
            </a:endParaRPr>
          </a:p>
          <a:p>
            <a:pPr marL="286385" marR="406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Since </a:t>
            </a:r>
            <a:r>
              <a:rPr sz="2600" spc="-80" dirty="0">
                <a:latin typeface="Times New Roman"/>
                <a:cs typeface="Times New Roman"/>
              </a:rPr>
              <a:t>tuple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90" dirty="0">
                <a:latin typeface="Times New Roman"/>
                <a:cs typeface="Times New Roman"/>
              </a:rPr>
              <a:t>indexed, </a:t>
            </a:r>
            <a:r>
              <a:rPr sz="2600" spc="-100" dirty="0">
                <a:latin typeface="Times New Roman"/>
                <a:cs typeface="Times New Roman"/>
              </a:rPr>
              <a:t>tuples </a:t>
            </a:r>
            <a:r>
              <a:rPr sz="2600" spc="-155" dirty="0">
                <a:latin typeface="Times New Roman"/>
                <a:cs typeface="Times New Roman"/>
              </a:rPr>
              <a:t>can </a:t>
            </a:r>
            <a:r>
              <a:rPr sz="2600" spc="-200" dirty="0">
                <a:latin typeface="Times New Roman"/>
                <a:cs typeface="Times New Roman"/>
              </a:rPr>
              <a:t>have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items </a:t>
            </a:r>
            <a:r>
              <a:rPr sz="2600" spc="-95" dirty="0">
                <a:latin typeface="Times New Roman"/>
                <a:cs typeface="Times New Roman"/>
              </a:rPr>
              <a:t>with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65" dirty="0">
                <a:latin typeface="Times New Roman"/>
                <a:cs typeface="Times New Roman"/>
              </a:rPr>
              <a:t>same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70" dirty="0">
                <a:latin typeface="Times New Roman"/>
                <a:cs typeface="Times New Roman"/>
              </a:rPr>
              <a:t>Tuple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Length</a:t>
            </a:r>
            <a:endParaRPr sz="2600">
              <a:latin typeface="Times New Roman"/>
              <a:cs typeface="Times New Roman"/>
            </a:endParaRPr>
          </a:p>
          <a:p>
            <a:pPr marL="286385" marR="17145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min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h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has,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use 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len()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584440" cy="61080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110" dirty="0">
                <a:latin typeface="Times New Roman"/>
                <a:cs typeface="Times New Roman"/>
              </a:rPr>
              <a:t>Cre</a:t>
            </a:r>
            <a:r>
              <a:rPr sz="2600" b="1" spc="-130" dirty="0">
                <a:latin typeface="Times New Roman"/>
                <a:cs typeface="Times New Roman"/>
              </a:rPr>
              <a:t>a</a:t>
            </a:r>
            <a:r>
              <a:rPr sz="2600" b="1" spc="35" dirty="0">
                <a:latin typeface="Times New Roman"/>
                <a:cs typeface="Times New Roman"/>
              </a:rPr>
              <a:t>t</a:t>
            </a:r>
            <a:r>
              <a:rPr sz="2600" b="1" spc="55" dirty="0">
                <a:latin typeface="Times New Roman"/>
                <a:cs typeface="Times New Roman"/>
              </a:rPr>
              <a:t>e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390" dirty="0">
                <a:latin typeface="Times New Roman"/>
                <a:cs typeface="Times New Roman"/>
              </a:rPr>
              <a:t> </a:t>
            </a:r>
            <a:r>
              <a:rPr sz="2600" b="1" spc="-215" dirty="0">
                <a:latin typeface="Times New Roman"/>
                <a:cs typeface="Times New Roman"/>
              </a:rPr>
              <a:t>W</a:t>
            </a:r>
            <a:r>
              <a:rPr sz="2600" b="1" spc="30" dirty="0">
                <a:latin typeface="Times New Roman"/>
                <a:cs typeface="Times New Roman"/>
              </a:rPr>
              <a:t>ith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On</a:t>
            </a:r>
            <a:r>
              <a:rPr sz="2600" b="1" spc="-15" dirty="0">
                <a:latin typeface="Times New Roman"/>
                <a:cs typeface="Times New Roman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Item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150" dirty="0">
                <a:latin typeface="Times New Roman"/>
                <a:cs typeface="Times New Roman"/>
              </a:rPr>
              <a:t>only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45" dirty="0">
                <a:latin typeface="Times New Roman"/>
                <a:cs typeface="Times New Roman"/>
              </a:rPr>
              <a:t>item,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204" dirty="0">
                <a:latin typeface="Times New Roman"/>
                <a:cs typeface="Times New Roman"/>
              </a:rPr>
              <a:t>have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45" dirty="0">
                <a:latin typeface="Times New Roman"/>
                <a:cs typeface="Times New Roman"/>
              </a:rPr>
              <a:t>add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comma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after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item,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otherwise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not </a:t>
            </a:r>
            <a:r>
              <a:rPr sz="2600" spc="-130" dirty="0">
                <a:latin typeface="Times New Roman"/>
                <a:cs typeface="Times New Roman"/>
              </a:rPr>
              <a:t>recognize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tuple,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remember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commma:</a:t>
            </a:r>
            <a:endParaRPr sz="2600">
              <a:latin typeface="Times New Roman"/>
              <a:cs typeface="Times New Roman"/>
            </a:endParaRPr>
          </a:p>
          <a:p>
            <a:pPr marL="286385" marR="50984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le",)  </a:t>
            </a:r>
            <a:r>
              <a:rPr sz="2600" spc="-70" dirty="0">
                <a:latin typeface="Times New Roman"/>
                <a:cs typeface="Times New Roman"/>
              </a:rPr>
              <a:t>print(type(tuple))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286385" marR="5046980">
              <a:lnSpc>
                <a:spcPct val="100000"/>
              </a:lnSpc>
            </a:pPr>
            <a:r>
              <a:rPr sz="2600" spc="100" dirty="0">
                <a:latin typeface="Times New Roman"/>
                <a:cs typeface="Times New Roman"/>
              </a:rPr>
              <a:t>#N</a:t>
            </a:r>
            <a:r>
              <a:rPr sz="2600" spc="2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85" dirty="0">
                <a:latin typeface="Times New Roman"/>
                <a:cs typeface="Times New Roman"/>
              </a:rPr>
              <a:t>ple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le")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int(t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75" dirty="0">
                <a:latin typeface="Times New Roman"/>
                <a:cs typeface="Times New Roman"/>
              </a:rPr>
              <a:t>e(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&lt;class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'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130" dirty="0">
                <a:latin typeface="Times New Roman"/>
                <a:cs typeface="Times New Roman"/>
              </a:rPr>
              <a:t>'&gt;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&lt;class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'</a:t>
            </a:r>
            <a:r>
              <a:rPr sz="2600" spc="-45" dirty="0">
                <a:latin typeface="Times New Roman"/>
                <a:cs typeface="Times New Roman"/>
              </a:rPr>
              <a:t>str</a:t>
            </a:r>
            <a:r>
              <a:rPr sz="2600" spc="130" dirty="0">
                <a:latin typeface="Times New Roman"/>
                <a:cs typeface="Times New Roman"/>
              </a:rPr>
              <a:t>'&gt;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7143</Words>
  <Application>Microsoft Office PowerPoint</Application>
  <PresentationFormat>On-screen Show (4:3)</PresentationFormat>
  <Paragraphs>1003</Paragraphs>
  <Slides>110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1" baseType="lpstr">
      <vt:lpstr>Office Theme</vt:lpstr>
      <vt:lpstr>UNIT-1: INTRODUCTION</vt:lpstr>
      <vt:lpstr>FEATURES OF PYTHON</vt:lpstr>
      <vt:lpstr>Why Python?</vt:lpstr>
      <vt:lpstr>What can Python do?</vt:lpstr>
      <vt:lpstr>Example</vt:lpstr>
      <vt:lpstr>PYTHON ARCHITECTURE</vt:lpstr>
      <vt:lpstr>Python Architecture</vt:lpstr>
      <vt:lpstr>Tasks of Python interpreter to execute  a Python program :</vt:lpstr>
      <vt:lpstr>Python Indentation</vt:lpstr>
      <vt:lpstr>Python Indentation</vt:lpstr>
      <vt:lpstr>Python Indentation</vt:lpstr>
      <vt:lpstr>Python Variables</vt:lpstr>
      <vt:lpstr>Comments Python has commenting capability for the  purpose of in-code documentation.</vt:lpstr>
      <vt:lpstr>Exercise</vt:lpstr>
      <vt:lpstr>Get the type of a variable</vt:lpstr>
      <vt:lpstr>Case-Sensitive</vt:lpstr>
      <vt:lpstr>Python - Variable Names</vt:lpstr>
      <vt:lpstr>Multi Words Variable Names</vt:lpstr>
      <vt:lpstr>Python Variables - Assign Multiple Values</vt:lpstr>
      <vt:lpstr>One Value to Multiple Variables</vt:lpstr>
      <vt:lpstr>Unpack a Collection</vt:lpstr>
      <vt:lpstr>Python - Output Variables</vt:lpstr>
      <vt:lpstr>Python - Output Variables</vt:lpstr>
      <vt:lpstr>If you try to combine a string and a number,  Python will give you an error.</vt:lpstr>
      <vt:lpstr>PYTHON DATATYPES</vt:lpstr>
      <vt:lpstr>Setting the Data Type In Python, the data type is set when you assign  a value to a variable.</vt:lpstr>
      <vt:lpstr>Setting the Specific Data Type</vt:lpstr>
      <vt:lpstr>Python Numbers</vt:lpstr>
      <vt:lpstr>Python Numbers</vt:lpstr>
      <vt:lpstr>Type Conversion</vt:lpstr>
      <vt:lpstr>Random Number</vt:lpstr>
      <vt:lpstr>Python-Strings</vt:lpstr>
      <vt:lpstr>Strings are Arrays</vt:lpstr>
      <vt:lpstr>String Length</vt:lpstr>
      <vt:lpstr>Python - Slicing Strings</vt:lpstr>
      <vt:lpstr>Slice From the Start</vt:lpstr>
      <vt:lpstr>Negative Indexing</vt:lpstr>
      <vt:lpstr>Python - Modify Strings</vt:lpstr>
      <vt:lpstr>Remove Whitespace</vt:lpstr>
      <vt:lpstr>Python - String Concatenation</vt:lpstr>
      <vt:lpstr>String Format</vt:lpstr>
      <vt:lpstr>Python Operators</vt:lpstr>
      <vt:lpstr>Python Arithmetic Operators</vt:lpstr>
      <vt:lpstr>Python Assignment Operators</vt:lpstr>
      <vt:lpstr>Python Comparison Operators</vt:lpstr>
      <vt:lpstr>Python Logical Operators</vt:lpstr>
      <vt:lpstr>PYTHON-CONDITIONAL STATEMENTS</vt:lpstr>
      <vt:lpstr>PowerPoint Presentation</vt:lpstr>
      <vt:lpstr>Else:</vt:lpstr>
      <vt:lpstr>PowerPoint Presentation</vt:lpstr>
      <vt:lpstr>PowerPoint Presentation</vt:lpstr>
      <vt:lpstr>PowerPoint Presentation</vt:lpstr>
      <vt:lpstr>Nested If</vt:lpstr>
      <vt:lpstr>Python Loops</vt:lpstr>
      <vt:lpstr>PowerPoint Presentation</vt:lpstr>
      <vt:lpstr>PowerPoint Presentation</vt:lpstr>
      <vt:lpstr>PowerPoint Presentation</vt:lpstr>
      <vt:lpstr>Python For Loops</vt:lpstr>
      <vt:lpstr>Looping Through a String</vt:lpstr>
      <vt:lpstr>The break Statement in for loop</vt:lpstr>
      <vt:lpstr>PowerPoint Presentation</vt:lpstr>
      <vt:lpstr>The continue Statement with for loop</vt:lpstr>
      <vt:lpstr>The range() Function</vt:lpstr>
      <vt:lpstr>PowerPoint Presentation</vt:lpstr>
      <vt:lpstr>PowerPoint Presentation</vt:lpstr>
      <vt:lpstr>Else in For Loop</vt:lpstr>
      <vt:lpstr>PowerPoint Presentation</vt:lpstr>
      <vt:lpstr>Nested for Loops</vt:lpstr>
      <vt:lpstr>The pass Statement</vt:lpstr>
      <vt:lpstr>Python Lists</vt:lpstr>
      <vt:lpstr>List Items</vt:lpstr>
      <vt:lpstr>PowerPoint Presentation</vt:lpstr>
      <vt:lpstr>List Items - Data Types</vt:lpstr>
      <vt:lpstr>Python Collections (Arrays)</vt:lpstr>
      <vt:lpstr>Python - Access List Items</vt:lpstr>
      <vt:lpstr>Python - Change List Items</vt:lpstr>
      <vt:lpstr>Change a Range of Item Values</vt:lpstr>
      <vt:lpstr>PowerPoint Presentation</vt:lpstr>
      <vt:lpstr>PowerPoint Presentation</vt:lpstr>
      <vt:lpstr>Insert Items</vt:lpstr>
      <vt:lpstr>Append Items</vt:lpstr>
      <vt:lpstr>Extend List</vt:lpstr>
      <vt:lpstr>Add Any Iterable</vt:lpstr>
      <vt:lpstr>Python - Remove List Items</vt:lpstr>
      <vt:lpstr>PowerPoint Presentation</vt:lpstr>
      <vt:lpstr>PowerPoint Presentation</vt:lpstr>
      <vt:lpstr>Loop Through a List</vt:lpstr>
      <vt:lpstr>Loop Through the Index Numbers</vt:lpstr>
      <vt:lpstr>Using a While Loop</vt:lpstr>
      <vt:lpstr>List Comprehension</vt:lpstr>
      <vt:lpstr>PowerPoint Presentation</vt:lpstr>
      <vt:lpstr>Sort Descending</vt:lpstr>
      <vt:lpstr>Sort List Alphanumerically</vt:lpstr>
      <vt:lpstr>Case Insensitive Sort</vt:lpstr>
      <vt:lpstr>Join Two Lists</vt:lpstr>
      <vt:lpstr>List Methods</vt:lpstr>
      <vt:lpstr>Tuple</vt:lpstr>
      <vt:lpstr>PowerPoint Presentation</vt:lpstr>
      <vt:lpstr>PowerPoint Presentation</vt:lpstr>
      <vt:lpstr>Tuple Items -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ANALYSIS OF ALGORITHMS SUB CODE: MCA-172</dc:title>
  <dc:creator>COMPAQ</dc:creator>
  <cp:lastModifiedBy>Admin</cp:lastModifiedBy>
  <cp:revision>7</cp:revision>
  <dcterms:created xsi:type="dcterms:W3CDTF">2021-08-16T02:24:23Z</dcterms:created>
  <dcterms:modified xsi:type="dcterms:W3CDTF">2023-12-09T07:21:17Z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2021-08-16T00:00:00Z</vt:filetime>
  </property>
</Properties>
</file>