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7" r:id="rId6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1525" y="414273"/>
            <a:ext cx="606094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9210" y="1512188"/>
            <a:ext cx="6945579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582" y="385317"/>
            <a:ext cx="70878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UNIT-2:</a:t>
            </a:r>
            <a:endParaRPr sz="3600"/>
          </a:p>
          <a:p>
            <a:pPr algn="ctr">
              <a:lnSpc>
                <a:spcPct val="100000"/>
              </a:lnSpc>
            </a:pPr>
            <a:r>
              <a:rPr sz="3600" spc="-35" dirty="0"/>
              <a:t>Dictionary,</a:t>
            </a:r>
            <a:r>
              <a:rPr sz="3600" spc="-45" dirty="0"/>
              <a:t> </a:t>
            </a:r>
            <a:r>
              <a:rPr sz="3600" spc="-25" dirty="0"/>
              <a:t>Functions</a:t>
            </a:r>
            <a:r>
              <a:rPr sz="3600" spc="-40" dirty="0"/>
              <a:t> </a:t>
            </a:r>
            <a:r>
              <a:rPr sz="3600" spc="-15" dirty="0"/>
              <a:t>and</a:t>
            </a:r>
            <a:r>
              <a:rPr sz="3600" spc="-30" dirty="0"/>
              <a:t> </a:t>
            </a:r>
            <a:r>
              <a:rPr sz="3600" spc="-20" dirty="0"/>
              <a:t>Exceptions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85390"/>
            <a:ext cx="7922895" cy="39084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3200" b="1" spc="10" dirty="0">
                <a:latin typeface="Times New Roman"/>
                <a:cs typeface="Times New Roman"/>
              </a:rPr>
              <a:t>Dictionary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5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20" dirty="0">
                <a:latin typeface="Times New Roman"/>
                <a:cs typeface="Times New Roman"/>
              </a:rPr>
              <a:t>Dictionaries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are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used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store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data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values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key:value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pairs.</a:t>
            </a:r>
            <a:endParaRPr sz="2800">
              <a:latin typeface="Times New Roman"/>
              <a:cs typeface="Times New Roman"/>
            </a:endParaRPr>
          </a:p>
          <a:p>
            <a:pPr marL="286385" marR="26797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365" dirty="0">
                <a:latin typeface="Times New Roman"/>
                <a:cs typeface="Times New Roman"/>
              </a:rPr>
              <a:t>A</a:t>
            </a:r>
            <a:r>
              <a:rPr sz="2800" spc="-36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dictionary </a:t>
            </a:r>
            <a:r>
              <a:rPr sz="2800" spc="-180" dirty="0">
                <a:latin typeface="Times New Roman"/>
                <a:cs typeface="Times New Roman"/>
              </a:rPr>
              <a:t>is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collection </a:t>
            </a:r>
            <a:r>
              <a:rPr sz="2800" spc="-155" dirty="0">
                <a:latin typeface="Times New Roman"/>
                <a:cs typeface="Times New Roman"/>
              </a:rPr>
              <a:t>which </a:t>
            </a:r>
            <a:r>
              <a:rPr sz="2800" spc="-185" dirty="0">
                <a:latin typeface="Times New Roman"/>
                <a:cs typeface="Times New Roman"/>
              </a:rPr>
              <a:t>is </a:t>
            </a:r>
            <a:r>
              <a:rPr sz="2800" spc="-60" dirty="0">
                <a:latin typeface="Times New Roman"/>
                <a:cs typeface="Times New Roman"/>
              </a:rPr>
              <a:t>ordered*, </a:t>
            </a:r>
            <a:r>
              <a:rPr sz="2800" spc="-165" dirty="0">
                <a:latin typeface="Times New Roman"/>
                <a:cs typeface="Times New Roman"/>
              </a:rPr>
              <a:t>changeable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an</a:t>
            </a:r>
            <a:r>
              <a:rPr sz="2800" spc="-160" dirty="0">
                <a:latin typeface="Times New Roman"/>
                <a:cs typeface="Times New Roman"/>
              </a:rPr>
              <a:t>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do</a:t>
            </a:r>
            <a:r>
              <a:rPr sz="2800" spc="-105" dirty="0">
                <a:latin typeface="Times New Roman"/>
                <a:cs typeface="Times New Roman"/>
              </a:rPr>
              <a:t>e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not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all</a:t>
            </a:r>
            <a:r>
              <a:rPr sz="2800" spc="-265" dirty="0">
                <a:latin typeface="Times New Roman"/>
                <a:cs typeface="Times New Roman"/>
              </a:rPr>
              <a:t>o</a:t>
            </a:r>
            <a:r>
              <a:rPr sz="2800" spc="-160" dirty="0">
                <a:latin typeface="Times New Roman"/>
                <a:cs typeface="Times New Roman"/>
              </a:rPr>
              <a:t>w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du</a:t>
            </a:r>
            <a:r>
              <a:rPr sz="2800" spc="-114" dirty="0">
                <a:latin typeface="Times New Roman"/>
                <a:cs typeface="Times New Roman"/>
              </a:rPr>
              <a:t>p</a:t>
            </a:r>
            <a:r>
              <a:rPr sz="2800" spc="-155" dirty="0">
                <a:latin typeface="Times New Roman"/>
                <a:cs typeface="Times New Roman"/>
              </a:rPr>
              <a:t>lic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95" dirty="0">
                <a:latin typeface="Times New Roman"/>
                <a:cs typeface="Times New Roman"/>
              </a:rPr>
              <a:t>te</a:t>
            </a:r>
            <a:r>
              <a:rPr sz="2800" spc="-160" dirty="0">
                <a:latin typeface="Times New Roman"/>
                <a:cs typeface="Times New Roman"/>
              </a:rPr>
              <a:t>s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86385" marR="262890" indent="-274320">
              <a:lnSpc>
                <a:spcPct val="100000"/>
              </a:lnSpc>
              <a:spcBef>
                <a:spcPts val="600"/>
              </a:spcBef>
            </a:pPr>
            <a:r>
              <a:rPr sz="2800" spc="-125" dirty="0">
                <a:latin typeface="Times New Roman"/>
                <a:cs typeface="Times New Roman"/>
              </a:rPr>
              <a:t>NOTE:</a:t>
            </a:r>
            <a:r>
              <a:rPr sz="2800" spc="-405" dirty="0">
                <a:latin typeface="Times New Roman"/>
                <a:cs typeface="Times New Roman"/>
              </a:rPr>
              <a:t> </a:t>
            </a:r>
            <a:r>
              <a:rPr sz="2800" spc="-295" dirty="0">
                <a:latin typeface="Times New Roman"/>
                <a:cs typeface="Times New Roman"/>
              </a:rPr>
              <a:t>As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version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3.7,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dictionaries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are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i="1" spc="-285" dirty="0">
                <a:latin typeface="Times New Roman"/>
                <a:cs typeface="Times New Roman"/>
              </a:rPr>
              <a:t>ordered</a:t>
            </a:r>
            <a:r>
              <a:rPr sz="2800" spc="-285" dirty="0">
                <a:latin typeface="Times New Roman"/>
                <a:cs typeface="Times New Roman"/>
              </a:rPr>
              <a:t>.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3.6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earlier,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dictionaries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spc="-275" dirty="0">
                <a:latin typeface="Times New Roman"/>
                <a:cs typeface="Times New Roman"/>
              </a:rPr>
              <a:t>unordered</a:t>
            </a:r>
            <a:r>
              <a:rPr sz="2800" spc="-27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86385" marR="13271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20" dirty="0">
                <a:latin typeface="Times New Roman"/>
                <a:cs typeface="Times New Roman"/>
              </a:rPr>
              <a:t>Dictionaries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are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written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with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curly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brackets,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have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10" dirty="0">
                <a:latin typeface="Times New Roman"/>
                <a:cs typeface="Times New Roman"/>
              </a:rPr>
              <a:t>keys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90" dirty="0">
                <a:latin typeface="Times New Roman"/>
                <a:cs typeface="Times New Roman"/>
              </a:rPr>
              <a:t>v</a:t>
            </a:r>
            <a:r>
              <a:rPr sz="2800" spc="-145" dirty="0">
                <a:latin typeface="Times New Roman"/>
                <a:cs typeface="Times New Roman"/>
              </a:rPr>
              <a:t>alu</a:t>
            </a:r>
            <a:r>
              <a:rPr sz="2800" spc="-150" dirty="0">
                <a:latin typeface="Times New Roman"/>
                <a:cs typeface="Times New Roman"/>
              </a:rPr>
              <a:t>e</a:t>
            </a:r>
            <a:r>
              <a:rPr sz="2800" spc="-275" dirty="0">
                <a:latin typeface="Times New Roman"/>
                <a:cs typeface="Times New Roman"/>
              </a:rPr>
              <a:t>s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0271"/>
            <a:ext cx="8285480" cy="1291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 </a:t>
            </a:r>
            <a:r>
              <a:rPr sz="2600" spc="-185" dirty="0">
                <a:latin typeface="Times New Roman"/>
                <a:cs typeface="Times New Roman"/>
              </a:rPr>
              <a:t>Add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new </a:t>
            </a:r>
            <a:r>
              <a:rPr sz="2600" spc="-85" dirty="0">
                <a:latin typeface="Times New Roman"/>
                <a:cs typeface="Times New Roman"/>
              </a:rPr>
              <a:t>item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original </a:t>
            </a:r>
            <a:r>
              <a:rPr sz="2600" spc="-114" dirty="0">
                <a:latin typeface="Times New Roman"/>
                <a:cs typeface="Times New Roman"/>
              </a:rPr>
              <a:t>dictionary,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30" dirty="0">
                <a:latin typeface="Times New Roman"/>
                <a:cs typeface="Times New Roman"/>
              </a:rPr>
              <a:t>see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ge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up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ell: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spc="-114" dirty="0">
                <a:latin typeface="Times New Roman"/>
                <a:cs typeface="Times New Roman"/>
              </a:rPr>
              <a:t>car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{"brand":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"Ford“,"model":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"Mustang“,"year":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1964}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555750"/>
            <a:ext cx="245745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.</a:t>
            </a:r>
            <a:r>
              <a:rPr sz="2600" spc="-12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-45" dirty="0">
                <a:latin typeface="Times New Roman"/>
                <a:cs typeface="Times New Roman"/>
              </a:rPr>
              <a:t>() 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90" dirty="0">
                <a:latin typeface="Times New Roman"/>
                <a:cs typeface="Times New Roman"/>
              </a:rPr>
              <a:t>r["col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20" dirty="0">
                <a:latin typeface="Times New Roman"/>
                <a:cs typeface="Times New Roman"/>
              </a:rPr>
              <a:t>"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"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85" dirty="0">
                <a:latin typeface="Times New Roman"/>
                <a:cs typeface="Times New Roman"/>
              </a:rPr>
              <a:t>ed”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4175" y="1555750"/>
            <a:ext cx="3380104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60" dirty="0">
                <a:latin typeface="Times New Roman"/>
                <a:cs typeface="Times New Roman"/>
              </a:rPr>
              <a:t>print(x)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#before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55" dirty="0">
                <a:latin typeface="Times New Roman"/>
                <a:cs typeface="Times New Roman"/>
              </a:rPr>
              <a:t>change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print(x)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#after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change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424811"/>
            <a:ext cx="11385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994" y="2424811"/>
            <a:ext cx="513905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95" dirty="0">
                <a:latin typeface="Times New Roman"/>
                <a:cs typeface="Times New Roman"/>
              </a:rPr>
              <a:t>dic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_</a:t>
            </a:r>
            <a:r>
              <a:rPr sz="2600" spc="-15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s</a:t>
            </a:r>
            <a:r>
              <a:rPr sz="2600" spc="-100" dirty="0">
                <a:latin typeface="Times New Roman"/>
                <a:cs typeface="Times New Roman"/>
              </a:rPr>
              <a:t>(['</a:t>
            </a:r>
            <a:r>
              <a:rPr sz="2600" spc="-285" dirty="0">
                <a:latin typeface="Times New Roman"/>
                <a:cs typeface="Times New Roman"/>
              </a:rPr>
              <a:t>F</a:t>
            </a:r>
            <a:r>
              <a:rPr sz="2600" spc="-15" dirty="0">
                <a:latin typeface="Times New Roman"/>
                <a:cs typeface="Times New Roman"/>
              </a:rPr>
              <a:t>ord',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'Mu</a:t>
            </a:r>
            <a:r>
              <a:rPr sz="2600" spc="-110" dirty="0">
                <a:latin typeface="Times New Roman"/>
                <a:cs typeface="Times New Roman"/>
              </a:rPr>
              <a:t>sta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g',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125" dirty="0">
                <a:latin typeface="Times New Roman"/>
                <a:cs typeface="Times New Roman"/>
              </a:rPr>
              <a:t>9</a:t>
            </a:r>
            <a:r>
              <a:rPr sz="2600" spc="-110" dirty="0">
                <a:latin typeface="Times New Roman"/>
                <a:cs typeface="Times New Roman"/>
              </a:rPr>
              <a:t>6</a:t>
            </a:r>
            <a:r>
              <a:rPr sz="2600" spc="-125" dirty="0">
                <a:latin typeface="Times New Roman"/>
                <a:cs typeface="Times New Roman"/>
              </a:rPr>
              <a:t>4</a:t>
            </a:r>
            <a:r>
              <a:rPr sz="2600" spc="-110" dirty="0">
                <a:latin typeface="Times New Roman"/>
                <a:cs typeface="Times New Roman"/>
              </a:rPr>
              <a:t>])  </a:t>
            </a:r>
            <a:r>
              <a:rPr sz="2600" spc="-95" dirty="0">
                <a:latin typeface="Times New Roman"/>
                <a:cs typeface="Times New Roman"/>
              </a:rPr>
              <a:t>dic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_</a:t>
            </a:r>
            <a:r>
              <a:rPr sz="2600" spc="-15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s</a:t>
            </a:r>
            <a:r>
              <a:rPr sz="2600" spc="-100" dirty="0">
                <a:latin typeface="Times New Roman"/>
                <a:cs typeface="Times New Roman"/>
              </a:rPr>
              <a:t>(['</a:t>
            </a:r>
            <a:r>
              <a:rPr sz="2600" spc="-285" dirty="0">
                <a:latin typeface="Times New Roman"/>
                <a:cs typeface="Times New Roman"/>
              </a:rPr>
              <a:t>F</a:t>
            </a:r>
            <a:r>
              <a:rPr sz="2600" spc="-15" dirty="0">
                <a:latin typeface="Times New Roman"/>
                <a:cs typeface="Times New Roman"/>
              </a:rPr>
              <a:t>ord',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'Mu</a:t>
            </a:r>
            <a:r>
              <a:rPr sz="2600" spc="-110" dirty="0">
                <a:latin typeface="Times New Roman"/>
                <a:cs typeface="Times New Roman"/>
              </a:rPr>
              <a:t>sta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g',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125" dirty="0">
                <a:latin typeface="Times New Roman"/>
                <a:cs typeface="Times New Roman"/>
              </a:rPr>
              <a:t>9</a:t>
            </a:r>
            <a:r>
              <a:rPr sz="2600" spc="-110" dirty="0">
                <a:latin typeface="Times New Roman"/>
                <a:cs typeface="Times New Roman"/>
              </a:rPr>
              <a:t>6</a:t>
            </a:r>
            <a:r>
              <a:rPr sz="2600" spc="-125" dirty="0">
                <a:latin typeface="Times New Roman"/>
                <a:cs typeface="Times New Roman"/>
              </a:rPr>
              <a:t>4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'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ed'</a:t>
            </a:r>
            <a:r>
              <a:rPr sz="2600" spc="-100" dirty="0">
                <a:latin typeface="Times New Roman"/>
                <a:cs typeface="Times New Roman"/>
              </a:rPr>
              <a:t>]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690594"/>
            <a:ext cx="7416800" cy="1915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65" dirty="0">
                <a:latin typeface="Times New Roman"/>
                <a:cs typeface="Times New Roman"/>
              </a:rPr>
              <a:t>Get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55" dirty="0">
                <a:latin typeface="Times New Roman"/>
                <a:cs typeface="Times New Roman"/>
              </a:rPr>
              <a:t>Items: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items()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return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each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dictionary.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Get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key:value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pairs.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spc="-114" dirty="0">
                <a:latin typeface="Times New Roman"/>
                <a:cs typeface="Times New Roman"/>
              </a:rPr>
              <a:t>car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{"brand":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"Ford“,"model":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"Mustang“,"year":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1964}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59" y="5580075"/>
            <a:ext cx="230441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.item</a:t>
            </a:r>
            <a:r>
              <a:rPr sz="2600" spc="-80" dirty="0">
                <a:latin typeface="Times New Roman"/>
                <a:cs typeface="Times New Roman"/>
              </a:rPr>
              <a:t>s</a:t>
            </a:r>
            <a:r>
              <a:rPr sz="2600" spc="-45" dirty="0">
                <a:latin typeface="Times New Roman"/>
                <a:cs typeface="Times New Roman"/>
              </a:rPr>
              <a:t>() 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90" dirty="0">
                <a:latin typeface="Times New Roman"/>
                <a:cs typeface="Times New Roman"/>
              </a:rPr>
              <a:t>r["</a:t>
            </a:r>
            <a:r>
              <a:rPr sz="2600" spc="-160" dirty="0">
                <a:latin typeface="Times New Roman"/>
                <a:cs typeface="Times New Roman"/>
              </a:rPr>
              <a:t>y</a:t>
            </a:r>
            <a:r>
              <a:rPr sz="2600" spc="-95" dirty="0">
                <a:latin typeface="Times New Roman"/>
                <a:cs typeface="Times New Roman"/>
              </a:rPr>
              <a:t>ear"]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2020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4175" y="5580075"/>
            <a:ext cx="3380104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60" dirty="0">
                <a:latin typeface="Times New Roman"/>
                <a:cs typeface="Times New Roman"/>
              </a:rPr>
              <a:t>print(x)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#before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55" dirty="0">
                <a:latin typeface="Times New Roman"/>
                <a:cs typeface="Times New Roman"/>
              </a:rPr>
              <a:t>change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print(x)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#after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change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14418"/>
            <a:ext cx="8352790" cy="34251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85" dirty="0">
                <a:latin typeface="Times New Roman"/>
                <a:cs typeface="Times New Roman"/>
              </a:rPr>
              <a:t>Add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new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original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dictionary,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see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items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ge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up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ell: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70" dirty="0">
                <a:latin typeface="Times New Roman"/>
                <a:cs typeface="Times New Roman"/>
              </a:rPr>
              <a:t>"brand"</a:t>
            </a:r>
            <a:r>
              <a:rPr sz="2600" spc="-40" dirty="0">
                <a:latin typeface="Times New Roman"/>
                <a:cs typeface="Times New Roman"/>
              </a:rPr>
              <a:t>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</a:t>
            </a:r>
            <a:r>
              <a:rPr sz="2600" spc="-225" dirty="0">
                <a:latin typeface="Times New Roman"/>
                <a:cs typeface="Times New Roman"/>
              </a:rPr>
              <a:t>F</a:t>
            </a:r>
            <a:r>
              <a:rPr sz="2600" spc="-15" dirty="0">
                <a:latin typeface="Times New Roman"/>
                <a:cs typeface="Times New Roman"/>
              </a:rPr>
              <a:t>ord",</a:t>
            </a:r>
            <a:endParaRPr sz="2600">
              <a:latin typeface="Times New Roman"/>
              <a:cs typeface="Times New Roman"/>
            </a:endParaRPr>
          </a:p>
          <a:p>
            <a:pPr marL="286385" marR="5495925">
              <a:lnSpc>
                <a:spcPct val="100000"/>
              </a:lnSpc>
            </a:pPr>
            <a:r>
              <a:rPr sz="2600" spc="-75" dirty="0">
                <a:latin typeface="Times New Roman"/>
                <a:cs typeface="Times New Roman"/>
              </a:rPr>
              <a:t>"model"</a:t>
            </a:r>
            <a:r>
              <a:rPr sz="2600" spc="-40" dirty="0">
                <a:latin typeface="Times New Roman"/>
                <a:cs typeface="Times New Roman"/>
              </a:rPr>
              <a:t>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"Must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spc="40" dirty="0">
                <a:latin typeface="Times New Roman"/>
                <a:cs typeface="Times New Roman"/>
              </a:rPr>
              <a:t>",  </a:t>
            </a:r>
            <a:r>
              <a:rPr sz="2600" spc="-105" dirty="0">
                <a:latin typeface="Times New Roman"/>
                <a:cs typeface="Times New Roman"/>
              </a:rPr>
              <a:t>"</a:t>
            </a:r>
            <a:r>
              <a:rPr sz="2600" spc="-160" dirty="0">
                <a:latin typeface="Times New Roman"/>
                <a:cs typeface="Times New Roman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ear":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1964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5575" y="3613784"/>
            <a:ext cx="338582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60" dirty="0">
                <a:latin typeface="Times New Roman"/>
                <a:cs typeface="Times New Roman"/>
              </a:rPr>
              <a:t>print(x)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#before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change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print(x)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#after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change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613784"/>
            <a:ext cx="273177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>
              <a:lnSpc>
                <a:spcPct val="100000"/>
              </a:lnSpc>
              <a:spcBef>
                <a:spcPts val="10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.item</a:t>
            </a:r>
            <a:r>
              <a:rPr sz="2600" spc="-80" dirty="0">
                <a:latin typeface="Times New Roman"/>
                <a:cs typeface="Times New Roman"/>
              </a:rPr>
              <a:t>s</a:t>
            </a:r>
            <a:r>
              <a:rPr sz="2600" spc="-45" dirty="0">
                <a:latin typeface="Times New Roman"/>
                <a:cs typeface="Times New Roman"/>
              </a:rPr>
              <a:t>() 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90" dirty="0">
                <a:latin typeface="Times New Roman"/>
                <a:cs typeface="Times New Roman"/>
              </a:rPr>
              <a:t>r["col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20" dirty="0">
                <a:latin typeface="Times New Roman"/>
                <a:cs typeface="Times New Roman"/>
              </a:rPr>
              <a:t>"</a:t>
            </a:r>
            <a:r>
              <a:rPr sz="2600" spc="-190" dirty="0">
                <a:latin typeface="Times New Roman"/>
                <a:cs typeface="Times New Roman"/>
              </a:rPr>
              <a:t>]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"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85" dirty="0">
                <a:latin typeface="Times New Roman"/>
                <a:cs typeface="Times New Roman"/>
              </a:rPr>
              <a:t>ed”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878670"/>
            <a:ext cx="7779384" cy="14439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600" spc="-80" dirty="0">
                <a:latin typeface="Times New Roman"/>
                <a:cs typeface="Times New Roman"/>
              </a:rPr>
              <a:t>dict_items([('brand',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'Ford'),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('model',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'Mustang'),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('year',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1964)])</a:t>
            </a:r>
            <a:endParaRPr sz="2600">
              <a:latin typeface="Times New Roman"/>
              <a:cs typeface="Times New Roman"/>
            </a:endParaRPr>
          </a:p>
          <a:p>
            <a:pPr marL="12700" marR="95885">
              <a:lnSpc>
                <a:spcPct val="119200"/>
              </a:lnSpc>
            </a:pPr>
            <a:r>
              <a:rPr sz="2600" spc="-80" dirty="0">
                <a:latin typeface="Times New Roman"/>
                <a:cs typeface="Times New Roman"/>
              </a:rPr>
              <a:t>dict_items([('brand',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'Ford'),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('model',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'Mustang'),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('year',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1964),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('color',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'red')]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8218"/>
            <a:ext cx="7629525" cy="40506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10" dirty="0">
                <a:latin typeface="Times New Roman"/>
                <a:cs typeface="Times New Roman"/>
              </a:rPr>
              <a:t>Removing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Items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9600"/>
              </a:lnSpc>
              <a:spcBef>
                <a:spcPts val="3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There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140" dirty="0">
                <a:latin typeface="Times New Roman"/>
                <a:cs typeface="Times New Roman"/>
              </a:rPr>
              <a:t>several </a:t>
            </a:r>
            <a:r>
              <a:rPr sz="2600" spc="-120" dirty="0">
                <a:latin typeface="Times New Roman"/>
                <a:cs typeface="Times New Roman"/>
              </a:rPr>
              <a:t>methods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35" dirty="0">
                <a:latin typeface="Times New Roman"/>
                <a:cs typeface="Times New Roman"/>
              </a:rPr>
              <a:t>remove </a:t>
            </a:r>
            <a:r>
              <a:rPr sz="2600" spc="-110" dirty="0">
                <a:latin typeface="Times New Roman"/>
                <a:cs typeface="Times New Roman"/>
              </a:rPr>
              <a:t>items </a:t>
            </a:r>
            <a:r>
              <a:rPr sz="2600" spc="-114" dirty="0">
                <a:latin typeface="Times New Roman"/>
                <a:cs typeface="Times New Roman"/>
              </a:rPr>
              <a:t>from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dictionary.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pop()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removes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specified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key 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name.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286385" marR="127635">
              <a:lnSpc>
                <a:spcPct val="100000"/>
              </a:lnSpc>
              <a:spcBef>
                <a:spcPts val="600"/>
              </a:spcBef>
            </a:pPr>
            <a:r>
              <a:rPr sz="2600" spc="-90" dirty="0">
                <a:latin typeface="Times New Roman"/>
                <a:cs typeface="Times New Roman"/>
              </a:rPr>
              <a:t>dict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{"brand":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"Ford“,"model":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"Mustang”,"year":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1964}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dict.pop("model")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65" dirty="0">
                <a:latin typeface="Times New Roman"/>
                <a:cs typeface="Times New Roman"/>
              </a:rPr>
              <a:t>print(dict)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</a:t>
            </a:r>
            <a:r>
              <a:rPr sz="2600" b="1" spc="-20" dirty="0">
                <a:latin typeface="Times New Roman"/>
                <a:cs typeface="Times New Roman"/>
              </a:rPr>
              <a:t>: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{'bra</a:t>
            </a:r>
            <a:r>
              <a:rPr sz="2600" spc="-95" dirty="0">
                <a:latin typeface="Times New Roman"/>
                <a:cs typeface="Times New Roman"/>
              </a:rPr>
              <a:t>n</a:t>
            </a:r>
            <a:r>
              <a:rPr sz="2600" spc="-25" dirty="0">
                <a:latin typeface="Times New Roman"/>
                <a:cs typeface="Times New Roman"/>
              </a:rPr>
              <a:t>d':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</a:t>
            </a:r>
            <a:r>
              <a:rPr sz="2600" spc="-275" dirty="0">
                <a:latin typeface="Times New Roman"/>
                <a:cs typeface="Times New Roman"/>
              </a:rPr>
              <a:t>F</a:t>
            </a:r>
            <a:r>
              <a:rPr sz="2600" spc="-15" dirty="0">
                <a:latin typeface="Times New Roman"/>
                <a:cs typeface="Times New Roman"/>
              </a:rPr>
              <a:t>ord',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</a:t>
            </a:r>
            <a:r>
              <a:rPr sz="2600" spc="-204" dirty="0">
                <a:latin typeface="Times New Roman"/>
                <a:cs typeface="Times New Roman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ear':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19</a:t>
            </a:r>
            <a:r>
              <a:rPr sz="2600" spc="-125" dirty="0">
                <a:latin typeface="Times New Roman"/>
                <a:cs typeface="Times New Roman"/>
              </a:rPr>
              <a:t>6</a:t>
            </a:r>
            <a:r>
              <a:rPr sz="2600" spc="-55" dirty="0">
                <a:latin typeface="Times New Roman"/>
                <a:cs typeface="Times New Roman"/>
              </a:rPr>
              <a:t>4}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824230"/>
            <a:ext cx="7506334" cy="3028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695960" indent="-274320">
              <a:lnSpc>
                <a:spcPct val="100000"/>
              </a:lnSpc>
              <a:spcBef>
                <a:spcPts val="105"/>
              </a:spcBef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popitem()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removes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last</a:t>
            </a:r>
            <a:r>
              <a:rPr sz="2600" spc="-75" dirty="0">
                <a:latin typeface="Times New Roman"/>
                <a:cs typeface="Times New Roman"/>
              </a:rPr>
              <a:t> inserted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(in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sions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be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r>
              <a:rPr sz="2600" dirty="0">
                <a:latin typeface="Times New Roman"/>
                <a:cs typeface="Times New Roman"/>
              </a:rPr>
              <a:t>7,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ran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em</a:t>
            </a: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40" dirty="0">
                <a:latin typeface="Times New Roman"/>
                <a:cs typeface="Times New Roman"/>
              </a:rPr>
              <a:t>ed).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286385" marR="5080">
              <a:lnSpc>
                <a:spcPct val="100000"/>
              </a:lnSpc>
              <a:spcBef>
                <a:spcPts val="605"/>
              </a:spcBef>
            </a:pPr>
            <a:r>
              <a:rPr sz="2600" spc="-90" dirty="0">
                <a:latin typeface="Times New Roman"/>
                <a:cs typeface="Times New Roman"/>
              </a:rPr>
              <a:t>dict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55" dirty="0">
                <a:latin typeface="Times New Roman"/>
                <a:cs typeface="Times New Roman"/>
              </a:rPr>
              <a:t> {"brand":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"Ford“,"model":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"Mustang“,"year":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1964}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dict.popitem()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65" dirty="0">
                <a:latin typeface="Times New Roman"/>
                <a:cs typeface="Times New Roman"/>
              </a:rPr>
              <a:t>print(dict)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15" dirty="0">
                <a:latin typeface="Times New Roman"/>
                <a:cs typeface="Times New Roman"/>
              </a:rPr>
              <a:t>Outp</a:t>
            </a:r>
            <a:r>
              <a:rPr sz="2600" b="1" spc="-25" dirty="0">
                <a:latin typeface="Times New Roman"/>
                <a:cs typeface="Times New Roman"/>
              </a:rPr>
              <a:t>u</a:t>
            </a:r>
            <a:r>
              <a:rPr sz="2600" b="1" spc="-85" dirty="0">
                <a:latin typeface="Times New Roman"/>
                <a:cs typeface="Times New Roman"/>
              </a:rPr>
              <a:t>t</a:t>
            </a:r>
            <a:r>
              <a:rPr sz="2600" b="1" spc="-80" dirty="0">
                <a:latin typeface="Times New Roman"/>
                <a:cs typeface="Times New Roman"/>
              </a:rPr>
              <a:t>: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{'</a:t>
            </a:r>
            <a:r>
              <a:rPr sz="2600" spc="-70" dirty="0">
                <a:latin typeface="Times New Roman"/>
                <a:cs typeface="Times New Roman"/>
              </a:rPr>
              <a:t>b</a:t>
            </a:r>
            <a:r>
              <a:rPr sz="2600" spc="-100" dirty="0">
                <a:latin typeface="Times New Roman"/>
                <a:cs typeface="Times New Roman"/>
              </a:rPr>
              <a:t>ran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10" dirty="0">
                <a:latin typeface="Times New Roman"/>
                <a:cs typeface="Times New Roman"/>
              </a:rPr>
              <a:t>'</a:t>
            </a:r>
            <a:r>
              <a:rPr sz="2600" spc="20" dirty="0">
                <a:latin typeface="Times New Roman"/>
                <a:cs typeface="Times New Roman"/>
              </a:rPr>
              <a:t>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</a:t>
            </a:r>
            <a:r>
              <a:rPr sz="2600" spc="-270" dirty="0">
                <a:latin typeface="Times New Roman"/>
                <a:cs typeface="Times New Roman"/>
              </a:rPr>
              <a:t>F</a:t>
            </a:r>
            <a:r>
              <a:rPr sz="2600" spc="-60" dirty="0">
                <a:latin typeface="Times New Roman"/>
                <a:cs typeface="Times New Roman"/>
              </a:rPr>
              <a:t>or</a:t>
            </a:r>
            <a:r>
              <a:rPr sz="2600" spc="-80" dirty="0">
                <a:latin typeface="Times New Roman"/>
                <a:cs typeface="Times New Roman"/>
              </a:rPr>
              <a:t>d</a:t>
            </a:r>
            <a:r>
              <a:rPr sz="2600" spc="40" dirty="0">
                <a:latin typeface="Times New Roman"/>
                <a:cs typeface="Times New Roman"/>
              </a:rPr>
              <a:t>'</a:t>
            </a:r>
            <a:r>
              <a:rPr sz="2600" spc="65" dirty="0">
                <a:latin typeface="Times New Roman"/>
                <a:cs typeface="Times New Roman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'm</a:t>
            </a:r>
            <a:r>
              <a:rPr sz="2600" spc="-10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25" dirty="0">
                <a:latin typeface="Times New Roman"/>
                <a:cs typeface="Times New Roman"/>
              </a:rPr>
              <a:t>l':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'Mu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n</a:t>
            </a:r>
            <a:r>
              <a:rPr sz="2600" spc="-175" dirty="0">
                <a:latin typeface="Times New Roman"/>
                <a:cs typeface="Times New Roman"/>
              </a:rPr>
              <a:t>g</a:t>
            </a:r>
            <a:r>
              <a:rPr sz="2600" spc="-5" dirty="0">
                <a:latin typeface="Times New Roman"/>
                <a:cs typeface="Times New Roman"/>
              </a:rPr>
              <a:t>'}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11480"/>
            <a:ext cx="7629525" cy="58635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keyword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removes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item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specified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key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name.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286385" marR="128270">
              <a:lnSpc>
                <a:spcPct val="100000"/>
              </a:lnSpc>
              <a:spcBef>
                <a:spcPts val="600"/>
              </a:spcBef>
            </a:pPr>
            <a:r>
              <a:rPr sz="2600" spc="-90" dirty="0">
                <a:latin typeface="Times New Roman"/>
                <a:cs typeface="Times New Roman"/>
              </a:rPr>
              <a:t>dict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{"brand":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"Ford“,"model":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"Mustang“,"year":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1964}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dic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14" dirty="0">
                <a:latin typeface="Times New Roman"/>
                <a:cs typeface="Times New Roman"/>
              </a:rPr>
              <a:t>["mo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el"]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65" dirty="0">
                <a:latin typeface="Times New Roman"/>
                <a:cs typeface="Times New Roman"/>
              </a:rPr>
              <a:t>print(dict)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</a:t>
            </a:r>
            <a:r>
              <a:rPr sz="2600" b="1" spc="-20" dirty="0">
                <a:latin typeface="Times New Roman"/>
                <a:cs typeface="Times New Roman"/>
              </a:rPr>
              <a:t>: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{'bra</a:t>
            </a:r>
            <a:r>
              <a:rPr sz="2600" spc="-95" dirty="0">
                <a:latin typeface="Times New Roman"/>
                <a:cs typeface="Times New Roman"/>
              </a:rPr>
              <a:t>n</a:t>
            </a:r>
            <a:r>
              <a:rPr sz="2600" spc="-25" dirty="0">
                <a:latin typeface="Times New Roman"/>
                <a:cs typeface="Times New Roman"/>
              </a:rPr>
              <a:t>d':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'</a:t>
            </a:r>
            <a:r>
              <a:rPr sz="2600" spc="-275" dirty="0">
                <a:latin typeface="Times New Roman"/>
                <a:cs typeface="Times New Roman"/>
              </a:rPr>
              <a:t>F</a:t>
            </a:r>
            <a:r>
              <a:rPr sz="2600" spc="-15" dirty="0">
                <a:latin typeface="Times New Roman"/>
                <a:cs typeface="Times New Roman"/>
              </a:rPr>
              <a:t>ord',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</a:t>
            </a:r>
            <a:r>
              <a:rPr sz="2600" spc="-204" dirty="0">
                <a:latin typeface="Times New Roman"/>
                <a:cs typeface="Times New Roman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ear':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19</a:t>
            </a:r>
            <a:r>
              <a:rPr sz="2600" spc="-125" dirty="0">
                <a:latin typeface="Times New Roman"/>
                <a:cs typeface="Times New Roman"/>
              </a:rPr>
              <a:t>6</a:t>
            </a:r>
            <a:r>
              <a:rPr sz="2600" spc="-55" dirty="0">
                <a:latin typeface="Times New Roman"/>
                <a:cs typeface="Times New Roman"/>
              </a:rPr>
              <a:t>4}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keyword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also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delete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dictionary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completely.</a:t>
            </a:r>
            <a:endParaRPr sz="26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60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286385" marR="128270">
              <a:lnSpc>
                <a:spcPct val="100000"/>
              </a:lnSpc>
              <a:spcBef>
                <a:spcPts val="600"/>
              </a:spcBef>
            </a:pPr>
            <a:r>
              <a:rPr sz="2600" spc="-90" dirty="0">
                <a:latin typeface="Times New Roman"/>
                <a:cs typeface="Times New Roman"/>
              </a:rPr>
              <a:t>dict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{"brand":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"Ford“,"model":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"Mustang“,"year":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1964}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dict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65" dirty="0">
                <a:latin typeface="Times New Roman"/>
                <a:cs typeface="Times New Roman"/>
              </a:rPr>
              <a:t>print(dict)</a:t>
            </a:r>
            <a:endParaRPr sz="2600">
              <a:latin typeface="Times New Roman"/>
              <a:cs typeface="Times New Roman"/>
            </a:endParaRPr>
          </a:p>
          <a:p>
            <a:pPr marL="286385" marR="569595">
              <a:lnSpc>
                <a:spcPct val="119200"/>
              </a:lnSpc>
            </a:pPr>
            <a:r>
              <a:rPr sz="2600" spc="-5" dirty="0">
                <a:latin typeface="Times New Roman"/>
                <a:cs typeface="Times New Roman"/>
              </a:rPr>
              <a:t>#this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cause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error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because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"dict"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longer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exists.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NameE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'di</a:t>
            </a:r>
            <a:r>
              <a:rPr sz="2600" spc="-140" dirty="0">
                <a:latin typeface="Times New Roman"/>
                <a:cs typeface="Times New Roman"/>
              </a:rPr>
              <a:t>c</a:t>
            </a:r>
            <a:r>
              <a:rPr sz="2600" spc="15" dirty="0">
                <a:latin typeface="Times New Roman"/>
                <a:cs typeface="Times New Roman"/>
              </a:rPr>
              <a:t>t'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de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70" dirty="0">
                <a:latin typeface="Times New Roman"/>
                <a:cs typeface="Times New Roman"/>
              </a:rPr>
              <a:t>ined.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214418"/>
            <a:ext cx="5130165" cy="47669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clear()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empties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dictionary.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sz="2600" spc="-90" dirty="0">
                <a:latin typeface="Times New Roman"/>
                <a:cs typeface="Times New Roman"/>
              </a:rPr>
              <a:t>dict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</a:pPr>
            <a:r>
              <a:rPr sz="2600" spc="-70" dirty="0">
                <a:latin typeface="Times New Roman"/>
                <a:cs typeface="Times New Roman"/>
              </a:rPr>
              <a:t>"brand"</a:t>
            </a:r>
            <a:r>
              <a:rPr sz="2600" spc="-40" dirty="0">
                <a:latin typeface="Times New Roman"/>
                <a:cs typeface="Times New Roman"/>
              </a:rPr>
              <a:t>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</a:t>
            </a:r>
            <a:r>
              <a:rPr sz="2600" spc="-225" dirty="0">
                <a:latin typeface="Times New Roman"/>
                <a:cs typeface="Times New Roman"/>
              </a:rPr>
              <a:t>F</a:t>
            </a:r>
            <a:r>
              <a:rPr sz="2600" spc="-15" dirty="0">
                <a:latin typeface="Times New Roman"/>
                <a:cs typeface="Times New Roman"/>
              </a:rPr>
              <a:t>ord",</a:t>
            </a:r>
            <a:endParaRPr sz="2600">
              <a:latin typeface="Times New Roman"/>
              <a:cs typeface="Times New Roman"/>
            </a:endParaRPr>
          </a:p>
          <a:p>
            <a:pPr marL="436245" marR="2123440">
              <a:lnSpc>
                <a:spcPct val="100000"/>
              </a:lnSpc>
            </a:pPr>
            <a:r>
              <a:rPr sz="2600" spc="-75" dirty="0">
                <a:latin typeface="Times New Roman"/>
                <a:cs typeface="Times New Roman"/>
              </a:rPr>
              <a:t>"model"</a:t>
            </a:r>
            <a:r>
              <a:rPr sz="2600" spc="-40" dirty="0">
                <a:latin typeface="Times New Roman"/>
                <a:cs typeface="Times New Roman"/>
              </a:rPr>
              <a:t>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"Must</a:t>
            </a:r>
            <a:r>
              <a:rPr sz="2600" spc="-130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spc="40" dirty="0">
                <a:latin typeface="Times New Roman"/>
                <a:cs typeface="Times New Roman"/>
              </a:rPr>
              <a:t>",  </a:t>
            </a:r>
            <a:r>
              <a:rPr sz="2600" spc="-105" dirty="0">
                <a:latin typeface="Times New Roman"/>
                <a:cs typeface="Times New Roman"/>
              </a:rPr>
              <a:t>"</a:t>
            </a:r>
            <a:r>
              <a:rPr sz="2600" spc="-160" dirty="0">
                <a:latin typeface="Times New Roman"/>
                <a:cs typeface="Times New Roman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ear":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1964</a:t>
            </a:r>
            <a:endParaRPr sz="26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287020" marR="3507104">
              <a:lnSpc>
                <a:spcPct val="100000"/>
              </a:lnSpc>
            </a:pPr>
            <a:r>
              <a:rPr sz="2600" spc="-125" dirty="0">
                <a:latin typeface="Times New Roman"/>
                <a:cs typeface="Times New Roman"/>
              </a:rPr>
              <a:t>di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75" dirty="0">
                <a:latin typeface="Times New Roman"/>
                <a:cs typeface="Times New Roman"/>
              </a:rPr>
              <a:t>t</a:t>
            </a:r>
            <a:r>
              <a:rPr sz="2600" spc="55" dirty="0">
                <a:latin typeface="Times New Roman"/>
                <a:cs typeface="Times New Roman"/>
              </a:rPr>
              <a:t>.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l</a:t>
            </a:r>
            <a:r>
              <a:rPr sz="2600" spc="-100" dirty="0">
                <a:latin typeface="Times New Roman"/>
                <a:cs typeface="Times New Roman"/>
              </a:rPr>
              <a:t>ea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()  </a:t>
            </a:r>
            <a:r>
              <a:rPr sz="2600" spc="-65" dirty="0">
                <a:latin typeface="Times New Roman"/>
                <a:cs typeface="Times New Roman"/>
              </a:rPr>
              <a:t>print(dict)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Times New Roman"/>
                <a:cs typeface="Times New Roman"/>
              </a:rPr>
              <a:t>{}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569" y="202819"/>
            <a:ext cx="5064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Loop</a:t>
            </a:r>
            <a:r>
              <a:rPr sz="3600" spc="-10" dirty="0"/>
              <a:t> </a:t>
            </a:r>
            <a:r>
              <a:rPr sz="3600" spc="-35" dirty="0"/>
              <a:t>Through</a:t>
            </a:r>
            <a:r>
              <a:rPr sz="3600" dirty="0"/>
              <a:t> </a:t>
            </a:r>
            <a:r>
              <a:rPr sz="3600" spc="-45" dirty="0"/>
              <a:t>a</a:t>
            </a:r>
            <a:r>
              <a:rPr sz="3600" spc="-5" dirty="0"/>
              <a:t> </a:t>
            </a:r>
            <a:r>
              <a:rPr sz="3600" spc="-30" dirty="0"/>
              <a:t>Dictionary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901039"/>
            <a:ext cx="7325359" cy="55435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705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3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th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90" dirty="0">
                <a:latin typeface="Times New Roman"/>
                <a:cs typeface="Times New Roman"/>
              </a:rPr>
              <a:t>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dictio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u</a:t>
            </a:r>
            <a:r>
              <a:rPr sz="2600" spc="-165" dirty="0">
                <a:latin typeface="Times New Roman"/>
                <a:cs typeface="Times New Roman"/>
              </a:rPr>
              <a:t>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fo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250" dirty="0">
                <a:latin typeface="Times New Roman"/>
                <a:cs typeface="Times New Roman"/>
              </a:rPr>
              <a:t>p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208279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When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oping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th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90" dirty="0">
                <a:latin typeface="Times New Roman"/>
                <a:cs typeface="Times New Roman"/>
              </a:rPr>
              <a:t>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90" dirty="0">
                <a:latin typeface="Times New Roman"/>
                <a:cs typeface="Times New Roman"/>
              </a:rPr>
              <a:t>icti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na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et</a:t>
            </a:r>
            <a:r>
              <a:rPr sz="2600" spc="-80" dirty="0">
                <a:latin typeface="Times New Roman"/>
                <a:cs typeface="Times New Roman"/>
              </a:rPr>
              <a:t>u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e 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spc="-290" dirty="0">
                <a:latin typeface="Times New Roman"/>
                <a:cs typeface="Times New Roman"/>
              </a:rPr>
              <a:t>key</a:t>
            </a:r>
            <a:r>
              <a:rPr sz="2600" i="1" spc="-250" dirty="0">
                <a:latin typeface="Times New Roman"/>
                <a:cs typeface="Times New Roman"/>
              </a:rPr>
              <a:t>s</a:t>
            </a:r>
            <a:r>
              <a:rPr sz="2600" i="1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90" dirty="0">
                <a:latin typeface="Times New Roman"/>
                <a:cs typeface="Times New Roman"/>
              </a:rPr>
              <a:t>ic</a:t>
            </a:r>
            <a:r>
              <a:rPr sz="2600" spc="-85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io</a:t>
            </a:r>
            <a:r>
              <a:rPr sz="2600" spc="-145" dirty="0">
                <a:latin typeface="Times New Roman"/>
                <a:cs typeface="Times New Roman"/>
              </a:rPr>
              <a:t>n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35" dirty="0">
                <a:latin typeface="Times New Roman"/>
                <a:cs typeface="Times New Roman"/>
              </a:rPr>
              <a:t>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me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ho</a:t>
            </a:r>
            <a:r>
              <a:rPr sz="2600" spc="-140" dirty="0">
                <a:latin typeface="Times New Roman"/>
                <a:cs typeface="Times New Roman"/>
              </a:rPr>
              <a:t>d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et</a:t>
            </a:r>
            <a:r>
              <a:rPr sz="2600" spc="-85" dirty="0">
                <a:latin typeface="Times New Roman"/>
                <a:cs typeface="Times New Roman"/>
              </a:rPr>
              <a:t>u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n  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spc="-330" dirty="0">
                <a:latin typeface="Times New Roman"/>
                <a:cs typeface="Times New Roman"/>
              </a:rPr>
              <a:t>v</a:t>
            </a:r>
            <a:r>
              <a:rPr sz="2600" i="1" spc="-260" dirty="0">
                <a:latin typeface="Times New Roman"/>
                <a:cs typeface="Times New Roman"/>
              </a:rPr>
              <a:t>alues</a:t>
            </a:r>
            <a:r>
              <a:rPr sz="2600" i="1" spc="-8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50" dirty="0">
                <a:latin typeface="Times New Roman"/>
                <a:cs typeface="Times New Roman"/>
              </a:rPr>
              <a:t>ell.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300"/>
              </a:lnSpc>
              <a:tabLst>
                <a:tab pos="927100" algn="l"/>
              </a:tabLst>
            </a:pPr>
            <a:r>
              <a:rPr sz="2600" b="1" spc="-65" dirty="0">
                <a:latin typeface="Times New Roman"/>
                <a:cs typeface="Times New Roman"/>
              </a:rPr>
              <a:t>Example: </a:t>
            </a:r>
            <a:r>
              <a:rPr sz="2600" spc="-55" dirty="0">
                <a:latin typeface="Times New Roman"/>
                <a:cs typeface="Times New Roman"/>
              </a:rPr>
              <a:t>Print </a:t>
            </a:r>
            <a:r>
              <a:rPr sz="2600" spc="-140" dirty="0">
                <a:latin typeface="Times New Roman"/>
                <a:cs typeface="Times New Roman"/>
              </a:rPr>
              <a:t>all </a:t>
            </a:r>
            <a:r>
              <a:rPr sz="2600" spc="-185" dirty="0">
                <a:latin typeface="Times New Roman"/>
                <a:cs typeface="Times New Roman"/>
              </a:rPr>
              <a:t>key </a:t>
            </a:r>
            <a:r>
              <a:rPr sz="2600" spc="-155" dirty="0">
                <a:latin typeface="Times New Roman"/>
                <a:cs typeface="Times New Roman"/>
              </a:rPr>
              <a:t>names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114" dirty="0">
                <a:latin typeface="Times New Roman"/>
                <a:cs typeface="Times New Roman"/>
              </a:rPr>
              <a:t>dictionary, </a:t>
            </a:r>
            <a:r>
              <a:rPr sz="2600" spc="-110" dirty="0">
                <a:latin typeface="Times New Roman"/>
                <a:cs typeface="Times New Roman"/>
              </a:rPr>
              <a:t>one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one. 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dict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5" dirty="0">
                <a:latin typeface="Times New Roman"/>
                <a:cs typeface="Times New Roman"/>
              </a:rPr>
              <a:t>{"brand":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</a:t>
            </a:r>
            <a:r>
              <a:rPr sz="2600" spc="-220" dirty="0">
                <a:latin typeface="Times New Roman"/>
                <a:cs typeface="Times New Roman"/>
              </a:rPr>
              <a:t>F</a:t>
            </a:r>
            <a:r>
              <a:rPr sz="2600" spc="-95" dirty="0">
                <a:latin typeface="Times New Roman"/>
                <a:cs typeface="Times New Roman"/>
              </a:rPr>
              <a:t>ord“</a:t>
            </a:r>
            <a:r>
              <a:rPr sz="2600" spc="-65" dirty="0">
                <a:latin typeface="Times New Roman"/>
                <a:cs typeface="Times New Roman"/>
              </a:rPr>
              <a:t>,</a:t>
            </a:r>
            <a:r>
              <a:rPr sz="2600" spc="-75" dirty="0">
                <a:latin typeface="Times New Roman"/>
                <a:cs typeface="Times New Roman"/>
              </a:rPr>
              <a:t>"model"</a:t>
            </a:r>
            <a:r>
              <a:rPr sz="2600" spc="-40" dirty="0">
                <a:latin typeface="Times New Roman"/>
                <a:cs typeface="Times New Roman"/>
              </a:rPr>
              <a:t>: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165" dirty="0">
                <a:latin typeface="Times New Roman"/>
                <a:cs typeface="Times New Roman"/>
              </a:rPr>
              <a:t>Mus</a:t>
            </a:r>
            <a:r>
              <a:rPr sz="2600" spc="-95" dirty="0">
                <a:latin typeface="Times New Roman"/>
                <a:cs typeface="Times New Roman"/>
              </a:rPr>
              <a:t>t</a:t>
            </a:r>
            <a:r>
              <a:rPr sz="2600" spc="-180" dirty="0">
                <a:latin typeface="Times New Roman"/>
                <a:cs typeface="Times New Roman"/>
              </a:rPr>
              <a:t>an</a:t>
            </a:r>
            <a:r>
              <a:rPr sz="2600" spc="-200" dirty="0">
                <a:latin typeface="Times New Roman"/>
                <a:cs typeface="Times New Roman"/>
              </a:rPr>
              <a:t>g</a:t>
            </a:r>
            <a:r>
              <a:rPr sz="2600" spc="-105" dirty="0">
                <a:latin typeface="Times New Roman"/>
                <a:cs typeface="Times New Roman"/>
              </a:rPr>
              <a:t>“,"</a:t>
            </a:r>
            <a:r>
              <a:rPr sz="2600" spc="-180" dirty="0">
                <a:latin typeface="Times New Roman"/>
                <a:cs typeface="Times New Roman"/>
              </a:rPr>
              <a:t>y</a:t>
            </a:r>
            <a:r>
              <a:rPr sz="2600" spc="-100" dirty="0">
                <a:latin typeface="Times New Roman"/>
                <a:cs typeface="Times New Roman"/>
              </a:rPr>
              <a:t>ea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15" dirty="0">
                <a:latin typeface="Times New Roman"/>
                <a:cs typeface="Times New Roman"/>
              </a:rPr>
              <a:t>":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19</a:t>
            </a:r>
            <a:r>
              <a:rPr sz="2600" spc="-125" dirty="0">
                <a:latin typeface="Times New Roman"/>
                <a:cs typeface="Times New Roman"/>
              </a:rPr>
              <a:t>6</a:t>
            </a:r>
            <a:r>
              <a:rPr sz="2600" spc="-40" dirty="0">
                <a:latin typeface="Times New Roman"/>
                <a:cs typeface="Times New Roman"/>
              </a:rPr>
              <a:t>4} 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thisdic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600"/>
              </a:spcBef>
            </a:pPr>
            <a:r>
              <a:rPr sz="2600" spc="-60" dirty="0">
                <a:latin typeface="Times New Roman"/>
                <a:cs typeface="Times New Roman"/>
              </a:rPr>
              <a:t>print(x)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 marR="6534150" algn="just">
              <a:lnSpc>
                <a:spcPct val="119200"/>
              </a:lnSpc>
            </a:pPr>
            <a:r>
              <a:rPr sz="2600" spc="-165" dirty="0">
                <a:latin typeface="Times New Roman"/>
                <a:cs typeface="Times New Roman"/>
              </a:rPr>
              <a:t>Brand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M</a:t>
            </a:r>
            <a:r>
              <a:rPr sz="2600" spc="-160" dirty="0">
                <a:latin typeface="Times New Roman"/>
                <a:cs typeface="Times New Roman"/>
              </a:rPr>
              <a:t>o</a:t>
            </a:r>
            <a:r>
              <a:rPr sz="2600" spc="-85" dirty="0">
                <a:latin typeface="Times New Roman"/>
                <a:cs typeface="Times New Roman"/>
              </a:rPr>
              <a:t>del  </a:t>
            </a:r>
            <a:r>
              <a:rPr sz="2600" spc="-135" dirty="0">
                <a:latin typeface="Times New Roman"/>
                <a:cs typeface="Times New Roman"/>
              </a:rPr>
              <a:t>year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3779"/>
            <a:ext cx="7567930" cy="658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r>
              <a:rPr sz="2400" b="1" spc="-1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Print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all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spc="-254" dirty="0">
                <a:latin typeface="Times New Roman"/>
                <a:cs typeface="Times New Roman"/>
              </a:rPr>
              <a:t>values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dictionary,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one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by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one.</a:t>
            </a:r>
            <a:endParaRPr sz="2400">
              <a:latin typeface="Times New Roman"/>
              <a:cs typeface="Times New Roman"/>
            </a:endParaRPr>
          </a:p>
          <a:p>
            <a:pPr marL="12700" marR="745490">
              <a:lnSpc>
                <a:spcPct val="100800"/>
              </a:lnSpc>
              <a:spcBef>
                <a:spcPts val="5"/>
              </a:spcBef>
              <a:tabLst>
                <a:tab pos="927100" algn="l"/>
              </a:tabLst>
            </a:pPr>
            <a:r>
              <a:rPr sz="2400" spc="-120" dirty="0">
                <a:latin typeface="Times New Roman"/>
                <a:cs typeface="Times New Roman"/>
              </a:rPr>
              <a:t>dic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5" dirty="0">
                <a:latin typeface="Times New Roman"/>
                <a:cs typeface="Times New Roman"/>
              </a:rPr>
              <a:t>{"b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"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"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55" dirty="0">
                <a:latin typeface="Times New Roman"/>
                <a:cs typeface="Times New Roman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d</a:t>
            </a:r>
            <a:r>
              <a:rPr sz="2400" spc="-90" dirty="0">
                <a:latin typeface="Times New Roman"/>
                <a:cs typeface="Times New Roman"/>
              </a:rPr>
              <a:t>”,"m</a:t>
            </a:r>
            <a:r>
              <a:rPr sz="2400" spc="-95" dirty="0">
                <a:latin typeface="Times New Roman"/>
                <a:cs typeface="Times New Roman"/>
              </a:rPr>
              <a:t>o</a:t>
            </a:r>
            <a:r>
              <a:rPr sz="2400" spc="-105" dirty="0">
                <a:latin typeface="Times New Roman"/>
                <a:cs typeface="Times New Roman"/>
              </a:rPr>
              <a:t>de</a:t>
            </a:r>
            <a:r>
              <a:rPr sz="2400" spc="-25" dirty="0">
                <a:latin typeface="Times New Roman"/>
                <a:cs typeface="Times New Roman"/>
              </a:rPr>
              <a:t>l"</a:t>
            </a:r>
            <a:r>
              <a:rPr sz="2400" spc="-20" dirty="0">
                <a:latin typeface="Times New Roman"/>
                <a:cs typeface="Times New Roman"/>
              </a:rPr>
              <a:t>: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"</a:t>
            </a:r>
            <a:r>
              <a:rPr sz="2400" spc="-190" dirty="0">
                <a:latin typeface="Times New Roman"/>
                <a:cs typeface="Times New Roman"/>
              </a:rPr>
              <a:t>Mus</a:t>
            </a:r>
            <a:r>
              <a:rPr sz="2400" spc="-110" dirty="0">
                <a:latin typeface="Times New Roman"/>
                <a:cs typeface="Times New Roman"/>
              </a:rPr>
              <a:t>tang“,"</a:t>
            </a:r>
            <a:r>
              <a:rPr sz="2400" spc="-180" dirty="0">
                <a:latin typeface="Times New Roman"/>
                <a:cs typeface="Times New Roman"/>
              </a:rPr>
              <a:t>y</a:t>
            </a:r>
            <a:r>
              <a:rPr sz="2400" spc="-85" dirty="0">
                <a:latin typeface="Times New Roman"/>
                <a:cs typeface="Times New Roman"/>
              </a:rPr>
              <a:t>ear</a:t>
            </a:r>
            <a:r>
              <a:rPr sz="2400" spc="15" dirty="0">
                <a:latin typeface="Times New Roman"/>
                <a:cs typeface="Times New Roman"/>
              </a:rPr>
              <a:t>"</a:t>
            </a:r>
            <a:r>
              <a:rPr sz="2400" spc="10" dirty="0">
                <a:latin typeface="Times New Roman"/>
                <a:cs typeface="Times New Roman"/>
              </a:rPr>
              <a:t>: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1</a:t>
            </a:r>
            <a:r>
              <a:rPr sz="2400" spc="-100" dirty="0">
                <a:latin typeface="Times New Roman"/>
                <a:cs typeface="Times New Roman"/>
              </a:rPr>
              <a:t>9</a:t>
            </a:r>
            <a:r>
              <a:rPr sz="2400" spc="-105" dirty="0">
                <a:latin typeface="Times New Roman"/>
                <a:cs typeface="Times New Roman"/>
              </a:rPr>
              <a:t>6</a:t>
            </a:r>
            <a:r>
              <a:rPr sz="2400" spc="-10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} 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dic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  <a:spcBef>
                <a:spcPts val="25"/>
              </a:spcBef>
            </a:pPr>
            <a:r>
              <a:rPr sz="2400" spc="-80" dirty="0">
                <a:latin typeface="Times New Roman"/>
                <a:cs typeface="Times New Roman"/>
              </a:rPr>
              <a:t>print(dict[x])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30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  <a:p>
            <a:pPr marL="12700" marR="6609715">
              <a:lnSpc>
                <a:spcPct val="100800"/>
              </a:lnSpc>
              <a:spcBef>
                <a:spcPts val="5"/>
              </a:spcBef>
            </a:pPr>
            <a:r>
              <a:rPr sz="2400" spc="-120" dirty="0">
                <a:latin typeface="Times New Roman"/>
                <a:cs typeface="Times New Roman"/>
              </a:rPr>
              <a:t>Ford 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Mus</a:t>
            </a:r>
            <a:r>
              <a:rPr sz="2400" spc="-100" dirty="0">
                <a:latin typeface="Times New Roman"/>
                <a:cs typeface="Times New Roman"/>
              </a:rPr>
              <a:t>tang  </a:t>
            </a:r>
            <a:r>
              <a:rPr sz="2400" spc="-105" dirty="0">
                <a:latin typeface="Times New Roman"/>
                <a:cs typeface="Times New Roman"/>
              </a:rPr>
              <a:t>1964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r>
              <a:rPr sz="2400" b="1" spc="-160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You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also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use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values()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method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return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values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595"/>
              </a:lnSpc>
            </a:pPr>
            <a:r>
              <a:rPr sz="2400" spc="-105" dirty="0">
                <a:latin typeface="Times New Roman"/>
                <a:cs typeface="Times New Roman"/>
              </a:rPr>
              <a:t>dictionary.</a:t>
            </a:r>
            <a:endParaRPr sz="2400">
              <a:latin typeface="Times New Roman"/>
              <a:cs typeface="Times New Roman"/>
            </a:endParaRPr>
          </a:p>
          <a:p>
            <a:pPr marL="12700" marR="745490">
              <a:lnSpc>
                <a:spcPct val="100800"/>
              </a:lnSpc>
              <a:tabLst>
                <a:tab pos="927100" algn="l"/>
              </a:tabLst>
            </a:pPr>
            <a:r>
              <a:rPr sz="2400" spc="-120" dirty="0">
                <a:latin typeface="Times New Roman"/>
                <a:cs typeface="Times New Roman"/>
              </a:rPr>
              <a:t>dic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5" dirty="0">
                <a:latin typeface="Times New Roman"/>
                <a:cs typeface="Times New Roman"/>
              </a:rPr>
              <a:t>{"b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"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"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55" dirty="0">
                <a:latin typeface="Times New Roman"/>
                <a:cs typeface="Times New Roman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d</a:t>
            </a:r>
            <a:r>
              <a:rPr sz="2400" spc="-90" dirty="0">
                <a:latin typeface="Times New Roman"/>
                <a:cs typeface="Times New Roman"/>
              </a:rPr>
              <a:t>”,"m</a:t>
            </a:r>
            <a:r>
              <a:rPr sz="2400" spc="-95" dirty="0">
                <a:latin typeface="Times New Roman"/>
                <a:cs typeface="Times New Roman"/>
              </a:rPr>
              <a:t>o</a:t>
            </a:r>
            <a:r>
              <a:rPr sz="2400" spc="-105" dirty="0">
                <a:latin typeface="Times New Roman"/>
                <a:cs typeface="Times New Roman"/>
              </a:rPr>
              <a:t>de</a:t>
            </a:r>
            <a:r>
              <a:rPr sz="2400" spc="-25" dirty="0">
                <a:latin typeface="Times New Roman"/>
                <a:cs typeface="Times New Roman"/>
              </a:rPr>
              <a:t>l"</a:t>
            </a:r>
            <a:r>
              <a:rPr sz="2400" spc="-20" dirty="0">
                <a:latin typeface="Times New Roman"/>
                <a:cs typeface="Times New Roman"/>
              </a:rPr>
              <a:t>: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"</a:t>
            </a:r>
            <a:r>
              <a:rPr sz="2400" spc="-190" dirty="0">
                <a:latin typeface="Times New Roman"/>
                <a:cs typeface="Times New Roman"/>
              </a:rPr>
              <a:t>Mus</a:t>
            </a:r>
            <a:r>
              <a:rPr sz="2400" spc="-110" dirty="0">
                <a:latin typeface="Times New Roman"/>
                <a:cs typeface="Times New Roman"/>
              </a:rPr>
              <a:t>tang“,"</a:t>
            </a:r>
            <a:r>
              <a:rPr sz="2400" spc="-180" dirty="0">
                <a:latin typeface="Times New Roman"/>
                <a:cs typeface="Times New Roman"/>
              </a:rPr>
              <a:t>y</a:t>
            </a:r>
            <a:r>
              <a:rPr sz="2400" spc="-85" dirty="0">
                <a:latin typeface="Times New Roman"/>
                <a:cs typeface="Times New Roman"/>
              </a:rPr>
              <a:t>ear</a:t>
            </a:r>
            <a:r>
              <a:rPr sz="2400" spc="15" dirty="0">
                <a:latin typeface="Times New Roman"/>
                <a:cs typeface="Times New Roman"/>
              </a:rPr>
              <a:t>"</a:t>
            </a:r>
            <a:r>
              <a:rPr sz="2400" spc="10" dirty="0">
                <a:latin typeface="Times New Roman"/>
                <a:cs typeface="Times New Roman"/>
              </a:rPr>
              <a:t>: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1</a:t>
            </a:r>
            <a:r>
              <a:rPr sz="2400" spc="-100" dirty="0">
                <a:latin typeface="Times New Roman"/>
                <a:cs typeface="Times New Roman"/>
              </a:rPr>
              <a:t>9</a:t>
            </a:r>
            <a:r>
              <a:rPr sz="2400" spc="-105" dirty="0">
                <a:latin typeface="Times New Roman"/>
                <a:cs typeface="Times New Roman"/>
              </a:rPr>
              <a:t>6</a:t>
            </a:r>
            <a:r>
              <a:rPr sz="2400" spc="-10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} 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dic</a:t>
            </a:r>
            <a:r>
              <a:rPr sz="2400" spc="70" dirty="0">
                <a:latin typeface="Times New Roman"/>
                <a:cs typeface="Times New Roman"/>
              </a:rPr>
              <a:t>t</a:t>
            </a:r>
            <a:r>
              <a:rPr sz="2400" spc="50" dirty="0">
                <a:latin typeface="Times New Roman"/>
                <a:cs typeface="Times New Roman"/>
              </a:rPr>
              <a:t>.</a:t>
            </a: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140" dirty="0">
                <a:latin typeface="Times New Roman"/>
                <a:cs typeface="Times New Roman"/>
              </a:rPr>
              <a:t>alue</a:t>
            </a:r>
            <a:r>
              <a:rPr sz="2400" spc="-114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():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latin typeface="Times New Roman"/>
                <a:cs typeface="Times New Roman"/>
              </a:rPr>
              <a:t>print(x)</a:t>
            </a:r>
            <a:endParaRPr sz="2400">
              <a:latin typeface="Times New Roman"/>
              <a:cs typeface="Times New Roman"/>
            </a:endParaRPr>
          </a:p>
          <a:p>
            <a:pPr marL="12700" marR="6519545">
              <a:lnSpc>
                <a:spcPct val="100800"/>
              </a:lnSpc>
              <a:spcBef>
                <a:spcPts val="5"/>
              </a:spcBef>
            </a:pPr>
            <a:r>
              <a:rPr sz="2400" b="1" spc="-45" dirty="0">
                <a:latin typeface="Times New Roman"/>
                <a:cs typeface="Times New Roman"/>
              </a:rPr>
              <a:t>Ou</a:t>
            </a:r>
            <a:r>
              <a:rPr sz="2400" b="1" spc="-15" dirty="0">
                <a:latin typeface="Times New Roman"/>
                <a:cs typeface="Times New Roman"/>
              </a:rPr>
              <a:t>t</a:t>
            </a:r>
            <a:r>
              <a:rPr sz="2400" b="1" spc="25" dirty="0">
                <a:latin typeface="Times New Roman"/>
                <a:cs typeface="Times New Roman"/>
              </a:rPr>
              <a:t>p</a:t>
            </a:r>
            <a:r>
              <a:rPr sz="2400" b="1" spc="30" dirty="0">
                <a:latin typeface="Times New Roman"/>
                <a:cs typeface="Times New Roman"/>
              </a:rPr>
              <a:t>u</a:t>
            </a:r>
            <a:r>
              <a:rPr sz="2400" b="1" spc="-75" dirty="0">
                <a:latin typeface="Times New Roman"/>
                <a:cs typeface="Times New Roman"/>
              </a:rPr>
              <a:t>t:  </a:t>
            </a:r>
            <a:r>
              <a:rPr sz="2400" spc="-120" dirty="0">
                <a:latin typeface="Times New Roman"/>
                <a:cs typeface="Times New Roman"/>
              </a:rPr>
              <a:t>Ford 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Mustang 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1964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14418"/>
            <a:ext cx="7850505" cy="42792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Loop </a:t>
            </a:r>
            <a:r>
              <a:rPr sz="2600" spc="-105" dirty="0">
                <a:latin typeface="Times New Roman"/>
                <a:cs typeface="Times New Roman"/>
              </a:rPr>
              <a:t>through </a:t>
            </a:r>
            <a:r>
              <a:rPr sz="2600" spc="-95" dirty="0">
                <a:latin typeface="Times New Roman"/>
                <a:cs typeface="Times New Roman"/>
              </a:rPr>
              <a:t>both </a:t>
            </a:r>
            <a:r>
              <a:rPr sz="2600" i="1" spc="-285" dirty="0">
                <a:latin typeface="Times New Roman"/>
                <a:cs typeface="Times New Roman"/>
              </a:rPr>
              <a:t>keys</a:t>
            </a:r>
            <a:r>
              <a:rPr sz="2600" i="1" spc="-2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i="1" spc="-220" dirty="0">
                <a:latin typeface="Times New Roman"/>
                <a:cs typeface="Times New Roman"/>
              </a:rPr>
              <a:t>values</a:t>
            </a:r>
            <a:r>
              <a:rPr sz="2600" spc="-220" dirty="0">
                <a:latin typeface="Times New Roman"/>
                <a:cs typeface="Times New Roman"/>
              </a:rPr>
              <a:t>,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using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95" dirty="0">
                <a:latin typeface="Times New Roman"/>
                <a:cs typeface="Times New Roman"/>
              </a:rPr>
              <a:t>items() </a:t>
            </a:r>
            <a:r>
              <a:rPr sz="2600" spc="-75" dirty="0">
                <a:latin typeface="Times New Roman"/>
                <a:cs typeface="Times New Roman"/>
              </a:rPr>
              <a:t>method.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dict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={"brand":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"Ford“,"model":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"Mustang“,"year":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1964}</a:t>
            </a:r>
            <a:endParaRPr sz="2600">
              <a:latin typeface="Times New Roman"/>
              <a:cs typeface="Times New Roman"/>
            </a:endParaRPr>
          </a:p>
          <a:p>
            <a:pPr marL="161925" marR="5083175" indent="-149860">
              <a:lnSpc>
                <a:spcPts val="3720"/>
              </a:lnSpc>
              <a:spcBef>
                <a:spcPts val="225"/>
              </a:spcBef>
            </a:pP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di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75" dirty="0">
                <a:latin typeface="Times New Roman"/>
                <a:cs typeface="Times New Roman"/>
              </a:rPr>
              <a:t>t</a:t>
            </a:r>
            <a:r>
              <a:rPr sz="2600" spc="55" dirty="0">
                <a:latin typeface="Times New Roman"/>
                <a:cs typeface="Times New Roman"/>
              </a:rPr>
              <a:t>.</a:t>
            </a:r>
            <a:r>
              <a:rPr sz="2600" spc="-110" dirty="0">
                <a:latin typeface="Times New Roman"/>
                <a:cs typeface="Times New Roman"/>
              </a:rPr>
              <a:t>item</a:t>
            </a:r>
            <a:r>
              <a:rPr sz="2600" spc="-100" dirty="0">
                <a:latin typeface="Times New Roman"/>
                <a:cs typeface="Times New Roman"/>
              </a:rPr>
              <a:t>s</a:t>
            </a:r>
            <a:r>
              <a:rPr sz="2600" spc="-20" dirty="0">
                <a:latin typeface="Times New Roman"/>
                <a:cs typeface="Times New Roman"/>
              </a:rPr>
              <a:t>():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x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y)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 marR="5987415">
              <a:lnSpc>
                <a:spcPts val="3720"/>
              </a:lnSpc>
              <a:spcBef>
                <a:spcPts val="100"/>
              </a:spcBef>
            </a:pPr>
            <a:r>
              <a:rPr sz="2600" spc="-105" dirty="0">
                <a:latin typeface="Times New Roman"/>
                <a:cs typeface="Times New Roman"/>
              </a:rPr>
              <a:t>brand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35" dirty="0">
                <a:latin typeface="Times New Roman"/>
                <a:cs typeface="Times New Roman"/>
              </a:rPr>
              <a:t>F</a:t>
            </a:r>
            <a:r>
              <a:rPr sz="2600" spc="-55" dirty="0">
                <a:latin typeface="Times New Roman"/>
                <a:cs typeface="Times New Roman"/>
              </a:rPr>
              <a:t>ord  </a:t>
            </a:r>
            <a:r>
              <a:rPr sz="2600" spc="-140" dirty="0">
                <a:latin typeface="Times New Roman"/>
                <a:cs typeface="Times New Roman"/>
              </a:rPr>
              <a:t>mo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el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M</a:t>
            </a:r>
            <a:r>
              <a:rPr sz="2600" spc="-160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sta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g 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90" dirty="0">
                <a:latin typeface="Times New Roman"/>
                <a:cs typeface="Times New Roman"/>
              </a:rPr>
              <a:t>ear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19</a:t>
            </a:r>
            <a:r>
              <a:rPr sz="2600" spc="-125" dirty="0">
                <a:latin typeface="Times New Roman"/>
                <a:cs typeface="Times New Roman"/>
              </a:rPr>
              <a:t>6</a:t>
            </a:r>
            <a:r>
              <a:rPr sz="2600" spc="-11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Multi</a:t>
            </a:r>
            <a:r>
              <a:rPr spc="-15" dirty="0"/>
              <a:t> </a:t>
            </a:r>
            <a:r>
              <a:rPr spc="-90" dirty="0"/>
              <a:t>Words</a:t>
            </a:r>
            <a:r>
              <a:rPr spc="-20" dirty="0"/>
              <a:t> </a:t>
            </a:r>
            <a:r>
              <a:rPr spc="-55" dirty="0"/>
              <a:t>Variable</a:t>
            </a:r>
            <a:r>
              <a:rPr spc="-10" dirty="0"/>
              <a:t> </a:t>
            </a:r>
            <a:r>
              <a:rPr spc="-55" dirty="0"/>
              <a:t>Names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6213"/>
            <a:ext cx="7917180" cy="48418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b="1" spc="-105" dirty="0">
                <a:latin typeface="Times New Roman"/>
                <a:cs typeface="Times New Roman"/>
              </a:rPr>
              <a:t>C</a:t>
            </a:r>
            <a:r>
              <a:rPr sz="2600" b="1" spc="-65" dirty="0">
                <a:latin typeface="Times New Roman"/>
                <a:cs typeface="Times New Roman"/>
              </a:rPr>
              <a:t>o</a:t>
            </a:r>
            <a:r>
              <a:rPr sz="2600" b="1" spc="-10" dirty="0">
                <a:latin typeface="Times New Roman"/>
                <a:cs typeface="Times New Roman"/>
              </a:rPr>
              <a:t>p</a:t>
            </a:r>
            <a:r>
              <a:rPr sz="2600" b="1" dirty="0">
                <a:latin typeface="Times New Roman"/>
                <a:cs typeface="Times New Roman"/>
              </a:rPr>
              <a:t>y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a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Dictiona</a:t>
            </a:r>
            <a:r>
              <a:rPr sz="2600" b="1" spc="45" dirty="0">
                <a:latin typeface="Times New Roman"/>
                <a:cs typeface="Times New Roman"/>
              </a:rPr>
              <a:t>r</a:t>
            </a:r>
            <a:r>
              <a:rPr sz="2600" b="1" dirty="0"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10" dirty="0">
                <a:latin typeface="Times New Roman"/>
                <a:cs typeface="Times New Roman"/>
              </a:rPr>
              <a:t>You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cannot </a:t>
            </a:r>
            <a:r>
              <a:rPr sz="2600" spc="-165" dirty="0">
                <a:latin typeface="Times New Roman"/>
                <a:cs typeface="Times New Roman"/>
              </a:rPr>
              <a:t>copy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10" dirty="0">
                <a:latin typeface="Times New Roman"/>
                <a:cs typeface="Times New Roman"/>
              </a:rPr>
              <a:t>dictionary </a:t>
            </a:r>
            <a:r>
              <a:rPr sz="2600" spc="-160" dirty="0">
                <a:latin typeface="Times New Roman"/>
                <a:cs typeface="Times New Roman"/>
              </a:rPr>
              <a:t>simply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typing </a:t>
            </a:r>
            <a:r>
              <a:rPr sz="2600" spc="-95" dirty="0">
                <a:latin typeface="Times New Roman"/>
                <a:cs typeface="Times New Roman"/>
              </a:rPr>
              <a:t>dict2 </a:t>
            </a:r>
            <a:r>
              <a:rPr sz="2600" spc="270" dirty="0">
                <a:latin typeface="Times New Roman"/>
                <a:cs typeface="Times New Roman"/>
              </a:rPr>
              <a:t>= </a:t>
            </a:r>
            <a:r>
              <a:rPr sz="2600" spc="-60" dirty="0">
                <a:latin typeface="Times New Roman"/>
                <a:cs typeface="Times New Roman"/>
              </a:rPr>
              <a:t>dict1, 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because: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dict2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only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i="1" spc="-305" dirty="0">
                <a:latin typeface="Times New Roman"/>
                <a:cs typeface="Times New Roman"/>
              </a:rPr>
              <a:t>reference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dict1,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changes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made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dic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aut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229" dirty="0">
                <a:latin typeface="Times New Roman"/>
                <a:cs typeface="Times New Roman"/>
              </a:rPr>
              <a:t>m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tic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als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mad</a:t>
            </a:r>
            <a:r>
              <a:rPr sz="2600" spc="-114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dic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2.</a:t>
            </a:r>
            <a:endParaRPr sz="2600">
              <a:latin typeface="Times New Roman"/>
              <a:cs typeface="Times New Roman"/>
            </a:endParaRPr>
          </a:p>
          <a:p>
            <a:pPr marL="286385" marR="43370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0" dirty="0">
                <a:latin typeface="Times New Roman"/>
                <a:cs typeface="Times New Roman"/>
              </a:rPr>
              <a:t>The</a:t>
            </a:r>
            <a:r>
              <a:rPr sz="2600" spc="-9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w</a:t>
            </a:r>
            <a:r>
              <a:rPr sz="2600" spc="-305" dirty="0">
                <a:latin typeface="Times New Roman"/>
                <a:cs typeface="Times New Roman"/>
              </a:rPr>
              <a:t>a</a:t>
            </a:r>
            <a:r>
              <a:rPr sz="2600" spc="-210" dirty="0">
                <a:latin typeface="Times New Roman"/>
                <a:cs typeface="Times New Roman"/>
              </a:rPr>
              <a:t>ys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ma</a:t>
            </a:r>
            <a:r>
              <a:rPr sz="2600" spc="-185" dirty="0">
                <a:latin typeface="Times New Roman"/>
                <a:cs typeface="Times New Roman"/>
              </a:rPr>
              <a:t>k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p</a:t>
            </a: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w</a:t>
            </a:r>
            <a:r>
              <a:rPr sz="2600" spc="-305" dirty="0">
                <a:latin typeface="Times New Roman"/>
                <a:cs typeface="Times New Roman"/>
              </a:rPr>
              <a:t>a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uil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100" dirty="0">
                <a:latin typeface="Times New Roman"/>
                <a:cs typeface="Times New Roman"/>
              </a:rPr>
              <a:t>in  Dicti</a:t>
            </a:r>
            <a:r>
              <a:rPr sz="2600" spc="-135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</a:t>
            </a:r>
            <a:r>
              <a:rPr sz="2600" spc="-100" dirty="0">
                <a:latin typeface="Times New Roman"/>
                <a:cs typeface="Times New Roman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p</a:t>
            </a:r>
            <a:r>
              <a:rPr sz="2600" spc="-55" dirty="0">
                <a:latin typeface="Times New Roman"/>
                <a:cs typeface="Times New Roman"/>
              </a:rPr>
              <a:t>y().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286385" marR="288290" indent="-274320">
              <a:lnSpc>
                <a:spcPct val="109700"/>
              </a:lnSpc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Make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copy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dictionary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copy()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method.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di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{"bra</a:t>
            </a:r>
            <a:r>
              <a:rPr sz="2600" spc="-90" dirty="0">
                <a:latin typeface="Times New Roman"/>
                <a:cs typeface="Times New Roman"/>
              </a:rPr>
              <a:t>n</a:t>
            </a:r>
            <a:r>
              <a:rPr sz="2600" spc="-25" dirty="0">
                <a:latin typeface="Times New Roman"/>
                <a:cs typeface="Times New Roman"/>
              </a:rPr>
              <a:t>d":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</a:t>
            </a:r>
            <a:r>
              <a:rPr sz="2600" spc="-215" dirty="0">
                <a:latin typeface="Times New Roman"/>
                <a:cs typeface="Times New Roman"/>
              </a:rPr>
              <a:t>F</a:t>
            </a:r>
            <a:r>
              <a:rPr sz="2600" spc="-85" dirty="0">
                <a:latin typeface="Times New Roman"/>
                <a:cs typeface="Times New Roman"/>
              </a:rPr>
              <a:t>ord“,"model</a:t>
            </a:r>
            <a:r>
              <a:rPr sz="2600" spc="-70" dirty="0">
                <a:latin typeface="Times New Roman"/>
                <a:cs typeface="Times New Roman"/>
              </a:rPr>
              <a:t>"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"</a:t>
            </a:r>
            <a:r>
              <a:rPr sz="2600" spc="-265" dirty="0">
                <a:latin typeface="Times New Roman"/>
                <a:cs typeface="Times New Roman"/>
              </a:rPr>
              <a:t>M</a:t>
            </a:r>
            <a:r>
              <a:rPr sz="2600" spc="-165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n</a:t>
            </a:r>
            <a:r>
              <a:rPr sz="2600" spc="-175" dirty="0">
                <a:latin typeface="Times New Roman"/>
                <a:cs typeface="Times New Roman"/>
              </a:rPr>
              <a:t>g</a:t>
            </a:r>
            <a:r>
              <a:rPr sz="2600" spc="-105" dirty="0">
                <a:latin typeface="Times New Roman"/>
                <a:cs typeface="Times New Roman"/>
              </a:rPr>
              <a:t>“,"</a:t>
            </a:r>
            <a:r>
              <a:rPr sz="2600" spc="-185" dirty="0">
                <a:latin typeface="Times New Roman"/>
                <a:cs typeface="Times New Roman"/>
              </a:rPr>
              <a:t>y</a:t>
            </a:r>
            <a:r>
              <a:rPr sz="2600" spc="-100" dirty="0">
                <a:latin typeface="Times New Roman"/>
                <a:cs typeface="Times New Roman"/>
              </a:rPr>
              <a:t>ea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20" dirty="0">
                <a:latin typeface="Times New Roman"/>
                <a:cs typeface="Times New Roman"/>
              </a:rPr>
              <a:t>":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1964} 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ict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dic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5" dirty="0">
                <a:latin typeface="Times New Roman"/>
                <a:cs typeface="Times New Roman"/>
              </a:rPr>
              <a:t>.</a:t>
            </a:r>
            <a:r>
              <a:rPr sz="2600" spc="-45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70" dirty="0">
                <a:latin typeface="Times New Roman"/>
                <a:cs typeface="Times New Roman"/>
              </a:rPr>
              <a:t>p</a:t>
            </a:r>
            <a:r>
              <a:rPr sz="2600" spc="-220" dirty="0">
                <a:latin typeface="Times New Roman"/>
                <a:cs typeface="Times New Roman"/>
              </a:rPr>
              <a:t>y</a:t>
            </a:r>
            <a:r>
              <a:rPr sz="2600" spc="-55" dirty="0">
                <a:latin typeface="Times New Roman"/>
                <a:cs typeface="Times New Roman"/>
              </a:rPr>
              <a:t>()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95" dirty="0">
                <a:latin typeface="Times New Roman"/>
                <a:cs typeface="Times New Roman"/>
              </a:rPr>
              <a:t>print(mydict)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71602"/>
            <a:ext cx="5972175" cy="502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0839">
              <a:lnSpc>
                <a:spcPct val="1208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400" spc="-105" dirty="0">
                <a:latin typeface="Times New Roman"/>
                <a:cs typeface="Times New Roman"/>
              </a:rPr>
              <a:t>Example:Create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print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dictionary: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dict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	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898014" marR="2234565">
              <a:lnSpc>
                <a:spcPct val="100000"/>
              </a:lnSpc>
            </a:pPr>
            <a:r>
              <a:rPr sz="2400" spc="-120" dirty="0">
                <a:latin typeface="Times New Roman"/>
                <a:cs typeface="Times New Roman"/>
              </a:rPr>
              <a:t>“Name":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“R</a:t>
            </a:r>
            <a:r>
              <a:rPr sz="2400" spc="-130" dirty="0">
                <a:latin typeface="Times New Roman"/>
                <a:cs typeface="Times New Roman"/>
              </a:rPr>
              <a:t>am</a:t>
            </a:r>
            <a:r>
              <a:rPr sz="2400" spc="-85" dirty="0">
                <a:latin typeface="Times New Roman"/>
                <a:cs typeface="Times New Roman"/>
              </a:rPr>
              <a:t>"</a:t>
            </a:r>
            <a:r>
              <a:rPr sz="2400" spc="100" dirty="0">
                <a:latin typeface="Times New Roman"/>
                <a:cs typeface="Times New Roman"/>
              </a:rPr>
              <a:t>,  </a:t>
            </a:r>
            <a:r>
              <a:rPr sz="2400" spc="-315" dirty="0">
                <a:latin typeface="Times New Roman"/>
                <a:cs typeface="Times New Roman"/>
              </a:rPr>
              <a:t>“A</a:t>
            </a:r>
            <a:r>
              <a:rPr sz="2400" spc="-65" dirty="0">
                <a:latin typeface="Times New Roman"/>
                <a:cs typeface="Times New Roman"/>
              </a:rPr>
              <a:t>ge":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22,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spc="-190" dirty="0">
                <a:latin typeface="Times New Roman"/>
                <a:cs typeface="Times New Roman"/>
              </a:rPr>
              <a:t>“C</a:t>
            </a:r>
            <a:r>
              <a:rPr sz="2400" spc="-165" dirty="0">
                <a:latin typeface="Times New Roman"/>
                <a:cs typeface="Times New Roman"/>
              </a:rPr>
              <a:t>o</a:t>
            </a:r>
            <a:r>
              <a:rPr sz="2400" spc="-45" dirty="0">
                <a:latin typeface="Times New Roman"/>
                <a:cs typeface="Times New Roman"/>
              </a:rPr>
              <a:t>u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se"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270" dirty="0">
                <a:latin typeface="Times New Roman"/>
                <a:cs typeface="Times New Roman"/>
              </a:rPr>
              <a:t>”MCA”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60" dirty="0">
                <a:latin typeface="Times New Roman"/>
                <a:cs typeface="Times New Roman"/>
              </a:rPr>
              <a:t>print(dict)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30" dirty="0">
                <a:latin typeface="Times New Roman"/>
                <a:cs typeface="Times New Roman"/>
              </a:rPr>
              <a:t>Output: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{‘Name':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'Ram',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'Age':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22,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'Course':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'MCA‘}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645" dirty="0">
                <a:latin typeface="Times New Roman"/>
                <a:cs typeface="Times New Roman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als</a:t>
            </a:r>
            <a:r>
              <a:rPr sz="2400" spc="-175" dirty="0">
                <a:latin typeface="Times New Roman"/>
                <a:cs typeface="Times New Roman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w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ite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li</a:t>
            </a:r>
            <a:r>
              <a:rPr sz="2400" spc="-150" dirty="0">
                <a:latin typeface="Times New Roman"/>
                <a:cs typeface="Times New Roman"/>
              </a:rPr>
              <a:t>n</a:t>
            </a:r>
            <a:r>
              <a:rPr sz="2400" spc="-30" dirty="0">
                <a:latin typeface="Times New Roman"/>
                <a:cs typeface="Times New Roman"/>
              </a:rPr>
              <a:t>e: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  <a:spcBef>
                <a:spcPts val="5"/>
              </a:spcBef>
            </a:pPr>
            <a:r>
              <a:rPr sz="2400" spc="-120" dirty="0">
                <a:latin typeface="Times New Roman"/>
                <a:cs typeface="Times New Roman"/>
              </a:rPr>
              <a:t>dic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={"Name":"</a:t>
            </a:r>
            <a:r>
              <a:rPr sz="2400" spc="-145" dirty="0">
                <a:latin typeface="Times New Roman"/>
                <a:cs typeface="Times New Roman"/>
              </a:rPr>
              <a:t>Ram</a:t>
            </a:r>
            <a:r>
              <a:rPr sz="2400" spc="-85" dirty="0">
                <a:latin typeface="Times New Roman"/>
                <a:cs typeface="Times New Roman"/>
              </a:rPr>
              <a:t>"</a:t>
            </a:r>
            <a:r>
              <a:rPr sz="2400" spc="35" dirty="0">
                <a:latin typeface="Times New Roman"/>
                <a:cs typeface="Times New Roman"/>
              </a:rPr>
              <a:t>,</a:t>
            </a:r>
            <a:r>
              <a:rPr sz="2400" spc="45" dirty="0">
                <a:latin typeface="Times New Roman"/>
                <a:cs typeface="Times New Roman"/>
              </a:rPr>
              <a:t>"</a:t>
            </a:r>
            <a:r>
              <a:rPr sz="2400" spc="-225" dirty="0">
                <a:latin typeface="Times New Roman"/>
                <a:cs typeface="Times New Roman"/>
              </a:rPr>
              <a:t>Ag</a:t>
            </a:r>
            <a:r>
              <a:rPr sz="2400" spc="-160" dirty="0">
                <a:latin typeface="Times New Roman"/>
                <a:cs typeface="Times New Roman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":22</a:t>
            </a:r>
            <a:r>
              <a:rPr sz="2400" spc="35" dirty="0">
                <a:latin typeface="Times New Roman"/>
                <a:cs typeface="Times New Roman"/>
              </a:rPr>
              <a:t>,</a:t>
            </a:r>
            <a:r>
              <a:rPr sz="2400" spc="45" dirty="0">
                <a:latin typeface="Times New Roman"/>
                <a:cs typeface="Times New Roman"/>
              </a:rPr>
              <a:t>"</a:t>
            </a:r>
            <a:r>
              <a:rPr sz="2400" spc="-120" dirty="0">
                <a:latin typeface="Times New Roman"/>
                <a:cs typeface="Times New Roman"/>
              </a:rPr>
              <a:t>Co</a:t>
            </a:r>
            <a:r>
              <a:rPr sz="2400" spc="-95" dirty="0">
                <a:latin typeface="Times New Roman"/>
                <a:cs typeface="Times New Roman"/>
              </a:rPr>
              <a:t>u</a:t>
            </a:r>
            <a:r>
              <a:rPr sz="2400" spc="60" dirty="0">
                <a:latin typeface="Times New Roman"/>
                <a:cs typeface="Times New Roman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se"</a:t>
            </a:r>
            <a:r>
              <a:rPr sz="2400" spc="-55" dirty="0">
                <a:latin typeface="Times New Roman"/>
                <a:cs typeface="Times New Roman"/>
              </a:rPr>
              <a:t>:</a:t>
            </a:r>
            <a:r>
              <a:rPr sz="2400" spc="-110" dirty="0">
                <a:latin typeface="Times New Roman"/>
                <a:cs typeface="Times New Roman"/>
              </a:rPr>
              <a:t>"MCA"}  </a:t>
            </a:r>
            <a:r>
              <a:rPr sz="2400" spc="-60" dirty="0">
                <a:latin typeface="Times New Roman"/>
                <a:cs typeface="Times New Roman"/>
              </a:rPr>
              <a:t>print(dict)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18373"/>
            <a:ext cx="7994015" cy="59861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b="1" dirty="0">
                <a:latin typeface="Times New Roman"/>
                <a:cs typeface="Times New Roman"/>
              </a:rPr>
              <a:t>Nested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Dictionaries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dictionary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contain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dictionaries,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called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nested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dictionaries.</a:t>
            </a:r>
            <a:endParaRPr sz="2400">
              <a:latin typeface="Times New Roman"/>
              <a:cs typeface="Times New Roman"/>
            </a:endParaRPr>
          </a:p>
          <a:p>
            <a:pPr marL="286385" marR="1193800" indent="-274320">
              <a:lnSpc>
                <a:spcPct val="120800"/>
              </a:lnSpc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r>
              <a:rPr sz="2400" b="1" spc="-1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Create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dictionary</a:t>
            </a:r>
            <a:r>
              <a:rPr sz="2400" spc="-75" dirty="0">
                <a:latin typeface="Times New Roman"/>
                <a:cs typeface="Times New Roman"/>
              </a:rPr>
              <a:t> that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contain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three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dictionaries: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myfamily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{"child1" 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{"name"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“Amit“,"year"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2004},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400" spc="-75" dirty="0">
                <a:latin typeface="Times New Roman"/>
                <a:cs typeface="Times New Roman"/>
              </a:rPr>
              <a:t>"</a:t>
            </a:r>
            <a:r>
              <a:rPr sz="2400" spc="-30" dirty="0">
                <a:latin typeface="Times New Roman"/>
                <a:cs typeface="Times New Roman"/>
              </a:rPr>
              <a:t>c</a:t>
            </a:r>
            <a:r>
              <a:rPr sz="2400" spc="-105" dirty="0">
                <a:latin typeface="Times New Roman"/>
                <a:cs typeface="Times New Roman"/>
              </a:rPr>
              <a:t>hil</a:t>
            </a:r>
            <a:r>
              <a:rPr sz="2400" spc="-145" dirty="0">
                <a:latin typeface="Times New Roman"/>
                <a:cs typeface="Times New Roman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2"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{"n</a:t>
            </a:r>
            <a:r>
              <a:rPr sz="2400" spc="-120" dirty="0">
                <a:latin typeface="Times New Roman"/>
                <a:cs typeface="Times New Roman"/>
              </a:rPr>
              <a:t>ame</a:t>
            </a:r>
            <a:r>
              <a:rPr sz="2400" spc="-85" dirty="0">
                <a:latin typeface="Times New Roman"/>
                <a:cs typeface="Times New Roman"/>
              </a:rPr>
              <a:t>"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-315" dirty="0">
                <a:latin typeface="Times New Roman"/>
                <a:cs typeface="Times New Roman"/>
              </a:rPr>
              <a:t>“</a:t>
            </a:r>
            <a:r>
              <a:rPr sz="2400" spc="-229" dirty="0">
                <a:latin typeface="Times New Roman"/>
                <a:cs typeface="Times New Roman"/>
              </a:rPr>
              <a:t>Ram</a:t>
            </a:r>
            <a:r>
              <a:rPr sz="2400" spc="-155" dirty="0">
                <a:latin typeface="Times New Roman"/>
                <a:cs typeface="Times New Roman"/>
              </a:rPr>
              <a:t>“</a:t>
            </a:r>
            <a:r>
              <a:rPr sz="2400" spc="-30" dirty="0">
                <a:latin typeface="Times New Roman"/>
                <a:cs typeface="Times New Roman"/>
              </a:rPr>
              <a:t>,"</a:t>
            </a:r>
            <a:r>
              <a:rPr sz="2400" spc="-90" dirty="0">
                <a:latin typeface="Times New Roman"/>
                <a:cs typeface="Times New Roman"/>
              </a:rPr>
              <a:t>y</a:t>
            </a:r>
            <a:r>
              <a:rPr sz="2400" spc="-85" dirty="0">
                <a:latin typeface="Times New Roman"/>
                <a:cs typeface="Times New Roman"/>
              </a:rPr>
              <a:t>ear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</a:t>
            </a:r>
            <a:r>
              <a:rPr sz="2400" spc="-100" dirty="0">
                <a:latin typeface="Times New Roman"/>
                <a:cs typeface="Times New Roman"/>
              </a:rPr>
              <a:t>0</a:t>
            </a:r>
            <a:r>
              <a:rPr sz="2400" spc="-105" dirty="0">
                <a:latin typeface="Times New Roman"/>
                <a:cs typeface="Times New Roman"/>
              </a:rPr>
              <a:t>0</a:t>
            </a:r>
            <a:r>
              <a:rPr sz="2400" spc="-100" dirty="0">
                <a:latin typeface="Times New Roman"/>
                <a:cs typeface="Times New Roman"/>
              </a:rPr>
              <a:t>7</a:t>
            </a:r>
            <a:r>
              <a:rPr sz="2400" spc="50" dirty="0">
                <a:latin typeface="Times New Roman"/>
                <a:cs typeface="Times New Roman"/>
              </a:rPr>
              <a:t>},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spc="-85" dirty="0">
                <a:latin typeface="Times New Roman"/>
                <a:cs typeface="Times New Roman"/>
              </a:rPr>
              <a:t>"child3"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{"name" 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“Sita“,"year"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2011}</a:t>
            </a:r>
            <a:endParaRPr sz="2400">
              <a:latin typeface="Times New Roman"/>
              <a:cs typeface="Times New Roman"/>
            </a:endParaRPr>
          </a:p>
          <a:p>
            <a:pPr marL="167830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14" dirty="0">
                <a:latin typeface="Times New Roman"/>
                <a:cs typeface="Times New Roman"/>
              </a:rPr>
              <a:t>print(myfamily)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30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  <a:spcBef>
                <a:spcPts val="600"/>
              </a:spcBef>
            </a:pPr>
            <a:r>
              <a:rPr sz="2400" spc="-50" dirty="0">
                <a:latin typeface="Times New Roman"/>
                <a:cs typeface="Times New Roman"/>
              </a:rPr>
              <a:t>'</a:t>
            </a:r>
            <a:r>
              <a:rPr sz="2400" spc="-60" dirty="0">
                <a:latin typeface="Times New Roman"/>
                <a:cs typeface="Times New Roman"/>
              </a:rPr>
              <a:t>c</a:t>
            </a:r>
            <a:r>
              <a:rPr sz="2400" spc="-105" dirty="0">
                <a:latin typeface="Times New Roman"/>
                <a:cs typeface="Times New Roman"/>
              </a:rPr>
              <a:t>hil</a:t>
            </a:r>
            <a:r>
              <a:rPr sz="2400" spc="-145" dirty="0">
                <a:latin typeface="Times New Roman"/>
                <a:cs typeface="Times New Roman"/>
              </a:rPr>
              <a:t>d</a:t>
            </a:r>
            <a:r>
              <a:rPr sz="2400" spc="-25" dirty="0">
                <a:latin typeface="Times New Roman"/>
                <a:cs typeface="Times New Roman"/>
              </a:rPr>
              <a:t>1':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{'name':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'Emil'</a:t>
            </a:r>
            <a:r>
              <a:rPr sz="2400" spc="-50" dirty="0">
                <a:latin typeface="Times New Roman"/>
                <a:cs typeface="Times New Roman"/>
              </a:rPr>
              <a:t>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'</a:t>
            </a:r>
            <a:r>
              <a:rPr sz="2400" spc="-195" dirty="0">
                <a:latin typeface="Times New Roman"/>
                <a:cs typeface="Times New Roman"/>
              </a:rPr>
              <a:t>y</a:t>
            </a:r>
            <a:r>
              <a:rPr sz="2400" spc="-45" dirty="0">
                <a:latin typeface="Times New Roman"/>
                <a:cs typeface="Times New Roman"/>
              </a:rPr>
              <a:t>ear':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</a:t>
            </a:r>
            <a:r>
              <a:rPr sz="2400" spc="-100" dirty="0">
                <a:latin typeface="Times New Roman"/>
                <a:cs typeface="Times New Roman"/>
              </a:rPr>
              <a:t>0</a:t>
            </a:r>
            <a:r>
              <a:rPr sz="2400" spc="-105" dirty="0">
                <a:latin typeface="Times New Roman"/>
                <a:cs typeface="Times New Roman"/>
              </a:rPr>
              <a:t>0</a:t>
            </a:r>
            <a:r>
              <a:rPr sz="2400" spc="-100" dirty="0">
                <a:latin typeface="Times New Roman"/>
                <a:cs typeface="Times New Roman"/>
              </a:rPr>
              <a:t>4</a:t>
            </a:r>
            <a:r>
              <a:rPr sz="2400" spc="50" dirty="0">
                <a:latin typeface="Times New Roman"/>
                <a:cs typeface="Times New Roman"/>
              </a:rPr>
              <a:t>},</a:t>
            </a:r>
            <a:endParaRPr sz="24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  <a:spcBef>
                <a:spcPts val="600"/>
              </a:spcBef>
            </a:pPr>
            <a:r>
              <a:rPr sz="2400" spc="-50" dirty="0">
                <a:latin typeface="Times New Roman"/>
                <a:cs typeface="Times New Roman"/>
              </a:rPr>
              <a:t>'</a:t>
            </a:r>
            <a:r>
              <a:rPr sz="2400" spc="-60" dirty="0">
                <a:latin typeface="Times New Roman"/>
                <a:cs typeface="Times New Roman"/>
              </a:rPr>
              <a:t>c</a:t>
            </a:r>
            <a:r>
              <a:rPr sz="2400" spc="-105" dirty="0">
                <a:latin typeface="Times New Roman"/>
                <a:cs typeface="Times New Roman"/>
              </a:rPr>
              <a:t>hil</a:t>
            </a:r>
            <a:r>
              <a:rPr sz="2400" spc="-145" dirty="0">
                <a:latin typeface="Times New Roman"/>
                <a:cs typeface="Times New Roman"/>
              </a:rPr>
              <a:t>d</a:t>
            </a:r>
            <a:r>
              <a:rPr sz="2400" spc="-25" dirty="0">
                <a:latin typeface="Times New Roman"/>
                <a:cs typeface="Times New Roman"/>
              </a:rPr>
              <a:t>2':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{'name':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</a:t>
            </a:r>
            <a:r>
              <a:rPr sz="2400" spc="-430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ob</a:t>
            </a:r>
            <a:r>
              <a:rPr sz="2400" spc="-80" dirty="0">
                <a:latin typeface="Times New Roman"/>
                <a:cs typeface="Times New Roman"/>
              </a:rPr>
              <a:t>ias',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'</a:t>
            </a:r>
            <a:r>
              <a:rPr sz="2400" spc="-195" dirty="0">
                <a:latin typeface="Times New Roman"/>
                <a:cs typeface="Times New Roman"/>
              </a:rPr>
              <a:t>y</a:t>
            </a:r>
            <a:r>
              <a:rPr sz="2400" spc="-45" dirty="0">
                <a:latin typeface="Times New Roman"/>
                <a:cs typeface="Times New Roman"/>
              </a:rPr>
              <a:t>ear':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2007</a:t>
            </a:r>
            <a:r>
              <a:rPr sz="2400" spc="50" dirty="0">
                <a:latin typeface="Times New Roman"/>
                <a:cs typeface="Times New Roman"/>
              </a:rPr>
              <a:t>},</a:t>
            </a:r>
            <a:endParaRPr sz="24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  <a:spcBef>
                <a:spcPts val="605"/>
              </a:spcBef>
            </a:pPr>
            <a:r>
              <a:rPr sz="2400" spc="-50" dirty="0">
                <a:latin typeface="Times New Roman"/>
                <a:cs typeface="Times New Roman"/>
              </a:rPr>
              <a:t>'</a:t>
            </a:r>
            <a:r>
              <a:rPr sz="2400" spc="-60" dirty="0">
                <a:latin typeface="Times New Roman"/>
                <a:cs typeface="Times New Roman"/>
              </a:rPr>
              <a:t>c</a:t>
            </a:r>
            <a:r>
              <a:rPr sz="2400" spc="-105" dirty="0">
                <a:latin typeface="Times New Roman"/>
                <a:cs typeface="Times New Roman"/>
              </a:rPr>
              <a:t>hil</a:t>
            </a:r>
            <a:r>
              <a:rPr sz="2400" spc="-145" dirty="0">
                <a:latin typeface="Times New Roman"/>
                <a:cs typeface="Times New Roman"/>
              </a:rPr>
              <a:t>d</a:t>
            </a:r>
            <a:r>
              <a:rPr sz="2400" spc="-25" dirty="0">
                <a:latin typeface="Times New Roman"/>
                <a:cs typeface="Times New Roman"/>
              </a:rPr>
              <a:t>3':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{'name':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'</a:t>
            </a:r>
            <a:r>
              <a:rPr sz="2400" spc="-165" dirty="0">
                <a:latin typeface="Times New Roman"/>
                <a:cs typeface="Times New Roman"/>
              </a:rPr>
              <a:t>Lin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10" dirty="0">
                <a:latin typeface="Times New Roman"/>
                <a:cs typeface="Times New Roman"/>
              </a:rPr>
              <a:t>s</a:t>
            </a:r>
            <a:r>
              <a:rPr sz="2400" spc="35" dirty="0">
                <a:latin typeface="Times New Roman"/>
                <a:cs typeface="Times New Roman"/>
              </a:rPr>
              <a:t>'</a:t>
            </a:r>
            <a:r>
              <a:rPr sz="2400" spc="55" dirty="0">
                <a:latin typeface="Times New Roman"/>
                <a:cs typeface="Times New Roman"/>
              </a:rPr>
              <a:t>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'</a:t>
            </a:r>
            <a:r>
              <a:rPr sz="2400" spc="-195" dirty="0">
                <a:latin typeface="Times New Roman"/>
                <a:cs typeface="Times New Roman"/>
              </a:rPr>
              <a:t>y</a:t>
            </a:r>
            <a:r>
              <a:rPr sz="2400" spc="-45" dirty="0">
                <a:latin typeface="Times New Roman"/>
                <a:cs typeface="Times New Roman"/>
              </a:rPr>
              <a:t>ear':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</a:t>
            </a:r>
            <a:r>
              <a:rPr sz="2400" spc="-100" dirty="0">
                <a:latin typeface="Times New Roman"/>
                <a:cs typeface="Times New Roman"/>
              </a:rPr>
              <a:t>0</a:t>
            </a:r>
            <a:r>
              <a:rPr sz="2400" spc="-105" dirty="0">
                <a:latin typeface="Times New Roman"/>
                <a:cs typeface="Times New Roman"/>
              </a:rPr>
              <a:t>1</a:t>
            </a:r>
            <a:r>
              <a:rPr sz="2400" spc="-10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8218"/>
            <a:ext cx="8520430" cy="60928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Times New Roman"/>
                <a:cs typeface="Times New Roman"/>
              </a:rPr>
              <a:t>Create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three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dictionaries,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create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dictionary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contain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other three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dictionaries.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20" dirty="0">
                <a:latin typeface="Times New Roman"/>
                <a:cs typeface="Times New Roman"/>
              </a:rPr>
              <a:t>child1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{"name"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sz="2600" spc="-180" dirty="0">
                <a:latin typeface="Times New Roman"/>
                <a:cs typeface="Times New Roman"/>
              </a:rPr>
              <a:t>AMIT“,</a:t>
            </a:r>
            <a:r>
              <a:rPr sz="2600" spc="-130" dirty="0">
                <a:latin typeface="Times New Roman"/>
                <a:cs typeface="Times New Roman"/>
              </a:rPr>
              <a:t>"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spc="-100" dirty="0">
                <a:latin typeface="Times New Roman"/>
                <a:cs typeface="Times New Roman"/>
              </a:rPr>
              <a:t>ea</a:t>
            </a:r>
            <a:r>
              <a:rPr sz="2600" spc="-9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-110" dirty="0">
                <a:latin typeface="Times New Roman"/>
                <a:cs typeface="Times New Roman"/>
              </a:rPr>
              <a:t>0</a:t>
            </a:r>
            <a:r>
              <a:rPr sz="2600" spc="-125" dirty="0">
                <a:latin typeface="Times New Roman"/>
                <a:cs typeface="Times New Roman"/>
              </a:rPr>
              <a:t>4</a:t>
            </a: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20" dirty="0">
                <a:latin typeface="Times New Roman"/>
                <a:cs typeface="Times New Roman"/>
              </a:rPr>
              <a:t>child2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{"name"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sz="2600" spc="-330" dirty="0">
                <a:latin typeface="Times New Roman"/>
                <a:cs typeface="Times New Roman"/>
              </a:rPr>
              <a:t>RAM</a:t>
            </a:r>
            <a:r>
              <a:rPr sz="2600" spc="-185" dirty="0">
                <a:latin typeface="Times New Roman"/>
                <a:cs typeface="Times New Roman"/>
              </a:rPr>
              <a:t>“</a:t>
            </a:r>
            <a:r>
              <a:rPr sz="2600" spc="-30" dirty="0">
                <a:latin typeface="Times New Roman"/>
                <a:cs typeface="Times New Roman"/>
              </a:rPr>
              <a:t>,"</a:t>
            </a:r>
            <a:r>
              <a:rPr sz="2600" spc="-80" dirty="0">
                <a:latin typeface="Times New Roman"/>
                <a:cs typeface="Times New Roman"/>
              </a:rPr>
              <a:t>y</a:t>
            </a:r>
            <a:r>
              <a:rPr sz="2600" spc="-100" dirty="0">
                <a:latin typeface="Times New Roman"/>
                <a:cs typeface="Times New Roman"/>
              </a:rPr>
              <a:t>ea</a:t>
            </a:r>
            <a:r>
              <a:rPr sz="2600" spc="-9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-110" dirty="0">
                <a:latin typeface="Times New Roman"/>
                <a:cs typeface="Times New Roman"/>
              </a:rPr>
              <a:t>0</a:t>
            </a:r>
            <a:r>
              <a:rPr sz="2600" spc="-125" dirty="0">
                <a:latin typeface="Times New Roman"/>
                <a:cs typeface="Times New Roman"/>
              </a:rPr>
              <a:t>7</a:t>
            </a: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20" dirty="0">
                <a:latin typeface="Times New Roman"/>
                <a:cs typeface="Times New Roman"/>
              </a:rPr>
              <a:t>child3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{"name"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sz="2600" spc="-275" dirty="0">
                <a:latin typeface="Times New Roman"/>
                <a:cs typeface="Times New Roman"/>
              </a:rPr>
              <a:t>SI</a:t>
            </a:r>
            <a:r>
              <a:rPr sz="2600" spc="-340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A“,</a:t>
            </a:r>
            <a:r>
              <a:rPr sz="2600" spc="-120" dirty="0">
                <a:latin typeface="Times New Roman"/>
                <a:cs typeface="Times New Roman"/>
              </a:rPr>
              <a:t>"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spc="-100" dirty="0">
                <a:latin typeface="Times New Roman"/>
                <a:cs typeface="Times New Roman"/>
              </a:rPr>
              <a:t>ea</a:t>
            </a:r>
            <a:r>
              <a:rPr sz="2600" spc="-9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125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61925" marR="6281420" indent="-149860">
              <a:lnSpc>
                <a:spcPct val="119300"/>
              </a:lnSpc>
            </a:pPr>
            <a:r>
              <a:rPr sz="2600" spc="-265" dirty="0">
                <a:latin typeface="Times New Roman"/>
                <a:cs typeface="Times New Roman"/>
              </a:rPr>
              <a:t>m</a:t>
            </a:r>
            <a:r>
              <a:rPr sz="2600" spc="-245" dirty="0">
                <a:latin typeface="Times New Roman"/>
                <a:cs typeface="Times New Roman"/>
              </a:rPr>
              <a:t>y</a:t>
            </a:r>
            <a:r>
              <a:rPr sz="2600" spc="-190" dirty="0">
                <a:latin typeface="Times New Roman"/>
                <a:cs typeface="Times New Roman"/>
              </a:rPr>
              <a:t>f</a:t>
            </a:r>
            <a:r>
              <a:rPr sz="2600" spc="-170" dirty="0">
                <a:latin typeface="Times New Roman"/>
                <a:cs typeface="Times New Roman"/>
              </a:rPr>
              <a:t>ami</a:t>
            </a:r>
            <a:r>
              <a:rPr sz="2600" spc="-145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 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hild1"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75" dirty="0">
                <a:latin typeface="Times New Roman"/>
                <a:cs typeface="Times New Roman"/>
              </a:rPr>
              <a:t>hild1, 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hild2"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75" dirty="0">
                <a:latin typeface="Times New Roman"/>
                <a:cs typeface="Times New Roman"/>
              </a:rPr>
              <a:t>hild2,  </a:t>
            </a:r>
            <a:r>
              <a:rPr sz="2600" spc="-80" dirty="0">
                <a:latin typeface="Times New Roman"/>
                <a:cs typeface="Times New Roman"/>
              </a:rPr>
              <a:t>"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114" dirty="0">
                <a:latin typeface="Times New Roman"/>
                <a:cs typeface="Times New Roman"/>
              </a:rPr>
              <a:t>hild</a:t>
            </a:r>
            <a:r>
              <a:rPr sz="2600" spc="-160" dirty="0">
                <a:latin typeface="Times New Roman"/>
                <a:cs typeface="Times New Roman"/>
              </a:rPr>
              <a:t>3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child3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30" dirty="0">
                <a:latin typeface="Times New Roman"/>
                <a:cs typeface="Times New Roman"/>
              </a:rPr>
              <a:t>print(myfamily)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5314" y="247599"/>
            <a:ext cx="2289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/>
              <a:t>F</a:t>
            </a:r>
            <a:r>
              <a:rPr sz="3600" spc="35" dirty="0"/>
              <a:t>U</a:t>
            </a:r>
            <a:r>
              <a:rPr sz="3600" spc="10" dirty="0"/>
              <a:t>N</a:t>
            </a:r>
            <a:r>
              <a:rPr sz="3600" spc="15" dirty="0"/>
              <a:t>C</a:t>
            </a:r>
            <a:r>
              <a:rPr sz="3600" spc="-35" dirty="0"/>
              <a:t>TI</a:t>
            </a:r>
            <a:r>
              <a:rPr sz="3600" spc="-40" dirty="0"/>
              <a:t>O</a:t>
            </a:r>
            <a:r>
              <a:rPr sz="3600" spc="5" dirty="0"/>
              <a:t>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2140" y="976630"/>
            <a:ext cx="7906384" cy="3028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8387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function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defined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organized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block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reusable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code,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called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whenever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required.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spc="-95" dirty="0">
                <a:latin typeface="Times New Roman"/>
                <a:cs typeface="Times New Roman"/>
              </a:rPr>
              <a:t>Ther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mai</a:t>
            </a:r>
            <a:r>
              <a:rPr sz="2600" spc="-160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0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60" dirty="0">
                <a:latin typeface="Times New Roman"/>
                <a:cs typeface="Times New Roman"/>
              </a:rPr>
              <a:t>y</a:t>
            </a:r>
            <a:r>
              <a:rPr sz="2600" spc="-175" dirty="0">
                <a:latin typeface="Times New Roman"/>
                <a:cs typeface="Times New Roman"/>
              </a:rPr>
              <a:t>p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80" dirty="0">
                <a:latin typeface="Times New Roman"/>
                <a:cs typeface="Times New Roman"/>
              </a:rPr>
              <a:t>s:</a:t>
            </a:r>
            <a:endParaRPr sz="2600">
              <a:latin typeface="Times New Roman"/>
              <a:cs typeface="Times New Roman"/>
            </a:endParaRPr>
          </a:p>
          <a:p>
            <a:pPr marL="286385" marR="76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10" dirty="0">
                <a:latin typeface="Times New Roman"/>
                <a:cs typeface="Times New Roman"/>
              </a:rPr>
              <a:t>User-define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20" dirty="0">
                <a:latin typeface="Times New Roman"/>
                <a:cs typeface="Times New Roman"/>
              </a:rPr>
              <a:t>functions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user-defined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functions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those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user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perform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specific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task.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15" dirty="0">
                <a:latin typeface="Times New Roman"/>
                <a:cs typeface="Times New Roman"/>
              </a:rPr>
              <a:t>Built-in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20" dirty="0">
                <a:latin typeface="Times New Roman"/>
                <a:cs typeface="Times New Roman"/>
              </a:rPr>
              <a:t>functions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built-in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functions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those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functions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</a:t>
            </a:r>
            <a:r>
              <a:rPr sz="2600" spc="-14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pr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spc="80" dirty="0">
                <a:latin typeface="Times New Roman"/>
                <a:cs typeface="Times New Roman"/>
              </a:rPr>
              <a:t>-</a:t>
            </a:r>
            <a:r>
              <a:rPr sz="2600" b="1" spc="30" dirty="0">
                <a:latin typeface="Times New Roman"/>
                <a:cs typeface="Times New Roman"/>
              </a:rPr>
              <a:t>defined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33146"/>
            <a:ext cx="6471920" cy="12420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spc="-105" dirty="0">
                <a:latin typeface="Times New Roman"/>
                <a:cs typeface="Times New Roman"/>
              </a:rPr>
              <a:t>Cre</a:t>
            </a:r>
            <a:r>
              <a:rPr sz="2400" b="1" spc="-114" dirty="0">
                <a:latin typeface="Times New Roman"/>
                <a:cs typeface="Times New Roman"/>
              </a:rPr>
              <a:t>a</a:t>
            </a:r>
            <a:r>
              <a:rPr sz="2400" b="1" spc="15" dirty="0">
                <a:latin typeface="Times New Roman"/>
                <a:cs typeface="Times New Roman"/>
              </a:rPr>
              <a:t>tin</a:t>
            </a:r>
            <a:r>
              <a:rPr sz="2400" b="1" spc="30" dirty="0">
                <a:latin typeface="Times New Roman"/>
                <a:cs typeface="Times New Roman"/>
              </a:rPr>
              <a:t>g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5" dirty="0">
                <a:latin typeface="Times New Roman"/>
                <a:cs typeface="Times New Roman"/>
              </a:rPr>
              <a:t>a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320" dirty="0">
                <a:latin typeface="Times New Roman"/>
                <a:cs typeface="Times New Roman"/>
              </a:rPr>
              <a:t>F</a:t>
            </a:r>
            <a:r>
              <a:rPr sz="2400" b="1" spc="15" dirty="0">
                <a:latin typeface="Times New Roman"/>
                <a:cs typeface="Times New Roman"/>
              </a:rPr>
              <a:t>u</a:t>
            </a:r>
            <a:r>
              <a:rPr sz="2400" b="1" spc="20" dirty="0">
                <a:latin typeface="Times New Roman"/>
                <a:cs typeface="Times New Roman"/>
              </a:rPr>
              <a:t>n</a:t>
            </a:r>
            <a:r>
              <a:rPr sz="2400" b="1" spc="40" dirty="0">
                <a:latin typeface="Times New Roman"/>
                <a:cs typeface="Times New Roman"/>
              </a:rPr>
              <a:t>ction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4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Python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ction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defi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u</a:t>
            </a:r>
            <a:r>
              <a:rPr sz="2400" spc="-150" dirty="0">
                <a:latin typeface="Times New Roman"/>
                <a:cs typeface="Times New Roman"/>
              </a:rPr>
              <a:t>sing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15" dirty="0">
                <a:latin typeface="Times New Roman"/>
                <a:cs typeface="Times New Roman"/>
              </a:rPr>
              <a:t>”</a:t>
            </a:r>
            <a:r>
              <a:rPr sz="2400" b="1" spc="15" dirty="0">
                <a:latin typeface="Times New Roman"/>
                <a:cs typeface="Times New Roman"/>
              </a:rPr>
              <a:t>de</a:t>
            </a:r>
            <a:r>
              <a:rPr sz="2400" b="1" spc="20" dirty="0">
                <a:latin typeface="Times New Roman"/>
                <a:cs typeface="Times New Roman"/>
              </a:rPr>
              <a:t>f</a:t>
            </a:r>
            <a:r>
              <a:rPr sz="2400" spc="-315" dirty="0">
                <a:latin typeface="Times New Roman"/>
                <a:cs typeface="Times New Roman"/>
              </a:rPr>
              <a:t>”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k</a:t>
            </a:r>
            <a:r>
              <a:rPr sz="2400" spc="-135" dirty="0">
                <a:latin typeface="Times New Roman"/>
                <a:cs typeface="Times New Roman"/>
              </a:rPr>
              <a:t>e</a:t>
            </a:r>
            <a:r>
              <a:rPr sz="2400" spc="-140" dirty="0">
                <a:latin typeface="Times New Roman"/>
                <a:cs typeface="Times New Roman"/>
              </a:rPr>
              <a:t>y</a:t>
            </a:r>
            <a:r>
              <a:rPr sz="2400" spc="-295" dirty="0">
                <a:latin typeface="Times New Roman"/>
                <a:cs typeface="Times New Roman"/>
              </a:rPr>
              <a:t>w</a:t>
            </a:r>
            <a:r>
              <a:rPr sz="2400" spc="-55" dirty="0">
                <a:latin typeface="Times New Roman"/>
                <a:cs typeface="Times New Roman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d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8828" y="1788616"/>
            <a:ext cx="2280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#defin</a:t>
            </a:r>
            <a:r>
              <a:rPr sz="2400" spc="-140" dirty="0">
                <a:latin typeface="Times New Roman"/>
                <a:cs typeface="Times New Roman"/>
              </a:rPr>
              <a:t>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2523871"/>
            <a:ext cx="2101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Times New Roman"/>
                <a:cs typeface="Times New Roman"/>
              </a:rPr>
              <a:t>#calli</a:t>
            </a:r>
            <a:r>
              <a:rPr sz="2400" spc="-150" dirty="0">
                <a:latin typeface="Times New Roman"/>
                <a:cs typeface="Times New Roman"/>
              </a:rPr>
              <a:t>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88616"/>
            <a:ext cx="3517265" cy="153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74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25" dirty="0">
                <a:latin typeface="Times New Roman"/>
                <a:cs typeface="Times New Roman"/>
              </a:rPr>
              <a:t>def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m</a:t>
            </a:r>
            <a:r>
              <a:rPr sz="2400" spc="-140" dirty="0">
                <a:latin typeface="Times New Roman"/>
                <a:cs typeface="Times New Roman"/>
              </a:rPr>
              <a:t>y_</a:t>
            </a:r>
            <a:r>
              <a:rPr sz="2400" spc="-105" dirty="0">
                <a:latin typeface="Times New Roman"/>
                <a:cs typeface="Times New Roman"/>
              </a:rPr>
              <a:t>f</a:t>
            </a:r>
            <a:r>
              <a:rPr sz="2400" spc="-100" dirty="0">
                <a:latin typeface="Times New Roman"/>
                <a:cs typeface="Times New Roman"/>
              </a:rPr>
              <a:t>un</a:t>
            </a:r>
            <a:r>
              <a:rPr sz="2400" spc="-85" dirty="0">
                <a:latin typeface="Times New Roman"/>
                <a:cs typeface="Times New Roman"/>
              </a:rPr>
              <a:t>ction</a:t>
            </a:r>
            <a:r>
              <a:rPr sz="2400" spc="-20" dirty="0">
                <a:latin typeface="Times New Roman"/>
                <a:cs typeface="Times New Roman"/>
              </a:rPr>
              <a:t>():</a:t>
            </a:r>
            <a:endParaRPr sz="2400">
              <a:latin typeface="Times New Roman"/>
              <a:cs typeface="Times New Roman"/>
            </a:endParaRPr>
          </a:p>
          <a:p>
            <a:pPr marL="423545">
              <a:lnSpc>
                <a:spcPts val="2740"/>
              </a:lnSpc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t("</a:t>
            </a:r>
            <a:r>
              <a:rPr sz="2400" spc="-105" dirty="0">
                <a:latin typeface="Times New Roman"/>
                <a:cs typeface="Times New Roman"/>
              </a:rPr>
              <a:t>Hello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m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f</a:t>
            </a:r>
            <a:r>
              <a:rPr sz="2400" spc="-165" dirty="0">
                <a:latin typeface="Times New Roman"/>
                <a:cs typeface="Times New Roman"/>
              </a:rPr>
              <a:t>u</a:t>
            </a:r>
            <a:r>
              <a:rPr sz="2400" spc="-130" dirty="0">
                <a:latin typeface="Times New Roman"/>
                <a:cs typeface="Times New Roman"/>
              </a:rPr>
              <a:t>n</a:t>
            </a:r>
            <a:r>
              <a:rPr sz="2400" spc="-110" dirty="0">
                <a:latin typeface="Times New Roman"/>
                <a:cs typeface="Times New Roman"/>
              </a:rPr>
              <a:t>c</a:t>
            </a:r>
            <a:r>
              <a:rPr sz="2400" spc="-50" dirty="0">
                <a:latin typeface="Times New Roman"/>
                <a:cs typeface="Times New Roman"/>
              </a:rPr>
              <a:t>ti</a:t>
            </a:r>
            <a:r>
              <a:rPr sz="2400" spc="-85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n:</a:t>
            </a:r>
            <a:r>
              <a:rPr sz="2400" spc="-20" dirty="0">
                <a:latin typeface="Times New Roman"/>
                <a:cs typeface="Times New Roman"/>
              </a:rPr>
              <a:t>"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b="1" spc="15" dirty="0">
                <a:latin typeface="Times New Roman"/>
                <a:cs typeface="Times New Roman"/>
              </a:rPr>
              <a:t>my_function()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45" dirty="0">
                <a:latin typeface="Times New Roman"/>
                <a:cs typeface="Times New Roman"/>
              </a:rPr>
              <a:t>Ou</a:t>
            </a:r>
            <a:r>
              <a:rPr sz="2400" spc="-20" dirty="0">
                <a:latin typeface="Times New Roman"/>
                <a:cs typeface="Times New Roman"/>
              </a:rPr>
              <a:t>tput: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Hello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m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ctio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294477"/>
            <a:ext cx="8219440" cy="30410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spc="-130" dirty="0">
                <a:latin typeface="Times New Roman"/>
                <a:cs typeface="Times New Roman"/>
              </a:rPr>
              <a:t>Le</a:t>
            </a:r>
            <a:r>
              <a:rPr sz="2400" spc="-80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'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9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de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10" dirty="0">
                <a:latin typeface="Times New Roman"/>
                <a:cs typeface="Times New Roman"/>
              </a:rPr>
              <a:t>stand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s</a:t>
            </a:r>
            <a:r>
              <a:rPr sz="2400" spc="-225" dirty="0">
                <a:latin typeface="Times New Roman"/>
                <a:cs typeface="Times New Roman"/>
              </a:rPr>
              <a:t>y</a:t>
            </a:r>
            <a:r>
              <a:rPr sz="2400" spc="-90" dirty="0">
                <a:latin typeface="Times New Roman"/>
                <a:cs typeface="Times New Roman"/>
              </a:rPr>
              <a:t>ntax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105" dirty="0">
                <a:latin typeface="Times New Roman"/>
                <a:cs typeface="Times New Roman"/>
              </a:rPr>
              <a:t>ctions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definitio</a:t>
            </a:r>
            <a:r>
              <a:rPr sz="2400" spc="-125" dirty="0">
                <a:latin typeface="Times New Roman"/>
                <a:cs typeface="Times New Roman"/>
              </a:rPr>
              <a:t>n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27685" marR="140970" indent="-5156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AutoNum type="arabicPeriod"/>
              <a:tabLst>
                <a:tab pos="527685" algn="l"/>
                <a:tab pos="5283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def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keyword,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along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with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function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name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define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527685" marR="899794" indent="-515620">
              <a:lnSpc>
                <a:spcPts val="2590"/>
              </a:lnSpc>
              <a:spcBef>
                <a:spcPts val="605"/>
              </a:spcBef>
              <a:buClr>
                <a:srgbClr val="D24717"/>
              </a:buClr>
              <a:buSzPct val="85416"/>
              <a:buAutoNum type="arabicPeriod"/>
              <a:tabLst>
                <a:tab pos="527685" algn="l"/>
                <a:tab pos="528320" algn="l"/>
              </a:tabLst>
            </a:pP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function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accepts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parameter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(argument),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they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optional.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80"/>
              </a:spcBef>
              <a:buClr>
                <a:srgbClr val="D24717"/>
              </a:buClr>
              <a:buSzPct val="85416"/>
              <a:buAutoNum type="arabicPeriod"/>
              <a:tabLst>
                <a:tab pos="527685" algn="l"/>
                <a:tab pos="5283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function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block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started </a:t>
            </a:r>
            <a:r>
              <a:rPr sz="2400" spc="-95" dirty="0">
                <a:latin typeface="Times New Roman"/>
                <a:cs typeface="Times New Roman"/>
              </a:rPr>
              <a:t>with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colon(:).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AutoNum type="arabicPeriod"/>
              <a:tabLst>
                <a:tab pos="527685" algn="l"/>
                <a:tab pos="5283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return </a:t>
            </a:r>
            <a:r>
              <a:rPr sz="2400" spc="-85" dirty="0">
                <a:latin typeface="Times New Roman"/>
                <a:cs typeface="Times New Roman"/>
              </a:rPr>
              <a:t>statement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20" dirty="0">
                <a:latin typeface="Times New Roman"/>
                <a:cs typeface="Times New Roman"/>
              </a:rPr>
              <a:t>used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30" dirty="0">
                <a:latin typeface="Times New Roman"/>
                <a:cs typeface="Times New Roman"/>
              </a:rPr>
              <a:t>return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114" dirty="0">
                <a:latin typeface="Times New Roman"/>
                <a:cs typeface="Times New Roman"/>
              </a:rPr>
              <a:t>value. </a:t>
            </a: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function </a:t>
            </a:r>
            <a:r>
              <a:rPr sz="2400" spc="-145" dirty="0">
                <a:latin typeface="Times New Roman"/>
                <a:cs typeface="Times New Roman"/>
              </a:rPr>
              <a:t>can </a:t>
            </a:r>
            <a:r>
              <a:rPr sz="2400" spc="-190" dirty="0">
                <a:latin typeface="Times New Roman"/>
                <a:cs typeface="Times New Roman"/>
              </a:rPr>
              <a:t>have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145" dirty="0">
                <a:latin typeface="Times New Roman"/>
                <a:cs typeface="Times New Roman"/>
              </a:rPr>
              <a:t>l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ret</a:t>
            </a:r>
            <a:r>
              <a:rPr sz="2400" b="1" spc="5" dirty="0">
                <a:latin typeface="Times New Roman"/>
                <a:cs typeface="Times New Roman"/>
              </a:rPr>
              <a:t>u</a:t>
            </a:r>
            <a:r>
              <a:rPr sz="2400" b="1" spc="-30" dirty="0">
                <a:latin typeface="Times New Roman"/>
                <a:cs typeface="Times New Roman"/>
              </a:rPr>
              <a:t>r</a:t>
            </a:r>
            <a:r>
              <a:rPr sz="2400" b="1" spc="1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67639"/>
            <a:ext cx="7541259" cy="58635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5" dirty="0">
                <a:latin typeface="Times New Roman"/>
                <a:cs typeface="Times New Roman"/>
              </a:rPr>
              <a:t>Function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Calling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Python,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after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created,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call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 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another </a:t>
            </a:r>
            <a:r>
              <a:rPr sz="2600" spc="-90" dirty="0">
                <a:latin typeface="Times New Roman"/>
                <a:cs typeface="Times New Roman"/>
              </a:rPr>
              <a:t>function. </a:t>
            </a: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 must </a:t>
            </a:r>
            <a:r>
              <a:rPr sz="2600" spc="-120" dirty="0">
                <a:latin typeface="Times New Roman"/>
                <a:cs typeface="Times New Roman"/>
              </a:rPr>
              <a:t>be </a:t>
            </a:r>
            <a:r>
              <a:rPr sz="2600" spc="-125" dirty="0">
                <a:latin typeface="Times New Roman"/>
                <a:cs typeface="Times New Roman"/>
              </a:rPr>
              <a:t>defined </a:t>
            </a:r>
            <a:r>
              <a:rPr sz="2600" spc="-105" dirty="0">
                <a:latin typeface="Times New Roman"/>
                <a:cs typeface="Times New Roman"/>
              </a:rPr>
              <a:t>before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function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call;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otherwise,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interpreter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gives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 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error.To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call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followed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parentheses.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50" dirty="0">
                <a:latin typeface="Times New Roman"/>
                <a:cs typeface="Times New Roman"/>
              </a:rPr>
              <a:t>#function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definition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hello_world():</a:t>
            </a:r>
            <a:endParaRPr sz="2600">
              <a:latin typeface="Times New Roman"/>
              <a:cs typeface="Times New Roman"/>
            </a:endParaRPr>
          </a:p>
          <a:p>
            <a:pPr marL="12700" marR="4650740" indent="298450">
              <a:lnSpc>
                <a:spcPct val="119200"/>
              </a:lnSpc>
              <a:spcBef>
                <a:spcPts val="5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5" dirty="0">
                <a:latin typeface="Times New Roman"/>
                <a:cs typeface="Times New Roman"/>
              </a:rPr>
              <a:t>int</a:t>
            </a:r>
            <a:r>
              <a:rPr sz="2600" spc="-90" dirty="0">
                <a:latin typeface="Times New Roman"/>
                <a:cs typeface="Times New Roman"/>
              </a:rPr>
              <a:t>("hello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60" dirty="0">
                <a:latin typeface="Times New Roman"/>
                <a:cs typeface="Times New Roman"/>
              </a:rPr>
              <a:t>orld</a:t>
            </a:r>
            <a:r>
              <a:rPr sz="2600" spc="-55" dirty="0">
                <a:latin typeface="Times New Roman"/>
                <a:cs typeface="Times New Roman"/>
              </a:rPr>
              <a:t>"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434" dirty="0">
                <a:latin typeface="Times New Roman"/>
                <a:cs typeface="Times New Roman"/>
              </a:rPr>
              <a:t>#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lling  </a:t>
            </a:r>
            <a:r>
              <a:rPr sz="2600" spc="-95" dirty="0">
                <a:latin typeface="Times New Roman"/>
                <a:cs typeface="Times New Roman"/>
              </a:rPr>
              <a:t>hello_world()</a:t>
            </a:r>
            <a:endParaRPr sz="2600">
              <a:latin typeface="Times New Roman"/>
              <a:cs typeface="Times New Roman"/>
            </a:endParaRPr>
          </a:p>
          <a:p>
            <a:pPr marL="12700" marR="5888990">
              <a:lnSpc>
                <a:spcPct val="119200"/>
              </a:lnSpc>
            </a:pPr>
            <a:r>
              <a:rPr sz="2600" b="1" spc="-35" dirty="0">
                <a:latin typeface="Times New Roman"/>
                <a:cs typeface="Times New Roman"/>
              </a:rPr>
              <a:t>Output: 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spc="50" dirty="0">
                <a:latin typeface="Times New Roman"/>
                <a:cs typeface="Times New Roman"/>
              </a:rPr>
              <a:t>hello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spc="25" dirty="0">
                <a:latin typeface="Times New Roman"/>
                <a:cs typeface="Times New Roman"/>
              </a:rPr>
              <a:t>world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14418"/>
            <a:ext cx="7950200" cy="52241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60" dirty="0">
                <a:latin typeface="Times New Roman"/>
                <a:cs typeface="Times New Roman"/>
              </a:rPr>
              <a:t>The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return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statement: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300"/>
              </a:lnSpc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return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returns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result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terminates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execution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transfers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result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where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function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called.The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return 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cannot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outside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55" dirty="0">
                <a:latin typeface="Times New Roman"/>
                <a:cs typeface="Times New Roman"/>
              </a:rPr>
              <a:t>Syntax: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spc="-30" dirty="0">
                <a:latin typeface="Times New Roman"/>
                <a:cs typeface="Times New Roman"/>
              </a:rPr>
              <a:t>return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[expression_list]</a:t>
            </a:r>
            <a:endParaRPr sz="2600">
              <a:latin typeface="Times New Roman"/>
              <a:cs typeface="Times New Roman"/>
            </a:endParaRPr>
          </a:p>
          <a:p>
            <a:pPr marL="12700" marR="347980">
              <a:lnSpc>
                <a:spcPct val="119200"/>
              </a:lnSpc>
              <a:spcBef>
                <a:spcPts val="5"/>
              </a:spcBef>
            </a:pPr>
            <a:r>
              <a:rPr sz="2600" spc="-80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contain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expression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gets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evaluated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returned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caller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return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 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expression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does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not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exist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itself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returns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b="1" spc="15" dirty="0">
                <a:latin typeface="Times New Roman"/>
                <a:cs typeface="Times New Roman"/>
              </a:rPr>
              <a:t>None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object.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5554" y="1621282"/>
            <a:ext cx="2233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0" dirty="0">
                <a:latin typeface="Times New Roman"/>
                <a:cs typeface="Times New Roman"/>
              </a:rPr>
              <a:t>#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Definin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218373"/>
            <a:ext cx="1331595" cy="267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93980" indent="-23495" algn="ctr">
              <a:lnSpc>
                <a:spcPct val="120900"/>
              </a:lnSpc>
              <a:spcBef>
                <a:spcPts val="100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def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sum():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600"/>
              </a:spcBef>
            </a:pP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605"/>
              </a:spcBef>
            </a:pPr>
            <a:r>
              <a:rPr sz="2400" spc="-145" dirty="0">
                <a:latin typeface="Times New Roman"/>
                <a:cs typeface="Times New Roman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a+b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return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871723"/>
            <a:ext cx="7446009" cy="31197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400" dirty="0">
                <a:latin typeface="Times New Roman"/>
                <a:cs typeface="Times New Roman"/>
              </a:rPr>
              <a:t>#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calli</a:t>
            </a:r>
            <a:r>
              <a:rPr sz="2400" spc="-16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u</a:t>
            </a:r>
            <a:r>
              <a:rPr sz="2400" spc="-140" dirty="0">
                <a:latin typeface="Times New Roman"/>
                <a:cs typeface="Times New Roman"/>
              </a:rPr>
              <a:t>m</a:t>
            </a:r>
            <a:r>
              <a:rPr sz="2400" spc="-60" dirty="0">
                <a:latin typeface="Times New Roman"/>
                <a:cs typeface="Times New Roman"/>
              </a:rPr>
              <a:t>(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ction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int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st</a:t>
            </a:r>
            <a:r>
              <a:rPr sz="2400" spc="-16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tem</a:t>
            </a:r>
            <a:r>
              <a:rPr sz="2400" spc="-80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30" dirty="0">
                <a:latin typeface="Times New Roman"/>
                <a:cs typeface="Times New Roman"/>
              </a:rPr>
              <a:t>p</a:t>
            </a:r>
            <a:r>
              <a:rPr sz="2400" b="1" spc="20" dirty="0">
                <a:latin typeface="Times New Roman"/>
                <a:cs typeface="Times New Roman"/>
              </a:rPr>
              <a:t>r</a:t>
            </a:r>
            <a:r>
              <a:rPr sz="2400" b="1" spc="25" dirty="0">
                <a:latin typeface="Times New Roman"/>
                <a:cs typeface="Times New Roman"/>
              </a:rPr>
              <a:t>int</a:t>
            </a:r>
            <a:r>
              <a:rPr sz="2400" spc="-80" dirty="0">
                <a:latin typeface="Times New Roman"/>
                <a:cs typeface="Times New Roman"/>
              </a:rPr>
              <a:t>("The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sum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i</a:t>
            </a:r>
            <a:r>
              <a:rPr sz="2400" spc="-170" dirty="0">
                <a:latin typeface="Times New Roman"/>
                <a:cs typeface="Times New Roman"/>
              </a:rPr>
              <a:t>s</a:t>
            </a:r>
            <a:r>
              <a:rPr sz="2400" spc="-30" dirty="0">
                <a:latin typeface="Times New Roman"/>
                <a:cs typeface="Times New Roman"/>
              </a:rPr>
              <a:t>:",s</a:t>
            </a:r>
            <a:r>
              <a:rPr sz="2400" spc="-35" dirty="0">
                <a:latin typeface="Times New Roman"/>
                <a:cs typeface="Times New Roman"/>
              </a:rPr>
              <a:t>u</a:t>
            </a:r>
            <a:r>
              <a:rPr sz="2400" spc="-140" dirty="0">
                <a:latin typeface="Times New Roman"/>
                <a:cs typeface="Times New Roman"/>
              </a:rPr>
              <a:t>m</a:t>
            </a:r>
            <a:r>
              <a:rPr sz="2400" spc="-55" dirty="0">
                <a:latin typeface="Times New Roman"/>
                <a:cs typeface="Times New Roman"/>
              </a:rPr>
              <a:t>(</a:t>
            </a:r>
            <a:r>
              <a:rPr sz="2400" spc="-50" dirty="0">
                <a:latin typeface="Times New Roman"/>
                <a:cs typeface="Times New Roman"/>
              </a:rPr>
              <a:t>))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spc="-30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u</a:t>
            </a:r>
            <a:r>
              <a:rPr sz="2400" spc="-145" dirty="0">
                <a:latin typeface="Times New Roman"/>
                <a:cs typeface="Times New Roman"/>
              </a:rPr>
              <a:t>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4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70" dirty="0">
                <a:latin typeface="Times New Roman"/>
                <a:cs typeface="Times New Roman"/>
              </a:rPr>
              <a:t>above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code,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we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have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defined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function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named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sum,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2400" spc="-175" dirty="0">
                <a:latin typeface="Times New Roman"/>
                <a:cs typeface="Times New Roman"/>
              </a:rPr>
              <a:t>has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85" dirty="0">
                <a:latin typeface="Times New Roman"/>
                <a:cs typeface="Times New Roman"/>
              </a:rPr>
              <a:t>statement </a:t>
            </a:r>
            <a:r>
              <a:rPr sz="2400" b="1" spc="60" dirty="0">
                <a:latin typeface="Times New Roman"/>
                <a:cs typeface="Times New Roman"/>
              </a:rPr>
              <a:t>c </a:t>
            </a:r>
            <a:r>
              <a:rPr sz="2400" b="1" spc="229" dirty="0">
                <a:latin typeface="Times New Roman"/>
                <a:cs typeface="Times New Roman"/>
              </a:rPr>
              <a:t>= </a:t>
            </a:r>
            <a:r>
              <a:rPr sz="2400" b="1" spc="35" dirty="0">
                <a:latin typeface="Times New Roman"/>
                <a:cs typeface="Times New Roman"/>
              </a:rPr>
              <a:t>a+b, </a:t>
            </a:r>
            <a:r>
              <a:rPr sz="2400" spc="-130" dirty="0">
                <a:latin typeface="Times New Roman"/>
                <a:cs typeface="Times New Roman"/>
              </a:rPr>
              <a:t>which </a:t>
            </a:r>
            <a:r>
              <a:rPr sz="2400" spc="-105" dirty="0">
                <a:latin typeface="Times New Roman"/>
                <a:cs typeface="Times New Roman"/>
              </a:rPr>
              <a:t>computes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50" dirty="0">
                <a:latin typeface="Times New Roman"/>
                <a:cs typeface="Times New Roman"/>
              </a:rPr>
              <a:t>given </a:t>
            </a:r>
            <a:r>
              <a:rPr sz="2400" spc="-120" dirty="0">
                <a:latin typeface="Times New Roman"/>
                <a:cs typeface="Times New Roman"/>
              </a:rPr>
              <a:t>values,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result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returned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by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return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statement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caller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2800" y="838200"/>
            <a:ext cx="228600" cy="2133600"/>
          </a:xfrm>
          <a:custGeom>
            <a:avLst/>
            <a:gdLst/>
            <a:ahLst/>
            <a:cxnLst/>
            <a:rect l="l" t="t" r="r" b="b"/>
            <a:pathLst>
              <a:path w="228600" h="2133600">
                <a:moveTo>
                  <a:pt x="0" y="0"/>
                </a:moveTo>
                <a:lnTo>
                  <a:pt x="44487" y="1494"/>
                </a:lnTo>
                <a:lnTo>
                  <a:pt x="80819" y="5572"/>
                </a:lnTo>
                <a:lnTo>
                  <a:pt x="105316" y="11626"/>
                </a:lnTo>
                <a:lnTo>
                  <a:pt x="114300" y="19050"/>
                </a:lnTo>
                <a:lnTo>
                  <a:pt x="114300" y="1047750"/>
                </a:lnTo>
                <a:lnTo>
                  <a:pt x="123283" y="1055173"/>
                </a:lnTo>
                <a:lnTo>
                  <a:pt x="147780" y="1061227"/>
                </a:lnTo>
                <a:lnTo>
                  <a:pt x="184112" y="1065305"/>
                </a:lnTo>
                <a:lnTo>
                  <a:pt x="228600" y="1066800"/>
                </a:lnTo>
                <a:lnTo>
                  <a:pt x="184112" y="1068294"/>
                </a:lnTo>
                <a:lnTo>
                  <a:pt x="147780" y="1072372"/>
                </a:lnTo>
                <a:lnTo>
                  <a:pt x="123283" y="1078426"/>
                </a:lnTo>
                <a:lnTo>
                  <a:pt x="114300" y="1085850"/>
                </a:lnTo>
                <a:lnTo>
                  <a:pt x="114300" y="2114550"/>
                </a:lnTo>
                <a:lnTo>
                  <a:pt x="105316" y="2121973"/>
                </a:lnTo>
                <a:lnTo>
                  <a:pt x="80819" y="2128027"/>
                </a:lnTo>
                <a:lnTo>
                  <a:pt x="44487" y="2132105"/>
                </a:lnTo>
                <a:lnTo>
                  <a:pt x="0" y="2133600"/>
                </a:lnTo>
              </a:path>
            </a:pathLst>
          </a:custGeom>
          <a:ln w="9525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90271"/>
            <a:ext cx="75082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Creating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function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50" dirty="0">
                <a:latin typeface="Times New Roman"/>
                <a:cs typeface="Times New Roman"/>
              </a:rPr>
              <a:t>without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return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statement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6975" y="1707845"/>
            <a:ext cx="21215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0" dirty="0">
                <a:latin typeface="Times New Roman"/>
                <a:cs typeface="Times New Roman"/>
              </a:rPr>
              <a:t>Defi</a:t>
            </a:r>
            <a:r>
              <a:rPr sz="2600" spc="-155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75" dirty="0">
                <a:latin typeface="Times New Roman"/>
                <a:cs typeface="Times New Roman"/>
              </a:rPr>
              <a:t>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687680"/>
            <a:ext cx="1344930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5080" indent="-299085">
              <a:lnSpc>
                <a:spcPct val="119200"/>
              </a:lnSpc>
              <a:spcBef>
                <a:spcPts val="100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sum():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600"/>
              </a:spcBef>
            </a:pP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20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600"/>
              </a:spcBef>
            </a:pP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a+b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2577820"/>
            <a:ext cx="7335520" cy="33331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434" dirty="0">
                <a:latin typeface="Times New Roman"/>
                <a:cs typeface="Times New Roman"/>
              </a:rPr>
              <a:t>#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llin</a:t>
            </a:r>
            <a:r>
              <a:rPr sz="2600" spc="-175" dirty="0">
                <a:latin typeface="Times New Roman"/>
                <a:cs typeface="Times New Roman"/>
              </a:rPr>
              <a:t>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sum()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fun</a:t>
            </a:r>
            <a:r>
              <a:rPr sz="2600" spc="-150" dirty="0">
                <a:latin typeface="Times New Roman"/>
                <a:cs typeface="Times New Roman"/>
              </a:rPr>
              <a:t>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int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7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tement</a:t>
            </a:r>
            <a:endParaRPr sz="2600">
              <a:latin typeface="Times New Roman"/>
              <a:cs typeface="Times New Roman"/>
            </a:endParaRPr>
          </a:p>
          <a:p>
            <a:pPr marL="12700" marR="5681980">
              <a:lnSpc>
                <a:spcPts val="3720"/>
              </a:lnSpc>
              <a:spcBef>
                <a:spcPts val="220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5" dirty="0">
                <a:latin typeface="Times New Roman"/>
                <a:cs typeface="Times New Roman"/>
              </a:rPr>
              <a:t>int</a:t>
            </a:r>
            <a:r>
              <a:rPr sz="2600" spc="-90" dirty="0">
                <a:latin typeface="Times New Roman"/>
                <a:cs typeface="Times New Roman"/>
              </a:rPr>
              <a:t>(sum())  </a:t>
            </a:r>
            <a:r>
              <a:rPr sz="2600" b="1" spc="-160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spc="-114" dirty="0">
                <a:latin typeface="Times New Roman"/>
                <a:cs typeface="Times New Roman"/>
              </a:rPr>
              <a:t>None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</a:pPr>
            <a:r>
              <a:rPr sz="2600" spc="-15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above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code,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defined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without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et</a:t>
            </a:r>
            <a:r>
              <a:rPr sz="2600" spc="-85" dirty="0">
                <a:latin typeface="Times New Roman"/>
                <a:cs typeface="Times New Roman"/>
              </a:rPr>
              <a:t>u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125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spc="-40" dirty="0">
                <a:latin typeface="Times New Roman"/>
                <a:cs typeface="Times New Roman"/>
              </a:rPr>
              <a:t>su</a:t>
            </a:r>
            <a:r>
              <a:rPr sz="2600" b="1" spc="-65" dirty="0">
                <a:latin typeface="Times New Roman"/>
                <a:cs typeface="Times New Roman"/>
              </a:rPr>
              <a:t>m</a:t>
            </a:r>
            <a:r>
              <a:rPr sz="2600" b="1" spc="80" dirty="0">
                <a:latin typeface="Times New Roman"/>
                <a:cs typeface="Times New Roman"/>
              </a:rPr>
              <a:t>(</a:t>
            </a:r>
            <a:r>
              <a:rPr sz="2600" b="1" spc="85" dirty="0">
                <a:latin typeface="Times New Roman"/>
                <a:cs typeface="Times New Roman"/>
              </a:rPr>
              <a:t>)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fu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95" dirty="0">
                <a:latin typeface="Times New Roman"/>
                <a:cs typeface="Times New Roman"/>
              </a:rPr>
              <a:t>ction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50" dirty="0">
                <a:latin typeface="Times New Roman"/>
                <a:cs typeface="Times New Roman"/>
              </a:rPr>
              <a:t>returned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Times New Roman"/>
                <a:cs typeface="Times New Roman"/>
              </a:rPr>
              <a:t>None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object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caller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1800" y="914400"/>
            <a:ext cx="152400" cy="1676400"/>
          </a:xfrm>
          <a:custGeom>
            <a:avLst/>
            <a:gdLst/>
            <a:ahLst/>
            <a:cxnLst/>
            <a:rect l="l" t="t" r="r" b="b"/>
            <a:pathLst>
              <a:path w="152400" h="1676400">
                <a:moveTo>
                  <a:pt x="0" y="0"/>
                </a:moveTo>
                <a:lnTo>
                  <a:pt x="29640" y="1002"/>
                </a:lnTo>
                <a:lnTo>
                  <a:pt x="53863" y="3730"/>
                </a:lnTo>
                <a:lnTo>
                  <a:pt x="70205" y="7768"/>
                </a:lnTo>
                <a:lnTo>
                  <a:pt x="76200" y="12700"/>
                </a:lnTo>
                <a:lnTo>
                  <a:pt x="76200" y="825500"/>
                </a:lnTo>
                <a:lnTo>
                  <a:pt x="82194" y="830431"/>
                </a:lnTo>
                <a:lnTo>
                  <a:pt x="98536" y="834469"/>
                </a:lnTo>
                <a:lnTo>
                  <a:pt x="122759" y="837197"/>
                </a:lnTo>
                <a:lnTo>
                  <a:pt x="152400" y="838200"/>
                </a:lnTo>
                <a:lnTo>
                  <a:pt x="122759" y="839202"/>
                </a:lnTo>
                <a:lnTo>
                  <a:pt x="98536" y="841930"/>
                </a:lnTo>
                <a:lnTo>
                  <a:pt x="82194" y="845968"/>
                </a:lnTo>
                <a:lnTo>
                  <a:pt x="76200" y="850900"/>
                </a:lnTo>
                <a:lnTo>
                  <a:pt x="76200" y="1663700"/>
                </a:lnTo>
                <a:lnTo>
                  <a:pt x="70205" y="1668631"/>
                </a:lnTo>
                <a:lnTo>
                  <a:pt x="53863" y="1672669"/>
                </a:lnTo>
                <a:lnTo>
                  <a:pt x="29640" y="1675397"/>
                </a:lnTo>
                <a:lnTo>
                  <a:pt x="0" y="1676400"/>
                </a:lnTo>
              </a:path>
            </a:pathLst>
          </a:custGeom>
          <a:ln w="9525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48922"/>
            <a:ext cx="7564120" cy="32607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b="1" spc="-25" dirty="0">
                <a:latin typeface="Times New Roman"/>
                <a:cs typeface="Times New Roman"/>
              </a:rPr>
              <a:t>Arguments</a:t>
            </a:r>
            <a:endParaRPr sz="2600">
              <a:latin typeface="Times New Roman"/>
              <a:cs typeface="Times New Roman"/>
            </a:endParaRPr>
          </a:p>
          <a:p>
            <a:pPr marL="287020" marR="84455" indent="-274955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arg</a:t>
            </a:r>
            <a:r>
              <a:rPr sz="2600" spc="-15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men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y</a:t>
            </a:r>
            <a:r>
              <a:rPr sz="2600" spc="-135" dirty="0">
                <a:latin typeface="Times New Roman"/>
                <a:cs typeface="Times New Roman"/>
              </a:rPr>
              <a:t>pes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inf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229" dirty="0">
                <a:latin typeface="Times New Roman"/>
                <a:cs typeface="Times New Roman"/>
              </a:rPr>
              <a:t>m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whi</a:t>
            </a:r>
            <a:r>
              <a:rPr sz="2600" spc="-95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passed 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295" dirty="0">
                <a:latin typeface="Times New Roman"/>
                <a:cs typeface="Times New Roman"/>
              </a:rPr>
              <a:t>.</a:t>
            </a: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arg</a:t>
            </a:r>
            <a:r>
              <a:rPr sz="2600" spc="-15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men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spe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ified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the  </a:t>
            </a:r>
            <a:r>
              <a:rPr sz="2600" spc="-110" dirty="0">
                <a:latin typeface="Times New Roman"/>
                <a:cs typeface="Times New Roman"/>
              </a:rPr>
              <a:t>parentheses.We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180" dirty="0">
                <a:latin typeface="Times New Roman"/>
                <a:cs typeface="Times New Roman"/>
              </a:rPr>
              <a:t>pass </a:t>
            </a:r>
            <a:r>
              <a:rPr sz="2600" spc="-200" dirty="0">
                <a:latin typeface="Times New Roman"/>
                <a:cs typeface="Times New Roman"/>
              </a:rPr>
              <a:t>any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number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95" dirty="0">
                <a:latin typeface="Times New Roman"/>
                <a:cs typeface="Times New Roman"/>
              </a:rPr>
              <a:t>arguments, </a:t>
            </a:r>
            <a:r>
              <a:rPr sz="2600" spc="-80" dirty="0">
                <a:latin typeface="Times New Roman"/>
                <a:cs typeface="Times New Roman"/>
              </a:rPr>
              <a:t>but </a:t>
            </a:r>
            <a:r>
              <a:rPr sz="2600" spc="-120" dirty="0">
                <a:latin typeface="Times New Roman"/>
                <a:cs typeface="Times New Roman"/>
              </a:rPr>
              <a:t>they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m</a:t>
            </a:r>
            <a:r>
              <a:rPr sz="2600" spc="-90" dirty="0">
                <a:latin typeface="Times New Roman"/>
                <a:cs typeface="Times New Roman"/>
              </a:rPr>
              <a:t>ust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se</a:t>
            </a:r>
            <a:r>
              <a:rPr sz="2600" spc="-165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ar</a:t>
            </a:r>
            <a:r>
              <a:rPr sz="2600" spc="-170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om</a:t>
            </a:r>
            <a:r>
              <a:rPr sz="2600" spc="-170" dirty="0">
                <a:latin typeface="Times New Roman"/>
                <a:cs typeface="Times New Roman"/>
              </a:rPr>
              <a:t>m</a:t>
            </a:r>
            <a:r>
              <a:rPr sz="2600" spc="-55" dirty="0">
                <a:latin typeface="Times New Roman"/>
                <a:cs typeface="Times New Roman"/>
              </a:rPr>
              <a:t>a.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3410"/>
              </a:lnSpc>
              <a:spcBef>
                <a:spcPts val="114"/>
              </a:spcBef>
            </a:pPr>
            <a:r>
              <a:rPr sz="2600" spc="-110" dirty="0">
                <a:latin typeface="Times New Roman"/>
                <a:cs typeface="Times New Roman"/>
              </a:rPr>
              <a:t>Consider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following </a:t>
            </a:r>
            <a:r>
              <a:rPr sz="2600" spc="-100" dirty="0">
                <a:latin typeface="Times New Roman"/>
                <a:cs typeface="Times New Roman"/>
              </a:rPr>
              <a:t>example, </a:t>
            </a:r>
            <a:r>
              <a:rPr sz="2600" spc="-140" dirty="0">
                <a:latin typeface="Times New Roman"/>
                <a:cs typeface="Times New Roman"/>
              </a:rPr>
              <a:t>which </a:t>
            </a:r>
            <a:r>
              <a:rPr sz="2600" spc="-125" dirty="0">
                <a:latin typeface="Times New Roman"/>
                <a:cs typeface="Times New Roman"/>
              </a:rPr>
              <a:t>contains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function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ac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95" dirty="0">
                <a:latin typeface="Times New Roman"/>
                <a:cs typeface="Times New Roman"/>
              </a:rPr>
              <a:t>epts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st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argument.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3651" y="3853052"/>
            <a:ext cx="27216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5" dirty="0">
                <a:latin typeface="Times New Roman"/>
                <a:cs typeface="Times New Roman"/>
              </a:rPr>
              <a:t>#defining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3383485"/>
            <a:ext cx="2638425" cy="26238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390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fun</a:t>
            </a:r>
            <a:r>
              <a:rPr sz="2600" spc="-140" dirty="0">
                <a:latin typeface="Times New Roman"/>
                <a:cs typeface="Times New Roman"/>
              </a:rPr>
              <a:t>c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(n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me):</a:t>
            </a:r>
            <a:endParaRPr sz="2600">
              <a:latin typeface="Times New Roman"/>
              <a:cs typeface="Times New Roman"/>
            </a:endParaRPr>
          </a:p>
          <a:p>
            <a:pPr marL="12700" marR="5080" indent="298450">
              <a:lnSpc>
                <a:spcPct val="109300"/>
              </a:lnSpc>
            </a:pPr>
            <a:r>
              <a:rPr sz="2600" b="1" spc="-30" dirty="0">
                <a:latin typeface="Times New Roman"/>
                <a:cs typeface="Times New Roman"/>
              </a:rPr>
              <a:t>print</a:t>
            </a:r>
            <a:r>
              <a:rPr sz="2600" spc="-30" dirty="0">
                <a:latin typeface="Times New Roman"/>
                <a:cs typeface="Times New Roman"/>
              </a:rPr>
              <a:t>("Hi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",name)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#calling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4" dirty="0">
                <a:latin typeface="Times New Roman"/>
                <a:cs typeface="Times New Roman"/>
              </a:rPr>
              <a:t>function 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func("Devansh") 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190" dirty="0">
                <a:latin typeface="Times New Roman"/>
                <a:cs typeface="Times New Roman"/>
              </a:rPr>
              <a:t>H</a:t>
            </a:r>
            <a:r>
              <a:rPr sz="2600" spc="-75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75" dirty="0">
                <a:latin typeface="Times New Roman"/>
                <a:cs typeface="Times New Roman"/>
              </a:rPr>
              <a:t>ansh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7600" y="3505200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0" y="0"/>
                </a:moveTo>
                <a:lnTo>
                  <a:pt x="14847" y="492"/>
                </a:lnTo>
                <a:lnTo>
                  <a:pt x="26955" y="1841"/>
                </a:lnTo>
                <a:lnTo>
                  <a:pt x="35111" y="3857"/>
                </a:lnTo>
                <a:lnTo>
                  <a:pt x="38100" y="6350"/>
                </a:lnTo>
                <a:lnTo>
                  <a:pt x="38100" y="412750"/>
                </a:lnTo>
                <a:lnTo>
                  <a:pt x="41088" y="415242"/>
                </a:lnTo>
                <a:lnTo>
                  <a:pt x="49244" y="417258"/>
                </a:lnTo>
                <a:lnTo>
                  <a:pt x="61352" y="418607"/>
                </a:lnTo>
                <a:lnTo>
                  <a:pt x="76200" y="419100"/>
                </a:lnTo>
                <a:lnTo>
                  <a:pt x="61352" y="419592"/>
                </a:lnTo>
                <a:lnTo>
                  <a:pt x="49244" y="420941"/>
                </a:lnTo>
                <a:lnTo>
                  <a:pt x="41088" y="422957"/>
                </a:lnTo>
                <a:lnTo>
                  <a:pt x="38100" y="425450"/>
                </a:lnTo>
                <a:lnTo>
                  <a:pt x="38100" y="831850"/>
                </a:lnTo>
                <a:lnTo>
                  <a:pt x="35111" y="834342"/>
                </a:lnTo>
                <a:lnTo>
                  <a:pt x="26955" y="836358"/>
                </a:lnTo>
                <a:lnTo>
                  <a:pt x="14847" y="837707"/>
                </a:lnTo>
                <a:lnTo>
                  <a:pt x="0" y="838200"/>
                </a:lnTo>
              </a:path>
            </a:pathLst>
          </a:custGeom>
          <a:ln w="9525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51354"/>
            <a:ext cx="6967855" cy="570293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Times New Roman"/>
                <a:cs typeface="Times New Roman"/>
              </a:rPr>
              <a:t>Python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function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60" dirty="0">
                <a:latin typeface="Times New Roman"/>
                <a:cs typeface="Times New Roman"/>
              </a:rPr>
              <a:t>to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calculate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the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sum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of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two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24480" algn="l"/>
              </a:tabLst>
            </a:pPr>
            <a:r>
              <a:rPr sz="2400" b="1" spc="15" dirty="0">
                <a:latin typeface="Times New Roman"/>
                <a:cs typeface="Times New Roman"/>
              </a:rPr>
              <a:t>def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sum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(</a:t>
            </a:r>
            <a:r>
              <a:rPr sz="2400" spc="-70" dirty="0">
                <a:latin typeface="Times New Roman"/>
                <a:cs typeface="Times New Roman"/>
              </a:rPr>
              <a:t>a,</a:t>
            </a:r>
            <a:r>
              <a:rPr sz="2400" spc="-9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):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0" dirty="0">
                <a:latin typeface="Times New Roman"/>
                <a:cs typeface="Times New Roman"/>
              </a:rPr>
              <a:t>#</a:t>
            </a:r>
            <a:r>
              <a:rPr sz="2400" spc="155" dirty="0">
                <a:latin typeface="Times New Roman"/>
                <a:cs typeface="Times New Roman"/>
              </a:rPr>
              <a:t>d</a:t>
            </a:r>
            <a:r>
              <a:rPr sz="2400" spc="-130" dirty="0">
                <a:latin typeface="Times New Roman"/>
                <a:cs typeface="Times New Roman"/>
              </a:rPr>
              <a:t>efin</a:t>
            </a:r>
            <a:r>
              <a:rPr sz="2400" spc="-90" dirty="0">
                <a:latin typeface="Times New Roman"/>
                <a:cs typeface="Times New Roman"/>
              </a:rPr>
              <a:t>i</a:t>
            </a:r>
            <a:r>
              <a:rPr sz="2400" spc="-150" dirty="0">
                <a:latin typeface="Times New Roman"/>
                <a:cs typeface="Times New Roman"/>
              </a:rPr>
              <a:t>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ction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310"/>
              </a:spcBef>
            </a:pPr>
            <a:r>
              <a:rPr sz="2400" b="1" dirty="0">
                <a:latin typeface="Times New Roman"/>
                <a:cs typeface="Times New Roman"/>
              </a:rPr>
              <a:t>return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a+b;</a:t>
            </a:r>
            <a:endParaRPr sz="2400">
              <a:latin typeface="Times New Roman"/>
              <a:cs typeface="Times New Roman"/>
            </a:endParaRPr>
          </a:p>
          <a:p>
            <a:pPr marL="12700" marR="3716020" indent="68580">
              <a:lnSpc>
                <a:spcPct val="1108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#taki</a:t>
            </a:r>
            <a:r>
              <a:rPr sz="2400" spc="-150" dirty="0">
                <a:latin typeface="Times New Roman"/>
                <a:cs typeface="Times New Roman"/>
              </a:rPr>
              <a:t>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140" dirty="0">
                <a:latin typeface="Times New Roman"/>
                <a:cs typeface="Times New Roman"/>
              </a:rPr>
              <a:t>alue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f</a:t>
            </a:r>
            <a:r>
              <a:rPr sz="2400" spc="-100" dirty="0">
                <a:latin typeface="Times New Roman"/>
                <a:cs typeface="Times New Roman"/>
              </a:rPr>
              <a:t>r</a:t>
            </a:r>
            <a:r>
              <a:rPr sz="2400" spc="-125" dirty="0">
                <a:latin typeface="Times New Roman"/>
                <a:cs typeface="Times New Roman"/>
              </a:rPr>
              <a:t>om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30" dirty="0">
                <a:latin typeface="Times New Roman"/>
                <a:cs typeface="Times New Roman"/>
              </a:rPr>
              <a:t>er 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int</a:t>
            </a:r>
            <a:r>
              <a:rPr sz="2400" spc="-85" dirty="0">
                <a:latin typeface="Times New Roman"/>
                <a:cs typeface="Times New Roman"/>
              </a:rPr>
              <a:t>(i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30" dirty="0">
                <a:latin typeface="Times New Roman"/>
                <a:cs typeface="Times New Roman"/>
              </a:rPr>
              <a:t>ut("</a:t>
            </a:r>
            <a:r>
              <a:rPr sz="2400" spc="-75" dirty="0">
                <a:latin typeface="Times New Roman"/>
                <a:cs typeface="Times New Roman"/>
              </a:rPr>
              <a:t>Enter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"))</a:t>
            </a:r>
            <a:endParaRPr sz="2400">
              <a:latin typeface="Times New Roman"/>
              <a:cs typeface="Times New Roman"/>
            </a:endParaRPr>
          </a:p>
          <a:p>
            <a:pPr marL="12700" marR="3722370">
              <a:lnSpc>
                <a:spcPts val="3190"/>
              </a:lnSpc>
              <a:spcBef>
                <a:spcPts val="160"/>
              </a:spcBef>
            </a:pP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int</a:t>
            </a:r>
            <a:r>
              <a:rPr sz="2400" spc="-85" dirty="0">
                <a:latin typeface="Times New Roman"/>
                <a:cs typeface="Times New Roman"/>
              </a:rPr>
              <a:t>(i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30" dirty="0">
                <a:latin typeface="Times New Roman"/>
                <a:cs typeface="Times New Roman"/>
              </a:rPr>
              <a:t>ut("</a:t>
            </a:r>
            <a:r>
              <a:rPr sz="2400" spc="-75" dirty="0">
                <a:latin typeface="Times New Roman"/>
                <a:cs typeface="Times New Roman"/>
              </a:rPr>
              <a:t>Enter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b</a:t>
            </a:r>
            <a:r>
              <a:rPr sz="2400" spc="-35" dirty="0">
                <a:latin typeface="Times New Roman"/>
                <a:cs typeface="Times New Roman"/>
              </a:rPr>
              <a:t>: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"))  </a:t>
            </a:r>
            <a:r>
              <a:rPr sz="2400" spc="120" dirty="0">
                <a:latin typeface="Times New Roman"/>
                <a:cs typeface="Times New Roman"/>
              </a:rPr>
              <a:t>#p</a:t>
            </a:r>
            <a:r>
              <a:rPr sz="2400" spc="135" dirty="0">
                <a:latin typeface="Times New Roman"/>
                <a:cs typeface="Times New Roman"/>
              </a:rPr>
              <a:t>r</a:t>
            </a:r>
            <a:r>
              <a:rPr sz="2400" spc="-100" dirty="0">
                <a:latin typeface="Times New Roman"/>
                <a:cs typeface="Times New Roman"/>
              </a:rPr>
              <a:t>inting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sum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b  </a:t>
            </a:r>
            <a:r>
              <a:rPr sz="2400" b="1" spc="-30" dirty="0">
                <a:latin typeface="Times New Roman"/>
                <a:cs typeface="Times New Roman"/>
              </a:rPr>
              <a:t>p</a:t>
            </a:r>
            <a:r>
              <a:rPr sz="2400" b="1" spc="20" dirty="0">
                <a:latin typeface="Times New Roman"/>
                <a:cs typeface="Times New Roman"/>
              </a:rPr>
              <a:t>r</a:t>
            </a:r>
            <a:r>
              <a:rPr sz="2400" b="1" spc="25" dirty="0">
                <a:latin typeface="Times New Roman"/>
                <a:cs typeface="Times New Roman"/>
              </a:rPr>
              <a:t>int</a:t>
            </a:r>
            <a:r>
              <a:rPr sz="2400" spc="-25" dirty="0">
                <a:latin typeface="Times New Roman"/>
                <a:cs typeface="Times New Roman"/>
              </a:rPr>
              <a:t>("</a:t>
            </a:r>
            <a:r>
              <a:rPr sz="2400" spc="-195" dirty="0">
                <a:latin typeface="Times New Roman"/>
                <a:cs typeface="Times New Roman"/>
              </a:rPr>
              <a:t>Sum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",s</a:t>
            </a:r>
            <a:r>
              <a:rPr sz="2400" spc="-55" dirty="0">
                <a:latin typeface="Times New Roman"/>
                <a:cs typeface="Times New Roman"/>
              </a:rPr>
              <a:t>u</a:t>
            </a:r>
            <a:r>
              <a:rPr sz="2400" spc="-140" dirty="0">
                <a:latin typeface="Times New Roman"/>
                <a:cs typeface="Times New Roman"/>
              </a:rPr>
              <a:t>m</a:t>
            </a:r>
            <a:r>
              <a:rPr sz="2400" spc="-50" dirty="0">
                <a:latin typeface="Times New Roman"/>
                <a:cs typeface="Times New Roman"/>
              </a:rPr>
              <a:t>(</a:t>
            </a:r>
            <a:r>
              <a:rPr sz="2400" spc="-70" dirty="0">
                <a:latin typeface="Times New Roman"/>
                <a:cs typeface="Times New Roman"/>
              </a:rPr>
              <a:t>a,</a:t>
            </a:r>
            <a:r>
              <a:rPr sz="2400" spc="-90" dirty="0">
                <a:latin typeface="Times New Roman"/>
                <a:cs typeface="Times New Roman"/>
              </a:rPr>
              <a:t>b</a:t>
            </a:r>
            <a:r>
              <a:rPr sz="2400" spc="-50" dirty="0">
                <a:latin typeface="Times New Roman"/>
                <a:cs typeface="Times New Roman"/>
              </a:rPr>
              <a:t>))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400" b="1" spc="-30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75" dirty="0">
                <a:latin typeface="Times New Roman"/>
                <a:cs typeface="Times New Roman"/>
              </a:rPr>
              <a:t>Enter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75" dirty="0">
                <a:latin typeface="Times New Roman"/>
                <a:cs typeface="Times New Roman"/>
              </a:rPr>
              <a:t>Enter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b: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195" dirty="0">
                <a:latin typeface="Times New Roman"/>
                <a:cs typeface="Times New Roman"/>
              </a:rPr>
              <a:t>Sum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05200" y="1219200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0" y="0"/>
                </a:moveTo>
                <a:lnTo>
                  <a:pt x="29640" y="1002"/>
                </a:lnTo>
                <a:lnTo>
                  <a:pt x="53863" y="3730"/>
                </a:lnTo>
                <a:lnTo>
                  <a:pt x="70205" y="7768"/>
                </a:lnTo>
                <a:lnTo>
                  <a:pt x="76200" y="12700"/>
                </a:lnTo>
                <a:lnTo>
                  <a:pt x="76200" y="482600"/>
                </a:lnTo>
                <a:lnTo>
                  <a:pt x="82194" y="487531"/>
                </a:lnTo>
                <a:lnTo>
                  <a:pt x="98536" y="491569"/>
                </a:lnTo>
                <a:lnTo>
                  <a:pt x="122759" y="494297"/>
                </a:lnTo>
                <a:lnTo>
                  <a:pt x="152400" y="495300"/>
                </a:lnTo>
                <a:lnTo>
                  <a:pt x="122759" y="496302"/>
                </a:lnTo>
                <a:lnTo>
                  <a:pt x="98536" y="499030"/>
                </a:lnTo>
                <a:lnTo>
                  <a:pt x="82194" y="503068"/>
                </a:lnTo>
                <a:lnTo>
                  <a:pt x="76200" y="508000"/>
                </a:lnTo>
                <a:lnTo>
                  <a:pt x="76200" y="977900"/>
                </a:lnTo>
                <a:lnTo>
                  <a:pt x="70205" y="982831"/>
                </a:lnTo>
                <a:lnTo>
                  <a:pt x="53863" y="986869"/>
                </a:lnTo>
                <a:lnTo>
                  <a:pt x="29640" y="989597"/>
                </a:lnTo>
                <a:lnTo>
                  <a:pt x="0" y="990600"/>
                </a:lnTo>
              </a:path>
            </a:pathLst>
          </a:custGeom>
          <a:ln w="9525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10154"/>
            <a:ext cx="7927340" cy="58337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b="1" spc="5" dirty="0">
                <a:latin typeface="Times New Roman"/>
                <a:cs typeface="Times New Roman"/>
              </a:rPr>
              <a:t>Dictionary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Items</a:t>
            </a:r>
            <a:endParaRPr sz="2800">
              <a:latin typeface="Times New Roman"/>
              <a:cs typeface="Times New Roman"/>
            </a:endParaRPr>
          </a:p>
          <a:p>
            <a:pPr marL="286385" marR="56261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25" dirty="0">
                <a:latin typeface="Times New Roman"/>
                <a:cs typeface="Times New Roman"/>
              </a:rPr>
              <a:t>Dictionary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items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ordered,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changeable,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does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not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all</a:t>
            </a:r>
            <a:r>
              <a:rPr sz="2800" spc="-265" dirty="0">
                <a:latin typeface="Times New Roman"/>
                <a:cs typeface="Times New Roman"/>
              </a:rPr>
              <a:t>o</a:t>
            </a:r>
            <a:r>
              <a:rPr sz="2800" spc="-160" dirty="0">
                <a:latin typeface="Times New Roman"/>
                <a:cs typeface="Times New Roman"/>
              </a:rPr>
              <a:t>w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du</a:t>
            </a:r>
            <a:r>
              <a:rPr sz="2800" spc="-114" dirty="0">
                <a:latin typeface="Times New Roman"/>
                <a:cs typeface="Times New Roman"/>
              </a:rPr>
              <a:t>p</a:t>
            </a:r>
            <a:r>
              <a:rPr sz="2800" spc="-155" dirty="0">
                <a:latin typeface="Times New Roman"/>
                <a:cs typeface="Times New Roman"/>
              </a:rPr>
              <a:t>lic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95" dirty="0">
                <a:latin typeface="Times New Roman"/>
                <a:cs typeface="Times New Roman"/>
              </a:rPr>
              <a:t>te</a:t>
            </a:r>
            <a:r>
              <a:rPr sz="2800" spc="-160" dirty="0">
                <a:latin typeface="Times New Roman"/>
                <a:cs typeface="Times New Roman"/>
              </a:rPr>
              <a:t>s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86385" marR="24066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25" dirty="0">
                <a:latin typeface="Times New Roman"/>
                <a:cs typeface="Times New Roman"/>
              </a:rPr>
              <a:t>Dictionary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items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presented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key:value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pairs,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can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be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80" dirty="0">
                <a:latin typeface="Times New Roman"/>
                <a:cs typeface="Times New Roman"/>
              </a:rPr>
              <a:t>e</a:t>
            </a:r>
            <a:r>
              <a:rPr sz="2800" spc="-130" dirty="0">
                <a:latin typeface="Times New Roman"/>
                <a:cs typeface="Times New Roman"/>
              </a:rPr>
              <a:t>f</a:t>
            </a:r>
            <a:r>
              <a:rPr sz="2800" spc="-45" dirty="0">
                <a:latin typeface="Times New Roman"/>
                <a:cs typeface="Times New Roman"/>
              </a:rPr>
              <a:t>e</a:t>
            </a:r>
            <a:r>
              <a:rPr sz="2800" spc="2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14" dirty="0">
                <a:latin typeface="Times New Roman"/>
                <a:cs typeface="Times New Roman"/>
              </a:rPr>
              <a:t>ed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b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using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29" dirty="0">
                <a:latin typeface="Times New Roman"/>
                <a:cs typeface="Times New Roman"/>
              </a:rPr>
              <a:t>k</a:t>
            </a:r>
            <a:r>
              <a:rPr sz="2800" spc="-155" dirty="0">
                <a:latin typeface="Times New Roman"/>
                <a:cs typeface="Times New Roman"/>
              </a:rPr>
              <a:t>e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nam</a:t>
            </a:r>
            <a:r>
              <a:rPr sz="2800" spc="-185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974725">
              <a:lnSpc>
                <a:spcPct val="117900"/>
              </a:lnSpc>
            </a:pPr>
            <a:r>
              <a:rPr sz="2800" b="1" spc="-70" dirty="0">
                <a:latin typeface="Times New Roman"/>
                <a:cs typeface="Times New Roman"/>
              </a:rPr>
              <a:t>Example:</a:t>
            </a:r>
            <a:r>
              <a:rPr sz="2800" b="1" spc="-19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Print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“Name"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value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dictionary. 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dict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={"Name":"Ram","Age":22,"Course":"MCA"}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print(dict[“Name”])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65" dirty="0">
                <a:latin typeface="Times New Roman"/>
                <a:cs typeface="Times New Roman"/>
              </a:rPr>
              <a:t>Outp</a:t>
            </a:r>
            <a:r>
              <a:rPr sz="2800" spc="-60" dirty="0">
                <a:latin typeface="Times New Roman"/>
                <a:cs typeface="Times New Roman"/>
              </a:rPr>
              <a:t>u</a:t>
            </a:r>
            <a:r>
              <a:rPr sz="2800" spc="35" dirty="0">
                <a:latin typeface="Times New Roman"/>
                <a:cs typeface="Times New Roman"/>
              </a:rPr>
              <a:t>t: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R</a:t>
            </a:r>
            <a:r>
              <a:rPr sz="2800" spc="-200" dirty="0">
                <a:latin typeface="Times New Roman"/>
                <a:cs typeface="Times New Roman"/>
              </a:rPr>
              <a:t>am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30" dirty="0">
                <a:latin typeface="Times New Roman"/>
                <a:cs typeface="Times New Roman"/>
              </a:rPr>
              <a:t>Ordered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or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Unordered?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295" dirty="0">
                <a:latin typeface="Times New Roman"/>
                <a:cs typeface="Times New Roman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Python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version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3.7,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dictionaries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spc="-285" dirty="0">
                <a:latin typeface="Times New Roman"/>
                <a:cs typeface="Times New Roman"/>
              </a:rPr>
              <a:t>ordered</a:t>
            </a:r>
            <a:r>
              <a:rPr sz="2800" spc="-285" dirty="0">
                <a:latin typeface="Times New Roman"/>
                <a:cs typeface="Times New Roman"/>
              </a:rPr>
              <a:t>.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Python</a:t>
            </a:r>
            <a:endParaRPr sz="28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800" spc="-45" dirty="0">
                <a:latin typeface="Times New Roman"/>
                <a:cs typeface="Times New Roman"/>
              </a:rPr>
              <a:t>3.6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earlie</a:t>
            </a:r>
            <a:r>
              <a:rPr sz="2800" spc="-220" dirty="0">
                <a:latin typeface="Times New Roman"/>
                <a:cs typeface="Times New Roman"/>
              </a:rPr>
              <a:t>r</a:t>
            </a:r>
            <a:r>
              <a:rPr sz="2800" spc="114" dirty="0">
                <a:latin typeface="Times New Roman"/>
                <a:cs typeface="Times New Roman"/>
              </a:rPr>
              <a:t>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d</a:t>
            </a:r>
            <a:r>
              <a:rPr sz="2800" spc="-110" dirty="0">
                <a:latin typeface="Times New Roman"/>
                <a:cs typeface="Times New Roman"/>
              </a:rPr>
              <a:t>ictiona</a:t>
            </a:r>
            <a:r>
              <a:rPr sz="2800" spc="-40" dirty="0">
                <a:latin typeface="Times New Roman"/>
                <a:cs typeface="Times New Roman"/>
              </a:rPr>
              <a:t>r</a:t>
            </a:r>
            <a:r>
              <a:rPr sz="2800" spc="-155" dirty="0">
                <a:latin typeface="Times New Roman"/>
                <a:cs typeface="Times New Roman"/>
              </a:rPr>
              <a:t>ies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</a:t>
            </a:r>
            <a:r>
              <a:rPr sz="2800" spc="-120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i="1" spc="-305" dirty="0">
                <a:latin typeface="Times New Roman"/>
                <a:cs typeface="Times New Roman"/>
              </a:rPr>
              <a:t>uno</a:t>
            </a:r>
            <a:r>
              <a:rPr sz="2800" i="1" spc="-254" dirty="0">
                <a:latin typeface="Times New Roman"/>
                <a:cs typeface="Times New Roman"/>
              </a:rPr>
              <a:t>r</a:t>
            </a:r>
            <a:r>
              <a:rPr sz="2800" i="1" spc="-345" dirty="0">
                <a:latin typeface="Times New Roman"/>
                <a:cs typeface="Times New Roman"/>
              </a:rPr>
              <a:t>de</a:t>
            </a:r>
            <a:r>
              <a:rPr sz="2800" i="1" spc="-320" dirty="0">
                <a:latin typeface="Times New Roman"/>
                <a:cs typeface="Times New Roman"/>
              </a:rPr>
              <a:t>r</a:t>
            </a:r>
            <a:r>
              <a:rPr sz="2800" i="1" spc="-335" dirty="0">
                <a:latin typeface="Times New Roman"/>
                <a:cs typeface="Times New Roman"/>
              </a:rPr>
              <a:t>ed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38218"/>
            <a:ext cx="8524875" cy="64128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240" dirty="0">
                <a:latin typeface="Times New Roman"/>
                <a:cs typeface="Times New Roman"/>
              </a:rPr>
              <a:t>P</a:t>
            </a:r>
            <a:r>
              <a:rPr sz="2600" b="1" spc="-110" dirty="0">
                <a:latin typeface="Times New Roman"/>
                <a:cs typeface="Times New Roman"/>
              </a:rPr>
              <a:t>ar</a:t>
            </a:r>
            <a:r>
              <a:rPr sz="2600" b="1" spc="-70" dirty="0">
                <a:latin typeface="Times New Roman"/>
                <a:cs typeface="Times New Roman"/>
              </a:rPr>
              <a:t>a</a:t>
            </a:r>
            <a:r>
              <a:rPr sz="2600" b="1" spc="-125" dirty="0">
                <a:latin typeface="Times New Roman"/>
                <a:cs typeface="Times New Roman"/>
              </a:rPr>
              <a:t>m</a:t>
            </a:r>
            <a:r>
              <a:rPr sz="2600" b="1" spc="10" dirty="0">
                <a:latin typeface="Times New Roman"/>
                <a:cs typeface="Times New Roman"/>
              </a:rPr>
              <a:t>ete</a:t>
            </a:r>
            <a:r>
              <a:rPr sz="2600" b="1" spc="40" dirty="0">
                <a:latin typeface="Times New Roman"/>
                <a:cs typeface="Times New Roman"/>
              </a:rPr>
              <a:t>r</a:t>
            </a:r>
            <a:r>
              <a:rPr sz="2600" b="1" spc="-60" dirty="0">
                <a:latin typeface="Times New Roman"/>
                <a:cs typeface="Times New Roman"/>
              </a:rPr>
              <a:t>s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or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b="1" spc="-55" dirty="0">
                <a:latin typeface="Times New Roman"/>
                <a:cs typeface="Times New Roman"/>
              </a:rPr>
              <a:t>Arguments?</a:t>
            </a:r>
            <a:endParaRPr sz="2600">
              <a:latin typeface="Times New Roman"/>
              <a:cs typeface="Times New Roman"/>
            </a:endParaRPr>
          </a:p>
          <a:p>
            <a:pPr marL="286385" marR="54864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terms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spc="-290" dirty="0">
                <a:latin typeface="Times New Roman"/>
                <a:cs typeface="Times New Roman"/>
              </a:rPr>
              <a:t>parameter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i="1" spc="-275" dirty="0">
                <a:latin typeface="Times New Roman"/>
                <a:cs typeface="Times New Roman"/>
              </a:rPr>
              <a:t>argument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thing: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information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passed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4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om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c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ion's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spe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80" dirty="0">
                <a:latin typeface="Times New Roman"/>
                <a:cs typeface="Times New Roman"/>
              </a:rPr>
              <a:t>ti</a:t>
            </a:r>
            <a:r>
              <a:rPr sz="2600" spc="-200" dirty="0">
                <a:latin typeface="Times New Roman"/>
                <a:cs typeface="Times New Roman"/>
              </a:rPr>
              <a:t>v</a:t>
            </a:r>
            <a:r>
              <a:rPr sz="2600" spc="-30" dirty="0">
                <a:latin typeface="Times New Roman"/>
                <a:cs typeface="Times New Roman"/>
              </a:rPr>
              <a:t>e:</a:t>
            </a:r>
            <a:endParaRPr sz="2600">
              <a:latin typeface="Times New Roman"/>
              <a:cs typeface="Times New Roman"/>
            </a:endParaRPr>
          </a:p>
          <a:p>
            <a:pPr marL="286385" marR="8959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parameter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listed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75" dirty="0">
                <a:latin typeface="Times New Roman"/>
                <a:cs typeface="Times New Roman"/>
              </a:rPr>
              <a:t> the </a:t>
            </a:r>
            <a:r>
              <a:rPr sz="2600" spc="-114" dirty="0">
                <a:latin typeface="Times New Roman"/>
                <a:cs typeface="Times New Roman"/>
              </a:rPr>
              <a:t>parentheses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de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70" dirty="0">
                <a:latin typeface="Times New Roman"/>
                <a:cs typeface="Times New Roman"/>
              </a:rPr>
              <a:t>inition.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25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argument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sent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called.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635" dirty="0">
                <a:latin typeface="Times New Roman"/>
                <a:cs typeface="Times New Roman"/>
              </a:rPr>
              <a:t>T</a:t>
            </a:r>
            <a:r>
              <a:rPr sz="2600" b="1" spc="10" dirty="0">
                <a:latin typeface="Times New Roman"/>
                <a:cs typeface="Times New Roman"/>
              </a:rPr>
              <a:t>ypes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of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25" dirty="0">
                <a:latin typeface="Times New Roman"/>
                <a:cs typeface="Times New Roman"/>
              </a:rPr>
              <a:t>a</a:t>
            </a:r>
            <a:r>
              <a:rPr sz="2600" b="1" spc="-10" dirty="0">
                <a:latin typeface="Times New Roman"/>
                <a:cs typeface="Times New Roman"/>
              </a:rPr>
              <a:t>rguments</a:t>
            </a:r>
            <a:endParaRPr sz="2600">
              <a:latin typeface="Times New Roman"/>
              <a:cs typeface="Times New Roman"/>
            </a:endParaRPr>
          </a:p>
          <a:p>
            <a:pPr marL="286385" marR="19367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Times New Roman"/>
                <a:cs typeface="Times New Roman"/>
              </a:rPr>
              <a:t>There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may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several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types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arguments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passed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time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fu</a:t>
            </a:r>
            <a:r>
              <a:rPr sz="2600" spc="-170" dirty="0">
                <a:latin typeface="Times New Roman"/>
                <a:cs typeface="Times New Roman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c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114" dirty="0">
                <a:latin typeface="Times New Roman"/>
                <a:cs typeface="Times New Roman"/>
              </a:rPr>
              <a:t>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ll.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Requi</a:t>
            </a:r>
            <a:r>
              <a:rPr sz="2600" spc="-105" dirty="0">
                <a:latin typeface="Times New Roman"/>
                <a:cs typeface="Times New Roman"/>
              </a:rPr>
              <a:t>red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arg</a:t>
            </a:r>
            <a:r>
              <a:rPr sz="2600" spc="-15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men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spc="-170" dirty="0">
                <a:latin typeface="Times New Roman"/>
                <a:cs typeface="Times New Roman"/>
              </a:rPr>
              <a:t>De</a:t>
            </a:r>
            <a:r>
              <a:rPr sz="2600" spc="-110" dirty="0">
                <a:latin typeface="Times New Roman"/>
                <a:cs typeface="Times New Roman"/>
              </a:rPr>
              <a:t>f</a:t>
            </a:r>
            <a:r>
              <a:rPr sz="2600" spc="-165" dirty="0">
                <a:latin typeface="Times New Roman"/>
                <a:cs typeface="Times New Roman"/>
              </a:rPr>
              <a:t>au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arg</a:t>
            </a:r>
            <a:r>
              <a:rPr sz="2600" spc="-1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men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spc="-565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130" dirty="0">
                <a:latin typeface="Times New Roman"/>
                <a:cs typeface="Times New Roman"/>
              </a:rPr>
              <a:t>len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65" dirty="0">
                <a:latin typeface="Times New Roman"/>
                <a:cs typeface="Times New Roman"/>
              </a:rPr>
              <a:t>th </a:t>
            </a:r>
            <a:r>
              <a:rPr sz="2600" spc="-125" dirty="0">
                <a:latin typeface="Times New Roman"/>
                <a:cs typeface="Times New Roman"/>
              </a:rPr>
              <a:t>arg</a:t>
            </a:r>
            <a:r>
              <a:rPr sz="2600" spc="-1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men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K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y</a:t>
            </a:r>
            <a:r>
              <a:rPr sz="2600" spc="-310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ord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arg</a:t>
            </a:r>
            <a:r>
              <a:rPr sz="2600" spc="-15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men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14418"/>
            <a:ext cx="7933690" cy="4218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527685" algn="l"/>
              </a:tabLst>
            </a:pPr>
            <a:r>
              <a:rPr sz="2200" b="1" spc="-50" dirty="0">
                <a:solidFill>
                  <a:srgbClr val="D24717"/>
                </a:solidFill>
                <a:latin typeface="Times New Roman"/>
                <a:cs typeface="Times New Roman"/>
              </a:rPr>
              <a:t>1</a:t>
            </a:r>
            <a:r>
              <a:rPr sz="2200" b="1" spc="-25" dirty="0">
                <a:solidFill>
                  <a:srgbClr val="D24717"/>
                </a:solidFill>
                <a:latin typeface="Times New Roman"/>
                <a:cs typeface="Times New Roman"/>
              </a:rPr>
              <a:t>.</a:t>
            </a:r>
            <a:r>
              <a:rPr sz="2200" b="1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2600" b="1" spc="-20" dirty="0">
                <a:latin typeface="Times New Roman"/>
                <a:cs typeface="Times New Roman"/>
              </a:rPr>
              <a:t>Re</a:t>
            </a:r>
            <a:r>
              <a:rPr sz="2600" b="1" spc="-30" dirty="0">
                <a:latin typeface="Times New Roman"/>
                <a:cs typeface="Times New Roman"/>
              </a:rPr>
              <a:t>q</a:t>
            </a:r>
            <a:r>
              <a:rPr sz="2600" b="1" spc="40" dirty="0">
                <a:latin typeface="Times New Roman"/>
                <a:cs typeface="Times New Roman"/>
              </a:rPr>
              <a:t>u</a:t>
            </a:r>
            <a:r>
              <a:rPr sz="2600" b="1" spc="10" dirty="0">
                <a:latin typeface="Times New Roman"/>
                <a:cs typeface="Times New Roman"/>
              </a:rPr>
              <a:t>i</a:t>
            </a:r>
            <a:r>
              <a:rPr sz="2600" b="1" spc="5" dirty="0">
                <a:latin typeface="Times New Roman"/>
                <a:cs typeface="Times New Roman"/>
              </a:rPr>
              <a:t>red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Arguments</a:t>
            </a:r>
            <a:endParaRPr sz="2600">
              <a:latin typeface="Times New Roman"/>
              <a:cs typeface="Times New Roman"/>
            </a:endParaRPr>
          </a:p>
          <a:p>
            <a:pPr marL="286385" marR="156845">
              <a:lnSpc>
                <a:spcPct val="100000"/>
              </a:lnSpc>
              <a:spcBef>
                <a:spcPts val="605"/>
              </a:spcBef>
            </a:pPr>
            <a:r>
              <a:rPr sz="2600" spc="-114" dirty="0">
                <a:latin typeface="Times New Roman"/>
                <a:cs typeface="Times New Roman"/>
              </a:rPr>
              <a:t>Till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now,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learned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about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calling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Python. 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However,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provide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arguments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time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 </a:t>
            </a:r>
            <a:r>
              <a:rPr sz="2600" spc="-95" dirty="0">
                <a:latin typeface="Times New Roman"/>
                <a:cs typeface="Times New Roman"/>
              </a:rPr>
              <a:t>call. </a:t>
            </a:r>
            <a:r>
              <a:rPr sz="2600" spc="-270" dirty="0">
                <a:latin typeface="Times New Roman"/>
                <a:cs typeface="Times New Roman"/>
              </a:rPr>
              <a:t>As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far </a:t>
            </a:r>
            <a:r>
              <a:rPr sz="2600" spc="-204" dirty="0">
                <a:latin typeface="Times New Roman"/>
                <a:cs typeface="Times New Roman"/>
              </a:rPr>
              <a:t>as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required </a:t>
            </a:r>
            <a:r>
              <a:rPr sz="2600" spc="-120" dirty="0">
                <a:latin typeface="Times New Roman"/>
                <a:cs typeface="Times New Roman"/>
              </a:rPr>
              <a:t>arguments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80" dirty="0">
                <a:latin typeface="Times New Roman"/>
                <a:cs typeface="Times New Roman"/>
              </a:rPr>
              <a:t>concerned, 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these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arguments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required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passed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time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calling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exact</a:t>
            </a:r>
            <a:r>
              <a:rPr sz="26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</a:t>
            </a:r>
            <a:r>
              <a:rPr sz="2600" b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600" b="1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their 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positions</a:t>
            </a:r>
            <a:r>
              <a:rPr sz="2600" b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600" b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600" b="1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</a:t>
            </a:r>
            <a:r>
              <a:rPr sz="2600" b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call</a:t>
            </a:r>
            <a:r>
              <a:rPr sz="26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600" b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</a:t>
            </a:r>
            <a:r>
              <a:rPr sz="2600" b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definition</a:t>
            </a:r>
            <a:r>
              <a:rPr sz="2600" spc="4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080" algn="just">
              <a:lnSpc>
                <a:spcPct val="100000"/>
              </a:lnSpc>
              <a:spcBef>
                <a:spcPts val="600"/>
              </a:spcBef>
            </a:pPr>
            <a:r>
              <a:rPr sz="2600" spc="-190" dirty="0">
                <a:latin typeface="Times New Roman"/>
                <a:cs typeface="Times New Roman"/>
              </a:rPr>
              <a:t>If </a:t>
            </a:r>
            <a:r>
              <a:rPr sz="2600" spc="-70" dirty="0">
                <a:latin typeface="Times New Roman"/>
                <a:cs typeface="Times New Roman"/>
              </a:rPr>
              <a:t>either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0" dirty="0">
                <a:latin typeface="Times New Roman"/>
                <a:cs typeface="Times New Roman"/>
              </a:rPr>
              <a:t>arguments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60" dirty="0">
                <a:latin typeface="Times New Roman"/>
                <a:cs typeface="Times New Roman"/>
              </a:rPr>
              <a:t>not </a:t>
            </a:r>
            <a:r>
              <a:rPr sz="2600" spc="-120" dirty="0">
                <a:latin typeface="Times New Roman"/>
                <a:cs typeface="Times New Roman"/>
              </a:rPr>
              <a:t>provided in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function </a:t>
            </a:r>
            <a:r>
              <a:rPr sz="2600" spc="-95" dirty="0">
                <a:latin typeface="Times New Roman"/>
                <a:cs typeface="Times New Roman"/>
              </a:rPr>
              <a:t>call, </a:t>
            </a:r>
            <a:r>
              <a:rPr sz="2600" spc="-40" dirty="0">
                <a:latin typeface="Times New Roman"/>
                <a:cs typeface="Times New Roman"/>
              </a:rPr>
              <a:t>or 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position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120" dirty="0">
                <a:latin typeface="Times New Roman"/>
                <a:cs typeface="Times New Roman"/>
              </a:rPr>
              <a:t>arguments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14" dirty="0">
                <a:latin typeface="Times New Roman"/>
                <a:cs typeface="Times New Roman"/>
              </a:rPr>
              <a:t>changed,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0" dirty="0">
                <a:latin typeface="Times New Roman"/>
                <a:cs typeface="Times New Roman"/>
              </a:rPr>
              <a:t>Python </a:t>
            </a:r>
            <a:r>
              <a:rPr sz="2600" spc="-45" dirty="0">
                <a:latin typeface="Times New Roman"/>
                <a:cs typeface="Times New Roman"/>
              </a:rPr>
              <a:t>interpreter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sh</a:t>
            </a:r>
            <a:r>
              <a:rPr sz="2600" spc="-250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43230"/>
            <a:ext cx="41173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sz="2600"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1" spc="-150" dirty="0">
                <a:solidFill>
                  <a:srgbClr val="000000"/>
                </a:solidFill>
                <a:latin typeface="Times New Roman"/>
                <a:cs typeface="Times New Roman"/>
              </a:rPr>
              <a:t>1:</a:t>
            </a:r>
            <a:r>
              <a:rPr sz="2600" b="1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1" spc="45" dirty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sz="2600"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1" spc="9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b="1" spc="10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act</a:t>
            </a:r>
            <a:r>
              <a:rPr sz="2600" b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600" b="1" spc="-9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b="1" spc="30" dirty="0">
                <a:solidFill>
                  <a:srgbClr val="000000"/>
                </a:solidFill>
                <a:latin typeface="Times New Roman"/>
                <a:cs typeface="Times New Roman"/>
              </a:rPr>
              <a:t>tch.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312893"/>
            <a:ext cx="4067810" cy="38055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func(name):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600"/>
              </a:spcBef>
            </a:pPr>
            <a:r>
              <a:rPr sz="2600" spc="-175" dirty="0">
                <a:latin typeface="Times New Roman"/>
                <a:cs typeface="Times New Roman"/>
              </a:rPr>
              <a:t>messag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"H</a:t>
            </a:r>
            <a:r>
              <a:rPr sz="2600" spc="-55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"</a:t>
            </a:r>
            <a:r>
              <a:rPr sz="2600" spc="155" dirty="0">
                <a:latin typeface="Times New Roman"/>
                <a:cs typeface="Times New Roman"/>
              </a:rPr>
              <a:t>+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me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605"/>
              </a:spcBef>
            </a:pPr>
            <a:r>
              <a:rPr sz="2600" b="1" dirty="0">
                <a:latin typeface="Times New Roman"/>
                <a:cs typeface="Times New Roman"/>
              </a:rPr>
              <a:t>return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message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inp</a:t>
            </a:r>
            <a:r>
              <a:rPr sz="2600" spc="-145" dirty="0">
                <a:latin typeface="Times New Roman"/>
                <a:cs typeface="Times New Roman"/>
              </a:rPr>
              <a:t>u</a:t>
            </a:r>
            <a:r>
              <a:rPr sz="2600" spc="-55" dirty="0">
                <a:latin typeface="Times New Roman"/>
                <a:cs typeface="Times New Roman"/>
              </a:rPr>
              <a:t>t("Enter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nam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5" dirty="0">
                <a:latin typeface="Times New Roman"/>
                <a:cs typeface="Times New Roman"/>
              </a:rPr>
              <a:t>:")</a:t>
            </a:r>
            <a:endParaRPr sz="2600">
              <a:latin typeface="Times New Roman"/>
              <a:cs typeface="Times New Roman"/>
            </a:endParaRPr>
          </a:p>
          <a:p>
            <a:pPr marL="12700" marR="1786889">
              <a:lnSpc>
                <a:spcPts val="3720"/>
              </a:lnSpc>
              <a:spcBef>
                <a:spcPts val="220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0" dirty="0">
                <a:latin typeface="Times New Roman"/>
                <a:cs typeface="Times New Roman"/>
              </a:rPr>
              <a:t>i</a:t>
            </a:r>
            <a:r>
              <a:rPr sz="2600" b="1" spc="30" dirty="0">
                <a:latin typeface="Times New Roman"/>
                <a:cs typeface="Times New Roman"/>
              </a:rPr>
              <a:t>n</a:t>
            </a:r>
            <a:r>
              <a:rPr sz="2600" b="1" spc="35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spc="-145" dirty="0">
                <a:latin typeface="Times New Roman"/>
                <a:cs typeface="Times New Roman"/>
              </a:rPr>
              <a:t>fun</a:t>
            </a:r>
            <a:r>
              <a:rPr sz="2600" spc="-150" dirty="0">
                <a:latin typeface="Times New Roman"/>
                <a:cs typeface="Times New Roman"/>
              </a:rPr>
              <a:t>c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spc="-150" dirty="0">
                <a:latin typeface="Times New Roman"/>
                <a:cs typeface="Times New Roman"/>
              </a:rPr>
              <a:t>Amit</a:t>
            </a:r>
            <a:r>
              <a:rPr sz="2600" spc="-45" dirty="0">
                <a:latin typeface="Times New Roman"/>
                <a:cs typeface="Times New Roman"/>
              </a:rPr>
              <a:t>))  </a:t>
            </a: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 marR="1475740">
              <a:lnSpc>
                <a:spcPts val="3720"/>
              </a:lnSpc>
            </a:pPr>
            <a:r>
              <a:rPr sz="2600" spc="-80" dirty="0">
                <a:latin typeface="Times New Roman"/>
                <a:cs typeface="Times New Roman"/>
              </a:rPr>
              <a:t>Enter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ame</a:t>
            </a:r>
            <a:r>
              <a:rPr sz="2600" spc="-60" dirty="0">
                <a:latin typeface="Times New Roman"/>
                <a:cs typeface="Times New Roman"/>
              </a:rPr>
              <a:t>:</a:t>
            </a:r>
            <a:r>
              <a:rPr sz="2600" spc="-3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Amit  </a:t>
            </a:r>
            <a:r>
              <a:rPr sz="2600" spc="-135" dirty="0">
                <a:latin typeface="Times New Roman"/>
                <a:cs typeface="Times New Roman"/>
              </a:rPr>
              <a:t>Hi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Amit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61315"/>
            <a:ext cx="8140700" cy="589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105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50" dirty="0">
                <a:latin typeface="Times New Roman"/>
                <a:cs typeface="Times New Roman"/>
              </a:rPr>
              <a:t>2:</a:t>
            </a:r>
            <a:endParaRPr sz="2600">
              <a:latin typeface="Times New Roman"/>
              <a:cs typeface="Times New Roman"/>
            </a:endParaRPr>
          </a:p>
          <a:p>
            <a:pPr marL="361315" marR="5080" indent="-74930">
              <a:lnSpc>
                <a:spcPts val="2810"/>
              </a:lnSpc>
              <a:spcBef>
                <a:spcPts val="195"/>
              </a:spcBef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simple_interest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accepts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three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arguments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returns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simple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inte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est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rding</a:t>
            </a:r>
            <a:r>
              <a:rPr sz="2600" spc="-135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simple_interest(p,r,t):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290"/>
              </a:spcBef>
            </a:pPr>
            <a:r>
              <a:rPr sz="2600" b="1" dirty="0">
                <a:latin typeface="Times New Roman"/>
                <a:cs typeface="Times New Roman"/>
              </a:rPr>
              <a:t>return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(p*t*r)/100</a:t>
            </a:r>
            <a:endParaRPr sz="2600">
              <a:latin typeface="Times New Roman"/>
              <a:cs typeface="Times New Roman"/>
            </a:endParaRPr>
          </a:p>
          <a:p>
            <a:pPr marL="12700" marR="2345690">
              <a:lnSpc>
                <a:spcPct val="109200"/>
              </a:lnSpc>
              <a:spcBef>
                <a:spcPts val="5"/>
              </a:spcBef>
            </a:pP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fl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t(in</a:t>
            </a:r>
            <a:r>
              <a:rPr sz="2600" spc="-105" dirty="0">
                <a:latin typeface="Times New Roman"/>
                <a:cs typeface="Times New Roman"/>
              </a:rPr>
              <a:t>p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85" dirty="0">
                <a:latin typeface="Times New Roman"/>
                <a:cs typeface="Times New Roman"/>
              </a:rPr>
              <a:t>("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ter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inci</a:t>
            </a:r>
            <a:r>
              <a:rPr sz="2600" spc="-165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amo</a:t>
            </a:r>
            <a:r>
              <a:rPr sz="2600" spc="-145" dirty="0">
                <a:latin typeface="Times New Roman"/>
                <a:cs typeface="Times New Roman"/>
              </a:rPr>
              <a:t>u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340" dirty="0">
                <a:latin typeface="Times New Roman"/>
                <a:cs typeface="Times New Roman"/>
              </a:rPr>
              <a:t>?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"))  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flo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t(input("</a:t>
            </a:r>
            <a:r>
              <a:rPr sz="2600" spc="-80" dirty="0">
                <a:latin typeface="Times New Roman"/>
                <a:cs typeface="Times New Roman"/>
              </a:rPr>
              <a:t>Enter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inte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est?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"))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flo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t(input("</a:t>
            </a:r>
            <a:r>
              <a:rPr sz="2600" spc="-80" dirty="0">
                <a:latin typeface="Times New Roman"/>
                <a:cs typeface="Times New Roman"/>
              </a:rPr>
              <a:t>Enter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time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00" dirty="0">
                <a:latin typeface="Times New Roman"/>
                <a:cs typeface="Times New Roman"/>
              </a:rPr>
              <a:t>ea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270" dirty="0">
                <a:latin typeface="Times New Roman"/>
                <a:cs typeface="Times New Roman"/>
              </a:rPr>
              <a:t>s?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"))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5" dirty="0">
                <a:latin typeface="Times New Roman"/>
                <a:cs typeface="Times New Roman"/>
              </a:rPr>
              <a:t>int</a:t>
            </a:r>
            <a:r>
              <a:rPr sz="2600" spc="-125" dirty="0">
                <a:latin typeface="Times New Roman"/>
                <a:cs typeface="Times New Roman"/>
              </a:rPr>
              <a:t>("Simple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est: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"</a:t>
            </a:r>
            <a:r>
              <a:rPr sz="2600" spc="35" dirty="0">
                <a:latin typeface="Times New Roman"/>
                <a:cs typeface="Times New Roman"/>
              </a:rPr>
              <a:t>,</a:t>
            </a:r>
            <a:r>
              <a:rPr sz="2600" spc="-90" dirty="0">
                <a:latin typeface="Times New Roman"/>
                <a:cs typeface="Times New Roman"/>
              </a:rPr>
              <a:t>simple_inte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es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(</a:t>
            </a:r>
            <a:r>
              <a:rPr sz="2600" spc="-165" dirty="0">
                <a:latin typeface="Times New Roman"/>
                <a:cs typeface="Times New Roman"/>
              </a:rPr>
              <a:t>p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70" dirty="0">
                <a:latin typeface="Times New Roman"/>
                <a:cs typeface="Times New Roman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))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 marR="4121785">
              <a:lnSpc>
                <a:spcPct val="109200"/>
              </a:lnSpc>
            </a:pPr>
            <a:r>
              <a:rPr sz="2600" spc="-80" dirty="0">
                <a:latin typeface="Times New Roman"/>
                <a:cs typeface="Times New Roman"/>
              </a:rPr>
              <a:t>Enter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inci</a:t>
            </a:r>
            <a:r>
              <a:rPr sz="2600" spc="-165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amo</a:t>
            </a:r>
            <a:r>
              <a:rPr sz="2600" spc="-145" dirty="0">
                <a:latin typeface="Times New Roman"/>
                <a:cs typeface="Times New Roman"/>
              </a:rPr>
              <a:t>u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-85" dirty="0">
                <a:latin typeface="Times New Roman"/>
                <a:cs typeface="Times New Roman"/>
              </a:rPr>
              <a:t>00  </a:t>
            </a:r>
            <a:r>
              <a:rPr sz="2600" spc="-135" dirty="0">
                <a:latin typeface="Times New Roman"/>
                <a:cs typeface="Times New Roman"/>
              </a:rPr>
              <a:t>En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75" dirty="0">
                <a:latin typeface="Times New Roman"/>
                <a:cs typeface="Times New Roman"/>
              </a:rPr>
              <a:t> the 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90" dirty="0">
                <a:latin typeface="Times New Roman"/>
                <a:cs typeface="Times New Roman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rest: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  <a:p>
            <a:pPr marL="12700" marR="5091430">
              <a:lnSpc>
                <a:spcPct val="109200"/>
              </a:lnSpc>
              <a:spcBef>
                <a:spcPts val="5"/>
              </a:spcBef>
            </a:pPr>
            <a:r>
              <a:rPr sz="2600" spc="-80" dirty="0">
                <a:latin typeface="Times New Roman"/>
                <a:cs typeface="Times New Roman"/>
              </a:rPr>
              <a:t>Enter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ime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00" dirty="0">
                <a:latin typeface="Times New Roman"/>
                <a:cs typeface="Times New Roman"/>
              </a:rPr>
              <a:t>ea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s: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3  </a:t>
            </a:r>
            <a:r>
              <a:rPr sz="2600" spc="-190" dirty="0">
                <a:latin typeface="Times New Roman"/>
                <a:cs typeface="Times New Roman"/>
              </a:rPr>
              <a:t>Simp</a:t>
            </a:r>
            <a:r>
              <a:rPr sz="2600" spc="-110" dirty="0">
                <a:latin typeface="Times New Roman"/>
                <a:cs typeface="Times New Roman"/>
              </a:rPr>
              <a:t>l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est: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7</a:t>
            </a:r>
            <a:r>
              <a:rPr sz="2600" spc="-125" dirty="0"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r>
              <a:rPr sz="2600" spc="-1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14418"/>
            <a:ext cx="7976234" cy="38068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50" dirty="0">
                <a:latin typeface="Times New Roman"/>
                <a:cs typeface="Times New Roman"/>
              </a:rPr>
              <a:t>3: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calculate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returns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sum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two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arguments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4" dirty="0">
                <a:latin typeface="Times New Roman"/>
                <a:cs typeface="Times New Roman"/>
              </a:rPr>
              <a:t>lc</a:t>
            </a:r>
            <a:r>
              <a:rPr sz="2600" spc="-165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te(a,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b):</a:t>
            </a:r>
            <a:endParaRPr sz="2600">
              <a:latin typeface="Times New Roman"/>
              <a:cs typeface="Times New Roman"/>
            </a:endParaRPr>
          </a:p>
          <a:p>
            <a:pPr marL="12700" marR="6174740" indent="298450">
              <a:lnSpc>
                <a:spcPts val="3720"/>
              </a:lnSpc>
              <a:spcBef>
                <a:spcPts val="225"/>
              </a:spcBef>
            </a:pPr>
            <a:r>
              <a:rPr sz="2600" b="1" dirty="0">
                <a:latin typeface="Times New Roman"/>
                <a:cs typeface="Times New Roman"/>
              </a:rPr>
              <a:t>return</a:t>
            </a:r>
            <a:r>
              <a:rPr sz="2600" b="1" spc="-15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a+b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calculate(10)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spc="434" dirty="0">
                <a:latin typeface="Times New Roman"/>
                <a:cs typeface="Times New Roman"/>
              </a:rPr>
              <a:t>#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causes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error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missing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required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arguments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100" dirty="0">
                <a:latin typeface="Times New Roman"/>
                <a:cs typeface="Times New Roman"/>
              </a:rPr>
              <a:t>TypeError</a:t>
            </a:r>
            <a:r>
              <a:rPr sz="2600" spc="-100" dirty="0">
                <a:latin typeface="Times New Roman"/>
                <a:cs typeface="Times New Roman"/>
              </a:rPr>
              <a:t>: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calculate()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missing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required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positional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argument: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'b'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14418"/>
            <a:ext cx="7641590" cy="58642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527685" algn="l"/>
              </a:tabLst>
            </a:pPr>
            <a:r>
              <a:rPr sz="2200" b="1" spc="-50" dirty="0">
                <a:solidFill>
                  <a:srgbClr val="D24717"/>
                </a:solidFill>
                <a:latin typeface="Times New Roman"/>
                <a:cs typeface="Times New Roman"/>
              </a:rPr>
              <a:t>2</a:t>
            </a:r>
            <a:r>
              <a:rPr sz="2200" b="1" spc="-25" dirty="0">
                <a:solidFill>
                  <a:srgbClr val="D24717"/>
                </a:solidFill>
                <a:latin typeface="Times New Roman"/>
                <a:cs typeface="Times New Roman"/>
              </a:rPr>
              <a:t>.</a:t>
            </a:r>
            <a:r>
              <a:rPr sz="2200" b="1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2600" b="1" dirty="0">
                <a:latin typeface="Times New Roman"/>
                <a:cs typeface="Times New Roman"/>
              </a:rPr>
              <a:t>De</a:t>
            </a:r>
            <a:r>
              <a:rPr sz="2600" b="1" spc="40" dirty="0">
                <a:latin typeface="Times New Roman"/>
                <a:cs typeface="Times New Roman"/>
              </a:rPr>
              <a:t>f</a:t>
            </a:r>
            <a:r>
              <a:rPr sz="2600" b="1" spc="-45" dirty="0">
                <a:latin typeface="Times New Roman"/>
                <a:cs typeface="Times New Roman"/>
              </a:rPr>
              <a:t>a</a:t>
            </a:r>
            <a:r>
              <a:rPr sz="2600" b="1" spc="-60" dirty="0">
                <a:latin typeface="Times New Roman"/>
                <a:cs typeface="Times New Roman"/>
              </a:rPr>
              <a:t>u</a:t>
            </a:r>
            <a:r>
              <a:rPr sz="2600" b="1" spc="35" dirty="0">
                <a:latin typeface="Times New Roman"/>
                <a:cs typeface="Times New Roman"/>
              </a:rPr>
              <a:t>lt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b="1" spc="-40" dirty="0">
                <a:latin typeface="Times New Roman"/>
                <a:cs typeface="Times New Roman"/>
              </a:rPr>
              <a:t>Arguments:</a:t>
            </a:r>
            <a:endParaRPr sz="2600">
              <a:latin typeface="Times New Roman"/>
              <a:cs typeface="Times New Roman"/>
            </a:endParaRPr>
          </a:p>
          <a:p>
            <a:pPr marL="287020" marR="5080">
              <a:lnSpc>
                <a:spcPct val="100000"/>
              </a:lnSpc>
              <a:spcBef>
                <a:spcPts val="605"/>
              </a:spcBef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allows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us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initialize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arguments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 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de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70" dirty="0">
                <a:latin typeface="Times New Roman"/>
                <a:cs typeface="Times New Roman"/>
              </a:rPr>
              <a:t>inition.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220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arg</a:t>
            </a:r>
            <a:r>
              <a:rPr sz="2600" spc="-155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men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r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vid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d 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time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call,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argument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 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initialized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given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definition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even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argument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specified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call.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printme(name,age=22):</a:t>
            </a:r>
            <a:endParaRPr sz="2600">
              <a:latin typeface="Times New Roman"/>
              <a:cs typeface="Times New Roman"/>
            </a:endParaRPr>
          </a:p>
          <a:p>
            <a:pPr marL="12700" marR="2023745" indent="298450">
              <a:lnSpc>
                <a:spcPct val="119200"/>
              </a:lnSpc>
              <a:spcBef>
                <a:spcPts val="5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5" dirty="0">
                <a:latin typeface="Times New Roman"/>
                <a:cs typeface="Times New Roman"/>
              </a:rPr>
              <a:t>int</a:t>
            </a:r>
            <a:r>
              <a:rPr sz="2600" spc="-145" dirty="0">
                <a:latin typeface="Times New Roman"/>
                <a:cs typeface="Times New Roman"/>
              </a:rPr>
              <a:t>("My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is</a:t>
            </a:r>
            <a:r>
              <a:rPr sz="2600" spc="-120" dirty="0">
                <a:latin typeface="Times New Roman"/>
                <a:cs typeface="Times New Roman"/>
              </a:rPr>
              <a:t>"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170" dirty="0">
                <a:latin typeface="Times New Roman"/>
                <a:cs typeface="Times New Roman"/>
              </a:rPr>
              <a:t>am</a:t>
            </a:r>
            <a:r>
              <a:rPr sz="2600" spc="-175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,"and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ag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is</a:t>
            </a:r>
            <a:r>
              <a:rPr sz="2600" spc="-120" dirty="0">
                <a:latin typeface="Times New Roman"/>
                <a:cs typeface="Times New Roman"/>
              </a:rPr>
              <a:t>"</a:t>
            </a:r>
            <a:r>
              <a:rPr sz="2600" spc="-90" dirty="0">
                <a:latin typeface="Times New Roman"/>
                <a:cs typeface="Times New Roman"/>
              </a:rPr>
              <a:t>,a</a:t>
            </a:r>
            <a:r>
              <a:rPr sz="2600" spc="-14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intm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(name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sz="2600" spc="-160" dirty="0">
                <a:latin typeface="Times New Roman"/>
                <a:cs typeface="Times New Roman"/>
              </a:rPr>
              <a:t>Rahul</a:t>
            </a:r>
            <a:r>
              <a:rPr sz="2600" spc="-195" dirty="0">
                <a:latin typeface="Times New Roman"/>
                <a:cs typeface="Times New Roman"/>
              </a:rPr>
              <a:t>”)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60" dirty="0">
                <a:latin typeface="Times New Roman"/>
                <a:cs typeface="Times New Roman"/>
              </a:rPr>
              <a:t>My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70" dirty="0">
                <a:latin typeface="Times New Roman"/>
                <a:cs typeface="Times New Roman"/>
              </a:rPr>
              <a:t>am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Rahu</a:t>
            </a:r>
            <a:r>
              <a:rPr sz="2600" spc="-90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ag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22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14418"/>
            <a:ext cx="7491095" cy="56203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printme(name,age=22):</a:t>
            </a:r>
            <a:endParaRPr sz="2600">
              <a:latin typeface="Times New Roman"/>
              <a:cs typeface="Times New Roman"/>
            </a:endParaRPr>
          </a:p>
          <a:p>
            <a:pPr marL="12700" marR="1873885" indent="298450">
              <a:lnSpc>
                <a:spcPct val="119200"/>
              </a:lnSpc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5" dirty="0">
                <a:latin typeface="Times New Roman"/>
                <a:cs typeface="Times New Roman"/>
              </a:rPr>
              <a:t>int</a:t>
            </a:r>
            <a:r>
              <a:rPr sz="2600" spc="-145" dirty="0">
                <a:latin typeface="Times New Roman"/>
                <a:cs typeface="Times New Roman"/>
              </a:rPr>
              <a:t>("My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is</a:t>
            </a:r>
            <a:r>
              <a:rPr sz="2600" spc="-120" dirty="0">
                <a:latin typeface="Times New Roman"/>
                <a:cs typeface="Times New Roman"/>
              </a:rPr>
              <a:t>"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170" dirty="0">
                <a:latin typeface="Times New Roman"/>
                <a:cs typeface="Times New Roman"/>
              </a:rPr>
              <a:t>am</a:t>
            </a:r>
            <a:r>
              <a:rPr sz="2600" spc="-175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,"and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is</a:t>
            </a:r>
            <a:r>
              <a:rPr sz="2600" spc="-120" dirty="0">
                <a:latin typeface="Times New Roman"/>
                <a:cs typeface="Times New Roman"/>
              </a:rPr>
              <a:t>"</a:t>
            </a:r>
            <a:r>
              <a:rPr sz="2600" spc="-90" dirty="0">
                <a:latin typeface="Times New Roman"/>
                <a:cs typeface="Times New Roman"/>
              </a:rPr>
              <a:t>,a</a:t>
            </a:r>
            <a:r>
              <a:rPr sz="2600" spc="-14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45" dirty="0">
                <a:latin typeface="Times New Roman"/>
                <a:cs typeface="Times New Roman"/>
              </a:rPr>
              <a:t>)  p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int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(n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m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sz="2600" spc="-150" dirty="0">
                <a:latin typeface="Times New Roman"/>
                <a:cs typeface="Times New Roman"/>
              </a:rPr>
              <a:t>Amit</a:t>
            </a:r>
            <a:r>
              <a:rPr sz="2600" spc="-25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  <a:p>
            <a:pPr marL="12700" marR="252729">
              <a:lnSpc>
                <a:spcPct val="119200"/>
              </a:lnSpc>
              <a:spcBef>
                <a:spcPts val="5"/>
              </a:spcBef>
            </a:pPr>
            <a:r>
              <a:rPr sz="2600" spc="55" dirty="0">
                <a:latin typeface="Times New Roman"/>
                <a:cs typeface="Times New Roman"/>
              </a:rPr>
              <a:t>#the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age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not </a:t>
            </a:r>
            <a:r>
              <a:rPr sz="2600" spc="-155" dirty="0">
                <a:latin typeface="Times New Roman"/>
                <a:cs typeface="Times New Roman"/>
              </a:rPr>
              <a:t>passed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however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default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age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considered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 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intm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(name=</a:t>
            </a:r>
            <a:r>
              <a:rPr sz="2600" spc="-95" dirty="0">
                <a:latin typeface="Times New Roman"/>
                <a:cs typeface="Times New Roman"/>
              </a:rPr>
              <a:t>“</a:t>
            </a:r>
            <a:r>
              <a:rPr sz="2600" spc="-175" dirty="0">
                <a:latin typeface="Times New Roman"/>
                <a:cs typeface="Times New Roman"/>
              </a:rPr>
              <a:t>Rahu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114" dirty="0">
                <a:latin typeface="Times New Roman"/>
                <a:cs typeface="Times New Roman"/>
              </a:rPr>
              <a:t>“,</a:t>
            </a:r>
            <a:r>
              <a:rPr sz="2600" spc="-180" dirty="0">
                <a:latin typeface="Times New Roman"/>
                <a:cs typeface="Times New Roman"/>
              </a:rPr>
              <a:t> ag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10)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55" dirty="0">
                <a:latin typeface="Times New Roman"/>
                <a:cs typeface="Times New Roman"/>
              </a:rPr>
              <a:t>#the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age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overwritten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here,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10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printed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age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 marR="3745229">
              <a:lnSpc>
                <a:spcPts val="3720"/>
              </a:lnSpc>
              <a:spcBef>
                <a:spcPts val="105"/>
              </a:spcBef>
            </a:pPr>
            <a:r>
              <a:rPr sz="2600" spc="-260" dirty="0">
                <a:latin typeface="Times New Roman"/>
                <a:cs typeface="Times New Roman"/>
              </a:rPr>
              <a:t>My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na</a:t>
            </a:r>
            <a:r>
              <a:rPr sz="2600" spc="-225" dirty="0">
                <a:latin typeface="Times New Roman"/>
                <a:cs typeface="Times New Roman"/>
              </a:rPr>
              <a:t>m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Ami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40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2</a:t>
            </a:r>
            <a:r>
              <a:rPr sz="2600" spc="-75" dirty="0">
                <a:latin typeface="Times New Roman"/>
                <a:cs typeface="Times New Roman"/>
              </a:rPr>
              <a:t>2  </a:t>
            </a:r>
            <a:r>
              <a:rPr sz="2600" spc="-260" dirty="0">
                <a:latin typeface="Times New Roman"/>
                <a:cs typeface="Times New Roman"/>
              </a:rPr>
              <a:t>My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Rahu</a:t>
            </a:r>
            <a:r>
              <a:rPr sz="2600" spc="-90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ag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39979"/>
            <a:ext cx="8068945" cy="591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050" b="1" spc="-40" dirty="0">
                <a:solidFill>
                  <a:srgbClr val="D24717"/>
                </a:solidFill>
                <a:latin typeface="Times New Roman"/>
                <a:cs typeface="Times New Roman"/>
              </a:rPr>
              <a:t>3.	</a:t>
            </a:r>
            <a:r>
              <a:rPr sz="2400" b="1" spc="-520" dirty="0">
                <a:latin typeface="Times New Roman"/>
                <a:cs typeface="Times New Roman"/>
              </a:rPr>
              <a:t>V</a:t>
            </a:r>
            <a:r>
              <a:rPr sz="2400" b="1" spc="-105" dirty="0">
                <a:latin typeface="Times New Roman"/>
                <a:cs typeface="Times New Roman"/>
              </a:rPr>
              <a:t>a</a:t>
            </a:r>
            <a:r>
              <a:rPr sz="2400" b="1" spc="-45" dirty="0">
                <a:latin typeface="Times New Roman"/>
                <a:cs typeface="Times New Roman"/>
              </a:rPr>
              <a:t>r</a:t>
            </a:r>
            <a:r>
              <a:rPr sz="2400" b="1" spc="-25" dirty="0">
                <a:latin typeface="Times New Roman"/>
                <a:cs typeface="Times New Roman"/>
              </a:rPr>
              <a:t>i</a:t>
            </a:r>
            <a:r>
              <a:rPr sz="2400" b="1" spc="-85" dirty="0">
                <a:latin typeface="Times New Roman"/>
                <a:cs typeface="Times New Roman"/>
              </a:rPr>
              <a:t>a</a:t>
            </a:r>
            <a:r>
              <a:rPr sz="2400" b="1" spc="-55" dirty="0">
                <a:latin typeface="Times New Roman"/>
                <a:cs typeface="Times New Roman"/>
              </a:rPr>
              <a:t>b</a:t>
            </a:r>
            <a:r>
              <a:rPr sz="2400" b="1" spc="45" dirty="0">
                <a:latin typeface="Times New Roman"/>
                <a:cs typeface="Times New Roman"/>
              </a:rPr>
              <a:t>le</a:t>
            </a:r>
            <a:r>
              <a:rPr sz="2400" b="1" spc="70" dirty="0">
                <a:latin typeface="Times New Roman"/>
                <a:cs typeface="Times New Roman"/>
              </a:rPr>
              <a:t>-</a:t>
            </a:r>
            <a:r>
              <a:rPr sz="2400" b="1" spc="30" dirty="0">
                <a:latin typeface="Times New Roman"/>
                <a:cs typeface="Times New Roman"/>
              </a:rPr>
              <a:t>length</a:t>
            </a:r>
            <a:r>
              <a:rPr sz="2400" b="1" spc="-170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A</a:t>
            </a:r>
            <a:r>
              <a:rPr sz="2400" b="1" spc="-9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guments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35" dirty="0">
                <a:latin typeface="Times New Roman"/>
                <a:cs typeface="Times New Roman"/>
              </a:rPr>
              <a:t>(</a:t>
            </a:r>
            <a:r>
              <a:rPr sz="2400" b="1" spc="50" dirty="0">
                <a:latin typeface="Times New Roman"/>
                <a:cs typeface="Times New Roman"/>
              </a:rPr>
              <a:t>*</a:t>
            </a:r>
            <a:r>
              <a:rPr sz="2400" b="1" spc="-60" dirty="0">
                <a:latin typeface="Times New Roman"/>
                <a:cs typeface="Times New Roman"/>
              </a:rPr>
              <a:t>args</a:t>
            </a:r>
            <a:r>
              <a:rPr sz="2400" b="1" spc="7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300"/>
              </a:lnSpc>
              <a:spcBef>
                <a:spcPts val="58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40" dirty="0">
                <a:latin typeface="Times New Roman"/>
                <a:cs typeface="Times New Roman"/>
              </a:rPr>
              <a:t>In </a:t>
            </a:r>
            <a:r>
              <a:rPr sz="2400" spc="-114" dirty="0">
                <a:latin typeface="Times New Roman"/>
                <a:cs typeface="Times New Roman"/>
              </a:rPr>
              <a:t>large </a:t>
            </a:r>
            <a:r>
              <a:rPr sz="2400" spc="-70" dirty="0">
                <a:latin typeface="Times New Roman"/>
                <a:cs typeface="Times New Roman"/>
              </a:rPr>
              <a:t>projects, </a:t>
            </a:r>
            <a:r>
              <a:rPr sz="2400" spc="-120" dirty="0">
                <a:latin typeface="Times New Roman"/>
                <a:cs typeface="Times New Roman"/>
              </a:rPr>
              <a:t>sometimes </a:t>
            </a:r>
            <a:r>
              <a:rPr sz="2400" spc="-160" dirty="0">
                <a:latin typeface="Times New Roman"/>
                <a:cs typeface="Times New Roman"/>
              </a:rPr>
              <a:t>we </a:t>
            </a:r>
            <a:r>
              <a:rPr sz="2400" spc="-204" dirty="0">
                <a:latin typeface="Times New Roman"/>
                <a:cs typeface="Times New Roman"/>
              </a:rPr>
              <a:t>may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not </a:t>
            </a:r>
            <a:r>
              <a:rPr sz="2400" spc="-140" dirty="0">
                <a:latin typeface="Times New Roman"/>
                <a:cs typeface="Times New Roman"/>
              </a:rPr>
              <a:t>know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90" dirty="0">
                <a:latin typeface="Times New Roman"/>
                <a:cs typeface="Times New Roman"/>
              </a:rPr>
              <a:t>number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arguments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passed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advance.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such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cases,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Python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provides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us 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flexibility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offer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comma-separated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values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which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internally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treated </a:t>
            </a:r>
            <a:r>
              <a:rPr sz="2400" spc="-190" dirty="0">
                <a:latin typeface="Times New Roman"/>
                <a:cs typeface="Times New Roman"/>
              </a:rPr>
              <a:t>as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tuples at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100" dirty="0">
                <a:latin typeface="Times New Roman"/>
                <a:cs typeface="Times New Roman"/>
              </a:rPr>
              <a:t>function </a:t>
            </a:r>
            <a:r>
              <a:rPr sz="2400" spc="-85" dirty="0">
                <a:latin typeface="Times New Roman"/>
                <a:cs typeface="Times New Roman"/>
              </a:rPr>
              <a:t>call. </a:t>
            </a:r>
            <a:r>
              <a:rPr sz="2400" spc="-290" dirty="0">
                <a:latin typeface="Times New Roman"/>
                <a:cs typeface="Times New Roman"/>
              </a:rPr>
              <a:t>By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using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14" dirty="0">
                <a:latin typeface="Times New Roman"/>
                <a:cs typeface="Times New Roman"/>
              </a:rPr>
              <a:t>variable-length 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arguments,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we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pass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any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number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arguments.</a:t>
            </a:r>
            <a:endParaRPr sz="2400">
              <a:latin typeface="Times New Roman"/>
              <a:cs typeface="Times New Roman"/>
            </a:endParaRPr>
          </a:p>
          <a:p>
            <a:pPr marL="286385" marR="612140" indent="-274320">
              <a:lnSpc>
                <a:spcPts val="2300"/>
              </a:lnSpc>
              <a:spcBef>
                <a:spcPts val="6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40" dirty="0">
                <a:latin typeface="Times New Roman"/>
                <a:cs typeface="Times New Roman"/>
              </a:rPr>
              <a:t>However,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at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function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definition,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we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define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variable-length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argument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using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*args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(star)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*&lt;variable</a:t>
            </a:r>
            <a:r>
              <a:rPr sz="2400" spc="-50" dirty="0">
                <a:latin typeface="Times New Roman"/>
                <a:cs typeface="Times New Roman"/>
              </a:rPr>
              <a:t> -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name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&gt;.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285115" marR="5374640" indent="-273050">
              <a:lnSpc>
                <a:spcPts val="2910"/>
              </a:lnSpc>
              <a:spcBef>
                <a:spcPts val="95"/>
              </a:spcBef>
            </a:pPr>
            <a:r>
              <a:rPr sz="2400" spc="-125" dirty="0">
                <a:latin typeface="Times New Roman"/>
                <a:cs typeface="Times New Roman"/>
              </a:rPr>
              <a:t>def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m</a:t>
            </a:r>
            <a:r>
              <a:rPr sz="2400" spc="-120" dirty="0">
                <a:latin typeface="Times New Roman"/>
                <a:cs typeface="Times New Roman"/>
              </a:rPr>
              <a:t>y_f</a:t>
            </a:r>
            <a:r>
              <a:rPr sz="2400" spc="-125" dirty="0">
                <a:latin typeface="Times New Roman"/>
                <a:cs typeface="Times New Roman"/>
              </a:rPr>
              <a:t>u</a:t>
            </a:r>
            <a:r>
              <a:rPr sz="2400" spc="-130" dirty="0">
                <a:latin typeface="Times New Roman"/>
                <a:cs typeface="Times New Roman"/>
              </a:rPr>
              <a:t>n</a:t>
            </a:r>
            <a:r>
              <a:rPr sz="2400" spc="-110" dirty="0">
                <a:latin typeface="Times New Roman"/>
                <a:cs typeface="Times New Roman"/>
              </a:rPr>
              <a:t>c</a:t>
            </a:r>
            <a:r>
              <a:rPr sz="2400" spc="-50" dirty="0">
                <a:latin typeface="Times New Roman"/>
                <a:cs typeface="Times New Roman"/>
              </a:rPr>
              <a:t>ti</a:t>
            </a:r>
            <a:r>
              <a:rPr sz="2400" spc="-85" dirty="0">
                <a:latin typeface="Times New Roman"/>
                <a:cs typeface="Times New Roman"/>
              </a:rPr>
              <a:t>o</a:t>
            </a:r>
            <a:r>
              <a:rPr sz="2400" spc="-114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(</a:t>
            </a:r>
            <a:r>
              <a:rPr sz="2400" spc="-85" dirty="0">
                <a:latin typeface="Times New Roman"/>
                <a:cs typeface="Times New Roman"/>
              </a:rPr>
              <a:t>*</a:t>
            </a:r>
            <a:r>
              <a:rPr sz="2400" spc="-114" dirty="0">
                <a:latin typeface="Times New Roman"/>
                <a:cs typeface="Times New Roman"/>
              </a:rPr>
              <a:t>ki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s): 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kid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558165">
              <a:lnSpc>
                <a:spcPts val="2800"/>
              </a:lnSpc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int(</a:t>
            </a:r>
            <a:r>
              <a:rPr sz="2400" spc="-55" dirty="0">
                <a:latin typeface="Times New Roman"/>
                <a:cs typeface="Times New Roman"/>
              </a:rPr>
              <a:t>"</a:t>
            </a:r>
            <a:r>
              <a:rPr sz="2400" spc="-65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110" dirty="0">
                <a:latin typeface="Times New Roman"/>
                <a:cs typeface="Times New Roman"/>
              </a:rPr>
              <a:t>ngest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</a:t>
            </a:r>
            <a:r>
              <a:rPr sz="2400" spc="-114" dirty="0">
                <a:latin typeface="Times New Roman"/>
                <a:cs typeface="Times New Roman"/>
              </a:rPr>
              <a:t>hild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+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x)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240" dirty="0">
                <a:latin typeface="Times New Roman"/>
                <a:cs typeface="Times New Roman"/>
              </a:rPr>
              <a:t>m</a:t>
            </a:r>
            <a:r>
              <a:rPr sz="2400" spc="-105" dirty="0">
                <a:latin typeface="Times New Roman"/>
                <a:cs typeface="Times New Roman"/>
              </a:rPr>
              <a:t>y_functio</a:t>
            </a:r>
            <a:r>
              <a:rPr sz="2400" spc="-95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("</a:t>
            </a:r>
            <a:r>
              <a:rPr sz="2400" spc="-195" dirty="0">
                <a:latin typeface="Times New Roman"/>
                <a:cs typeface="Times New Roman"/>
              </a:rPr>
              <a:t>AMIT</a:t>
            </a:r>
            <a:r>
              <a:rPr sz="2400" spc="-120" dirty="0">
                <a:latin typeface="Times New Roman"/>
                <a:cs typeface="Times New Roman"/>
              </a:rPr>
              <a:t>"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"</a:t>
            </a: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OM",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"</a:t>
            </a:r>
            <a:r>
              <a:rPr sz="2400" spc="-110" dirty="0">
                <a:latin typeface="Times New Roman"/>
                <a:cs typeface="Times New Roman"/>
              </a:rPr>
              <a:t>R</a:t>
            </a:r>
            <a:r>
              <a:rPr sz="2400" spc="-165" dirty="0">
                <a:latin typeface="Times New Roman"/>
                <a:cs typeface="Times New Roman"/>
              </a:rPr>
              <a:t>AM")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30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y</a:t>
            </a:r>
            <a:r>
              <a:rPr sz="2400" spc="-100" dirty="0">
                <a:latin typeface="Times New Roman"/>
                <a:cs typeface="Times New Roman"/>
              </a:rPr>
              <a:t>ou</a:t>
            </a:r>
            <a:r>
              <a:rPr sz="2400" spc="-110" dirty="0">
                <a:latin typeface="Times New Roman"/>
                <a:cs typeface="Times New Roman"/>
              </a:rPr>
              <a:t>ngest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</a:t>
            </a:r>
            <a:r>
              <a:rPr sz="2400" spc="-114" dirty="0">
                <a:latin typeface="Times New Roman"/>
                <a:cs typeface="Times New Roman"/>
              </a:rPr>
              <a:t>hild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AMIT</a:t>
            </a:r>
            <a:endParaRPr sz="2400">
              <a:latin typeface="Times New Roman"/>
              <a:cs typeface="Times New Roman"/>
            </a:endParaRPr>
          </a:p>
          <a:p>
            <a:pPr marL="12700" marR="5070475">
              <a:lnSpc>
                <a:spcPct val="100800"/>
              </a:lnSpc>
              <a:spcBef>
                <a:spcPts val="5"/>
              </a:spcBef>
            </a:pP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110" dirty="0">
                <a:latin typeface="Times New Roman"/>
                <a:cs typeface="Times New Roman"/>
              </a:rPr>
              <a:t>ngest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</a:t>
            </a:r>
            <a:r>
              <a:rPr sz="2400" spc="-114" dirty="0">
                <a:latin typeface="Times New Roman"/>
                <a:cs typeface="Times New Roman"/>
              </a:rPr>
              <a:t>hild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T</a:t>
            </a:r>
            <a:r>
              <a:rPr sz="2400" spc="-90" dirty="0">
                <a:latin typeface="Times New Roman"/>
                <a:cs typeface="Times New Roman"/>
              </a:rPr>
              <a:t>OM  </a:t>
            </a: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110" dirty="0">
                <a:latin typeface="Times New Roman"/>
                <a:cs typeface="Times New Roman"/>
              </a:rPr>
              <a:t>ngest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</a:t>
            </a:r>
            <a:r>
              <a:rPr sz="2400" spc="-114" dirty="0">
                <a:latin typeface="Times New Roman"/>
                <a:cs typeface="Times New Roman"/>
              </a:rPr>
              <a:t>hild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65" dirty="0">
                <a:latin typeface="Times New Roman"/>
                <a:cs typeface="Times New Roman"/>
              </a:rPr>
              <a:t>RAM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354"/>
            <a:ext cx="8343900" cy="62090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15"/>
              </a:spcBef>
            </a:pPr>
            <a:r>
              <a:rPr sz="2050" b="1" spc="-40" dirty="0">
                <a:solidFill>
                  <a:srgbClr val="D24717"/>
                </a:solidFill>
                <a:latin typeface="Times New Roman"/>
                <a:cs typeface="Times New Roman"/>
              </a:rPr>
              <a:t>4.</a:t>
            </a:r>
            <a:r>
              <a:rPr sz="2050" b="1" spc="53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050" b="1" spc="54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Keyword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arguments(**kwargs)</a:t>
            </a:r>
            <a:endParaRPr sz="2400">
              <a:latin typeface="Times New Roman"/>
              <a:cs typeface="Times New Roman"/>
            </a:endParaRPr>
          </a:p>
          <a:p>
            <a:pPr marL="286385" marR="216535" indent="-274320" algn="just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5600" algn="l"/>
              </a:tabLst>
            </a:pPr>
            <a:r>
              <a:rPr dirty="0"/>
              <a:t>	</a:t>
            </a:r>
            <a:r>
              <a:rPr sz="2400" spc="-110" dirty="0">
                <a:latin typeface="Times New Roman"/>
                <a:cs typeface="Times New Roman"/>
              </a:rPr>
              <a:t>Python </a:t>
            </a:r>
            <a:r>
              <a:rPr sz="2400" spc="-150" dirty="0">
                <a:latin typeface="Times New Roman"/>
                <a:cs typeface="Times New Roman"/>
              </a:rPr>
              <a:t>allows </a:t>
            </a:r>
            <a:r>
              <a:rPr sz="2400" spc="-145" dirty="0">
                <a:latin typeface="Times New Roman"/>
                <a:cs typeface="Times New Roman"/>
              </a:rPr>
              <a:t>us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30" dirty="0">
                <a:latin typeface="Times New Roman"/>
                <a:cs typeface="Times New Roman"/>
              </a:rPr>
              <a:t>call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00" dirty="0">
                <a:latin typeface="Times New Roman"/>
                <a:cs typeface="Times New Roman"/>
              </a:rPr>
              <a:t>function </a:t>
            </a:r>
            <a:r>
              <a:rPr sz="2400" spc="-95" dirty="0">
                <a:latin typeface="Times New Roman"/>
                <a:cs typeface="Times New Roman"/>
              </a:rPr>
              <a:t>with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35" dirty="0">
                <a:latin typeface="Times New Roman"/>
                <a:cs typeface="Times New Roman"/>
              </a:rPr>
              <a:t>keyword </a:t>
            </a:r>
            <a:r>
              <a:rPr sz="2400" spc="-100" dirty="0">
                <a:latin typeface="Times New Roman"/>
                <a:cs typeface="Times New Roman"/>
              </a:rPr>
              <a:t>arguments.This 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kind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100" dirty="0">
                <a:latin typeface="Times New Roman"/>
                <a:cs typeface="Times New Roman"/>
              </a:rPr>
              <a:t>function </a:t>
            </a:r>
            <a:r>
              <a:rPr sz="2400" spc="-130" dirty="0">
                <a:latin typeface="Times New Roman"/>
                <a:cs typeface="Times New Roman"/>
              </a:rPr>
              <a:t>call </a:t>
            </a:r>
            <a:r>
              <a:rPr sz="2400" spc="-110" dirty="0">
                <a:latin typeface="Times New Roman"/>
                <a:cs typeface="Times New Roman"/>
              </a:rPr>
              <a:t>will </a:t>
            </a:r>
            <a:r>
              <a:rPr sz="2400" spc="-125" dirty="0">
                <a:latin typeface="Times New Roman"/>
                <a:cs typeface="Times New Roman"/>
              </a:rPr>
              <a:t>enable </a:t>
            </a:r>
            <a:r>
              <a:rPr sz="2400" spc="-145" dirty="0">
                <a:latin typeface="Times New Roman"/>
                <a:cs typeface="Times New Roman"/>
              </a:rPr>
              <a:t>us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65" dirty="0">
                <a:latin typeface="Times New Roman"/>
                <a:cs typeface="Times New Roman"/>
              </a:rPr>
              <a:t>pass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10" dirty="0">
                <a:latin typeface="Times New Roman"/>
                <a:cs typeface="Times New Roman"/>
              </a:rPr>
              <a:t>arguments in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105" dirty="0">
                <a:latin typeface="Times New Roman"/>
                <a:cs typeface="Times New Roman"/>
              </a:rPr>
              <a:t>random 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90100"/>
              </a:lnSpc>
              <a:spcBef>
                <a:spcPts val="56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name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arguments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treated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keywords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matched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function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calling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definition.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same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match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found,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values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argument</a:t>
            </a:r>
            <a:r>
              <a:rPr sz="2400" spc="-90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cop</a:t>
            </a:r>
            <a:r>
              <a:rPr sz="2400" spc="-105" dirty="0">
                <a:latin typeface="Times New Roman"/>
                <a:cs typeface="Times New Roman"/>
              </a:rPr>
              <a:t>ied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ction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defi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itio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b="1" spc="-45" dirty="0">
                <a:latin typeface="Times New Roman"/>
                <a:cs typeface="Times New Roman"/>
              </a:rPr>
              <a:t>Example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0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 marR="845185">
              <a:lnSpc>
                <a:spcPts val="3190"/>
              </a:lnSpc>
              <a:spcBef>
                <a:spcPts val="160"/>
              </a:spcBef>
            </a:pPr>
            <a:r>
              <a:rPr sz="2400" spc="-45" dirty="0">
                <a:latin typeface="Times New Roman"/>
                <a:cs typeface="Times New Roman"/>
              </a:rPr>
              <a:t>#function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func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called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with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name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message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as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keyword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arguments.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400" b="1" spc="15" dirty="0">
                <a:latin typeface="Times New Roman"/>
                <a:cs typeface="Times New Roman"/>
              </a:rPr>
              <a:t>def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func(name,message):</a:t>
            </a:r>
            <a:endParaRPr sz="2400">
              <a:latin typeface="Times New Roman"/>
              <a:cs typeface="Times New Roman"/>
            </a:endParaRPr>
          </a:p>
          <a:p>
            <a:pPr marL="81280" marR="1617345" indent="203835">
              <a:lnSpc>
                <a:spcPct val="110800"/>
              </a:lnSpc>
            </a:pPr>
            <a:r>
              <a:rPr sz="2400" b="1" spc="-30" dirty="0">
                <a:latin typeface="Times New Roman"/>
                <a:cs typeface="Times New Roman"/>
              </a:rPr>
              <a:t>p</a:t>
            </a:r>
            <a:r>
              <a:rPr sz="2400" b="1" spc="20" dirty="0">
                <a:latin typeface="Times New Roman"/>
                <a:cs typeface="Times New Roman"/>
              </a:rPr>
              <a:t>r</a:t>
            </a:r>
            <a:r>
              <a:rPr sz="2400" b="1" spc="25" dirty="0">
                <a:latin typeface="Times New Roman"/>
                <a:cs typeface="Times New Roman"/>
              </a:rPr>
              <a:t>int</a:t>
            </a:r>
            <a:r>
              <a:rPr sz="2400" spc="-25" dirty="0">
                <a:latin typeface="Times New Roman"/>
                <a:cs typeface="Times New Roman"/>
              </a:rPr>
              <a:t>("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inti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me</a:t>
            </a:r>
            <a:r>
              <a:rPr sz="2400" spc="-100" dirty="0">
                <a:latin typeface="Times New Roman"/>
                <a:cs typeface="Times New Roman"/>
              </a:rPr>
              <a:t>s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170" dirty="0">
                <a:latin typeface="Times New Roman"/>
                <a:cs typeface="Times New Roman"/>
              </a:rPr>
              <a:t>ag</a:t>
            </a:r>
            <a:r>
              <a:rPr sz="2400" spc="-155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with",nam</a:t>
            </a:r>
            <a:r>
              <a:rPr sz="2400" spc="-130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,"and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",mes</a:t>
            </a:r>
            <a:r>
              <a:rPr sz="2400" spc="-70" dirty="0">
                <a:latin typeface="Times New Roman"/>
                <a:cs typeface="Times New Roman"/>
              </a:rPr>
              <a:t>s</a:t>
            </a:r>
            <a:r>
              <a:rPr sz="2400" spc="-170" dirty="0">
                <a:latin typeface="Times New Roman"/>
                <a:cs typeface="Times New Roman"/>
              </a:rPr>
              <a:t>ag</a:t>
            </a:r>
            <a:r>
              <a:rPr sz="2400" spc="-165" dirty="0">
                <a:latin typeface="Times New Roman"/>
                <a:cs typeface="Times New Roman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)  </a:t>
            </a:r>
            <a:r>
              <a:rPr sz="2400" spc="150" dirty="0">
                <a:latin typeface="Times New Roman"/>
                <a:cs typeface="Times New Roman"/>
              </a:rPr>
              <a:t>#</a:t>
            </a:r>
            <a:r>
              <a:rPr sz="2400" spc="155" dirty="0">
                <a:latin typeface="Times New Roman"/>
                <a:cs typeface="Times New Roman"/>
              </a:rPr>
              <a:t>n</a:t>
            </a:r>
            <a:r>
              <a:rPr sz="2400" spc="-160" dirty="0">
                <a:latin typeface="Times New Roman"/>
                <a:cs typeface="Times New Roman"/>
              </a:rPr>
              <a:t>am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mes</a:t>
            </a:r>
            <a:r>
              <a:rPr sz="2400" spc="-114" dirty="0">
                <a:latin typeface="Times New Roman"/>
                <a:cs typeface="Times New Roman"/>
              </a:rPr>
              <a:t>s</a:t>
            </a:r>
            <a:r>
              <a:rPr sz="2400" spc="-170" dirty="0">
                <a:latin typeface="Times New Roman"/>
                <a:cs typeface="Times New Roman"/>
              </a:rPr>
              <a:t>ag</a:t>
            </a:r>
            <a:r>
              <a:rPr sz="2400" spc="-15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</a:t>
            </a:r>
            <a:r>
              <a:rPr sz="2400" spc="-125" dirty="0">
                <a:latin typeface="Times New Roman"/>
                <a:cs typeface="Times New Roman"/>
              </a:rPr>
              <a:t>o</a:t>
            </a:r>
            <a:r>
              <a:rPr sz="2400" spc="-145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i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with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140" dirty="0">
                <a:latin typeface="Times New Roman"/>
                <a:cs typeface="Times New Roman"/>
              </a:rPr>
              <a:t>alue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Amit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hello</a:t>
            </a:r>
            <a:endParaRPr sz="24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  <a:spcBef>
                <a:spcPts val="315"/>
              </a:spcBef>
            </a:pPr>
            <a:r>
              <a:rPr sz="2400" spc="-114" dirty="0">
                <a:latin typeface="Times New Roman"/>
                <a:cs typeface="Times New Roman"/>
              </a:rPr>
              <a:t>respectively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310"/>
              </a:spcBef>
            </a:pP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145" dirty="0">
                <a:latin typeface="Times New Roman"/>
                <a:cs typeface="Times New Roman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(</a:t>
            </a:r>
            <a:r>
              <a:rPr sz="2400" spc="-85" dirty="0">
                <a:latin typeface="Times New Roman"/>
                <a:cs typeface="Times New Roman"/>
              </a:rPr>
              <a:t>n</a:t>
            </a:r>
            <a:r>
              <a:rPr sz="2400" spc="-160" dirty="0">
                <a:latin typeface="Times New Roman"/>
                <a:cs typeface="Times New Roman"/>
              </a:rPr>
              <a:t>am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315" dirty="0">
                <a:latin typeface="Times New Roman"/>
                <a:cs typeface="Times New Roman"/>
              </a:rPr>
              <a:t>“</a:t>
            </a:r>
            <a:r>
              <a:rPr sz="2400" spc="-245" dirty="0">
                <a:latin typeface="Times New Roman"/>
                <a:cs typeface="Times New Roman"/>
              </a:rPr>
              <a:t>Am</a:t>
            </a:r>
            <a:r>
              <a:rPr sz="2400" spc="-90" dirty="0">
                <a:latin typeface="Times New Roman"/>
                <a:cs typeface="Times New Roman"/>
              </a:rPr>
              <a:t>i</a:t>
            </a:r>
            <a:r>
              <a:rPr sz="2400" spc="-95" dirty="0">
                <a:latin typeface="Times New Roman"/>
                <a:cs typeface="Times New Roman"/>
              </a:rPr>
              <a:t>t",message</a:t>
            </a:r>
            <a:r>
              <a:rPr sz="2400" spc="-40" dirty="0">
                <a:latin typeface="Times New Roman"/>
                <a:cs typeface="Times New Roman"/>
              </a:rPr>
              <a:t>="hello</a:t>
            </a:r>
            <a:r>
              <a:rPr sz="2400" spc="-30" dirty="0">
                <a:latin typeface="Times New Roman"/>
                <a:cs typeface="Times New Roman"/>
              </a:rPr>
              <a:t>")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b="1" spc="-30" dirty="0">
                <a:latin typeface="Times New Roman"/>
                <a:cs typeface="Times New Roman"/>
              </a:rPr>
              <a:t>Output:</a:t>
            </a:r>
            <a:r>
              <a:rPr sz="2400" b="1" spc="-1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printing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60" dirty="0">
                <a:latin typeface="Times New Roman"/>
                <a:cs typeface="Times New Roman"/>
              </a:rPr>
              <a:t>message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with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Amit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hello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0271"/>
            <a:ext cx="7802880" cy="4523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2600" b="1" spc="-85" dirty="0">
                <a:latin typeface="Times New Roman"/>
                <a:cs typeface="Times New Roman"/>
              </a:rPr>
              <a:t>Examp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2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35" dirty="0">
                <a:latin typeface="Times New Roman"/>
                <a:cs typeface="Times New Roman"/>
              </a:rPr>
              <a:t>p</a:t>
            </a:r>
            <a:r>
              <a:rPr sz="2600" b="1" spc="5" dirty="0">
                <a:latin typeface="Times New Roman"/>
                <a:cs typeface="Times New Roman"/>
              </a:rPr>
              <a:t>r</a:t>
            </a:r>
            <a:r>
              <a:rPr sz="2600" b="1" spc="-65" dirty="0">
                <a:latin typeface="Times New Roman"/>
                <a:cs typeface="Times New Roman"/>
              </a:rPr>
              <a:t>o</a:t>
            </a:r>
            <a:r>
              <a:rPr sz="2600" b="1" spc="35" dirty="0">
                <a:latin typeface="Times New Roman"/>
                <a:cs typeface="Times New Roman"/>
              </a:rPr>
              <a:t>vid</a:t>
            </a:r>
            <a:r>
              <a:rPr sz="2600" b="1" spc="5" dirty="0">
                <a:latin typeface="Times New Roman"/>
                <a:cs typeface="Times New Roman"/>
              </a:rPr>
              <a:t>i</a:t>
            </a:r>
            <a:r>
              <a:rPr sz="2600" b="1" spc="25" dirty="0">
                <a:latin typeface="Times New Roman"/>
                <a:cs typeface="Times New Roman"/>
              </a:rPr>
              <a:t>ng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35" dirty="0">
                <a:latin typeface="Times New Roman"/>
                <a:cs typeface="Times New Roman"/>
              </a:rPr>
              <a:t>th</a:t>
            </a:r>
            <a:r>
              <a:rPr sz="2600" b="1" spc="40" dirty="0">
                <a:latin typeface="Times New Roman"/>
                <a:cs typeface="Times New Roman"/>
              </a:rPr>
              <a:t>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v</a:t>
            </a:r>
            <a:r>
              <a:rPr sz="2600" b="1" spc="-45" dirty="0">
                <a:latin typeface="Times New Roman"/>
                <a:cs typeface="Times New Roman"/>
              </a:rPr>
              <a:t>a</a:t>
            </a:r>
            <a:r>
              <a:rPr sz="2600" b="1" spc="-40" dirty="0">
                <a:latin typeface="Times New Roman"/>
                <a:cs typeface="Times New Roman"/>
              </a:rPr>
              <a:t>l</a:t>
            </a:r>
            <a:r>
              <a:rPr sz="2600" b="1" spc="10" dirty="0">
                <a:latin typeface="Times New Roman"/>
                <a:cs typeface="Times New Roman"/>
              </a:rPr>
              <a:t>ues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in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55" dirty="0">
                <a:latin typeface="Times New Roman"/>
                <a:cs typeface="Times New Roman"/>
              </a:rPr>
              <a:t>d</a:t>
            </a:r>
            <a:r>
              <a:rPr sz="2600" b="1" spc="15" dirty="0">
                <a:latin typeface="Times New Roman"/>
                <a:cs typeface="Times New Roman"/>
              </a:rPr>
              <a:t>i</a:t>
            </a:r>
            <a:r>
              <a:rPr sz="2600" b="1" spc="-5" dirty="0">
                <a:latin typeface="Times New Roman"/>
                <a:cs typeface="Times New Roman"/>
              </a:rPr>
              <a:t>fferent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order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40" dirty="0">
                <a:latin typeface="Times New Roman"/>
                <a:cs typeface="Times New Roman"/>
              </a:rPr>
              <a:t>a</a:t>
            </a:r>
            <a:r>
              <a:rPr sz="2600" b="1" spc="30" dirty="0">
                <a:latin typeface="Times New Roman"/>
                <a:cs typeface="Times New Roman"/>
              </a:rPr>
              <a:t>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the  </a:t>
            </a:r>
            <a:r>
              <a:rPr sz="2600" b="1" spc="10" dirty="0">
                <a:latin typeface="Times New Roman"/>
                <a:cs typeface="Times New Roman"/>
              </a:rPr>
              <a:t>calling</a:t>
            </a:r>
            <a:endParaRPr sz="2600">
              <a:latin typeface="Times New Roman"/>
              <a:cs typeface="Times New Roman"/>
            </a:endParaRPr>
          </a:p>
          <a:p>
            <a:pPr marL="286385" marR="43815" indent="-274320">
              <a:lnSpc>
                <a:spcPct val="119200"/>
              </a:lnSpc>
              <a:spcBef>
                <a:spcPts val="5"/>
              </a:spcBef>
            </a:pPr>
            <a:r>
              <a:rPr sz="2600" spc="15" dirty="0">
                <a:latin typeface="Times New Roman"/>
                <a:cs typeface="Times New Roman"/>
              </a:rPr>
              <a:t>#The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simple_inte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es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(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t,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r)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lle</a:t>
            </a:r>
            <a:r>
              <a:rPr sz="2600" spc="-135" dirty="0">
                <a:latin typeface="Times New Roman"/>
                <a:cs typeface="Times New Roman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y</a:t>
            </a:r>
            <a:r>
              <a:rPr sz="2600" spc="-310" dirty="0">
                <a:latin typeface="Times New Roman"/>
                <a:cs typeface="Times New Roman"/>
              </a:rPr>
              <a:t>w</a:t>
            </a:r>
            <a:r>
              <a:rPr sz="2600" spc="-55" dirty="0">
                <a:latin typeface="Times New Roman"/>
                <a:cs typeface="Times New Roman"/>
              </a:rPr>
              <a:t>ord  </a:t>
            </a:r>
            <a:r>
              <a:rPr sz="2600" spc="-120" dirty="0">
                <a:latin typeface="Times New Roman"/>
                <a:cs typeface="Times New Roman"/>
              </a:rPr>
              <a:t>arguments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order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arguments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doesn't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matter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case.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simple_interest(p,t,r):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Times New Roman"/>
                <a:cs typeface="Times New Roman"/>
              </a:rPr>
              <a:t>return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(p*t*r)/100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75" dirty="0">
                <a:latin typeface="Times New Roman"/>
                <a:cs typeface="Times New Roman"/>
              </a:rPr>
              <a:t>print</a:t>
            </a:r>
            <a:r>
              <a:rPr sz="2600" spc="-75" dirty="0">
                <a:latin typeface="Times New Roman"/>
                <a:cs typeface="Times New Roman"/>
              </a:rPr>
              <a:t>("Simple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Interest: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",simple_interest(t=10,r=10,p=1900))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90" dirty="0">
                <a:latin typeface="Times New Roman"/>
                <a:cs typeface="Times New Roman"/>
              </a:rPr>
              <a:t>Simp</a:t>
            </a:r>
            <a:r>
              <a:rPr sz="2600" spc="-110" dirty="0">
                <a:latin typeface="Times New Roman"/>
                <a:cs typeface="Times New Roman"/>
              </a:rPr>
              <a:t>l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est: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125" dirty="0">
                <a:latin typeface="Times New Roman"/>
                <a:cs typeface="Times New Roman"/>
              </a:rPr>
              <a:t>9</a:t>
            </a:r>
            <a:r>
              <a:rPr sz="2600" spc="-110" dirty="0">
                <a:latin typeface="Times New Roman"/>
                <a:cs typeface="Times New Roman"/>
              </a:rPr>
              <a:t>0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dirty="0">
                <a:latin typeface="Times New Roman"/>
                <a:cs typeface="Times New Roman"/>
              </a:rPr>
              <a:t>.0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863160"/>
            <a:ext cx="7816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Times New Roman"/>
                <a:cs typeface="Times New Roman"/>
              </a:rPr>
              <a:t>No</a:t>
            </a:r>
            <a:r>
              <a:rPr sz="2600" b="1" spc="5" dirty="0">
                <a:latin typeface="Times New Roman"/>
                <a:cs typeface="Times New Roman"/>
              </a:rPr>
              <a:t>t</a:t>
            </a:r>
            <a:r>
              <a:rPr sz="2600" b="1" spc="-65" dirty="0">
                <a:latin typeface="Times New Roman"/>
                <a:cs typeface="Times New Roman"/>
              </a:rPr>
              <a:t>e: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4863160"/>
            <a:ext cx="691959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4295">
              <a:lnSpc>
                <a:spcPct val="100000"/>
              </a:lnSpc>
              <a:spcBef>
                <a:spcPts val="105"/>
              </a:spcBef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provide</a:t>
            </a:r>
            <a:r>
              <a:rPr sz="2600" spc="-75" dirty="0">
                <a:latin typeface="Times New Roman"/>
                <a:cs typeface="Times New Roman"/>
              </a:rPr>
              <a:t> the </a:t>
            </a:r>
            <a:r>
              <a:rPr sz="2600" spc="-100" dirty="0">
                <a:latin typeface="Times New Roman"/>
                <a:cs typeface="Times New Roman"/>
              </a:rPr>
              <a:t>different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name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arguments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time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call,</a:t>
            </a:r>
            <a:r>
              <a:rPr sz="2600" spc="-160" dirty="0">
                <a:latin typeface="Times New Roman"/>
                <a:cs typeface="Times New Roman"/>
              </a:rPr>
              <a:t> 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error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thrown.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56362"/>
            <a:ext cx="7959725" cy="5696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61594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35" dirty="0">
                <a:latin typeface="Times New Roman"/>
                <a:cs typeface="Times New Roman"/>
              </a:rPr>
              <a:t>When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4" dirty="0">
                <a:latin typeface="Times New Roman"/>
                <a:cs typeface="Times New Roman"/>
              </a:rPr>
              <a:t>we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90" dirty="0">
                <a:latin typeface="Times New Roman"/>
                <a:cs typeface="Times New Roman"/>
              </a:rPr>
              <a:t>say</a:t>
            </a:r>
            <a:r>
              <a:rPr sz="3200" spc="-100" dirty="0">
                <a:latin typeface="Times New Roman"/>
                <a:cs typeface="Times New Roman"/>
              </a:rPr>
              <a:t> that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dictionaries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are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ordered,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it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means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that </a:t>
            </a:r>
            <a:r>
              <a:rPr sz="3200" spc="-95" dirty="0">
                <a:latin typeface="Times New Roman"/>
                <a:cs typeface="Times New Roman"/>
              </a:rPr>
              <a:t>the </a:t>
            </a:r>
            <a:r>
              <a:rPr sz="3200" spc="-135" dirty="0">
                <a:latin typeface="Times New Roman"/>
                <a:cs typeface="Times New Roman"/>
              </a:rPr>
              <a:t>items </a:t>
            </a:r>
            <a:r>
              <a:rPr sz="3200" spc="-250" dirty="0">
                <a:latin typeface="Times New Roman"/>
                <a:cs typeface="Times New Roman"/>
              </a:rPr>
              <a:t>have</a:t>
            </a:r>
            <a:r>
              <a:rPr sz="3200" spc="-245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a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defined </a:t>
            </a:r>
            <a:r>
              <a:rPr sz="3200" spc="-80" dirty="0">
                <a:latin typeface="Times New Roman"/>
                <a:cs typeface="Times New Roman"/>
              </a:rPr>
              <a:t>order, </a:t>
            </a:r>
            <a:r>
              <a:rPr sz="3200" spc="-180" dirty="0">
                <a:latin typeface="Times New Roman"/>
                <a:cs typeface="Times New Roman"/>
              </a:rPr>
              <a:t>and </a:t>
            </a:r>
            <a:r>
              <a:rPr sz="3200" spc="-100" dirty="0">
                <a:latin typeface="Times New Roman"/>
                <a:cs typeface="Times New Roman"/>
              </a:rPr>
              <a:t>that </a:t>
            </a:r>
            <a:r>
              <a:rPr sz="3200" spc="-65" dirty="0">
                <a:latin typeface="Times New Roman"/>
                <a:cs typeface="Times New Roman"/>
              </a:rPr>
              <a:t>order 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will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no</a:t>
            </a:r>
            <a:r>
              <a:rPr sz="3200" spc="-50" dirty="0">
                <a:latin typeface="Times New Roman"/>
                <a:cs typeface="Times New Roman"/>
              </a:rPr>
              <a:t>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c</a:t>
            </a:r>
            <a:r>
              <a:rPr sz="3200" spc="-200" dirty="0">
                <a:latin typeface="Times New Roman"/>
                <a:cs typeface="Times New Roman"/>
              </a:rPr>
              <a:t>hang</a:t>
            </a:r>
            <a:r>
              <a:rPr sz="3200" spc="-245" dirty="0">
                <a:latin typeface="Times New Roman"/>
                <a:cs typeface="Times New Roman"/>
              </a:rPr>
              <a:t>e</a:t>
            </a:r>
            <a:r>
              <a:rPr sz="3200" spc="13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86385" marR="22034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05" dirty="0">
                <a:latin typeface="Times New Roman"/>
                <a:cs typeface="Times New Roman"/>
              </a:rPr>
              <a:t>Unordered </a:t>
            </a:r>
            <a:r>
              <a:rPr sz="3200" spc="-195" dirty="0">
                <a:latin typeface="Times New Roman"/>
                <a:cs typeface="Times New Roman"/>
              </a:rPr>
              <a:t>means </a:t>
            </a:r>
            <a:r>
              <a:rPr sz="3200" spc="-95" dirty="0">
                <a:latin typeface="Times New Roman"/>
                <a:cs typeface="Times New Roman"/>
              </a:rPr>
              <a:t>that the </a:t>
            </a:r>
            <a:r>
              <a:rPr sz="3200" spc="-135" dirty="0">
                <a:latin typeface="Times New Roman"/>
                <a:cs typeface="Times New Roman"/>
              </a:rPr>
              <a:t>items </a:t>
            </a:r>
            <a:r>
              <a:rPr sz="3200" spc="-165" dirty="0">
                <a:latin typeface="Times New Roman"/>
                <a:cs typeface="Times New Roman"/>
              </a:rPr>
              <a:t>does </a:t>
            </a:r>
            <a:r>
              <a:rPr sz="3200" spc="-80" dirty="0">
                <a:latin typeface="Times New Roman"/>
                <a:cs typeface="Times New Roman"/>
              </a:rPr>
              <a:t>not </a:t>
            </a:r>
            <a:r>
              <a:rPr sz="3200" spc="-250" dirty="0">
                <a:latin typeface="Times New Roman"/>
                <a:cs typeface="Times New Roman"/>
              </a:rPr>
              <a:t>have</a:t>
            </a:r>
            <a:r>
              <a:rPr sz="3200" spc="-245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defined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Times New Roman"/>
                <a:cs typeface="Times New Roman"/>
              </a:rPr>
              <a:t>order,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Times New Roman"/>
                <a:cs typeface="Times New Roman"/>
              </a:rPr>
              <a:t>you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cannot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refer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an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item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40" dirty="0">
                <a:latin typeface="Times New Roman"/>
                <a:cs typeface="Times New Roman"/>
              </a:rPr>
              <a:t>by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using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a</a:t>
            </a:r>
            <a:r>
              <a:rPr sz="3200" spc="-204" dirty="0">
                <a:latin typeface="Times New Roman"/>
                <a:cs typeface="Times New Roman"/>
              </a:rPr>
              <a:t>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ind</a:t>
            </a:r>
            <a:r>
              <a:rPr sz="3200" spc="-15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x.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24717"/>
              </a:buClr>
              <a:buFont typeface="Segoe UI Symbol"/>
              <a:buChar char="⚫"/>
            </a:pPr>
            <a:endParaRPr sz="4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spc="-50" dirty="0">
                <a:latin typeface="Times New Roman"/>
                <a:cs typeface="Times New Roman"/>
              </a:rPr>
              <a:t>Changeable</a:t>
            </a:r>
            <a:endParaRPr sz="32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35" dirty="0">
                <a:latin typeface="Times New Roman"/>
                <a:cs typeface="Times New Roman"/>
              </a:rPr>
              <a:t>Dictionaries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are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changeable,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meaning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that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04" dirty="0">
                <a:latin typeface="Times New Roman"/>
                <a:cs typeface="Times New Roman"/>
              </a:rPr>
              <a:t>we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can 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change,</a:t>
            </a:r>
            <a:r>
              <a:rPr sz="3200" spc="-200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add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or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Times New Roman"/>
                <a:cs typeface="Times New Roman"/>
              </a:rPr>
              <a:t>remove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items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after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dictionary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29" dirty="0">
                <a:latin typeface="Times New Roman"/>
                <a:cs typeface="Times New Roman"/>
              </a:rPr>
              <a:t>has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been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c</a:t>
            </a:r>
            <a:r>
              <a:rPr sz="3200" spc="-95" dirty="0">
                <a:latin typeface="Times New Roman"/>
                <a:cs typeface="Times New Roman"/>
              </a:rPr>
              <a:t>r</a:t>
            </a:r>
            <a:r>
              <a:rPr sz="3200" spc="-190" dirty="0">
                <a:latin typeface="Times New Roman"/>
                <a:cs typeface="Times New Roman"/>
              </a:rPr>
              <a:t>e</a:t>
            </a:r>
            <a:r>
              <a:rPr sz="3200" spc="-225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ted.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5122"/>
            <a:ext cx="8140065" cy="47117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50" dirty="0">
                <a:latin typeface="Times New Roman"/>
                <a:cs typeface="Times New Roman"/>
              </a:rPr>
              <a:t>3: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810"/>
              </a:lnSpc>
              <a:spcBef>
                <a:spcPts val="640"/>
              </a:spcBef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14" dirty="0">
                <a:latin typeface="Times New Roman"/>
                <a:cs typeface="Times New Roman"/>
              </a:rPr>
              <a:t>function </a:t>
            </a:r>
            <a:r>
              <a:rPr sz="2600" spc="-80" dirty="0">
                <a:latin typeface="Times New Roman"/>
                <a:cs typeface="Times New Roman"/>
              </a:rPr>
              <a:t>simple_interest(p, </a:t>
            </a:r>
            <a:r>
              <a:rPr sz="2600" spc="70" dirty="0">
                <a:latin typeface="Times New Roman"/>
                <a:cs typeface="Times New Roman"/>
              </a:rPr>
              <a:t>t, </a:t>
            </a:r>
            <a:r>
              <a:rPr sz="2600" spc="-15" dirty="0">
                <a:latin typeface="Times New Roman"/>
                <a:cs typeface="Times New Roman"/>
              </a:rPr>
              <a:t>r) </a:t>
            </a:r>
            <a:r>
              <a:rPr sz="2600" spc="-160" dirty="0">
                <a:latin typeface="Times New Roman"/>
                <a:cs typeface="Times New Roman"/>
              </a:rPr>
              <a:t>is </a:t>
            </a:r>
            <a:r>
              <a:rPr sz="2600" spc="-130" dirty="0">
                <a:latin typeface="Times New Roman"/>
                <a:cs typeface="Times New Roman"/>
              </a:rPr>
              <a:t>called </a:t>
            </a:r>
            <a:r>
              <a:rPr sz="2600" spc="-100" dirty="0">
                <a:latin typeface="Times New Roman"/>
                <a:cs typeface="Times New Roman"/>
              </a:rPr>
              <a:t>with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keyword </a:t>
            </a:r>
            <a:r>
              <a:rPr sz="2600" spc="-130" dirty="0">
                <a:latin typeface="Times New Roman"/>
                <a:cs typeface="Times New Roman"/>
              </a:rPr>
              <a:t>argu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ments.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simple_interest(p,t,r):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290"/>
              </a:spcBef>
            </a:pPr>
            <a:r>
              <a:rPr sz="2600" b="1" dirty="0">
                <a:latin typeface="Times New Roman"/>
                <a:cs typeface="Times New Roman"/>
              </a:rPr>
              <a:t>return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(p*t*r)/100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925830">
              <a:lnSpc>
                <a:spcPct val="109200"/>
              </a:lnSpc>
            </a:pPr>
            <a:r>
              <a:rPr sz="2600" spc="434" dirty="0">
                <a:latin typeface="Times New Roman"/>
                <a:cs typeface="Times New Roman"/>
              </a:rPr>
              <a:t># </a:t>
            </a:r>
            <a:r>
              <a:rPr sz="2600" spc="-85" dirty="0">
                <a:latin typeface="Times New Roman"/>
                <a:cs typeface="Times New Roman"/>
              </a:rPr>
              <a:t>doesn't </a:t>
            </a:r>
            <a:r>
              <a:rPr sz="2600" spc="-135" dirty="0">
                <a:latin typeface="Times New Roman"/>
                <a:cs typeface="Times New Roman"/>
              </a:rPr>
              <a:t>find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exact </a:t>
            </a:r>
            <a:r>
              <a:rPr sz="2600" spc="-130" dirty="0">
                <a:latin typeface="Times New Roman"/>
                <a:cs typeface="Times New Roman"/>
              </a:rPr>
              <a:t>match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name </a:t>
            </a:r>
            <a:r>
              <a:rPr sz="2600" spc="-155" dirty="0">
                <a:latin typeface="Times New Roman"/>
                <a:cs typeface="Times New Roman"/>
              </a:rPr>
              <a:t>of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0" dirty="0">
                <a:latin typeface="Times New Roman"/>
                <a:cs typeface="Times New Roman"/>
              </a:rPr>
              <a:t>arguments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(keywords)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5" dirty="0">
                <a:latin typeface="Times New Roman"/>
                <a:cs typeface="Times New Roman"/>
              </a:rPr>
              <a:t>int</a:t>
            </a:r>
            <a:r>
              <a:rPr sz="2600" spc="-125" dirty="0">
                <a:latin typeface="Times New Roman"/>
                <a:cs typeface="Times New Roman"/>
              </a:rPr>
              <a:t>("Simple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est: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"</a:t>
            </a:r>
            <a:r>
              <a:rPr sz="2600" spc="35" dirty="0">
                <a:latin typeface="Times New Roman"/>
                <a:cs typeface="Times New Roman"/>
              </a:rPr>
              <a:t>,</a:t>
            </a:r>
            <a:r>
              <a:rPr sz="2600" spc="-90" dirty="0">
                <a:latin typeface="Times New Roman"/>
                <a:cs typeface="Times New Roman"/>
              </a:rPr>
              <a:t>simple_inte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es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(time=10,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te=10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65" dirty="0">
                <a:latin typeface="Times New Roman"/>
                <a:cs typeface="Times New Roman"/>
              </a:rPr>
              <a:t>,principle=1900))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946980"/>
            <a:ext cx="13601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10" dirty="0">
                <a:latin typeface="Times New Roman"/>
                <a:cs typeface="Times New Roman"/>
              </a:rPr>
              <a:t>TypeError: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994" y="4946980"/>
            <a:ext cx="5521325" cy="7797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indent="74295">
              <a:lnSpc>
                <a:spcPts val="2810"/>
              </a:lnSpc>
              <a:spcBef>
                <a:spcPts val="455"/>
              </a:spcBef>
            </a:pPr>
            <a:r>
              <a:rPr sz="2600" spc="-130" dirty="0">
                <a:latin typeface="Times New Roman"/>
                <a:cs typeface="Times New Roman"/>
              </a:rPr>
              <a:t>simpl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_</a:t>
            </a:r>
            <a:r>
              <a:rPr sz="2600" spc="-40" dirty="0">
                <a:latin typeface="Times New Roman"/>
                <a:cs typeface="Times New Roman"/>
              </a:rPr>
              <a:t>i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te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es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()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g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x</a:t>
            </a:r>
            <a:r>
              <a:rPr sz="2600" spc="-110" dirty="0">
                <a:latin typeface="Times New Roman"/>
                <a:cs typeface="Times New Roman"/>
              </a:rPr>
              <a:t>pe</a:t>
            </a:r>
            <a:r>
              <a:rPr sz="2600" spc="-70" dirty="0">
                <a:latin typeface="Times New Roman"/>
                <a:cs typeface="Times New Roman"/>
              </a:rPr>
              <a:t>c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245" dirty="0">
                <a:latin typeface="Times New Roman"/>
                <a:cs typeface="Times New Roman"/>
              </a:rPr>
              <a:t>w</a:t>
            </a:r>
            <a:r>
              <a:rPr sz="2600" spc="-50" dirty="0">
                <a:latin typeface="Times New Roman"/>
                <a:cs typeface="Times New Roman"/>
              </a:rPr>
              <a:t>ord  </a:t>
            </a:r>
            <a:r>
              <a:rPr sz="2600" spc="-125" dirty="0">
                <a:latin typeface="Times New Roman"/>
                <a:cs typeface="Times New Roman"/>
              </a:rPr>
              <a:t>arg</a:t>
            </a:r>
            <a:r>
              <a:rPr sz="2600" spc="-15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men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'time'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443230"/>
            <a:ext cx="7759700" cy="452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556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following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example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will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cause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error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due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in-proper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mix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keyword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required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arguments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being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passed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fun</a:t>
            </a:r>
            <a:r>
              <a:rPr sz="2600" spc="-150" dirty="0">
                <a:latin typeface="Times New Roman"/>
                <a:cs typeface="Times New Roman"/>
              </a:rPr>
              <a:t>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call.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func(name1,message,name2):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600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5" dirty="0">
                <a:latin typeface="Times New Roman"/>
                <a:cs typeface="Times New Roman"/>
              </a:rPr>
              <a:t>r</a:t>
            </a:r>
            <a:r>
              <a:rPr sz="2600" b="1" spc="30" dirty="0">
                <a:latin typeface="Times New Roman"/>
                <a:cs typeface="Times New Roman"/>
              </a:rPr>
              <a:t>in</a:t>
            </a:r>
            <a:r>
              <a:rPr sz="2600" b="1" spc="2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("p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inting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messa</a:t>
            </a:r>
            <a:r>
              <a:rPr sz="2600" spc="-190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with",name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65" dirty="0">
                <a:latin typeface="Times New Roman"/>
                <a:cs typeface="Times New Roman"/>
              </a:rPr>
              <a:t>,",",messa</a:t>
            </a:r>
            <a:r>
              <a:rPr sz="2600" spc="-100" dirty="0">
                <a:latin typeface="Times New Roman"/>
                <a:cs typeface="Times New Roman"/>
              </a:rPr>
              <a:t>g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20" dirty="0">
                <a:latin typeface="Times New Roman"/>
                <a:cs typeface="Times New Roman"/>
              </a:rPr>
              <a:t>,",a</a:t>
            </a:r>
            <a:r>
              <a:rPr sz="2600" spc="-40" dirty="0">
                <a:latin typeface="Times New Roman"/>
                <a:cs typeface="Times New Roman"/>
              </a:rPr>
              <a:t>n</a:t>
            </a:r>
            <a:r>
              <a:rPr sz="2600" spc="-225" dirty="0">
                <a:latin typeface="Times New Roman"/>
                <a:cs typeface="Times New Roman"/>
              </a:rPr>
              <a:t>d“</a:t>
            </a:r>
            <a:endParaRPr sz="2600">
              <a:latin typeface="Times New Roman"/>
              <a:cs typeface="Times New Roman"/>
            </a:endParaRPr>
          </a:p>
          <a:p>
            <a:pPr marL="12700" marR="2988945" indent="274320">
              <a:lnSpc>
                <a:spcPts val="3720"/>
              </a:lnSpc>
              <a:spcBef>
                <a:spcPts val="225"/>
              </a:spcBef>
            </a:pPr>
            <a:r>
              <a:rPr sz="2600" spc="-90" dirty="0">
                <a:latin typeface="Times New Roman"/>
                <a:cs typeface="Times New Roman"/>
              </a:rPr>
              <a:t>,name2) 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func("John",message="hello","David")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spc="-105" dirty="0">
                <a:latin typeface="Times New Roman"/>
                <a:cs typeface="Times New Roman"/>
              </a:rPr>
              <a:t>SyntaxError: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positional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argument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follows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keyword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argument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5115"/>
            <a:ext cx="7955280" cy="58223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provides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facility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pass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keyword 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arg</a:t>
            </a:r>
            <a:r>
              <a:rPr sz="2600" spc="-15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men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wh</a:t>
            </a:r>
            <a:r>
              <a:rPr sz="2600" spc="-75" dirty="0">
                <a:latin typeface="Times New Roman"/>
                <a:cs typeface="Times New Roman"/>
              </a:rPr>
              <a:t>i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ep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esen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25" dirty="0">
                <a:latin typeface="Times New Roman"/>
                <a:cs typeface="Times New Roman"/>
              </a:rPr>
              <a:t>**</a:t>
            </a:r>
            <a:r>
              <a:rPr sz="2600" b="1" spc="50" dirty="0">
                <a:latin typeface="Times New Roman"/>
                <a:cs typeface="Times New Roman"/>
              </a:rPr>
              <a:t>k</a:t>
            </a:r>
            <a:r>
              <a:rPr sz="2600" b="1" spc="35" dirty="0">
                <a:latin typeface="Times New Roman"/>
                <a:cs typeface="Times New Roman"/>
              </a:rPr>
              <a:t>w</a:t>
            </a:r>
            <a:r>
              <a:rPr sz="2600" b="1" spc="-65" dirty="0">
                <a:latin typeface="Times New Roman"/>
                <a:cs typeface="Times New Roman"/>
              </a:rPr>
              <a:t>arg</a:t>
            </a:r>
            <a:r>
              <a:rPr sz="2600" b="1" spc="-6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milar 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*args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stores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argument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dictionary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format.</a:t>
            </a:r>
            <a:endParaRPr sz="2600">
              <a:latin typeface="Times New Roman"/>
              <a:cs typeface="Times New Roman"/>
            </a:endParaRPr>
          </a:p>
          <a:p>
            <a:pPr marL="286385" marR="721360" indent="-274320">
              <a:lnSpc>
                <a:spcPts val="281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This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type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arguments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useful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know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mbe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arg</a:t>
            </a:r>
            <a:r>
              <a:rPr sz="2600" spc="-155" dirty="0">
                <a:latin typeface="Times New Roman"/>
                <a:cs typeface="Times New Roman"/>
              </a:rPr>
              <a:t>u</a:t>
            </a:r>
            <a:r>
              <a:rPr sz="2600" spc="-95" dirty="0">
                <a:latin typeface="Times New Roman"/>
                <a:cs typeface="Times New Roman"/>
              </a:rPr>
              <a:t>men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210" dirty="0">
                <a:latin typeface="Times New Roman"/>
                <a:cs typeface="Times New Roman"/>
              </a:rPr>
              <a:t>d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8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spc="-114" dirty="0">
                <a:latin typeface="Times New Roman"/>
                <a:cs typeface="Times New Roman"/>
              </a:rPr>
              <a:t>Conside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f</a:t>
            </a:r>
            <a:r>
              <a:rPr sz="2600" spc="-95" dirty="0">
                <a:latin typeface="Times New Roman"/>
                <a:cs typeface="Times New Roman"/>
              </a:rPr>
              <a:t>oll</a:t>
            </a:r>
            <a:r>
              <a:rPr sz="2600" spc="-220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wing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ex</a:t>
            </a:r>
            <a:r>
              <a:rPr sz="2600" spc="-145" dirty="0">
                <a:latin typeface="Times New Roman"/>
                <a:cs typeface="Times New Roman"/>
              </a:rPr>
              <a:t>a</a:t>
            </a:r>
            <a:r>
              <a:rPr sz="2600" spc="-90" dirty="0">
                <a:latin typeface="Times New Roman"/>
                <a:cs typeface="Times New Roman"/>
              </a:rPr>
              <a:t>mple:</a:t>
            </a:r>
            <a:endParaRPr sz="2600">
              <a:latin typeface="Times New Roman"/>
              <a:cs typeface="Times New Roman"/>
            </a:endParaRPr>
          </a:p>
          <a:p>
            <a:pPr marL="12700" marR="395605">
              <a:lnSpc>
                <a:spcPct val="109200"/>
              </a:lnSpc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50" dirty="0">
                <a:latin typeface="Times New Roman"/>
                <a:cs typeface="Times New Roman"/>
              </a:rPr>
              <a:t>6: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Ma</a:t>
            </a:r>
            <a:r>
              <a:rPr sz="2600" b="1" spc="-90" dirty="0">
                <a:latin typeface="Times New Roman"/>
                <a:cs typeface="Times New Roman"/>
              </a:rPr>
              <a:t>n</a:t>
            </a:r>
            <a:r>
              <a:rPr sz="2600" b="1" dirty="0">
                <a:latin typeface="Times New Roman"/>
                <a:cs typeface="Times New Roman"/>
              </a:rPr>
              <a:t>y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arguments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us</a:t>
            </a:r>
            <a:r>
              <a:rPr sz="2600" b="1" spc="-15" dirty="0">
                <a:latin typeface="Times New Roman"/>
                <a:cs typeface="Times New Roman"/>
              </a:rPr>
              <a:t>i</a:t>
            </a:r>
            <a:r>
              <a:rPr sz="2600" b="1" spc="20" dirty="0">
                <a:latin typeface="Times New Roman"/>
                <a:cs typeface="Times New Roman"/>
              </a:rPr>
              <a:t>ng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60" dirty="0">
                <a:latin typeface="Times New Roman"/>
                <a:cs typeface="Times New Roman"/>
              </a:rPr>
              <a:t>K</a:t>
            </a:r>
            <a:r>
              <a:rPr sz="2600" b="1" spc="-125" dirty="0">
                <a:latin typeface="Times New Roman"/>
                <a:cs typeface="Times New Roman"/>
              </a:rPr>
              <a:t>e</a:t>
            </a:r>
            <a:r>
              <a:rPr sz="2600" b="1" spc="40" dirty="0">
                <a:latin typeface="Times New Roman"/>
                <a:cs typeface="Times New Roman"/>
              </a:rPr>
              <a:t>y</a:t>
            </a:r>
            <a:r>
              <a:rPr sz="2600" b="1" spc="-10" dirty="0">
                <a:latin typeface="Times New Roman"/>
                <a:cs typeface="Times New Roman"/>
              </a:rPr>
              <a:t>w</a:t>
            </a:r>
            <a:r>
              <a:rPr sz="2600" b="1" spc="15" dirty="0">
                <a:latin typeface="Times New Roman"/>
                <a:cs typeface="Times New Roman"/>
              </a:rPr>
              <a:t>ord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argument  </a:t>
            </a: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food(**kwargs):</a:t>
            </a:r>
            <a:endParaRPr sz="2600">
              <a:latin typeface="Times New Roman"/>
              <a:cs typeface="Times New Roman"/>
            </a:endParaRPr>
          </a:p>
          <a:p>
            <a:pPr marL="12700" marR="5864225" indent="298450">
              <a:lnSpc>
                <a:spcPts val="3410"/>
              </a:lnSpc>
              <a:spcBef>
                <a:spcPts val="160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5" dirty="0">
                <a:latin typeface="Times New Roman"/>
                <a:cs typeface="Times New Roman"/>
              </a:rPr>
              <a:t>r</a:t>
            </a:r>
            <a:r>
              <a:rPr sz="2600" b="1" spc="30" dirty="0">
                <a:latin typeface="Times New Roman"/>
                <a:cs typeface="Times New Roman"/>
              </a:rPr>
              <a:t>in</a:t>
            </a:r>
            <a:r>
              <a:rPr sz="2600" b="1" spc="15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spc="-125" dirty="0">
                <a:latin typeface="Times New Roman"/>
                <a:cs typeface="Times New Roman"/>
              </a:rPr>
              <a:t>k</a:t>
            </a:r>
            <a:r>
              <a:rPr sz="2600" spc="-204" dirty="0">
                <a:latin typeface="Times New Roman"/>
                <a:cs typeface="Times New Roman"/>
              </a:rPr>
              <a:t>w</a:t>
            </a:r>
            <a:r>
              <a:rPr sz="2600" spc="-155" dirty="0">
                <a:latin typeface="Times New Roman"/>
                <a:cs typeface="Times New Roman"/>
              </a:rPr>
              <a:t>arg</a:t>
            </a:r>
            <a:r>
              <a:rPr sz="2600" spc="-150" dirty="0">
                <a:latin typeface="Times New Roman"/>
                <a:cs typeface="Times New Roman"/>
              </a:rPr>
              <a:t>s</a:t>
            </a:r>
            <a:r>
              <a:rPr sz="2600" spc="-45" dirty="0">
                <a:latin typeface="Times New Roman"/>
                <a:cs typeface="Times New Roman"/>
              </a:rPr>
              <a:t>) 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60" dirty="0">
                <a:latin typeface="Times New Roman"/>
                <a:cs typeface="Times New Roman"/>
              </a:rPr>
              <a:t>(a="</a:t>
            </a:r>
            <a:r>
              <a:rPr sz="2600" spc="-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70" dirty="0">
                <a:latin typeface="Times New Roman"/>
                <a:cs typeface="Times New Roman"/>
              </a:rPr>
              <a:t>le")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75" dirty="0">
                <a:latin typeface="Times New Roman"/>
                <a:cs typeface="Times New Roman"/>
              </a:rPr>
              <a:t>food(fruits="Orange",Vagitables="Carrot")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35" dirty="0">
                <a:latin typeface="Times New Roman"/>
                <a:cs typeface="Times New Roman"/>
              </a:rPr>
              <a:t>{'a':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'Appl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-5" dirty="0">
                <a:latin typeface="Times New Roman"/>
                <a:cs typeface="Times New Roman"/>
              </a:rPr>
              <a:t>'}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50" dirty="0">
                <a:latin typeface="Times New Roman"/>
                <a:cs typeface="Times New Roman"/>
              </a:rPr>
              <a:t>{'fruits':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'Orange',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'Vagitables':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'Carrot'}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61315"/>
            <a:ext cx="8286750" cy="53130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1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allows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provide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mix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required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arguments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keyword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arguments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time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call.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However,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required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argument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must</a:t>
            </a:r>
            <a:r>
              <a:rPr sz="2600" spc="-65" dirty="0">
                <a:latin typeface="Times New Roman"/>
                <a:cs typeface="Times New Roman"/>
              </a:rPr>
              <a:t> not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given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after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keyword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argument, 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i.e.,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once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keyword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argument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encountered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4" dirty="0">
                <a:latin typeface="Times New Roman"/>
                <a:cs typeface="Times New Roman"/>
              </a:rPr>
              <a:t>function 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call,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5" dirty="0">
                <a:latin typeface="Times New Roman"/>
                <a:cs typeface="Times New Roman"/>
              </a:rPr>
              <a:t>following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arguments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must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also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keyword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arguments.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func(name1,message,name2):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290"/>
              </a:spcBef>
            </a:pPr>
            <a:r>
              <a:rPr sz="2600" b="1" spc="-45" dirty="0">
                <a:latin typeface="Times New Roman"/>
                <a:cs typeface="Times New Roman"/>
              </a:rPr>
              <a:t>print</a:t>
            </a:r>
            <a:r>
              <a:rPr sz="2600" spc="-45" dirty="0">
                <a:latin typeface="Times New Roman"/>
                <a:cs typeface="Times New Roman"/>
              </a:rPr>
              <a:t>("printing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message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with",name1,",",message,"and“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285"/>
              </a:spcBef>
            </a:pPr>
            <a:r>
              <a:rPr sz="2600" spc="-95" dirty="0">
                <a:latin typeface="Times New Roman"/>
                <a:cs typeface="Times New Roman"/>
              </a:rPr>
              <a:t>,name2)</a:t>
            </a:r>
            <a:endParaRPr sz="2600">
              <a:latin typeface="Times New Roman"/>
              <a:cs typeface="Times New Roman"/>
            </a:endParaRPr>
          </a:p>
          <a:p>
            <a:pPr marL="12700" marR="2394585">
              <a:lnSpc>
                <a:spcPct val="109200"/>
              </a:lnSpc>
              <a:spcBef>
                <a:spcPts val="5"/>
              </a:spcBef>
            </a:pPr>
            <a:r>
              <a:rPr sz="2600" spc="55" dirty="0">
                <a:latin typeface="Times New Roman"/>
                <a:cs typeface="Times New Roman"/>
              </a:rPr>
              <a:t>#the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fi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arg</a:t>
            </a:r>
            <a:r>
              <a:rPr sz="2600" spc="-15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men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no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y</a:t>
            </a:r>
            <a:r>
              <a:rPr sz="2600" spc="-310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ord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arg</a:t>
            </a:r>
            <a:r>
              <a:rPr sz="2600" spc="-150" dirty="0">
                <a:latin typeface="Times New Roman"/>
                <a:cs typeface="Times New Roman"/>
              </a:rPr>
              <a:t>u</a:t>
            </a:r>
            <a:r>
              <a:rPr sz="2600" spc="-75" dirty="0">
                <a:latin typeface="Times New Roman"/>
                <a:cs typeface="Times New Roman"/>
              </a:rPr>
              <a:t>ment  </a:t>
            </a:r>
            <a:r>
              <a:rPr sz="2600" spc="-95" dirty="0">
                <a:latin typeface="Times New Roman"/>
                <a:cs typeface="Times New Roman"/>
              </a:rPr>
              <a:t>func("John",message="hello",name2="David") 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290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inting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messa</a:t>
            </a:r>
            <a:r>
              <a:rPr sz="2600" spc="-19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J</a:t>
            </a:r>
            <a:r>
              <a:rPr sz="2600" spc="-125" dirty="0">
                <a:latin typeface="Times New Roman"/>
                <a:cs typeface="Times New Roman"/>
              </a:rPr>
              <a:t>ohn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hello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D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vid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354"/>
            <a:ext cx="8049895" cy="62852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15"/>
              </a:spcBef>
            </a:pPr>
            <a:r>
              <a:rPr sz="2400" b="1" spc="-235" dirty="0">
                <a:latin typeface="Times New Roman"/>
                <a:cs typeface="Times New Roman"/>
              </a:rPr>
              <a:t>P</a:t>
            </a:r>
            <a:r>
              <a:rPr sz="2400" b="1" spc="-25" dirty="0">
                <a:latin typeface="Times New Roman"/>
                <a:cs typeface="Times New Roman"/>
              </a:rPr>
              <a:t>assing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0" dirty="0">
                <a:latin typeface="Times New Roman"/>
                <a:cs typeface="Times New Roman"/>
              </a:rPr>
              <a:t>a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45" dirty="0">
                <a:latin typeface="Times New Roman"/>
                <a:cs typeface="Times New Roman"/>
              </a:rPr>
              <a:t>Li</a:t>
            </a:r>
            <a:r>
              <a:rPr sz="2400" b="1" spc="-130" dirty="0">
                <a:latin typeface="Times New Roman"/>
                <a:cs typeface="Times New Roman"/>
              </a:rPr>
              <a:t>s</a:t>
            </a:r>
            <a:r>
              <a:rPr sz="2400" b="1" spc="25" dirty="0">
                <a:latin typeface="Times New Roman"/>
                <a:cs typeface="Times New Roman"/>
              </a:rPr>
              <a:t>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80" dirty="0">
                <a:latin typeface="Times New Roman"/>
                <a:cs typeface="Times New Roman"/>
              </a:rPr>
              <a:t>as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an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A</a:t>
            </a:r>
            <a:r>
              <a:rPr sz="2400" b="1" spc="-95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gument: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645" dirty="0">
                <a:latin typeface="Times New Roman"/>
                <a:cs typeface="Times New Roman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send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21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d</a:t>
            </a:r>
            <a:r>
              <a:rPr sz="2400" spc="-165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ta 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y</a:t>
            </a:r>
            <a:r>
              <a:rPr sz="2400" spc="-125" dirty="0">
                <a:latin typeface="Times New Roman"/>
                <a:cs typeface="Times New Roman"/>
              </a:rPr>
              <a:t>pes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r</a:t>
            </a:r>
            <a:r>
              <a:rPr sz="2400" spc="-100" dirty="0">
                <a:latin typeface="Times New Roman"/>
                <a:cs typeface="Times New Roman"/>
              </a:rPr>
              <a:t>gument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ction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(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r</a:t>
            </a:r>
            <a:r>
              <a:rPr sz="2400" spc="-130" dirty="0">
                <a:latin typeface="Times New Roman"/>
                <a:cs typeface="Times New Roman"/>
              </a:rPr>
              <a:t>in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125" dirty="0">
                <a:latin typeface="Times New Roman"/>
                <a:cs typeface="Times New Roman"/>
              </a:rPr>
              <a:t>mbe</a:t>
            </a:r>
            <a:r>
              <a:rPr sz="2400" spc="-185" dirty="0">
                <a:latin typeface="Times New Roman"/>
                <a:cs typeface="Times New Roman"/>
              </a:rPr>
              <a:t>r</a:t>
            </a:r>
            <a:r>
              <a:rPr sz="2400" spc="100" dirty="0">
                <a:latin typeface="Times New Roman"/>
                <a:cs typeface="Times New Roman"/>
              </a:rPr>
              <a:t>,  </a:t>
            </a:r>
            <a:r>
              <a:rPr sz="2400" spc="-55" dirty="0">
                <a:latin typeface="Times New Roman"/>
                <a:cs typeface="Times New Roman"/>
              </a:rPr>
              <a:t>list, </a:t>
            </a:r>
            <a:r>
              <a:rPr sz="2400" spc="-100" dirty="0">
                <a:latin typeface="Times New Roman"/>
                <a:cs typeface="Times New Roman"/>
              </a:rPr>
              <a:t>dictionary </a:t>
            </a:r>
            <a:r>
              <a:rPr sz="2400" spc="-15" dirty="0">
                <a:latin typeface="Times New Roman"/>
                <a:cs typeface="Times New Roman"/>
              </a:rPr>
              <a:t>etc.),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45" dirty="0">
                <a:latin typeface="Times New Roman"/>
                <a:cs typeface="Times New Roman"/>
              </a:rPr>
              <a:t>it </a:t>
            </a:r>
            <a:r>
              <a:rPr sz="2400" spc="-110" dirty="0">
                <a:latin typeface="Times New Roman"/>
                <a:cs typeface="Times New Roman"/>
              </a:rPr>
              <a:t>will be </a:t>
            </a:r>
            <a:r>
              <a:rPr sz="2400" spc="-65" dirty="0">
                <a:latin typeface="Times New Roman"/>
                <a:cs typeface="Times New Roman"/>
              </a:rPr>
              <a:t>treated </a:t>
            </a:r>
            <a:r>
              <a:rPr sz="2400" spc="-190" dirty="0">
                <a:latin typeface="Times New Roman"/>
                <a:cs typeface="Times New Roman"/>
              </a:rPr>
              <a:t>as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55" dirty="0">
                <a:latin typeface="Times New Roman"/>
                <a:cs typeface="Times New Roman"/>
              </a:rPr>
              <a:t>same </a:t>
            </a:r>
            <a:r>
              <a:rPr sz="2400" spc="-120" dirty="0">
                <a:latin typeface="Times New Roman"/>
                <a:cs typeface="Times New Roman"/>
              </a:rPr>
              <a:t>data </a:t>
            </a:r>
            <a:r>
              <a:rPr sz="2400" spc="-95" dirty="0">
                <a:latin typeface="Times New Roman"/>
                <a:cs typeface="Times New Roman"/>
              </a:rPr>
              <a:t>type </a:t>
            </a:r>
            <a:r>
              <a:rPr sz="2400" spc="-120" dirty="0">
                <a:latin typeface="Times New Roman"/>
                <a:cs typeface="Times New Roman"/>
              </a:rPr>
              <a:t>inside 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286385" marR="574040" indent="-274320" algn="just">
              <a:lnSpc>
                <a:spcPts val="26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75" dirty="0">
                <a:latin typeface="Times New Roman"/>
                <a:cs typeface="Times New Roman"/>
              </a:rPr>
              <a:t>E.</a:t>
            </a:r>
            <a:r>
              <a:rPr sz="2400" spc="-425" dirty="0">
                <a:latin typeface="Times New Roman"/>
                <a:cs typeface="Times New Roman"/>
              </a:rPr>
              <a:t>g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sen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List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a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gument,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w</a:t>
            </a:r>
            <a:r>
              <a:rPr sz="2400" spc="-100" dirty="0">
                <a:latin typeface="Times New Roman"/>
                <a:cs typeface="Times New Roman"/>
              </a:rPr>
              <a:t>ill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till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Lis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when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it 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45" dirty="0">
                <a:latin typeface="Times New Roman"/>
                <a:cs typeface="Times New Roman"/>
              </a:rPr>
              <a:t>ea</a:t>
            </a:r>
            <a:r>
              <a:rPr sz="2400" spc="-105" dirty="0">
                <a:latin typeface="Times New Roman"/>
                <a:cs typeface="Times New Roman"/>
              </a:rPr>
              <a:t>c</a:t>
            </a:r>
            <a:r>
              <a:rPr sz="2400" spc="-145" dirty="0">
                <a:latin typeface="Times New Roman"/>
                <a:cs typeface="Times New Roman"/>
              </a:rPr>
              <a:t>hes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fu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ctio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229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285115" marR="5435600" indent="-273050">
              <a:lnSpc>
                <a:spcPct val="110800"/>
              </a:lnSpc>
              <a:spcBef>
                <a:spcPts val="5"/>
              </a:spcBef>
            </a:pPr>
            <a:r>
              <a:rPr sz="2400" spc="-125" dirty="0">
                <a:latin typeface="Times New Roman"/>
                <a:cs typeface="Times New Roman"/>
              </a:rPr>
              <a:t>def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m</a:t>
            </a:r>
            <a:r>
              <a:rPr sz="2400" spc="-105" dirty="0">
                <a:latin typeface="Times New Roman"/>
                <a:cs typeface="Times New Roman"/>
              </a:rPr>
              <a:t>y_functio</a:t>
            </a:r>
            <a:r>
              <a:rPr sz="2400" spc="-90" dirty="0">
                <a:latin typeface="Times New Roman"/>
                <a:cs typeface="Times New Roman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(</a:t>
            </a:r>
            <a:r>
              <a:rPr sz="2400" spc="-120" dirty="0">
                <a:latin typeface="Times New Roman"/>
                <a:cs typeface="Times New Roman"/>
              </a:rPr>
              <a:t>fo</a:t>
            </a:r>
            <a:r>
              <a:rPr sz="2400" spc="-140" dirty="0">
                <a:latin typeface="Times New Roman"/>
                <a:cs typeface="Times New Roman"/>
              </a:rPr>
              <a:t>o</a:t>
            </a:r>
            <a:r>
              <a:rPr sz="2400" spc="-90" dirty="0">
                <a:latin typeface="Times New Roman"/>
                <a:cs typeface="Times New Roman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)</a:t>
            </a:r>
            <a:r>
              <a:rPr sz="2400" spc="30" dirty="0">
                <a:latin typeface="Times New Roman"/>
                <a:cs typeface="Times New Roman"/>
              </a:rPr>
              <a:t>: 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foo</a:t>
            </a:r>
            <a:r>
              <a:rPr sz="2400" spc="-130" dirty="0">
                <a:latin typeface="Times New Roman"/>
                <a:cs typeface="Times New Roman"/>
              </a:rPr>
              <a:t>d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310"/>
              </a:spcBef>
            </a:pPr>
            <a:r>
              <a:rPr sz="2400" spc="-50" dirty="0">
                <a:latin typeface="Times New Roman"/>
                <a:cs typeface="Times New Roman"/>
              </a:rPr>
              <a:t>print(x)</a:t>
            </a:r>
            <a:endParaRPr sz="2400">
              <a:latin typeface="Times New Roman"/>
              <a:cs typeface="Times New Roman"/>
            </a:endParaRPr>
          </a:p>
          <a:p>
            <a:pPr marL="12700" marR="3848100">
              <a:lnSpc>
                <a:spcPct val="110800"/>
              </a:lnSpc>
              <a:spcBef>
                <a:spcPts val="5"/>
              </a:spcBef>
            </a:pPr>
            <a:r>
              <a:rPr sz="2400" spc="-80" dirty="0">
                <a:latin typeface="Times New Roman"/>
                <a:cs typeface="Times New Roman"/>
              </a:rPr>
              <a:t>fruits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["apple",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"banana",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"cherry"]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my_function(fruits)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b="1" spc="-150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  <a:p>
            <a:pPr marL="12700" marR="7278370">
              <a:lnSpc>
                <a:spcPct val="110800"/>
              </a:lnSpc>
              <a:spcBef>
                <a:spcPts val="5"/>
              </a:spcBef>
            </a:pPr>
            <a:r>
              <a:rPr sz="2400" spc="-120" dirty="0">
                <a:latin typeface="Times New Roman"/>
                <a:cs typeface="Times New Roman"/>
              </a:rPr>
              <a:t>apple 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banana  </a:t>
            </a:r>
            <a:r>
              <a:rPr sz="2400" spc="-70" dirty="0">
                <a:latin typeface="Times New Roman"/>
                <a:cs typeface="Times New Roman"/>
              </a:rPr>
              <a:t>cherry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38218"/>
            <a:ext cx="7134225" cy="56965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30" dirty="0">
                <a:latin typeface="Times New Roman"/>
                <a:cs typeface="Times New Roman"/>
              </a:rPr>
              <a:t>Retu</a:t>
            </a:r>
            <a:r>
              <a:rPr sz="2600" b="1" spc="30" dirty="0">
                <a:latin typeface="Times New Roman"/>
                <a:cs typeface="Times New Roman"/>
              </a:rPr>
              <a:t>r</a:t>
            </a:r>
            <a:r>
              <a:rPr sz="2600" b="1" spc="20" dirty="0">
                <a:latin typeface="Times New Roman"/>
                <a:cs typeface="Times New Roman"/>
              </a:rPr>
              <a:t>n</a:t>
            </a:r>
            <a:r>
              <a:rPr sz="2600" b="1" spc="-405" dirty="0">
                <a:latin typeface="Times New Roman"/>
                <a:cs typeface="Times New Roman"/>
              </a:rPr>
              <a:t> </a:t>
            </a:r>
            <a:r>
              <a:rPr sz="2600" b="1" spc="-550" dirty="0">
                <a:latin typeface="Times New Roman"/>
                <a:cs typeface="Times New Roman"/>
              </a:rPr>
              <a:t>V</a:t>
            </a:r>
            <a:r>
              <a:rPr sz="2600" b="1" spc="-45" dirty="0">
                <a:latin typeface="Times New Roman"/>
                <a:cs typeface="Times New Roman"/>
              </a:rPr>
              <a:t>a</a:t>
            </a:r>
            <a:r>
              <a:rPr sz="2600" b="1" spc="-40" dirty="0">
                <a:latin typeface="Times New Roman"/>
                <a:cs typeface="Times New Roman"/>
              </a:rPr>
              <a:t>lues: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let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return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value,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return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statement.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24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35" dirty="0">
                <a:latin typeface="Times New Roman"/>
                <a:cs typeface="Times New Roman"/>
              </a:rPr>
              <a:t>def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125" dirty="0">
                <a:latin typeface="Times New Roman"/>
                <a:cs typeface="Times New Roman"/>
              </a:rPr>
              <a:t>y_f</a:t>
            </a:r>
            <a:r>
              <a:rPr sz="2600" spc="-155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(x):</a:t>
            </a:r>
            <a:endParaRPr sz="2600">
              <a:latin typeface="Times New Roman"/>
              <a:cs typeface="Times New Roman"/>
            </a:endParaRPr>
          </a:p>
          <a:p>
            <a:pPr marL="286385" marR="4164329" indent="24130">
              <a:lnSpc>
                <a:spcPct val="119300"/>
              </a:lnSpc>
            </a:pP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et</a:t>
            </a:r>
            <a:r>
              <a:rPr sz="2600" spc="-80" dirty="0">
                <a:latin typeface="Times New Roman"/>
                <a:cs typeface="Times New Roman"/>
              </a:rPr>
              <a:t>u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5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*</a:t>
            </a:r>
            <a:r>
              <a:rPr sz="2600" spc="-75" dirty="0">
                <a:latin typeface="Times New Roman"/>
                <a:cs typeface="Times New Roman"/>
              </a:rPr>
              <a:t> x  </a:t>
            </a:r>
            <a:r>
              <a:rPr sz="2600" spc="-95" dirty="0">
                <a:latin typeface="Times New Roman"/>
                <a:cs typeface="Times New Roman"/>
              </a:rPr>
              <a:t>print(my_function(3))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print(my_function(5))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print(my_function(9))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160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14" dirty="0">
                <a:latin typeface="Times New Roman"/>
                <a:cs typeface="Times New Roman"/>
              </a:rPr>
              <a:t>15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20" dirty="0">
                <a:latin typeface="Times New Roman"/>
                <a:cs typeface="Times New Roman"/>
              </a:rPr>
              <a:t>25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114" dirty="0">
                <a:latin typeface="Times New Roman"/>
                <a:cs typeface="Times New Roman"/>
              </a:rPr>
              <a:t>45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324358"/>
            <a:ext cx="4709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ANONYMOUS</a:t>
            </a:r>
            <a:r>
              <a:rPr sz="3600" spc="-60" dirty="0"/>
              <a:t> </a:t>
            </a:r>
            <a:r>
              <a:rPr sz="3600" dirty="0"/>
              <a:t>FUNCTION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023874"/>
            <a:ext cx="7937500" cy="51600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0" dirty="0">
                <a:latin typeface="Times New Roman"/>
                <a:cs typeface="Times New Roman"/>
              </a:rPr>
              <a:t>Anonymous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known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85" dirty="0">
                <a:latin typeface="Times New Roman"/>
                <a:cs typeface="Times New Roman"/>
              </a:rPr>
              <a:t>Lambda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defined </a:t>
            </a:r>
            <a:r>
              <a:rPr sz="2600" spc="-85" dirty="0">
                <a:latin typeface="Times New Roman"/>
                <a:cs typeface="Times New Roman"/>
              </a:rPr>
              <a:t>without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name. </a:t>
            </a:r>
            <a:r>
              <a:rPr sz="2600" spc="-120" dirty="0">
                <a:latin typeface="Times New Roman"/>
                <a:cs typeface="Times New Roman"/>
              </a:rPr>
              <a:t>Python </a:t>
            </a:r>
            <a:r>
              <a:rPr sz="2600" spc="-160" dirty="0">
                <a:latin typeface="Times New Roman"/>
                <a:cs typeface="Times New Roman"/>
              </a:rPr>
              <a:t>allows </a:t>
            </a:r>
            <a:r>
              <a:rPr sz="2600" spc="-155" dirty="0">
                <a:latin typeface="Times New Roman"/>
                <a:cs typeface="Times New Roman"/>
              </a:rPr>
              <a:t>us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65" dirty="0">
                <a:latin typeface="Times New Roman"/>
                <a:cs typeface="Times New Roman"/>
              </a:rPr>
              <a:t>not </a:t>
            </a:r>
            <a:r>
              <a:rPr sz="2600" spc="-110" dirty="0">
                <a:latin typeface="Times New Roman"/>
                <a:cs typeface="Times New Roman"/>
              </a:rPr>
              <a:t>declare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function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standard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manner,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i.e.,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keyword.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610"/>
              </a:lnSpc>
            </a:pPr>
            <a:r>
              <a:rPr sz="2600" spc="-105" dirty="0">
                <a:latin typeface="Times New Roman"/>
                <a:cs typeface="Times New Roman"/>
              </a:rPr>
              <a:t>Rather,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anonymous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functions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declared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using</a:t>
            </a:r>
            <a:endParaRPr sz="2600">
              <a:latin typeface="Times New Roman"/>
              <a:cs typeface="Times New Roman"/>
            </a:endParaRPr>
          </a:p>
          <a:p>
            <a:pPr marL="286385" marR="60960">
              <a:lnSpc>
                <a:spcPts val="2810"/>
              </a:lnSpc>
              <a:spcBef>
                <a:spcPts val="195"/>
              </a:spcBef>
            </a:pP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-40" dirty="0">
                <a:latin typeface="Times New Roman"/>
                <a:cs typeface="Times New Roman"/>
              </a:rPr>
              <a:t>lambda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keyword.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However,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Lambda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functions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accept 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any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number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arguments,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they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return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only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f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ession.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</a:t>
            </a:r>
            <a:r>
              <a:rPr sz="2600" spc="-160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70" dirty="0">
                <a:latin typeface="Times New Roman"/>
                <a:cs typeface="Times New Roman"/>
              </a:rPr>
              <a:t>ym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us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70" dirty="0">
                <a:latin typeface="Times New Roman"/>
                <a:cs typeface="Times New Roman"/>
              </a:rPr>
              <a:t>ain</a:t>
            </a:r>
            <a:r>
              <a:rPr sz="2600" spc="-155" dirty="0">
                <a:latin typeface="Times New Roman"/>
                <a:cs typeface="Times New Roman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small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pie</a:t>
            </a:r>
            <a:r>
              <a:rPr sz="2600" spc="-140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 marR="5393055">
              <a:lnSpc>
                <a:spcPct val="109200"/>
              </a:lnSpc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lamb</a:t>
            </a:r>
            <a:r>
              <a:rPr sz="2600" spc="-150" dirty="0">
                <a:latin typeface="Times New Roman"/>
                <a:cs typeface="Times New Roman"/>
              </a:rPr>
              <a:t>d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10  </a:t>
            </a:r>
            <a:r>
              <a:rPr sz="2600" spc="-60" dirty="0">
                <a:latin typeface="Times New Roman"/>
                <a:cs typeface="Times New Roman"/>
              </a:rPr>
              <a:t>print(x(5))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114" dirty="0">
                <a:latin typeface="Times New Roman"/>
                <a:cs typeface="Times New Roman"/>
              </a:rPr>
              <a:t>15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5122"/>
            <a:ext cx="7743825" cy="62147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80" dirty="0">
                <a:latin typeface="Times New Roman"/>
                <a:cs typeface="Times New Roman"/>
              </a:rPr>
              <a:t>Lambda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functions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take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any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number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arguments: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 marR="603250">
              <a:lnSpc>
                <a:spcPct val="109200"/>
              </a:lnSpc>
            </a:pPr>
            <a:r>
              <a:rPr sz="2600" spc="-140" dirty="0">
                <a:latin typeface="Times New Roman"/>
                <a:cs typeface="Times New Roman"/>
              </a:rPr>
              <a:t>Multiply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argument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argument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return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result: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lamb</a:t>
            </a:r>
            <a:r>
              <a:rPr sz="2600" spc="-155" dirty="0">
                <a:latin typeface="Times New Roman"/>
                <a:cs typeface="Times New Roman"/>
              </a:rPr>
              <a:t>d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a</a:t>
            </a:r>
            <a:r>
              <a:rPr sz="2600" spc="-3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*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int(</a:t>
            </a:r>
            <a:r>
              <a:rPr sz="2600" spc="-105" dirty="0">
                <a:latin typeface="Times New Roman"/>
                <a:cs typeface="Times New Roman"/>
              </a:rPr>
              <a:t>x</a:t>
            </a:r>
            <a:r>
              <a:rPr sz="2600" spc="-20" dirty="0">
                <a:latin typeface="Times New Roman"/>
                <a:cs typeface="Times New Roman"/>
              </a:rPr>
              <a:t>(5,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6))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60" dirty="0">
                <a:latin typeface="Times New Roman"/>
                <a:cs typeface="Times New Roman"/>
              </a:rPr>
              <a:t>Q:W</a:t>
            </a:r>
            <a:r>
              <a:rPr sz="2600" spc="-95" dirty="0">
                <a:latin typeface="Times New Roman"/>
                <a:cs typeface="Times New Roman"/>
              </a:rPr>
              <a:t>h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Use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Lamb</a:t>
            </a:r>
            <a:r>
              <a:rPr sz="2600" spc="-175" dirty="0">
                <a:latin typeface="Times New Roman"/>
                <a:cs typeface="Times New Roman"/>
              </a:rPr>
              <a:t>d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Fu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270" dirty="0">
                <a:latin typeface="Times New Roman"/>
                <a:cs typeface="Times New Roman"/>
              </a:rPr>
              <a:t>s?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power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lambda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better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shown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them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anonymous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another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965"/>
              </a:lnSpc>
              <a:spcBef>
                <a:spcPts val="285"/>
              </a:spcBef>
            </a:pPr>
            <a:r>
              <a:rPr sz="2600" spc="-135" dirty="0">
                <a:latin typeface="Times New Roman"/>
                <a:cs typeface="Times New Roman"/>
              </a:rPr>
              <a:t>def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24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45" dirty="0">
                <a:latin typeface="Times New Roman"/>
                <a:cs typeface="Times New Roman"/>
              </a:rPr>
              <a:t>(n):</a:t>
            </a:r>
            <a:endParaRPr sz="2600">
              <a:latin typeface="Times New Roman"/>
              <a:cs typeface="Times New Roman"/>
            </a:endParaRPr>
          </a:p>
          <a:p>
            <a:pPr marL="286385" marR="4559935" indent="149225" algn="just">
              <a:lnSpc>
                <a:spcPct val="90000"/>
              </a:lnSpc>
              <a:spcBef>
                <a:spcPts val="160"/>
              </a:spcBef>
            </a:pP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et</a:t>
            </a:r>
            <a:r>
              <a:rPr sz="2600" spc="-85" dirty="0">
                <a:latin typeface="Times New Roman"/>
                <a:cs typeface="Times New Roman"/>
              </a:rPr>
              <a:t>u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lam</a:t>
            </a:r>
            <a:r>
              <a:rPr sz="2600" spc="-160" dirty="0">
                <a:latin typeface="Times New Roman"/>
                <a:cs typeface="Times New Roman"/>
              </a:rPr>
              <a:t>b</a:t>
            </a:r>
            <a:r>
              <a:rPr sz="2600" spc="-155" dirty="0">
                <a:latin typeface="Times New Roman"/>
                <a:cs typeface="Times New Roman"/>
              </a:rPr>
              <a:t>da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*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n 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16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le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24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60" dirty="0">
                <a:latin typeface="Times New Roman"/>
                <a:cs typeface="Times New Roman"/>
              </a:rPr>
              <a:t>(2)  </a:t>
            </a:r>
            <a:r>
              <a:rPr sz="2600" spc="-95" dirty="0">
                <a:latin typeface="Times New Roman"/>
                <a:cs typeface="Times New Roman"/>
              </a:rPr>
              <a:t>print(mydoubler(11))</a:t>
            </a:r>
            <a:endParaRPr sz="2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85"/>
              </a:spcBef>
            </a:pPr>
            <a:r>
              <a:rPr sz="2600" spc="-20" dirty="0">
                <a:latin typeface="Times New Roman"/>
                <a:cs typeface="Times New Roman"/>
              </a:rPr>
              <a:t>Ou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22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757" y="202819"/>
            <a:ext cx="3562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Scope</a:t>
            </a:r>
            <a:r>
              <a:rPr sz="3600" spc="-75" dirty="0"/>
              <a:t> </a:t>
            </a:r>
            <a:r>
              <a:rPr sz="3600" spc="-45" dirty="0"/>
              <a:t>of </a:t>
            </a:r>
            <a:r>
              <a:rPr sz="3600" spc="-25" dirty="0"/>
              <a:t>variables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444" y="900430"/>
            <a:ext cx="755777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826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scopes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variables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depend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upon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location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where 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being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declared.The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declared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 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p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90" dirty="0">
                <a:latin typeface="Times New Roman"/>
                <a:cs typeface="Times New Roman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60" dirty="0">
                <a:latin typeface="Times New Roman"/>
                <a:cs typeface="Times New Roman"/>
              </a:rPr>
              <a:t>o</a:t>
            </a:r>
            <a:r>
              <a:rPr sz="2600" spc="-130" dirty="0">
                <a:latin typeface="Times New Roman"/>
                <a:cs typeface="Times New Roman"/>
              </a:rPr>
              <a:t>g</a:t>
            </a:r>
            <a:r>
              <a:rPr sz="2600" spc="-85" dirty="0">
                <a:latin typeface="Times New Roman"/>
                <a:cs typeface="Times New Roman"/>
              </a:rPr>
              <a:t>ra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m</a:t>
            </a:r>
            <a:r>
              <a:rPr sz="2600" spc="-310" dirty="0">
                <a:latin typeface="Times New Roman"/>
                <a:cs typeface="Times New Roman"/>
              </a:rPr>
              <a:t>a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95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ssi</a:t>
            </a:r>
            <a:r>
              <a:rPr sz="2600" spc="-250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45" dirty="0">
                <a:latin typeface="Times New Roman"/>
                <a:cs typeface="Times New Roman"/>
              </a:rPr>
              <a:t>o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75" dirty="0">
                <a:latin typeface="Times New Roman"/>
                <a:cs typeface="Times New Roman"/>
              </a:rPr>
              <a:t>her </a:t>
            </a:r>
            <a:r>
              <a:rPr sz="2600" spc="-165" dirty="0">
                <a:latin typeface="Times New Roman"/>
                <a:cs typeface="Times New Roman"/>
              </a:rPr>
              <a:t>p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49149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114" dirty="0">
                <a:latin typeface="Times New Roman"/>
                <a:cs typeface="Times New Roman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ho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de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ined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t</a:t>
            </a:r>
            <a:r>
              <a:rPr sz="2600" spc="-130" dirty="0">
                <a:latin typeface="Times New Roman"/>
                <a:cs typeface="Times New Roman"/>
              </a:rPr>
              <a:t>y</a:t>
            </a:r>
            <a:r>
              <a:rPr sz="2600" spc="-135" dirty="0">
                <a:latin typeface="Times New Roman"/>
                <a:cs typeface="Times New Roman"/>
              </a:rPr>
              <a:t>pes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of  scopes.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Gl</a:t>
            </a:r>
            <a:r>
              <a:rPr sz="2600" spc="-135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bal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40" dirty="0">
                <a:latin typeface="Times New Roman"/>
                <a:cs typeface="Times New Roman"/>
              </a:rPr>
              <a:t>les</a:t>
            </a:r>
            <a:endParaRPr sz="26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spc="-170" dirty="0">
                <a:latin typeface="Times New Roman"/>
                <a:cs typeface="Times New Roman"/>
              </a:rPr>
              <a:t>Local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40" dirty="0">
                <a:latin typeface="Times New Roman"/>
                <a:cs typeface="Times New Roman"/>
              </a:rPr>
              <a:t>les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variable </a:t>
            </a:r>
            <a:r>
              <a:rPr sz="2600" spc="-125" dirty="0">
                <a:latin typeface="Times New Roman"/>
                <a:cs typeface="Times New Roman"/>
              </a:rPr>
              <a:t>defined </a:t>
            </a:r>
            <a:r>
              <a:rPr sz="2600" spc="-105" dirty="0">
                <a:latin typeface="Times New Roman"/>
                <a:cs typeface="Times New Roman"/>
              </a:rPr>
              <a:t>outside </a:t>
            </a:r>
            <a:r>
              <a:rPr sz="2600" spc="-200" dirty="0">
                <a:latin typeface="Times New Roman"/>
                <a:cs typeface="Times New Roman"/>
              </a:rPr>
              <a:t>any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45" dirty="0">
                <a:latin typeface="Times New Roman"/>
                <a:cs typeface="Times New Roman"/>
              </a:rPr>
              <a:t>known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global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scope,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whereas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kn</a:t>
            </a:r>
            <a:r>
              <a:rPr sz="2600" spc="-215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wn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sc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8922"/>
            <a:ext cx="7977505" cy="601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58970">
              <a:lnSpc>
                <a:spcPct val="109300"/>
              </a:lnSpc>
              <a:spcBef>
                <a:spcPts val="100"/>
              </a:spcBef>
            </a:pPr>
            <a:r>
              <a:rPr sz="2600" b="1" spc="-85" dirty="0">
                <a:latin typeface="Times New Roman"/>
                <a:cs typeface="Times New Roman"/>
              </a:rPr>
              <a:t>Examp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50" dirty="0">
                <a:latin typeface="Times New Roman"/>
                <a:cs typeface="Times New Roman"/>
              </a:rPr>
              <a:t>1:</a:t>
            </a:r>
            <a:r>
              <a:rPr sz="2600" b="1" spc="-190" dirty="0">
                <a:latin typeface="Times New Roman"/>
                <a:cs typeface="Times New Roman"/>
              </a:rPr>
              <a:t> </a:t>
            </a:r>
            <a:r>
              <a:rPr sz="2600" b="1" spc="-85" dirty="0">
                <a:latin typeface="Times New Roman"/>
                <a:cs typeface="Times New Roman"/>
              </a:rPr>
              <a:t>Lo</a:t>
            </a:r>
            <a:r>
              <a:rPr sz="2600" b="1" spc="-60" dirty="0">
                <a:latin typeface="Times New Roman"/>
                <a:cs typeface="Times New Roman"/>
              </a:rPr>
              <a:t>c</a:t>
            </a:r>
            <a:r>
              <a:rPr sz="2600" b="1" spc="-35" dirty="0">
                <a:latin typeface="Times New Roman"/>
                <a:cs typeface="Times New Roman"/>
              </a:rPr>
              <a:t>al</a:t>
            </a:r>
            <a:r>
              <a:rPr sz="2600" b="1" spc="-400" dirty="0">
                <a:latin typeface="Times New Roman"/>
                <a:cs typeface="Times New Roman"/>
              </a:rPr>
              <a:t> </a:t>
            </a:r>
            <a:r>
              <a:rPr sz="2600" b="1" spc="-550" dirty="0">
                <a:latin typeface="Times New Roman"/>
                <a:cs typeface="Times New Roman"/>
              </a:rPr>
              <a:t>V</a:t>
            </a:r>
            <a:r>
              <a:rPr sz="2600" b="1" spc="-110" dirty="0">
                <a:latin typeface="Times New Roman"/>
                <a:cs typeface="Times New Roman"/>
              </a:rPr>
              <a:t>a</a:t>
            </a:r>
            <a:r>
              <a:rPr sz="2600" b="1" spc="-65" dirty="0">
                <a:latin typeface="Times New Roman"/>
                <a:cs typeface="Times New Roman"/>
              </a:rPr>
              <a:t>r</a:t>
            </a:r>
            <a:r>
              <a:rPr sz="2600" b="1" spc="-25" dirty="0">
                <a:latin typeface="Times New Roman"/>
                <a:cs typeface="Times New Roman"/>
              </a:rPr>
              <a:t>i</a:t>
            </a:r>
            <a:r>
              <a:rPr sz="2600" b="1" spc="-95" dirty="0">
                <a:latin typeface="Times New Roman"/>
                <a:cs typeface="Times New Roman"/>
              </a:rPr>
              <a:t>a</a:t>
            </a:r>
            <a:r>
              <a:rPr sz="2600" b="1" spc="-45" dirty="0">
                <a:latin typeface="Times New Roman"/>
                <a:cs typeface="Times New Roman"/>
              </a:rPr>
              <a:t>b</a:t>
            </a:r>
            <a:r>
              <a:rPr sz="2600" b="1" spc="45" dirty="0">
                <a:latin typeface="Times New Roman"/>
                <a:cs typeface="Times New Roman"/>
              </a:rPr>
              <a:t>le  </a:t>
            </a:r>
            <a:r>
              <a:rPr sz="2600" b="1" spc="20" dirty="0">
                <a:latin typeface="Times New Roman"/>
                <a:cs typeface="Times New Roman"/>
              </a:rPr>
              <a:t>def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print_message():</a:t>
            </a:r>
            <a:endParaRPr sz="2600">
              <a:latin typeface="Times New Roman"/>
              <a:cs typeface="Times New Roman"/>
            </a:endParaRPr>
          </a:p>
          <a:p>
            <a:pPr marL="286385" marR="1570990">
              <a:lnSpc>
                <a:spcPct val="109200"/>
              </a:lnSpc>
            </a:pPr>
            <a:r>
              <a:rPr sz="2600" spc="-170" dirty="0">
                <a:latin typeface="Times New Roman"/>
                <a:cs typeface="Times New Roman"/>
              </a:rPr>
              <a:t>message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"hello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!!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going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print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message."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434" dirty="0">
                <a:latin typeface="Times New Roman"/>
                <a:cs typeface="Times New Roman"/>
              </a:rPr>
              <a:t>#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message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local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itself</a:t>
            </a:r>
            <a:endParaRPr sz="2600">
              <a:latin typeface="Times New Roman"/>
              <a:cs typeface="Times New Roman"/>
            </a:endParaRPr>
          </a:p>
          <a:p>
            <a:pPr marL="12700" marR="5554345" indent="498475">
              <a:lnSpc>
                <a:spcPts val="3410"/>
              </a:lnSpc>
              <a:spcBef>
                <a:spcPts val="160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0" dirty="0">
                <a:latin typeface="Times New Roman"/>
                <a:cs typeface="Times New Roman"/>
              </a:rPr>
              <a:t>i</a:t>
            </a:r>
            <a:r>
              <a:rPr sz="2600" b="1" spc="30" dirty="0">
                <a:latin typeface="Times New Roman"/>
                <a:cs typeface="Times New Roman"/>
              </a:rPr>
              <a:t>n</a:t>
            </a:r>
            <a:r>
              <a:rPr sz="2600" b="1" spc="35" dirty="0">
                <a:latin typeface="Times New Roman"/>
                <a:cs typeface="Times New Roman"/>
              </a:rPr>
              <a:t>t</a:t>
            </a:r>
            <a:r>
              <a:rPr sz="2600" spc="-160" dirty="0">
                <a:latin typeface="Times New Roman"/>
                <a:cs typeface="Times New Roman"/>
              </a:rPr>
              <a:t>(messa</a:t>
            </a:r>
            <a:r>
              <a:rPr sz="2600" spc="-185" dirty="0">
                <a:latin typeface="Times New Roman"/>
                <a:cs typeface="Times New Roman"/>
              </a:rPr>
              <a:t>g</a:t>
            </a:r>
            <a:r>
              <a:rPr sz="2600" spc="-65" dirty="0">
                <a:latin typeface="Times New Roman"/>
                <a:cs typeface="Times New Roman"/>
              </a:rPr>
              <a:t>e)  </a:t>
            </a:r>
            <a:r>
              <a:rPr sz="2600" spc="-100" dirty="0">
                <a:latin typeface="Times New Roman"/>
                <a:cs typeface="Times New Roman"/>
              </a:rPr>
              <a:t>print_message()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-90" dirty="0">
                <a:latin typeface="Times New Roman"/>
                <a:cs typeface="Times New Roman"/>
              </a:rPr>
              <a:t>print</a:t>
            </a:r>
            <a:r>
              <a:rPr sz="2600" spc="-90" dirty="0">
                <a:latin typeface="Times New Roman"/>
                <a:cs typeface="Times New Roman"/>
              </a:rPr>
              <a:t>(message)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810"/>
              </a:lnSpc>
              <a:spcBef>
                <a:spcPts val="640"/>
              </a:spcBef>
            </a:pPr>
            <a:r>
              <a:rPr sz="2600" spc="440" dirty="0">
                <a:latin typeface="Times New Roman"/>
                <a:cs typeface="Times New Roman"/>
              </a:rPr>
              <a:t>#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will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error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since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local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cannot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accessible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here.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114" dirty="0">
                <a:latin typeface="Times New Roman"/>
                <a:cs typeface="Times New Roman"/>
              </a:rPr>
              <a:t>hello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!!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int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messa</a:t>
            </a:r>
            <a:r>
              <a:rPr sz="2600" spc="-195" dirty="0">
                <a:latin typeface="Times New Roman"/>
                <a:cs typeface="Times New Roman"/>
              </a:rPr>
              <a:t>g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436880">
              <a:lnSpc>
                <a:spcPts val="3410"/>
              </a:lnSpc>
              <a:spcBef>
                <a:spcPts val="160"/>
              </a:spcBef>
            </a:pPr>
            <a:r>
              <a:rPr sz="2600" spc="-145" dirty="0">
                <a:latin typeface="Times New Roman"/>
                <a:cs typeface="Times New Roman"/>
              </a:rPr>
              <a:t>File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340" dirty="0">
                <a:latin typeface="Times New Roman"/>
                <a:cs typeface="Times New Roman"/>
              </a:rPr>
              <a:t>"</a:t>
            </a:r>
            <a:r>
              <a:rPr sz="2600" spc="240" dirty="0">
                <a:latin typeface="Times New Roman"/>
                <a:cs typeface="Times New Roman"/>
              </a:rPr>
              <a:t>/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05" dirty="0">
                <a:latin typeface="Times New Roman"/>
                <a:cs typeface="Times New Roman"/>
              </a:rPr>
              <a:t>t/</a:t>
            </a:r>
            <a:r>
              <a:rPr sz="2600" spc="-180" dirty="0">
                <a:latin typeface="Times New Roman"/>
                <a:cs typeface="Times New Roman"/>
              </a:rPr>
              <a:t>Py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ha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mP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oje</a:t>
            </a:r>
            <a:r>
              <a:rPr sz="2600" spc="-145" dirty="0">
                <a:latin typeface="Times New Roman"/>
                <a:cs typeface="Times New Roman"/>
              </a:rPr>
              <a:t>c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s</a:t>
            </a:r>
            <a:r>
              <a:rPr sz="2600" spc="580" dirty="0">
                <a:latin typeface="Times New Roman"/>
                <a:cs typeface="Times New Roman"/>
              </a:rPr>
              <a:t>/</a:t>
            </a:r>
            <a:r>
              <a:rPr sz="2600" spc="-120" dirty="0">
                <a:latin typeface="Times New Roman"/>
                <a:cs typeface="Times New Roman"/>
              </a:rPr>
              <a:t>Pyt</a:t>
            </a:r>
            <a:r>
              <a:rPr sz="2600" spc="-140" dirty="0">
                <a:latin typeface="Times New Roman"/>
                <a:cs typeface="Times New Roman"/>
              </a:rPr>
              <a:t>h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es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580" dirty="0">
                <a:latin typeface="Times New Roman"/>
                <a:cs typeface="Times New Roman"/>
              </a:rPr>
              <a:t>/</a:t>
            </a:r>
            <a:r>
              <a:rPr sz="2600" spc="-459" dirty="0">
                <a:latin typeface="Times New Roman"/>
                <a:cs typeface="Times New Roman"/>
              </a:rPr>
              <a:t>T</a:t>
            </a:r>
            <a:r>
              <a:rPr sz="2600" spc="-85" dirty="0">
                <a:latin typeface="Times New Roman"/>
                <a:cs typeface="Times New Roman"/>
              </a:rPr>
              <a:t>est</a:t>
            </a:r>
            <a:r>
              <a:rPr sz="2600" spc="-130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.</a:t>
            </a:r>
            <a:r>
              <a:rPr sz="2600" spc="-60" dirty="0">
                <a:latin typeface="Times New Roman"/>
                <a:cs typeface="Times New Roman"/>
              </a:rPr>
              <a:t>p</a:t>
            </a:r>
            <a:r>
              <a:rPr sz="2600" spc="-35" dirty="0">
                <a:latin typeface="Times New Roman"/>
                <a:cs typeface="Times New Roman"/>
              </a:rPr>
              <a:t>y",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lin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5,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  </a:t>
            </a:r>
            <a:r>
              <a:rPr sz="2600" spc="-110" dirty="0">
                <a:latin typeface="Times New Roman"/>
                <a:cs typeface="Times New Roman"/>
              </a:rPr>
              <a:t>print(message)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150" dirty="0">
                <a:latin typeface="Times New Roman"/>
                <a:cs typeface="Times New Roman"/>
              </a:rPr>
              <a:t>NameE</a:t>
            </a:r>
            <a:r>
              <a:rPr sz="2600" spc="-35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'messa</a:t>
            </a:r>
            <a:r>
              <a:rPr sz="2600" spc="-185" dirty="0">
                <a:latin typeface="Times New Roman"/>
                <a:cs typeface="Times New Roman"/>
              </a:rPr>
              <a:t>g</a:t>
            </a:r>
            <a:r>
              <a:rPr sz="2600" spc="-50" dirty="0">
                <a:latin typeface="Times New Roman"/>
                <a:cs typeface="Times New Roman"/>
              </a:rPr>
              <a:t>e'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10154"/>
            <a:ext cx="7918450" cy="38220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b="1" spc="20" dirty="0">
                <a:latin typeface="Times New Roman"/>
                <a:cs typeface="Times New Roman"/>
              </a:rPr>
              <a:t>Dupl</a:t>
            </a:r>
            <a:r>
              <a:rPr sz="2800" b="1" spc="5" dirty="0">
                <a:latin typeface="Times New Roman"/>
                <a:cs typeface="Times New Roman"/>
              </a:rPr>
              <a:t>i</a:t>
            </a:r>
            <a:r>
              <a:rPr sz="2800" b="1" spc="-30" dirty="0">
                <a:latin typeface="Times New Roman"/>
                <a:cs typeface="Times New Roman"/>
              </a:rPr>
              <a:t>c</a:t>
            </a:r>
            <a:r>
              <a:rPr sz="2800" b="1" spc="-60" dirty="0">
                <a:latin typeface="Times New Roman"/>
                <a:cs typeface="Times New Roman"/>
              </a:rPr>
              <a:t>a</a:t>
            </a:r>
            <a:r>
              <a:rPr sz="2800" b="1" spc="5" dirty="0">
                <a:latin typeface="Times New Roman"/>
                <a:cs typeface="Times New Roman"/>
              </a:rPr>
              <a:t>te</a:t>
            </a:r>
            <a:r>
              <a:rPr sz="2800" b="1" spc="10" dirty="0">
                <a:latin typeface="Times New Roman"/>
                <a:cs typeface="Times New Roman"/>
              </a:rPr>
              <a:t>s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Not</a:t>
            </a:r>
            <a:r>
              <a:rPr sz="2800" b="1" spc="-195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Al</a:t>
            </a:r>
            <a:r>
              <a:rPr sz="2800" b="1" spc="-30" dirty="0">
                <a:latin typeface="Times New Roman"/>
                <a:cs typeface="Times New Roman"/>
              </a:rPr>
              <a:t>l</a:t>
            </a:r>
            <a:r>
              <a:rPr sz="2800" b="1" spc="25" dirty="0">
                <a:latin typeface="Times New Roman"/>
                <a:cs typeface="Times New Roman"/>
              </a:rPr>
              <a:t>o</a:t>
            </a:r>
            <a:r>
              <a:rPr sz="2800" b="1" spc="10" dirty="0">
                <a:latin typeface="Times New Roman"/>
                <a:cs typeface="Times New Roman"/>
              </a:rPr>
              <a:t>w</a:t>
            </a:r>
            <a:r>
              <a:rPr sz="2800" b="1" spc="50" dirty="0">
                <a:latin typeface="Times New Roman"/>
                <a:cs typeface="Times New Roman"/>
              </a:rPr>
              <a:t>ed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20" dirty="0">
                <a:latin typeface="Times New Roman"/>
                <a:cs typeface="Times New Roman"/>
              </a:rPr>
              <a:t>Dictionaries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cannot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have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two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items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with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same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key:</a:t>
            </a:r>
            <a:endParaRPr sz="28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960"/>
              </a:lnSpc>
              <a:spcBef>
                <a:spcPts val="234"/>
              </a:spcBef>
            </a:pPr>
            <a:r>
              <a:rPr sz="2800" b="1" spc="-150" dirty="0">
                <a:latin typeface="Times New Roman"/>
                <a:cs typeface="Times New Roman"/>
              </a:rPr>
              <a:t>Ex</a:t>
            </a:r>
            <a:r>
              <a:rPr sz="2800" b="1" spc="-125" dirty="0">
                <a:latin typeface="Times New Roman"/>
                <a:cs typeface="Times New Roman"/>
              </a:rPr>
              <a:t>a</a:t>
            </a:r>
            <a:r>
              <a:rPr sz="2800" b="1" spc="-30" dirty="0">
                <a:latin typeface="Times New Roman"/>
                <a:cs typeface="Times New Roman"/>
              </a:rPr>
              <a:t>mple:</a:t>
            </a:r>
            <a:r>
              <a:rPr sz="2800" b="1" spc="-19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Duplic</a:t>
            </a:r>
            <a:r>
              <a:rPr sz="2800" spc="-17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te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90" dirty="0">
                <a:latin typeface="Times New Roman"/>
                <a:cs typeface="Times New Roman"/>
              </a:rPr>
              <a:t>v</a:t>
            </a:r>
            <a:r>
              <a:rPr sz="2800" spc="-145" dirty="0">
                <a:latin typeface="Times New Roman"/>
                <a:cs typeface="Times New Roman"/>
              </a:rPr>
              <a:t>alu</a:t>
            </a:r>
            <a:r>
              <a:rPr sz="2800" spc="-150" dirty="0">
                <a:latin typeface="Times New Roman"/>
                <a:cs typeface="Times New Roman"/>
              </a:rPr>
              <a:t>e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will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95" dirty="0">
                <a:latin typeface="Times New Roman"/>
                <a:cs typeface="Times New Roman"/>
              </a:rPr>
              <a:t>o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60" dirty="0">
                <a:latin typeface="Times New Roman"/>
                <a:cs typeface="Times New Roman"/>
              </a:rPr>
              <a:t>erw</a:t>
            </a:r>
            <a:r>
              <a:rPr sz="2800" spc="10" dirty="0">
                <a:latin typeface="Times New Roman"/>
                <a:cs typeface="Times New Roman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ite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existing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90" dirty="0">
                <a:latin typeface="Times New Roman"/>
                <a:cs typeface="Times New Roman"/>
              </a:rPr>
              <a:t>v</a:t>
            </a:r>
            <a:r>
              <a:rPr sz="2800" spc="-145" dirty="0">
                <a:latin typeface="Times New Roman"/>
                <a:cs typeface="Times New Roman"/>
              </a:rPr>
              <a:t>alu</a:t>
            </a:r>
            <a:r>
              <a:rPr sz="2800" spc="-150" dirty="0">
                <a:latin typeface="Times New Roman"/>
                <a:cs typeface="Times New Roman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s:  </a:t>
            </a:r>
            <a:r>
              <a:rPr sz="2800" spc="-100" dirty="0">
                <a:latin typeface="Times New Roman"/>
                <a:cs typeface="Times New Roman"/>
              </a:rPr>
              <a:t>dict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=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{"brand":"Ford“,"model":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"Mustang“,"year":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1964,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ts val="3130"/>
              </a:lnSpc>
            </a:pPr>
            <a:r>
              <a:rPr sz="2800" spc="-114" dirty="0">
                <a:latin typeface="Times New Roman"/>
                <a:cs typeface="Times New Roman"/>
              </a:rPr>
              <a:t>"</a:t>
            </a:r>
            <a:r>
              <a:rPr sz="2800" spc="-185" dirty="0">
                <a:latin typeface="Times New Roman"/>
                <a:cs typeface="Times New Roman"/>
              </a:rPr>
              <a:t>y</a:t>
            </a:r>
            <a:r>
              <a:rPr sz="2800" spc="-55" dirty="0">
                <a:latin typeface="Times New Roman"/>
                <a:cs typeface="Times New Roman"/>
              </a:rPr>
              <a:t>ear":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2020</a:t>
            </a:r>
            <a:endParaRPr sz="2800">
              <a:latin typeface="Times New Roman"/>
              <a:cs typeface="Times New Roman"/>
            </a:endParaRPr>
          </a:p>
          <a:p>
            <a:pPr marL="116459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800" spc="-70" dirty="0">
                <a:latin typeface="Times New Roman"/>
                <a:cs typeface="Times New Roman"/>
              </a:rPr>
              <a:t>print(dict)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40" dirty="0">
                <a:latin typeface="Times New Roman"/>
                <a:cs typeface="Times New Roman"/>
              </a:rPr>
              <a:t>Output:</a:t>
            </a:r>
            <a:r>
              <a:rPr sz="2800" b="1" spc="-1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{'brand':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'Ford',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'model':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'Mustang',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'year':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2020}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14418"/>
            <a:ext cx="8089900" cy="54679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  <a:spcBef>
                <a:spcPts val="5"/>
              </a:spcBef>
            </a:pPr>
            <a:r>
              <a:rPr sz="2600" spc="-90" dirty="0">
                <a:latin typeface="Times New Roman"/>
                <a:cs typeface="Times New Roman"/>
              </a:rPr>
              <a:t>Create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outside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</a:t>
            </a:r>
            <a:r>
              <a:rPr sz="2600" spc="-200" dirty="0">
                <a:latin typeface="Times New Roman"/>
                <a:cs typeface="Times New Roman"/>
              </a:rPr>
              <a:t>a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65" dirty="0">
                <a:latin typeface="Times New Roman"/>
                <a:cs typeface="Times New Roman"/>
              </a:rPr>
              <a:t>esome“</a:t>
            </a:r>
            <a:endParaRPr sz="2600">
              <a:latin typeface="Times New Roman"/>
              <a:cs typeface="Times New Roman"/>
            </a:endParaRPr>
          </a:p>
          <a:p>
            <a:pPr marL="286385" marR="4877435">
              <a:lnSpc>
                <a:spcPct val="100000"/>
              </a:lnSpc>
            </a:pPr>
            <a:r>
              <a:rPr sz="2600" spc="-135" dirty="0">
                <a:latin typeface="Times New Roman"/>
                <a:cs typeface="Times New Roman"/>
              </a:rPr>
              <a:t>def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24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20" dirty="0">
                <a:latin typeface="Times New Roman"/>
                <a:cs typeface="Times New Roman"/>
              </a:rPr>
              <a:t>():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int("</a:t>
            </a:r>
            <a:r>
              <a:rPr sz="2600" spc="-140" dirty="0">
                <a:latin typeface="Times New Roman"/>
                <a:cs typeface="Times New Roman"/>
              </a:rPr>
              <a:t>P</a:t>
            </a:r>
            <a:r>
              <a:rPr sz="2600" spc="-114" dirty="0">
                <a:latin typeface="Times New Roman"/>
                <a:cs typeface="Times New Roman"/>
              </a:rPr>
              <a:t>ython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5" dirty="0">
                <a:latin typeface="Times New Roman"/>
                <a:cs typeface="Times New Roman"/>
              </a:rPr>
              <a:t> x)  </a:t>
            </a:r>
            <a:r>
              <a:rPr sz="2600" spc="-150" dirty="0">
                <a:latin typeface="Times New Roman"/>
                <a:cs typeface="Times New Roman"/>
              </a:rPr>
              <a:t>myfunc()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</a:t>
            </a:r>
            <a:r>
              <a:rPr sz="2600" b="1" spc="-20" dirty="0">
                <a:latin typeface="Times New Roman"/>
                <a:cs typeface="Times New Roman"/>
              </a:rPr>
              <a:t>: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10" dirty="0">
                <a:latin typeface="Times New Roman"/>
                <a:cs typeface="Times New Roman"/>
              </a:rPr>
              <a:t>a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30" dirty="0">
                <a:latin typeface="Times New Roman"/>
                <a:cs typeface="Times New Roman"/>
              </a:rPr>
              <a:t>esome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36195">
              <a:lnSpc>
                <a:spcPct val="119300"/>
              </a:lnSpc>
              <a:spcBef>
                <a:spcPts val="5"/>
              </a:spcBef>
            </a:pPr>
            <a:r>
              <a:rPr sz="2600" spc="-190" dirty="0">
                <a:latin typeface="Times New Roman"/>
                <a:cs typeface="Times New Roman"/>
              </a:rPr>
              <a:t>If </a:t>
            </a:r>
            <a:r>
              <a:rPr sz="2600" spc="-160" dirty="0">
                <a:latin typeface="Times New Roman"/>
                <a:cs typeface="Times New Roman"/>
              </a:rPr>
              <a:t>you </a:t>
            </a:r>
            <a:r>
              <a:rPr sz="2600" spc="-95" dirty="0">
                <a:latin typeface="Times New Roman"/>
                <a:cs typeface="Times New Roman"/>
              </a:rPr>
              <a:t>create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 </a:t>
            </a:r>
            <a:r>
              <a:rPr sz="2600" spc="-100" dirty="0">
                <a:latin typeface="Times New Roman"/>
                <a:cs typeface="Times New Roman"/>
              </a:rPr>
              <a:t>with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65" dirty="0">
                <a:latin typeface="Times New Roman"/>
                <a:cs typeface="Times New Roman"/>
              </a:rPr>
              <a:t>same </a:t>
            </a:r>
            <a:r>
              <a:rPr sz="2600" spc="-140" dirty="0">
                <a:latin typeface="Times New Roman"/>
                <a:cs typeface="Times New Roman"/>
              </a:rPr>
              <a:t>name </a:t>
            </a:r>
            <a:r>
              <a:rPr sz="2600" spc="-130" dirty="0">
                <a:latin typeface="Times New Roman"/>
                <a:cs typeface="Times New Roman"/>
              </a:rPr>
              <a:t>inside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function, </a:t>
            </a:r>
            <a:r>
              <a:rPr sz="2600" spc="-114" dirty="0">
                <a:latin typeface="Times New Roman"/>
                <a:cs typeface="Times New Roman"/>
              </a:rPr>
              <a:t>this 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local,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only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</a:t>
            </a:r>
            <a:r>
              <a:rPr sz="2600" spc="-4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global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name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will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remain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was,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global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spc="-135" dirty="0">
                <a:latin typeface="Times New Roman"/>
                <a:cs typeface="Times New Roman"/>
              </a:rPr>
              <a:t>inal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8922"/>
            <a:ext cx="7321550" cy="59099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9200"/>
              </a:lnSpc>
              <a:spcBef>
                <a:spcPts val="5"/>
              </a:spcBef>
            </a:pPr>
            <a:r>
              <a:rPr sz="2600" spc="-90" dirty="0">
                <a:latin typeface="Times New Roman"/>
                <a:cs typeface="Times New Roman"/>
              </a:rPr>
              <a:t>Create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same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gl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bal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05" dirty="0">
                <a:latin typeface="Times New Roman"/>
                <a:cs typeface="Times New Roman"/>
              </a:rPr>
              <a:t>le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</a:t>
            </a:r>
            <a:r>
              <a:rPr sz="2600" spc="-200" dirty="0">
                <a:latin typeface="Times New Roman"/>
                <a:cs typeface="Times New Roman"/>
              </a:rPr>
              <a:t>a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esome"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965"/>
              </a:lnSpc>
              <a:spcBef>
                <a:spcPts val="2500"/>
              </a:spcBef>
            </a:pPr>
            <a:r>
              <a:rPr sz="2600" spc="-135" dirty="0">
                <a:latin typeface="Times New Roman"/>
                <a:cs typeface="Times New Roman"/>
              </a:rPr>
              <a:t>def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24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25" dirty="0">
                <a:latin typeface="Times New Roman"/>
                <a:cs typeface="Times New Roman"/>
              </a:rPr>
              <a:t>():</a:t>
            </a:r>
            <a:endParaRPr sz="2600">
              <a:latin typeface="Times New Roman"/>
              <a:cs typeface="Times New Roman"/>
            </a:endParaRPr>
          </a:p>
          <a:p>
            <a:pPr marL="436245" marR="4109085">
              <a:lnSpc>
                <a:spcPts val="2810"/>
              </a:lnSpc>
              <a:spcBef>
                <a:spcPts val="19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</a:t>
            </a:r>
            <a:r>
              <a:rPr sz="2600" spc="-100" dirty="0">
                <a:latin typeface="Times New Roman"/>
                <a:cs typeface="Times New Roman"/>
              </a:rPr>
              <a:t>f</a:t>
            </a:r>
            <a:r>
              <a:rPr sz="2600" spc="-114" dirty="0">
                <a:latin typeface="Times New Roman"/>
                <a:cs typeface="Times New Roman"/>
              </a:rPr>
              <a:t>an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asti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" 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int("Pyth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x)</a:t>
            </a:r>
            <a:endParaRPr sz="2600">
              <a:latin typeface="Times New Roman"/>
              <a:cs typeface="Times New Roman"/>
            </a:endParaRPr>
          </a:p>
          <a:p>
            <a:pPr marL="286385" marR="4258310">
              <a:lnSpc>
                <a:spcPts val="5620"/>
              </a:lnSpc>
              <a:spcBef>
                <a:spcPts val="560"/>
              </a:spcBef>
            </a:pPr>
            <a:r>
              <a:rPr sz="2600" spc="-150" dirty="0">
                <a:latin typeface="Times New Roman"/>
                <a:cs typeface="Times New Roman"/>
              </a:rPr>
              <a:t>myfunc() 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int("Pyth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x)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800"/>
              </a:lnSpc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 marR="5047615">
              <a:lnSpc>
                <a:spcPct val="109200"/>
              </a:lnSpc>
              <a:spcBef>
                <a:spcPts val="5"/>
              </a:spcBef>
            </a:pP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f</a:t>
            </a:r>
            <a:r>
              <a:rPr sz="2600" spc="-114" dirty="0">
                <a:latin typeface="Times New Roman"/>
                <a:cs typeface="Times New Roman"/>
              </a:rPr>
              <a:t>an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astic 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0" dirty="0">
                <a:latin typeface="Times New Roman"/>
                <a:cs typeface="Times New Roman"/>
              </a:rPr>
              <a:t>a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30" dirty="0">
                <a:latin typeface="Times New Roman"/>
                <a:cs typeface="Times New Roman"/>
              </a:rPr>
              <a:t>esome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6842" y="202819"/>
            <a:ext cx="3747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-45" dirty="0"/>
              <a:t> </a:t>
            </a:r>
            <a:r>
              <a:rPr sz="3600" spc="-50" dirty="0"/>
              <a:t>global</a:t>
            </a:r>
            <a:r>
              <a:rPr sz="3600" spc="-60" dirty="0"/>
              <a:t> </a:t>
            </a:r>
            <a:r>
              <a:rPr sz="3600" spc="-65" dirty="0"/>
              <a:t>Keyword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900430"/>
            <a:ext cx="7586980" cy="5635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3812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Normally,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create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local,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only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function.</a:t>
            </a:r>
            <a:endParaRPr sz="2600">
              <a:latin typeface="Times New Roman"/>
              <a:cs typeface="Times New Roman"/>
            </a:endParaRPr>
          </a:p>
          <a:p>
            <a:pPr marL="286385" marR="664845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create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global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use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gl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bal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y</a:t>
            </a:r>
            <a:r>
              <a:rPr sz="2600" spc="-310" dirty="0">
                <a:latin typeface="Times New Roman"/>
                <a:cs typeface="Times New Roman"/>
              </a:rPr>
              <a:t>w</a:t>
            </a:r>
            <a:r>
              <a:rPr sz="2600" spc="-20" dirty="0">
                <a:latin typeface="Times New Roman"/>
                <a:cs typeface="Times New Roman"/>
              </a:rPr>
              <a:t>ord.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3720"/>
              </a:lnSpc>
              <a:spcBef>
                <a:spcPts val="225"/>
              </a:spcBef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ou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gl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bal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y</a:t>
            </a:r>
            <a:r>
              <a:rPr sz="2600" spc="-310" dirty="0">
                <a:latin typeface="Times New Roman"/>
                <a:cs typeface="Times New Roman"/>
              </a:rPr>
              <a:t>w</a:t>
            </a:r>
            <a:r>
              <a:rPr sz="2600" spc="-20" dirty="0">
                <a:latin typeface="Times New Roman"/>
                <a:cs typeface="Times New Roman"/>
              </a:rPr>
              <a:t>ord,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bel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gl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bal  </a:t>
            </a:r>
            <a:r>
              <a:rPr sz="2600" spc="-110" dirty="0">
                <a:latin typeface="Times New Roman"/>
                <a:cs typeface="Times New Roman"/>
              </a:rPr>
              <a:t>scope:</a:t>
            </a:r>
            <a:endParaRPr sz="2600">
              <a:latin typeface="Times New Roman"/>
              <a:cs typeface="Times New Roman"/>
            </a:endParaRPr>
          </a:p>
          <a:p>
            <a:pPr marL="436245" marR="5668010" indent="-149860">
              <a:lnSpc>
                <a:spcPct val="100000"/>
              </a:lnSpc>
              <a:spcBef>
                <a:spcPts val="375"/>
              </a:spcBef>
            </a:pPr>
            <a:r>
              <a:rPr sz="2600" spc="-135" dirty="0">
                <a:latin typeface="Times New Roman"/>
                <a:cs typeface="Times New Roman"/>
              </a:rPr>
              <a:t>def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24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20" dirty="0">
                <a:latin typeface="Times New Roman"/>
                <a:cs typeface="Times New Roman"/>
              </a:rPr>
              <a:t>():  </a:t>
            </a:r>
            <a:r>
              <a:rPr sz="2600" spc="-130" dirty="0">
                <a:latin typeface="Times New Roman"/>
                <a:cs typeface="Times New Roman"/>
              </a:rPr>
              <a:t>gl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bal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  <a:p>
            <a:pPr marL="286385" marR="4524375" indent="149225">
              <a:lnSpc>
                <a:spcPct val="100000"/>
              </a:lnSpc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</a:t>
            </a:r>
            <a:r>
              <a:rPr sz="2600" spc="-100" dirty="0">
                <a:latin typeface="Times New Roman"/>
                <a:cs typeface="Times New Roman"/>
              </a:rPr>
              <a:t>f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14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sti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240" dirty="0">
                <a:latin typeface="Times New Roman"/>
                <a:cs typeface="Times New Roman"/>
              </a:rPr>
              <a:t>“  </a:t>
            </a:r>
            <a:r>
              <a:rPr sz="2600" spc="-150" dirty="0">
                <a:latin typeface="Times New Roman"/>
                <a:cs typeface="Times New Roman"/>
              </a:rPr>
              <a:t>myfunc() 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int("Pyth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x)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</a:t>
            </a:r>
            <a:r>
              <a:rPr sz="2600" b="1" spc="-20" dirty="0">
                <a:latin typeface="Times New Roman"/>
                <a:cs typeface="Times New Roman"/>
              </a:rPr>
              <a:t>: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f</a:t>
            </a:r>
            <a:r>
              <a:rPr sz="2600" spc="-114" dirty="0">
                <a:latin typeface="Times New Roman"/>
                <a:cs typeface="Times New Roman"/>
              </a:rPr>
              <a:t>an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astic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14071"/>
            <a:ext cx="8009890" cy="5560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6908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Also,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global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keyword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you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want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change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global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8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change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value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global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variable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inside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function,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refer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u</a:t>
            </a:r>
            <a:r>
              <a:rPr sz="2600" spc="-165" dirty="0">
                <a:latin typeface="Times New Roman"/>
                <a:cs typeface="Times New Roman"/>
              </a:rPr>
              <a:t>sing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gl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bal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k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y</a:t>
            </a:r>
            <a:r>
              <a:rPr sz="2600" spc="-310" dirty="0">
                <a:latin typeface="Times New Roman"/>
                <a:cs typeface="Times New Roman"/>
              </a:rPr>
              <a:t>w</a:t>
            </a:r>
            <a:r>
              <a:rPr sz="2600" spc="-40" dirty="0">
                <a:latin typeface="Times New Roman"/>
                <a:cs typeface="Times New Roman"/>
              </a:rPr>
              <a:t>ord:</a:t>
            </a:r>
            <a:endParaRPr sz="2600">
              <a:latin typeface="Times New Roman"/>
              <a:cs typeface="Times New Roman"/>
            </a:endParaRPr>
          </a:p>
          <a:p>
            <a:pPr marL="286385" marR="5875655">
              <a:lnSpc>
                <a:spcPct val="100000"/>
              </a:lnSpc>
              <a:spcBef>
                <a:spcPts val="605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"</a:t>
            </a:r>
            <a:r>
              <a:rPr sz="2600" spc="-200" dirty="0">
                <a:latin typeface="Times New Roman"/>
                <a:cs typeface="Times New Roman"/>
              </a:rPr>
              <a:t>a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45" dirty="0">
                <a:latin typeface="Times New Roman"/>
                <a:cs typeface="Times New Roman"/>
              </a:rPr>
              <a:t>esome“  </a:t>
            </a:r>
            <a:r>
              <a:rPr sz="2600" spc="-135" dirty="0">
                <a:latin typeface="Times New Roman"/>
                <a:cs typeface="Times New Roman"/>
              </a:rPr>
              <a:t>def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m</a:t>
            </a:r>
            <a:r>
              <a:rPr sz="2600" spc="-245" dirty="0">
                <a:latin typeface="Times New Roman"/>
                <a:cs typeface="Times New Roman"/>
              </a:rPr>
              <a:t>y</a:t>
            </a:r>
            <a:r>
              <a:rPr sz="2600" spc="-18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20" dirty="0">
                <a:latin typeface="Times New Roman"/>
                <a:cs typeface="Times New Roman"/>
              </a:rPr>
              <a:t>():  </a:t>
            </a:r>
            <a:r>
              <a:rPr sz="2600" spc="-200" dirty="0">
                <a:latin typeface="Times New Roman"/>
                <a:cs typeface="Times New Roman"/>
              </a:rPr>
              <a:t>g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4" dirty="0">
                <a:latin typeface="Times New Roman"/>
                <a:cs typeface="Times New Roman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  <a:p>
            <a:pPr marL="286385" marR="4946650" indent="149225">
              <a:lnSpc>
                <a:spcPct val="100000"/>
              </a:lnSpc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</a:t>
            </a:r>
            <a:r>
              <a:rPr sz="2600" spc="-100" dirty="0">
                <a:latin typeface="Times New Roman"/>
                <a:cs typeface="Times New Roman"/>
              </a:rPr>
              <a:t>f</a:t>
            </a:r>
            <a:r>
              <a:rPr sz="2600" spc="-114" dirty="0">
                <a:latin typeface="Times New Roman"/>
                <a:cs typeface="Times New Roman"/>
              </a:rPr>
              <a:t>an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asti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245" dirty="0">
                <a:latin typeface="Times New Roman"/>
                <a:cs typeface="Times New Roman"/>
              </a:rPr>
              <a:t>“  </a:t>
            </a:r>
            <a:r>
              <a:rPr sz="2600" spc="-150" dirty="0">
                <a:latin typeface="Times New Roman"/>
                <a:cs typeface="Times New Roman"/>
              </a:rPr>
              <a:t>myfunc() 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int("Pyth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"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+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x)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35" dirty="0">
                <a:latin typeface="Times New Roman"/>
                <a:cs typeface="Times New Roman"/>
              </a:rPr>
              <a:t>Output</a:t>
            </a:r>
            <a:r>
              <a:rPr sz="2600" b="1" spc="-20" dirty="0">
                <a:latin typeface="Times New Roman"/>
                <a:cs typeface="Times New Roman"/>
              </a:rPr>
              <a:t>: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f</a:t>
            </a:r>
            <a:r>
              <a:rPr sz="2600" spc="-114" dirty="0">
                <a:latin typeface="Times New Roman"/>
                <a:cs typeface="Times New Roman"/>
              </a:rPr>
              <a:t>an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astic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945" y="324358"/>
            <a:ext cx="4389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EXCEPTION</a:t>
            </a:r>
            <a:r>
              <a:rPr sz="3600" spc="-90" dirty="0"/>
              <a:t> </a:t>
            </a:r>
            <a:r>
              <a:rPr sz="3600" spc="-40" dirty="0"/>
              <a:t>HANDLING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9740" y="901039"/>
            <a:ext cx="8138795" cy="40493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25" dirty="0">
                <a:latin typeface="Times New Roman"/>
                <a:cs typeface="Times New Roman"/>
              </a:rPr>
              <a:t>Definition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of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Exception:</a:t>
            </a:r>
            <a:endParaRPr sz="2600">
              <a:latin typeface="Times New Roman"/>
              <a:cs typeface="Times New Roman"/>
            </a:endParaRPr>
          </a:p>
          <a:p>
            <a:pPr marL="12700" marR="37465">
              <a:lnSpc>
                <a:spcPct val="119200"/>
              </a:lnSpc>
              <a:buClr>
                <a:srgbClr val="D24717"/>
              </a:buClr>
              <a:buSzPct val="84615"/>
              <a:buFont typeface="Wingdings"/>
              <a:buChar char=""/>
              <a:tabLst>
                <a:tab pos="287020" algn="l"/>
              </a:tabLst>
            </a:pPr>
            <a:r>
              <a:rPr sz="2600" spc="-225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exception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defined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unusual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condition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program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resulting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interruption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55" dirty="0">
                <a:latin typeface="Times New Roman"/>
                <a:cs typeface="Times New Roman"/>
              </a:rPr>
              <a:t>flow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program.</a:t>
            </a:r>
            <a:endParaRPr sz="2600">
              <a:latin typeface="Times New Roman"/>
              <a:cs typeface="Times New Roman"/>
            </a:endParaRPr>
          </a:p>
          <a:p>
            <a:pPr marL="12700" marR="56515">
              <a:lnSpc>
                <a:spcPct val="1192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Wingdings"/>
              <a:buChar char=""/>
              <a:tabLst>
                <a:tab pos="287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When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x</a:t>
            </a:r>
            <a:r>
              <a:rPr sz="2600" spc="-114" dirty="0">
                <a:latin typeface="Times New Roman"/>
                <a:cs typeface="Times New Roman"/>
              </a:rPr>
              <a:t>ce</a:t>
            </a:r>
            <a:r>
              <a:rPr sz="2600" spc="-145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u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s,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g</a:t>
            </a:r>
            <a:r>
              <a:rPr sz="2600" spc="-90" dirty="0">
                <a:latin typeface="Times New Roman"/>
                <a:cs typeface="Times New Roman"/>
              </a:rPr>
              <a:t>ra</a:t>
            </a:r>
            <a:r>
              <a:rPr sz="2600" spc="-165" dirty="0">
                <a:latin typeface="Times New Roman"/>
                <a:cs typeface="Times New Roman"/>
              </a:rPr>
              <a:t>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st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ps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60" dirty="0">
                <a:latin typeface="Times New Roman"/>
                <a:cs typeface="Times New Roman"/>
              </a:rPr>
              <a:t>x</a:t>
            </a:r>
            <a:r>
              <a:rPr sz="2600" spc="-114" dirty="0">
                <a:latin typeface="Times New Roman"/>
                <a:cs typeface="Times New Roman"/>
              </a:rPr>
              <a:t>ec</a:t>
            </a:r>
            <a:r>
              <a:rPr sz="2600" spc="-145" dirty="0">
                <a:latin typeface="Times New Roman"/>
                <a:cs typeface="Times New Roman"/>
              </a:rPr>
              <a:t>u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, 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thus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12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ther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x</a:t>
            </a:r>
            <a:r>
              <a:rPr sz="2600" spc="-114" dirty="0">
                <a:latin typeface="Times New Roman"/>
                <a:cs typeface="Times New Roman"/>
              </a:rPr>
              <a:t>ec</a:t>
            </a:r>
            <a:r>
              <a:rPr sz="2600" spc="-145" dirty="0">
                <a:latin typeface="Times New Roman"/>
                <a:cs typeface="Times New Roman"/>
              </a:rPr>
              <a:t>u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d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/>
              <a:buChar char="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Python </a:t>
            </a:r>
            <a:r>
              <a:rPr sz="2600" spc="-135" dirty="0">
                <a:latin typeface="Times New Roman"/>
                <a:cs typeface="Times New Roman"/>
              </a:rPr>
              <a:t>provides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way</a:t>
            </a:r>
            <a:r>
              <a:rPr sz="2600" spc="19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35" dirty="0">
                <a:latin typeface="Times New Roman"/>
                <a:cs typeface="Times New Roman"/>
              </a:rPr>
              <a:t>handle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exception </a:t>
            </a:r>
            <a:r>
              <a:rPr sz="2600" spc="-155" dirty="0">
                <a:latin typeface="Times New Roman"/>
                <a:cs typeface="Times New Roman"/>
              </a:rPr>
              <a:t>so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0" dirty="0">
                <a:latin typeface="Times New Roman"/>
                <a:cs typeface="Times New Roman"/>
              </a:rPr>
              <a:t>code 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60" dirty="0">
                <a:latin typeface="Times New Roman"/>
                <a:cs typeface="Times New Roman"/>
              </a:rPr>
              <a:t>x</a:t>
            </a:r>
            <a:r>
              <a:rPr sz="2600" spc="-114" dirty="0">
                <a:latin typeface="Times New Roman"/>
                <a:cs typeface="Times New Roman"/>
              </a:rPr>
              <a:t>ec</a:t>
            </a:r>
            <a:r>
              <a:rPr sz="2600" spc="-145" dirty="0">
                <a:latin typeface="Times New Roman"/>
                <a:cs typeface="Times New Roman"/>
              </a:rPr>
              <a:t>u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ith</a:t>
            </a:r>
            <a:r>
              <a:rPr sz="2600" spc="-105" dirty="0">
                <a:latin typeface="Times New Roman"/>
                <a:cs typeface="Times New Roman"/>
              </a:rPr>
              <a:t>o</a:t>
            </a:r>
            <a:r>
              <a:rPr sz="2600" spc="-35" dirty="0">
                <a:latin typeface="Times New Roman"/>
                <a:cs typeface="Times New Roman"/>
              </a:rPr>
              <a:t>ut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220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inte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han</a:t>
            </a:r>
            <a:r>
              <a:rPr sz="2600" spc="-165" dirty="0">
                <a:latin typeface="Times New Roman"/>
                <a:cs typeface="Times New Roman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  </a:t>
            </a:r>
            <a:r>
              <a:rPr sz="2600" spc="-80" dirty="0">
                <a:latin typeface="Times New Roman"/>
                <a:cs typeface="Times New Roman"/>
              </a:rPr>
              <a:t>exception,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45" dirty="0">
                <a:latin typeface="Times New Roman"/>
                <a:cs typeface="Times New Roman"/>
              </a:rPr>
              <a:t>interpreter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doesn't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execute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code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exists 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after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exception.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8218"/>
            <a:ext cx="8066405" cy="59404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-185" dirty="0">
                <a:latin typeface="Times New Roman"/>
                <a:cs typeface="Times New Roman"/>
              </a:rPr>
              <a:t>Ex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-75" dirty="0">
                <a:latin typeface="Times New Roman"/>
                <a:cs typeface="Times New Roman"/>
              </a:rPr>
              <a:t>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65" dirty="0">
                <a:latin typeface="Times New Roman"/>
                <a:cs typeface="Times New Roman"/>
              </a:rPr>
              <a:t> t</a:t>
            </a:r>
            <a:r>
              <a:rPr sz="2600" spc="-135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pe</a:t>
            </a:r>
            <a:r>
              <a:rPr sz="2600" spc="-80" dirty="0">
                <a:latin typeface="Times New Roman"/>
                <a:cs typeface="Times New Roman"/>
              </a:rPr>
              <a:t>s:</a:t>
            </a:r>
            <a:endParaRPr sz="26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Buil</a:t>
            </a:r>
            <a:r>
              <a:rPr sz="2600" spc="-110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exc</a:t>
            </a:r>
            <a:r>
              <a:rPr sz="2600" spc="-65" dirty="0">
                <a:latin typeface="Times New Roman"/>
                <a:cs typeface="Times New Roman"/>
              </a:rPr>
              <a:t>ep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ions</a:t>
            </a:r>
            <a:endParaRPr sz="26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AutoNum type="arabicPeriod"/>
              <a:tabLst>
                <a:tab pos="527685" algn="l"/>
                <a:tab pos="5283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Use</a:t>
            </a:r>
            <a:r>
              <a:rPr sz="2600" spc="-70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150" dirty="0">
                <a:latin typeface="Times New Roman"/>
                <a:cs typeface="Times New Roman"/>
              </a:rPr>
              <a:t>de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ined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ex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ep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ions</a:t>
            </a:r>
            <a:endParaRPr sz="2600" dirty="0">
              <a:latin typeface="Times New Roman"/>
              <a:cs typeface="Times New Roman"/>
            </a:endParaRPr>
          </a:p>
          <a:p>
            <a:pPr marL="12700" marR="36195">
              <a:lnSpc>
                <a:spcPts val="3720"/>
              </a:lnSpc>
              <a:spcBef>
                <a:spcPts val="225"/>
              </a:spcBef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provides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number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built-in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exceptions,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but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here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des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45" dirty="0">
                <a:latin typeface="Times New Roman"/>
                <a:cs typeface="Times New Roman"/>
              </a:rPr>
              <a:t>ibing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mmo</a:t>
            </a:r>
            <a:r>
              <a:rPr sz="2600" spc="-105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dard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x</a:t>
            </a:r>
            <a:r>
              <a:rPr sz="2600" spc="-114" dirty="0">
                <a:latin typeface="Times New Roman"/>
                <a:cs typeface="Times New Roman"/>
              </a:rPr>
              <a:t>ce</a:t>
            </a:r>
            <a:r>
              <a:rPr sz="2600" spc="-145" dirty="0">
                <a:latin typeface="Times New Roman"/>
                <a:cs typeface="Times New Roman"/>
              </a:rPr>
              <a:t>p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6385" marR="643255" indent="-274320">
              <a:lnSpc>
                <a:spcPct val="100000"/>
              </a:lnSpc>
              <a:spcBef>
                <a:spcPts val="37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5" dirty="0">
                <a:latin typeface="Times New Roman"/>
                <a:cs typeface="Times New Roman"/>
              </a:rPr>
              <a:t>ZeroDivisionError: </a:t>
            </a:r>
            <a:r>
              <a:rPr sz="2600" spc="-90" dirty="0">
                <a:latin typeface="Times New Roman"/>
                <a:cs typeface="Times New Roman"/>
              </a:rPr>
              <a:t>Occurs </a:t>
            </a:r>
            <a:r>
              <a:rPr sz="2600" spc="-130" dirty="0">
                <a:latin typeface="Times New Roman"/>
                <a:cs typeface="Times New Roman"/>
              </a:rPr>
              <a:t>when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number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30" dirty="0">
                <a:latin typeface="Times New Roman"/>
                <a:cs typeface="Times New Roman"/>
              </a:rPr>
              <a:t>divided </a:t>
            </a:r>
            <a:r>
              <a:rPr sz="2600" spc="-204" dirty="0">
                <a:latin typeface="Times New Roman"/>
                <a:cs typeface="Times New Roman"/>
              </a:rPr>
              <a:t>by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zero.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95" dirty="0">
                <a:latin typeface="Times New Roman"/>
                <a:cs typeface="Times New Roman"/>
              </a:rPr>
              <a:t>NameError: </a:t>
            </a:r>
            <a:r>
              <a:rPr sz="2600" spc="-75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occurs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name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not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found.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may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local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global.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5" dirty="0">
                <a:latin typeface="Times New Roman"/>
                <a:cs typeface="Times New Roman"/>
              </a:rPr>
              <a:t>IndentationError: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incorrect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indentation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given.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10" dirty="0">
                <a:latin typeface="Times New Roman"/>
                <a:cs typeface="Times New Roman"/>
              </a:rPr>
              <a:t>IOError: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occurs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Input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Output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operation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fails.</a:t>
            </a:r>
            <a:endParaRPr sz="2600" dirty="0">
              <a:latin typeface="Times New Roman"/>
              <a:cs typeface="Times New Roman"/>
            </a:endParaRPr>
          </a:p>
          <a:p>
            <a:pPr marL="286385" marR="7874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75" dirty="0">
                <a:latin typeface="Times New Roman"/>
                <a:cs typeface="Times New Roman"/>
              </a:rPr>
              <a:t>EOFError: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occurs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when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file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reached,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yet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90" dirty="0">
                <a:latin typeface="Times New Roman"/>
                <a:cs typeface="Times New Roman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being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perf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med.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25122"/>
            <a:ext cx="8140065" cy="57823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problem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without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handling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exceptions:</a:t>
            </a:r>
            <a:endParaRPr sz="2600" dirty="0">
              <a:latin typeface="Times New Roman"/>
              <a:cs typeface="Times New Roman"/>
            </a:endParaRPr>
          </a:p>
          <a:p>
            <a:pPr marL="286385" marR="85344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70" dirty="0">
                <a:latin typeface="Times New Roman"/>
                <a:cs typeface="Times New Roman"/>
              </a:rPr>
              <a:t>As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we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already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discussed,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exception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abnormal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condition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halts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execution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program.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90000"/>
              </a:lnSpc>
              <a:spcBef>
                <a:spcPts val="56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40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35" dirty="0">
                <a:latin typeface="Times New Roman"/>
                <a:cs typeface="Times New Roman"/>
              </a:rPr>
              <a:t>ose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54" dirty="0">
                <a:latin typeface="Times New Roman"/>
                <a:cs typeface="Times New Roman"/>
              </a:rPr>
              <a:t>a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0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a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b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whi</a:t>
            </a:r>
            <a:r>
              <a:rPr sz="2600" spc="-95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ta</a:t>
            </a:r>
            <a:r>
              <a:rPr sz="2600" spc="-180" dirty="0">
                <a:latin typeface="Times New Roman"/>
                <a:cs typeface="Times New Roman"/>
              </a:rPr>
              <a:t>k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in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-30" dirty="0">
                <a:latin typeface="Times New Roman"/>
                <a:cs typeface="Times New Roman"/>
              </a:rPr>
              <a:t>ut  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user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perform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division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these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values.What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 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user </a:t>
            </a:r>
            <a:r>
              <a:rPr sz="2600" spc="-70" dirty="0">
                <a:latin typeface="Times New Roman"/>
                <a:cs typeface="Times New Roman"/>
              </a:rPr>
              <a:t>entered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zero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5" dirty="0">
                <a:latin typeface="Times New Roman"/>
                <a:cs typeface="Times New Roman"/>
              </a:rPr>
              <a:t>denominator? </a:t>
            </a:r>
            <a:r>
              <a:rPr sz="2600" spc="-85" dirty="0">
                <a:latin typeface="Times New Roman"/>
                <a:cs typeface="Times New Roman"/>
              </a:rPr>
              <a:t>It </a:t>
            </a:r>
            <a:r>
              <a:rPr sz="2600" spc="-120" dirty="0">
                <a:latin typeface="Times New Roman"/>
                <a:cs typeface="Times New Roman"/>
              </a:rPr>
              <a:t>will </a:t>
            </a:r>
            <a:r>
              <a:rPr sz="2600" spc="-40" dirty="0">
                <a:latin typeface="Times New Roman"/>
                <a:cs typeface="Times New Roman"/>
              </a:rPr>
              <a:t>interrupt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program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execution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through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ZeroDivision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exception.</a:t>
            </a:r>
            <a:endParaRPr sz="26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285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(inp</a:t>
            </a:r>
            <a:r>
              <a:rPr sz="2600" spc="-135" dirty="0">
                <a:latin typeface="Times New Roman"/>
                <a:cs typeface="Times New Roman"/>
              </a:rPr>
              <a:t>u</a:t>
            </a:r>
            <a:r>
              <a:rPr sz="2600" spc="-55" dirty="0">
                <a:latin typeface="Times New Roman"/>
                <a:cs typeface="Times New Roman"/>
              </a:rPr>
              <a:t>t("Enter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a:"))</a:t>
            </a:r>
            <a:endParaRPr sz="2600" dirty="0">
              <a:latin typeface="Times New Roman"/>
              <a:cs typeface="Times New Roman"/>
            </a:endParaRPr>
          </a:p>
          <a:p>
            <a:pPr marL="286385" marR="4711700">
              <a:lnSpc>
                <a:spcPts val="3410"/>
              </a:lnSpc>
              <a:spcBef>
                <a:spcPts val="160"/>
              </a:spcBef>
            </a:pP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(in</a:t>
            </a:r>
            <a:r>
              <a:rPr sz="2600" spc="-135" dirty="0">
                <a:latin typeface="Times New Roman"/>
                <a:cs typeface="Times New Roman"/>
              </a:rPr>
              <a:t>p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("Enter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</a:t>
            </a:r>
            <a:r>
              <a:rPr sz="2600" spc="-45" dirty="0">
                <a:latin typeface="Times New Roman"/>
                <a:cs typeface="Times New Roman"/>
              </a:rPr>
              <a:t>:</a:t>
            </a:r>
            <a:r>
              <a:rPr sz="2600" spc="-35" dirty="0">
                <a:latin typeface="Times New Roman"/>
                <a:cs typeface="Times New Roman"/>
              </a:rPr>
              <a:t>")) 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a/b</a:t>
            </a:r>
            <a:endParaRPr sz="26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125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5" dirty="0">
                <a:latin typeface="Times New Roman"/>
                <a:cs typeface="Times New Roman"/>
              </a:rPr>
              <a:t>int</a:t>
            </a:r>
            <a:r>
              <a:rPr sz="2600" spc="85" dirty="0">
                <a:latin typeface="Times New Roman"/>
                <a:cs typeface="Times New Roman"/>
              </a:rPr>
              <a:t>("a</a:t>
            </a:r>
            <a:r>
              <a:rPr sz="2600" spc="65" dirty="0">
                <a:latin typeface="Times New Roman"/>
                <a:cs typeface="Times New Roman"/>
              </a:rPr>
              <a:t>/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%d"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%c)</a:t>
            </a:r>
            <a:endParaRPr sz="26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290"/>
              </a:spcBef>
            </a:pPr>
            <a:r>
              <a:rPr sz="2600" spc="20" dirty="0">
                <a:latin typeface="Times New Roman"/>
                <a:cs typeface="Times New Roman"/>
              </a:rPr>
              <a:t>#other</a:t>
            </a:r>
            <a:r>
              <a:rPr sz="2600" spc="-90" dirty="0">
                <a:latin typeface="Times New Roman"/>
                <a:cs typeface="Times New Roman"/>
              </a:rPr>
              <a:t> code:</a:t>
            </a:r>
            <a:endParaRPr sz="26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290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5" dirty="0">
                <a:latin typeface="Times New Roman"/>
                <a:cs typeface="Times New Roman"/>
              </a:rPr>
              <a:t>int</a:t>
            </a:r>
            <a:r>
              <a:rPr sz="2600" spc="-50" dirty="0">
                <a:latin typeface="Times New Roman"/>
                <a:cs typeface="Times New Roman"/>
              </a:rPr>
              <a:t>("</a:t>
            </a:r>
            <a:r>
              <a:rPr sz="2600" spc="-90" dirty="0">
                <a:latin typeface="Times New Roman"/>
                <a:cs typeface="Times New Roman"/>
              </a:rPr>
              <a:t>H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o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her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pa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g</a:t>
            </a:r>
            <a:r>
              <a:rPr sz="2600" spc="-80" dirty="0">
                <a:latin typeface="Times New Roman"/>
                <a:cs typeface="Times New Roman"/>
              </a:rPr>
              <a:t>ram")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ZeroDivisionError</a:t>
            </a:r>
            <a:r>
              <a:rPr sz="2600" spc="-25" dirty="0">
                <a:latin typeface="Times New Roman"/>
                <a:cs typeface="Times New Roman"/>
              </a:rPr>
              <a:t>: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division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zero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74065"/>
            <a:ext cx="811212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4722"/>
              <a:buFont typeface="Segoe UI Symbol"/>
              <a:buChar char="⚫"/>
              <a:tabLst>
                <a:tab pos="287020" algn="l"/>
              </a:tabLst>
            </a:pPr>
            <a:r>
              <a:rPr sz="3600" spc="-180" dirty="0">
                <a:latin typeface="Times New Roman"/>
                <a:cs typeface="Times New Roman"/>
              </a:rPr>
              <a:t>The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250" dirty="0">
                <a:latin typeface="Times New Roman"/>
                <a:cs typeface="Times New Roman"/>
              </a:rPr>
              <a:t>above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45" dirty="0">
                <a:latin typeface="Times New Roman"/>
                <a:cs typeface="Times New Roman"/>
              </a:rPr>
              <a:t>program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Times New Roman"/>
                <a:cs typeface="Times New Roman"/>
              </a:rPr>
              <a:t>is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90" dirty="0">
                <a:latin typeface="Times New Roman"/>
                <a:cs typeface="Times New Roman"/>
              </a:rPr>
              <a:t>syntactically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correct,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114" dirty="0">
                <a:latin typeface="Times New Roman"/>
                <a:cs typeface="Times New Roman"/>
              </a:rPr>
              <a:t>but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65" dirty="0">
                <a:latin typeface="Times New Roman"/>
                <a:cs typeface="Times New Roman"/>
              </a:rPr>
              <a:t>it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th</a:t>
            </a:r>
            <a:r>
              <a:rPr sz="3600" spc="-75" dirty="0">
                <a:latin typeface="Times New Roman"/>
                <a:cs typeface="Times New Roman"/>
              </a:rPr>
              <a:t>r</a:t>
            </a:r>
            <a:r>
              <a:rPr sz="3600" spc="-270" dirty="0">
                <a:latin typeface="Times New Roman"/>
                <a:cs typeface="Times New Roman"/>
              </a:rPr>
              <a:t>o</a:t>
            </a:r>
            <a:r>
              <a:rPr sz="3600" spc="-240" dirty="0">
                <a:latin typeface="Times New Roman"/>
                <a:cs typeface="Times New Roman"/>
              </a:rPr>
              <a:t>ws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60" dirty="0">
                <a:latin typeface="Times New Roman"/>
                <a:cs typeface="Times New Roman"/>
              </a:rPr>
              <a:t>t</a:t>
            </a:r>
            <a:r>
              <a:rPr sz="3600" spc="-185" dirty="0">
                <a:latin typeface="Times New Roman"/>
                <a:cs typeface="Times New Roman"/>
              </a:rPr>
              <a:t>he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e</a:t>
            </a:r>
            <a:r>
              <a:rPr sz="3600" spc="15" dirty="0">
                <a:latin typeface="Times New Roman"/>
                <a:cs typeface="Times New Roman"/>
              </a:rPr>
              <a:t>r</a:t>
            </a:r>
            <a:r>
              <a:rPr sz="3600" spc="-5" dirty="0">
                <a:latin typeface="Times New Roman"/>
                <a:cs typeface="Times New Roman"/>
              </a:rPr>
              <a:t>r</a:t>
            </a:r>
            <a:r>
              <a:rPr sz="3600" spc="-75" dirty="0">
                <a:latin typeface="Times New Roman"/>
                <a:cs typeface="Times New Roman"/>
              </a:rPr>
              <a:t>o</a:t>
            </a:r>
            <a:r>
              <a:rPr sz="3600" spc="-45" dirty="0">
                <a:latin typeface="Times New Roman"/>
                <a:cs typeface="Times New Roman"/>
              </a:rPr>
              <a:t>r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200" dirty="0">
                <a:latin typeface="Times New Roman"/>
                <a:cs typeface="Times New Roman"/>
              </a:rPr>
              <a:t>because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254" dirty="0">
                <a:latin typeface="Times New Roman"/>
                <a:cs typeface="Times New Roman"/>
              </a:rPr>
              <a:t>o</a:t>
            </a:r>
            <a:r>
              <a:rPr sz="3600" spc="-170" dirty="0">
                <a:latin typeface="Times New Roman"/>
                <a:cs typeface="Times New Roman"/>
              </a:rPr>
              <a:t>f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204" dirty="0">
                <a:latin typeface="Times New Roman"/>
                <a:cs typeface="Times New Roman"/>
              </a:rPr>
              <a:t>unusua</a:t>
            </a:r>
            <a:r>
              <a:rPr sz="3600" spc="-120" dirty="0">
                <a:latin typeface="Times New Roman"/>
                <a:cs typeface="Times New Roman"/>
              </a:rPr>
              <a:t>l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65" dirty="0">
                <a:latin typeface="Times New Roman"/>
                <a:cs typeface="Times New Roman"/>
              </a:rPr>
              <a:t>input.  </a:t>
            </a:r>
            <a:r>
              <a:rPr sz="3600" spc="-245" dirty="0">
                <a:latin typeface="Times New Roman"/>
                <a:cs typeface="Times New Roman"/>
              </a:rPr>
              <a:t>Th</a:t>
            </a:r>
            <a:r>
              <a:rPr sz="3600" spc="-229" dirty="0">
                <a:latin typeface="Times New Roman"/>
                <a:cs typeface="Times New Roman"/>
              </a:rPr>
              <a:t>a</a:t>
            </a:r>
            <a:r>
              <a:rPr sz="3600" spc="50" dirty="0">
                <a:latin typeface="Times New Roman"/>
                <a:cs typeface="Times New Roman"/>
              </a:rPr>
              <a:t>t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75" dirty="0">
                <a:latin typeface="Times New Roman"/>
                <a:cs typeface="Times New Roman"/>
              </a:rPr>
              <a:t>kind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254" dirty="0">
                <a:latin typeface="Times New Roman"/>
                <a:cs typeface="Times New Roman"/>
              </a:rPr>
              <a:t>o</a:t>
            </a:r>
            <a:r>
              <a:rPr sz="3600" spc="-170" dirty="0">
                <a:latin typeface="Times New Roman"/>
                <a:cs typeface="Times New Roman"/>
              </a:rPr>
              <a:t>f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p</a:t>
            </a:r>
            <a:r>
              <a:rPr sz="3600" spc="-80" dirty="0">
                <a:latin typeface="Times New Roman"/>
                <a:cs typeface="Times New Roman"/>
              </a:rPr>
              <a:t>r</a:t>
            </a:r>
            <a:r>
              <a:rPr sz="3600" spc="-225" dirty="0">
                <a:latin typeface="Times New Roman"/>
                <a:cs typeface="Times New Roman"/>
              </a:rPr>
              <a:t>o</a:t>
            </a:r>
            <a:r>
              <a:rPr sz="3600" spc="-165" dirty="0">
                <a:latin typeface="Times New Roman"/>
                <a:cs typeface="Times New Roman"/>
              </a:rPr>
              <a:t>g</a:t>
            </a:r>
            <a:r>
              <a:rPr sz="3600" spc="-195" dirty="0">
                <a:latin typeface="Times New Roman"/>
                <a:cs typeface="Times New Roman"/>
              </a:rPr>
              <a:t>ramm</a:t>
            </a:r>
            <a:r>
              <a:rPr sz="3600" spc="-85" dirty="0">
                <a:latin typeface="Times New Roman"/>
                <a:cs typeface="Times New Roman"/>
              </a:rPr>
              <a:t>i</a:t>
            </a:r>
            <a:r>
              <a:rPr sz="3600" spc="-229" dirty="0">
                <a:latin typeface="Times New Roman"/>
                <a:cs typeface="Times New Roman"/>
              </a:rPr>
              <a:t>n</a:t>
            </a:r>
            <a:r>
              <a:rPr sz="3600" spc="-225" dirty="0">
                <a:latin typeface="Times New Roman"/>
                <a:cs typeface="Times New Roman"/>
              </a:rPr>
              <a:t>g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215" dirty="0">
                <a:latin typeface="Times New Roman"/>
                <a:cs typeface="Times New Roman"/>
              </a:rPr>
              <a:t>m</a:t>
            </a:r>
            <a:r>
              <a:rPr sz="3600" spc="-409" dirty="0">
                <a:latin typeface="Times New Roman"/>
                <a:cs typeface="Times New Roman"/>
              </a:rPr>
              <a:t>a</a:t>
            </a:r>
            <a:r>
              <a:rPr sz="3600" spc="-300" dirty="0">
                <a:latin typeface="Times New Roman"/>
                <a:cs typeface="Times New Roman"/>
              </a:rPr>
              <a:t>y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70" dirty="0">
                <a:latin typeface="Times New Roman"/>
                <a:cs typeface="Times New Roman"/>
              </a:rPr>
              <a:t>n</a:t>
            </a:r>
            <a:r>
              <a:rPr sz="3600" spc="-70" dirty="0">
                <a:latin typeface="Times New Roman"/>
                <a:cs typeface="Times New Roman"/>
              </a:rPr>
              <a:t>o</a:t>
            </a:r>
            <a:r>
              <a:rPr sz="3600" spc="-40" dirty="0">
                <a:latin typeface="Times New Roman"/>
                <a:cs typeface="Times New Roman"/>
              </a:rPr>
              <a:t>t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65" dirty="0">
                <a:latin typeface="Times New Roman"/>
                <a:cs typeface="Times New Roman"/>
              </a:rPr>
              <a:t>be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50" dirty="0">
                <a:latin typeface="Times New Roman"/>
                <a:cs typeface="Times New Roman"/>
              </a:rPr>
              <a:t>sui</a:t>
            </a:r>
            <a:r>
              <a:rPr sz="3600" spc="-100" dirty="0">
                <a:latin typeface="Times New Roman"/>
                <a:cs typeface="Times New Roman"/>
              </a:rPr>
              <a:t>t</a:t>
            </a:r>
            <a:r>
              <a:rPr sz="3600" spc="-229" dirty="0">
                <a:latin typeface="Times New Roman"/>
                <a:cs typeface="Times New Roman"/>
              </a:rPr>
              <a:t>a</a:t>
            </a:r>
            <a:r>
              <a:rPr sz="3600" spc="-310" dirty="0">
                <a:latin typeface="Times New Roman"/>
                <a:cs typeface="Times New Roman"/>
              </a:rPr>
              <a:t>b</a:t>
            </a:r>
            <a:r>
              <a:rPr sz="3600" spc="-120" dirty="0">
                <a:latin typeface="Times New Roman"/>
                <a:cs typeface="Times New Roman"/>
              </a:rPr>
              <a:t>le  </a:t>
            </a:r>
            <a:r>
              <a:rPr sz="3600" spc="-75" dirty="0">
                <a:latin typeface="Times New Roman"/>
                <a:cs typeface="Times New Roman"/>
              </a:rPr>
              <a:t>o</a:t>
            </a:r>
            <a:r>
              <a:rPr sz="3600" spc="-45" dirty="0">
                <a:latin typeface="Times New Roman"/>
                <a:cs typeface="Times New Roman"/>
              </a:rPr>
              <a:t>r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</a:t>
            </a:r>
            <a:r>
              <a:rPr sz="3600" spc="-165" dirty="0">
                <a:latin typeface="Times New Roman"/>
                <a:cs typeface="Times New Roman"/>
              </a:rPr>
              <a:t>ecommended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125" dirty="0">
                <a:latin typeface="Times New Roman"/>
                <a:cs typeface="Times New Roman"/>
              </a:rPr>
              <a:t>for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05" dirty="0">
                <a:latin typeface="Times New Roman"/>
                <a:cs typeface="Times New Roman"/>
              </a:rPr>
              <a:t>the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70" dirty="0">
                <a:latin typeface="Times New Roman"/>
                <a:cs typeface="Times New Roman"/>
              </a:rPr>
              <a:t>p</a:t>
            </a:r>
            <a:r>
              <a:rPr sz="3600" spc="-85" dirty="0">
                <a:latin typeface="Times New Roman"/>
                <a:cs typeface="Times New Roman"/>
              </a:rPr>
              <a:t>r</a:t>
            </a:r>
            <a:r>
              <a:rPr sz="3600" spc="-155" dirty="0">
                <a:latin typeface="Times New Roman"/>
                <a:cs typeface="Times New Roman"/>
              </a:rPr>
              <a:t>ojects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200" dirty="0">
                <a:latin typeface="Times New Roman"/>
                <a:cs typeface="Times New Roman"/>
              </a:rPr>
              <a:t>because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Times New Roman"/>
                <a:cs typeface="Times New Roman"/>
              </a:rPr>
              <a:t>t</a:t>
            </a:r>
            <a:r>
              <a:rPr sz="3600" spc="-165" dirty="0">
                <a:latin typeface="Times New Roman"/>
                <a:cs typeface="Times New Roman"/>
              </a:rPr>
              <a:t>hese  </a:t>
            </a:r>
            <a:r>
              <a:rPr sz="3600" spc="-135" dirty="0">
                <a:latin typeface="Times New Roman"/>
                <a:cs typeface="Times New Roman"/>
              </a:rPr>
              <a:t>projects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Times New Roman"/>
                <a:cs typeface="Times New Roman"/>
              </a:rPr>
              <a:t>are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20" dirty="0">
                <a:latin typeface="Times New Roman"/>
                <a:cs typeface="Times New Roman"/>
              </a:rPr>
              <a:t>required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85" dirty="0">
                <a:latin typeface="Times New Roman"/>
                <a:cs typeface="Times New Roman"/>
              </a:rPr>
              <a:t>uninterrupted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114" dirty="0">
                <a:latin typeface="Times New Roman"/>
                <a:cs typeface="Times New Roman"/>
              </a:rPr>
              <a:t>execution. 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245" dirty="0">
                <a:latin typeface="Times New Roman"/>
                <a:cs typeface="Times New Roman"/>
              </a:rPr>
              <a:t>Th</a:t>
            </a:r>
            <a:r>
              <a:rPr sz="3600" spc="-229" dirty="0">
                <a:latin typeface="Times New Roman"/>
                <a:cs typeface="Times New Roman"/>
              </a:rPr>
              <a:t>a</a:t>
            </a:r>
            <a:r>
              <a:rPr sz="3600" spc="-75" dirty="0">
                <a:latin typeface="Times New Roman"/>
                <a:cs typeface="Times New Roman"/>
              </a:rPr>
              <a:t>t's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250" dirty="0">
                <a:latin typeface="Times New Roman"/>
                <a:cs typeface="Times New Roman"/>
              </a:rPr>
              <a:t>w</a:t>
            </a:r>
            <a:r>
              <a:rPr sz="3600" spc="-254" dirty="0">
                <a:latin typeface="Times New Roman"/>
                <a:cs typeface="Times New Roman"/>
              </a:rPr>
              <a:t>h</a:t>
            </a:r>
            <a:r>
              <a:rPr sz="3600" spc="-300" dirty="0">
                <a:latin typeface="Times New Roman"/>
                <a:cs typeface="Times New Roman"/>
              </a:rPr>
              <a:t>y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210" dirty="0">
                <a:latin typeface="Times New Roman"/>
                <a:cs typeface="Times New Roman"/>
              </a:rPr>
              <a:t>a</a:t>
            </a:r>
            <a:r>
              <a:rPr sz="3600" spc="-229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55" dirty="0">
                <a:latin typeface="Times New Roman"/>
                <a:cs typeface="Times New Roman"/>
              </a:rPr>
              <a:t>exce</a:t>
            </a:r>
            <a:r>
              <a:rPr sz="3600" spc="-185" dirty="0">
                <a:latin typeface="Times New Roman"/>
                <a:cs typeface="Times New Roman"/>
              </a:rPr>
              <a:t>p</a:t>
            </a:r>
            <a:r>
              <a:rPr sz="3600" spc="-100" dirty="0">
                <a:latin typeface="Times New Roman"/>
                <a:cs typeface="Times New Roman"/>
              </a:rPr>
              <a:t>tio</a:t>
            </a:r>
            <a:r>
              <a:rPr sz="3600" spc="-155" dirty="0">
                <a:latin typeface="Times New Roman"/>
                <a:cs typeface="Times New Roman"/>
              </a:rPr>
              <a:t>n</a:t>
            </a:r>
            <a:r>
              <a:rPr sz="3600" spc="-75" dirty="0">
                <a:latin typeface="Times New Roman"/>
                <a:cs typeface="Times New Roman"/>
              </a:rPr>
              <a:t>-</a:t>
            </a:r>
            <a:r>
              <a:rPr sz="3600" spc="-200" dirty="0">
                <a:latin typeface="Times New Roman"/>
                <a:cs typeface="Times New Roman"/>
              </a:rPr>
              <a:t>handling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45" dirty="0">
                <a:latin typeface="Times New Roman"/>
                <a:cs typeface="Times New Roman"/>
              </a:rPr>
              <a:t>pl</a:t>
            </a:r>
            <a:r>
              <a:rPr sz="3600" spc="-415" dirty="0">
                <a:latin typeface="Times New Roman"/>
                <a:cs typeface="Times New Roman"/>
              </a:rPr>
              <a:t>a</a:t>
            </a:r>
            <a:r>
              <a:rPr sz="3600" spc="-290" dirty="0">
                <a:latin typeface="Times New Roman"/>
                <a:cs typeface="Times New Roman"/>
              </a:rPr>
              <a:t>ys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75" dirty="0">
                <a:latin typeface="Times New Roman"/>
                <a:cs typeface="Times New Roman"/>
              </a:rPr>
              <a:t>an  </a:t>
            </a:r>
            <a:r>
              <a:rPr sz="3600" spc="-165" dirty="0">
                <a:latin typeface="Times New Roman"/>
                <a:cs typeface="Times New Roman"/>
              </a:rPr>
              <a:t>essent</a:t>
            </a:r>
            <a:r>
              <a:rPr sz="3600" spc="-105" dirty="0">
                <a:latin typeface="Times New Roman"/>
                <a:cs typeface="Times New Roman"/>
              </a:rPr>
              <a:t>i</a:t>
            </a:r>
            <a:r>
              <a:rPr sz="3600" spc="-265" dirty="0">
                <a:latin typeface="Times New Roman"/>
                <a:cs typeface="Times New Roman"/>
              </a:rPr>
              <a:t>a</a:t>
            </a:r>
            <a:r>
              <a:rPr sz="3600" spc="-165" dirty="0">
                <a:latin typeface="Times New Roman"/>
                <a:cs typeface="Times New Roman"/>
              </a:rPr>
              <a:t>l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</a:t>
            </a:r>
            <a:r>
              <a:rPr sz="3600" spc="-140" dirty="0">
                <a:latin typeface="Times New Roman"/>
                <a:cs typeface="Times New Roman"/>
              </a:rPr>
              <a:t>ol</a:t>
            </a:r>
            <a:r>
              <a:rPr sz="3600" spc="-155" dirty="0">
                <a:latin typeface="Times New Roman"/>
                <a:cs typeface="Times New Roman"/>
              </a:rPr>
              <a:t>e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65" dirty="0">
                <a:latin typeface="Times New Roman"/>
                <a:cs typeface="Times New Roman"/>
              </a:rPr>
              <a:t>in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200" dirty="0">
                <a:latin typeface="Times New Roman"/>
                <a:cs typeface="Times New Roman"/>
              </a:rPr>
              <a:t>handling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145" dirty="0">
                <a:latin typeface="Times New Roman"/>
                <a:cs typeface="Times New Roman"/>
              </a:rPr>
              <a:t>these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30" dirty="0">
                <a:latin typeface="Times New Roman"/>
                <a:cs typeface="Times New Roman"/>
              </a:rPr>
              <a:t>unexpected  </a:t>
            </a:r>
            <a:r>
              <a:rPr sz="3600" spc="-155" dirty="0">
                <a:latin typeface="Times New Roman"/>
                <a:cs typeface="Times New Roman"/>
              </a:rPr>
              <a:t>exception</a:t>
            </a:r>
            <a:r>
              <a:rPr sz="3600" spc="-215" dirty="0">
                <a:latin typeface="Times New Roman"/>
                <a:cs typeface="Times New Roman"/>
              </a:rPr>
              <a:t>s</a:t>
            </a:r>
            <a:r>
              <a:rPr sz="3600" spc="380" dirty="0">
                <a:latin typeface="Times New Roman"/>
                <a:cs typeface="Times New Roman"/>
              </a:rPr>
              <a:t>.</a:t>
            </a:r>
            <a:r>
              <a:rPr sz="3600" spc="-500" dirty="0">
                <a:latin typeface="Times New Roman"/>
                <a:cs typeface="Times New Roman"/>
              </a:rPr>
              <a:t>W</a:t>
            </a:r>
            <a:r>
              <a:rPr sz="3600" spc="-140" dirty="0">
                <a:latin typeface="Times New Roman"/>
                <a:cs typeface="Times New Roman"/>
              </a:rPr>
              <a:t>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220" dirty="0">
                <a:latin typeface="Times New Roman"/>
                <a:cs typeface="Times New Roman"/>
              </a:rPr>
              <a:t>can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85" dirty="0">
                <a:latin typeface="Times New Roman"/>
                <a:cs typeface="Times New Roman"/>
              </a:rPr>
              <a:t>handle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Times New Roman"/>
                <a:cs typeface="Times New Roman"/>
              </a:rPr>
              <a:t>t</a:t>
            </a:r>
            <a:r>
              <a:rPr sz="3600" spc="-195" dirty="0">
                <a:latin typeface="Times New Roman"/>
                <a:cs typeface="Times New Roman"/>
              </a:rPr>
              <a:t>hese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50" dirty="0">
                <a:latin typeface="Times New Roman"/>
                <a:cs typeface="Times New Roman"/>
              </a:rPr>
              <a:t>exceptions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135" dirty="0">
                <a:latin typeface="Times New Roman"/>
                <a:cs typeface="Times New Roman"/>
              </a:rPr>
              <a:t>in  </a:t>
            </a:r>
            <a:r>
              <a:rPr sz="3600" spc="-105" dirty="0">
                <a:latin typeface="Times New Roman"/>
                <a:cs typeface="Times New Roman"/>
              </a:rPr>
              <a:t>the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75" dirty="0">
                <a:latin typeface="Times New Roman"/>
                <a:cs typeface="Times New Roman"/>
              </a:rPr>
              <a:t>foll</a:t>
            </a:r>
            <a:r>
              <a:rPr sz="3600" spc="-280" dirty="0">
                <a:latin typeface="Times New Roman"/>
                <a:cs typeface="Times New Roman"/>
              </a:rPr>
              <a:t>o</a:t>
            </a:r>
            <a:r>
              <a:rPr sz="3600" spc="-204" dirty="0">
                <a:latin typeface="Times New Roman"/>
                <a:cs typeface="Times New Roman"/>
              </a:rPr>
              <a:t>wing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240" dirty="0">
                <a:latin typeface="Times New Roman"/>
                <a:cs typeface="Times New Roman"/>
              </a:rPr>
              <a:t>w</a:t>
            </a:r>
            <a:r>
              <a:rPr sz="3600" spc="-415" dirty="0">
                <a:latin typeface="Times New Roman"/>
                <a:cs typeface="Times New Roman"/>
              </a:rPr>
              <a:t>a</a:t>
            </a:r>
            <a:r>
              <a:rPr sz="3600" spc="-665" dirty="0">
                <a:latin typeface="Times New Roman"/>
                <a:cs typeface="Times New Roman"/>
              </a:rPr>
              <a:t>y</a:t>
            </a:r>
            <a:r>
              <a:rPr sz="3600" spc="15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082" y="202819"/>
            <a:ext cx="3719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Exception</a:t>
            </a:r>
            <a:r>
              <a:rPr sz="3600" spc="-50" dirty="0"/>
              <a:t> </a:t>
            </a:r>
            <a:r>
              <a:rPr sz="3600" spc="-30" dirty="0"/>
              <a:t>Handling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901039"/>
            <a:ext cx="7778750" cy="25558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65" dirty="0">
                <a:latin typeface="Times New Roman"/>
                <a:cs typeface="Times New Roman"/>
              </a:rPr>
              <a:t>The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45" dirty="0" smtClean="0">
                <a:latin typeface="Times New Roman"/>
                <a:cs typeface="Times New Roman"/>
              </a:rPr>
              <a:t>try-ex</a:t>
            </a:r>
            <a:r>
              <a:rPr lang="en-US" sz="2600" b="1" spc="45" dirty="0" smtClean="0">
                <a:latin typeface="Times New Roman"/>
                <a:cs typeface="Times New Roman"/>
              </a:rPr>
              <a:t>ce</a:t>
            </a:r>
            <a:r>
              <a:rPr sz="2600" b="1" spc="45" dirty="0" smtClean="0">
                <a:latin typeface="Times New Roman"/>
                <a:cs typeface="Times New Roman"/>
              </a:rPr>
              <a:t>pt</a:t>
            </a:r>
            <a:r>
              <a:rPr sz="2600" b="1" spc="-90" dirty="0" smtClean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statement: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</a:t>
            </a:r>
            <a:r>
              <a:rPr sz="2600" spc="-145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g</a:t>
            </a:r>
            <a:r>
              <a:rPr sz="2600" spc="-90" dirty="0">
                <a:latin typeface="Times New Roman"/>
                <a:cs typeface="Times New Roman"/>
              </a:rPr>
              <a:t>ra</a:t>
            </a:r>
            <a:r>
              <a:rPr sz="2600" spc="-165" dirty="0">
                <a:latin typeface="Times New Roman"/>
                <a:cs typeface="Times New Roman"/>
              </a:rPr>
              <a:t>m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70" dirty="0">
                <a:latin typeface="Times New Roman"/>
                <a:cs typeface="Times New Roman"/>
              </a:rPr>
              <a:t>ain</a:t>
            </a:r>
            <a:r>
              <a:rPr sz="2600" spc="-155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suspi</a:t>
            </a:r>
            <a:r>
              <a:rPr sz="2600" spc="-175" dirty="0">
                <a:latin typeface="Times New Roman"/>
                <a:cs typeface="Times New Roman"/>
              </a:rPr>
              <a:t>c</a:t>
            </a:r>
            <a:r>
              <a:rPr sz="2600" spc="-135" dirty="0">
                <a:latin typeface="Times New Roman"/>
                <a:cs typeface="Times New Roman"/>
              </a:rPr>
              <a:t>ious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ma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th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80" dirty="0">
                <a:latin typeface="Times New Roman"/>
                <a:cs typeface="Times New Roman"/>
              </a:rPr>
              <a:t>w 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5" dirty="0">
                <a:latin typeface="Times New Roman"/>
                <a:cs typeface="Times New Roman"/>
              </a:rPr>
              <a:t>ex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m</a:t>
            </a:r>
            <a:r>
              <a:rPr sz="2600" spc="-90" dirty="0">
                <a:latin typeface="Times New Roman"/>
                <a:cs typeface="Times New Roman"/>
              </a:rPr>
              <a:t>ust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pl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ce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b="1" spc="-35" dirty="0">
                <a:latin typeface="Times New Roman"/>
                <a:cs typeface="Times New Roman"/>
              </a:rPr>
              <a:t>t</a:t>
            </a:r>
            <a:r>
              <a:rPr sz="2600" b="1" spc="5" dirty="0">
                <a:latin typeface="Times New Roman"/>
                <a:cs typeface="Times New Roman"/>
              </a:rPr>
              <a:t>r</a:t>
            </a:r>
            <a:r>
              <a:rPr sz="2600" b="1" dirty="0">
                <a:latin typeface="Times New Roman"/>
                <a:cs typeface="Times New Roman"/>
              </a:rPr>
              <a:t>y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20" dirty="0">
                <a:latin typeface="Times New Roman"/>
                <a:cs typeface="Times New Roman"/>
              </a:rPr>
              <a:t>lo</a:t>
            </a:r>
            <a:r>
              <a:rPr sz="2600" spc="-100" dirty="0">
                <a:latin typeface="Times New Roman"/>
                <a:cs typeface="Times New Roman"/>
              </a:rPr>
              <a:t>c</a:t>
            </a:r>
            <a:r>
              <a:rPr sz="2600" spc="-25" dirty="0">
                <a:latin typeface="Times New Roman"/>
                <a:cs typeface="Times New Roman"/>
              </a:rPr>
              <a:t>k.</a:t>
            </a:r>
            <a:endParaRPr sz="2600" dirty="0">
              <a:latin typeface="Times New Roman"/>
              <a:cs typeface="Times New Roman"/>
            </a:endParaRPr>
          </a:p>
          <a:p>
            <a:pPr marL="286385" marR="100965">
              <a:lnSpc>
                <a:spcPct val="100000"/>
              </a:lnSpc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try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block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must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followed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b="1" spc="65" dirty="0">
                <a:latin typeface="Times New Roman"/>
                <a:cs typeface="Times New Roman"/>
              </a:rPr>
              <a:t>except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statement, 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wh</a:t>
            </a:r>
            <a:r>
              <a:rPr sz="2600" spc="-75" dirty="0">
                <a:latin typeface="Times New Roman"/>
                <a:cs typeface="Times New Roman"/>
              </a:rPr>
              <a:t>i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70" dirty="0">
                <a:latin typeface="Times New Roman"/>
                <a:cs typeface="Times New Roman"/>
              </a:rPr>
              <a:t>ain</a:t>
            </a:r>
            <a:r>
              <a:rPr sz="2600" spc="-155" dirty="0">
                <a:latin typeface="Times New Roman"/>
                <a:cs typeface="Times New Roman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20" dirty="0">
                <a:latin typeface="Times New Roman"/>
                <a:cs typeface="Times New Roman"/>
              </a:rPr>
              <a:t>lo</a:t>
            </a:r>
            <a:r>
              <a:rPr sz="2600" spc="-10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55" dirty="0">
                <a:latin typeface="Times New Roman"/>
                <a:cs typeface="Times New Roman"/>
              </a:rPr>
              <a:t>x</a:t>
            </a:r>
            <a:r>
              <a:rPr sz="2600" spc="-114" dirty="0">
                <a:latin typeface="Times New Roman"/>
                <a:cs typeface="Times New Roman"/>
              </a:rPr>
              <a:t>ec</a:t>
            </a:r>
            <a:r>
              <a:rPr sz="2600" spc="-145" dirty="0">
                <a:latin typeface="Times New Roman"/>
                <a:cs typeface="Times New Roman"/>
              </a:rPr>
              <a:t>u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is  </a:t>
            </a:r>
            <a:r>
              <a:rPr sz="2600" spc="-140" dirty="0">
                <a:latin typeface="Times New Roman"/>
                <a:cs typeface="Times New Roman"/>
              </a:rPr>
              <a:t>some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ex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ep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-114" dirty="0">
                <a:latin typeface="Times New Roman"/>
                <a:cs typeface="Times New Roman"/>
              </a:rPr>
              <a:t>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20" dirty="0">
                <a:latin typeface="Times New Roman"/>
                <a:cs typeface="Times New Roman"/>
              </a:rPr>
              <a:t>lo</a:t>
            </a:r>
            <a:r>
              <a:rPr sz="2600" spc="-100" dirty="0">
                <a:latin typeface="Times New Roman"/>
                <a:cs typeface="Times New Roman"/>
              </a:rPr>
              <a:t>c</a:t>
            </a:r>
            <a:r>
              <a:rPr sz="2600" spc="-25" dirty="0">
                <a:latin typeface="Times New Roman"/>
                <a:cs typeface="Times New Roman"/>
              </a:rPr>
              <a:t>k.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3733800"/>
            <a:ext cx="5540407" cy="2721934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8218"/>
            <a:ext cx="4162425" cy="569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06370">
              <a:lnSpc>
                <a:spcPct val="119300"/>
              </a:lnSpc>
              <a:spcBef>
                <a:spcPts val="100"/>
              </a:spcBef>
            </a:pPr>
            <a:r>
              <a:rPr sz="2600" b="1" spc="-85" dirty="0">
                <a:latin typeface="Times New Roman"/>
                <a:cs typeface="Times New Roman"/>
              </a:rPr>
              <a:t>Examp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1  </a:t>
            </a:r>
            <a:r>
              <a:rPr sz="2600" b="1" dirty="0">
                <a:latin typeface="Times New Roman"/>
                <a:cs typeface="Times New Roman"/>
              </a:rPr>
              <a:t>try</a:t>
            </a:r>
            <a:r>
              <a:rPr sz="260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600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(inp</a:t>
            </a:r>
            <a:r>
              <a:rPr sz="2600" spc="-135" dirty="0">
                <a:latin typeface="Times New Roman"/>
                <a:cs typeface="Times New Roman"/>
              </a:rPr>
              <a:t>u</a:t>
            </a:r>
            <a:r>
              <a:rPr sz="2600" spc="-55" dirty="0">
                <a:latin typeface="Times New Roman"/>
                <a:cs typeface="Times New Roman"/>
              </a:rPr>
              <a:t>t("Enter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a:"))</a:t>
            </a:r>
            <a:endParaRPr sz="2600">
              <a:latin typeface="Times New Roman"/>
              <a:cs typeface="Times New Roman"/>
            </a:endParaRPr>
          </a:p>
          <a:p>
            <a:pPr marL="311150" marR="708025">
              <a:lnSpc>
                <a:spcPts val="3720"/>
              </a:lnSpc>
              <a:spcBef>
                <a:spcPts val="225"/>
              </a:spcBef>
            </a:pP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(inp</a:t>
            </a:r>
            <a:r>
              <a:rPr sz="2600" spc="-135" dirty="0">
                <a:latin typeface="Times New Roman"/>
                <a:cs typeface="Times New Roman"/>
              </a:rPr>
              <a:t>u</a:t>
            </a:r>
            <a:r>
              <a:rPr sz="2600" spc="-55" dirty="0">
                <a:latin typeface="Times New Roman"/>
                <a:cs typeface="Times New Roman"/>
              </a:rPr>
              <a:t>t("Enter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b:")) 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a/b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b="1" spc="60" dirty="0">
                <a:latin typeface="Times New Roman"/>
                <a:cs typeface="Times New Roman"/>
              </a:rPr>
              <a:t>except</a:t>
            </a:r>
            <a:r>
              <a:rPr sz="2600" spc="6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600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5" dirty="0">
                <a:latin typeface="Times New Roman"/>
                <a:cs typeface="Times New Roman"/>
              </a:rPr>
              <a:t>int</a:t>
            </a:r>
            <a:r>
              <a:rPr sz="2600" spc="-50" dirty="0">
                <a:latin typeface="Times New Roman"/>
                <a:cs typeface="Times New Roman"/>
              </a:rPr>
              <a:t>("</a:t>
            </a:r>
            <a:r>
              <a:rPr sz="2600" spc="-80" dirty="0">
                <a:latin typeface="Times New Roman"/>
                <a:cs typeface="Times New Roman"/>
              </a:rPr>
              <a:t>C</a:t>
            </a:r>
            <a:r>
              <a:rPr sz="2600" spc="-135" dirty="0">
                <a:latin typeface="Times New Roman"/>
                <a:cs typeface="Times New Roman"/>
              </a:rPr>
              <a:t>an</a:t>
            </a:r>
            <a:r>
              <a:rPr sz="2600" spc="-60" dirty="0">
                <a:latin typeface="Times New Roman"/>
                <a:cs typeface="Times New Roman"/>
              </a:rPr>
              <a:t>'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divide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ze</a:t>
            </a:r>
            <a:r>
              <a:rPr sz="2600" spc="-100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o")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 marR="2884170">
              <a:lnSpc>
                <a:spcPct val="119200"/>
              </a:lnSpc>
            </a:pPr>
            <a:r>
              <a:rPr sz="2600" spc="-80" dirty="0">
                <a:latin typeface="Times New Roman"/>
                <a:cs typeface="Times New Roman"/>
              </a:rPr>
              <a:t>Enter </a:t>
            </a:r>
            <a:r>
              <a:rPr sz="2600" spc="-90" dirty="0">
                <a:latin typeface="Times New Roman"/>
                <a:cs typeface="Times New Roman"/>
              </a:rPr>
              <a:t>a:</a:t>
            </a:r>
            <a:r>
              <a:rPr sz="2600" spc="-130" dirty="0">
                <a:latin typeface="Times New Roman"/>
                <a:cs typeface="Times New Roman"/>
              </a:rPr>
              <a:t>1</a:t>
            </a:r>
            <a:r>
              <a:rPr sz="2600" spc="-75" dirty="0">
                <a:latin typeface="Times New Roman"/>
                <a:cs typeface="Times New Roman"/>
              </a:rPr>
              <a:t>0  </a:t>
            </a:r>
            <a:r>
              <a:rPr sz="2600" spc="-135" dirty="0">
                <a:latin typeface="Times New Roman"/>
                <a:cs typeface="Times New Roman"/>
              </a:rPr>
              <a:t>En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</a:t>
            </a:r>
            <a:r>
              <a:rPr sz="2600" spc="-45" dirty="0">
                <a:latin typeface="Times New Roman"/>
                <a:cs typeface="Times New Roman"/>
              </a:rPr>
              <a:t>:</a:t>
            </a:r>
            <a:r>
              <a:rPr sz="2600" spc="-1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95" dirty="0">
                <a:latin typeface="Times New Roman"/>
                <a:cs typeface="Times New Roman"/>
              </a:rPr>
              <a:t>Can'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divide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ze</a:t>
            </a:r>
            <a:r>
              <a:rPr sz="2600" spc="-10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10154"/>
            <a:ext cx="7578090" cy="54832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b="1" spc="5" dirty="0">
                <a:latin typeface="Times New Roman"/>
                <a:cs typeface="Times New Roman"/>
              </a:rPr>
              <a:t>Dictionary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Length</a:t>
            </a:r>
            <a:endParaRPr sz="2800">
              <a:latin typeface="Times New Roman"/>
              <a:cs typeface="Times New Roman"/>
            </a:endParaRPr>
          </a:p>
          <a:p>
            <a:pPr marL="286385" marR="73850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31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determine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how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many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items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dictionary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has,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use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len()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function: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960"/>
              </a:lnSpc>
              <a:spcBef>
                <a:spcPts val="234"/>
              </a:spcBef>
            </a:pPr>
            <a:r>
              <a:rPr sz="2800" b="1" spc="-70" dirty="0">
                <a:latin typeface="Times New Roman"/>
                <a:cs typeface="Times New Roman"/>
              </a:rPr>
              <a:t>Example: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Print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number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items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dictionary. 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dict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=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{"brand":</a:t>
            </a:r>
            <a:r>
              <a:rPr sz="2800" spc="-60" dirty="0">
                <a:latin typeface="Times New Roman"/>
                <a:cs typeface="Times New Roman"/>
              </a:rPr>
              <a:t>"</a:t>
            </a:r>
            <a:r>
              <a:rPr sz="2800" spc="-365" dirty="0">
                <a:latin typeface="Times New Roman"/>
                <a:cs typeface="Times New Roman"/>
              </a:rPr>
              <a:t>F</a:t>
            </a:r>
            <a:r>
              <a:rPr sz="2800" spc="-35" dirty="0">
                <a:latin typeface="Times New Roman"/>
                <a:cs typeface="Times New Roman"/>
              </a:rPr>
              <a:t>ord","</a:t>
            </a:r>
            <a:r>
              <a:rPr sz="2800" spc="-60" dirty="0">
                <a:latin typeface="Times New Roman"/>
                <a:cs typeface="Times New Roman"/>
              </a:rPr>
              <a:t>m</a:t>
            </a:r>
            <a:r>
              <a:rPr sz="2800" spc="-125" dirty="0">
                <a:latin typeface="Times New Roman"/>
                <a:cs typeface="Times New Roman"/>
              </a:rPr>
              <a:t>od</a:t>
            </a:r>
            <a:r>
              <a:rPr sz="2800" spc="-105" dirty="0">
                <a:latin typeface="Times New Roman"/>
                <a:cs typeface="Times New Roman"/>
              </a:rPr>
              <a:t>el</a:t>
            </a:r>
            <a:r>
              <a:rPr sz="2800" spc="5" dirty="0">
                <a:latin typeface="Times New Roman"/>
                <a:cs typeface="Times New Roman"/>
              </a:rPr>
              <a:t>":"</a:t>
            </a:r>
            <a:r>
              <a:rPr sz="2800" spc="-295" dirty="0">
                <a:latin typeface="Times New Roman"/>
                <a:cs typeface="Times New Roman"/>
              </a:rPr>
              <a:t>M</a:t>
            </a:r>
            <a:r>
              <a:rPr sz="2800" spc="-160" dirty="0">
                <a:latin typeface="Times New Roman"/>
                <a:cs typeface="Times New Roman"/>
              </a:rPr>
              <a:t>u</a:t>
            </a:r>
            <a:r>
              <a:rPr sz="2800" spc="-120" dirty="0">
                <a:latin typeface="Times New Roman"/>
                <a:cs typeface="Times New Roman"/>
              </a:rPr>
              <a:t>sta</a:t>
            </a:r>
            <a:r>
              <a:rPr sz="2800" spc="-155" dirty="0">
                <a:latin typeface="Times New Roman"/>
                <a:cs typeface="Times New Roman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g","</a:t>
            </a:r>
            <a:r>
              <a:rPr sz="2800" spc="-135" dirty="0">
                <a:latin typeface="Times New Roman"/>
                <a:cs typeface="Times New Roman"/>
              </a:rPr>
              <a:t>y</a:t>
            </a:r>
            <a:r>
              <a:rPr sz="2800" spc="-165" dirty="0">
                <a:latin typeface="Times New Roman"/>
                <a:cs typeface="Times New Roman"/>
              </a:rPr>
              <a:t>e</a:t>
            </a:r>
            <a:r>
              <a:rPr sz="2800" spc="-16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30" dirty="0">
                <a:latin typeface="Times New Roman"/>
                <a:cs typeface="Times New Roman"/>
              </a:rPr>
              <a:t>":1</a:t>
            </a:r>
            <a:r>
              <a:rPr sz="2800" spc="-120" dirty="0">
                <a:latin typeface="Times New Roman"/>
                <a:cs typeface="Times New Roman"/>
              </a:rPr>
              <a:t>9</a:t>
            </a:r>
            <a:r>
              <a:rPr sz="2800" spc="-114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Times New Roman"/>
                <a:cs typeface="Times New Roman"/>
              </a:rPr>
              <a:t>4,</a:t>
            </a:r>
            <a:endParaRPr sz="2800">
              <a:latin typeface="Times New Roman"/>
              <a:cs typeface="Times New Roman"/>
            </a:endParaRPr>
          </a:p>
          <a:p>
            <a:pPr marL="12700" marR="4822825" indent="914400">
              <a:lnSpc>
                <a:spcPts val="3960"/>
              </a:lnSpc>
            </a:pPr>
            <a:r>
              <a:rPr sz="2800" spc="-114" dirty="0">
                <a:latin typeface="Times New Roman"/>
                <a:cs typeface="Times New Roman"/>
              </a:rPr>
              <a:t>"</a:t>
            </a:r>
            <a:r>
              <a:rPr sz="2800" spc="-185" dirty="0">
                <a:latin typeface="Times New Roman"/>
                <a:cs typeface="Times New Roman"/>
              </a:rPr>
              <a:t>y</a:t>
            </a:r>
            <a:r>
              <a:rPr sz="2800" spc="-55" dirty="0">
                <a:latin typeface="Times New Roman"/>
                <a:cs typeface="Times New Roman"/>
              </a:rPr>
              <a:t>ear":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202</a:t>
            </a:r>
            <a:r>
              <a:rPr sz="2800" spc="-114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}  </a:t>
            </a:r>
            <a:r>
              <a:rPr sz="2800" spc="-75" dirty="0">
                <a:latin typeface="Times New Roman"/>
                <a:cs typeface="Times New Roman"/>
              </a:rPr>
              <a:t>print(len(dict)) 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Outp</a:t>
            </a:r>
            <a:r>
              <a:rPr sz="2800" spc="-60" dirty="0">
                <a:latin typeface="Times New Roman"/>
                <a:cs typeface="Times New Roman"/>
              </a:rPr>
              <a:t>u</a:t>
            </a:r>
            <a:r>
              <a:rPr sz="2800" spc="35" dirty="0">
                <a:latin typeface="Times New Roman"/>
                <a:cs typeface="Times New Roman"/>
              </a:rPr>
              <a:t>t: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40" dirty="0">
                <a:latin typeface="Times New Roman"/>
                <a:cs typeface="Times New Roman"/>
              </a:rPr>
              <a:t>Dictio</a:t>
            </a:r>
            <a:r>
              <a:rPr sz="2800" b="1" spc="-75" dirty="0">
                <a:latin typeface="Times New Roman"/>
                <a:cs typeface="Times New Roman"/>
              </a:rPr>
              <a:t>na</a:t>
            </a:r>
            <a:r>
              <a:rPr sz="2800" b="1" spc="-10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y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It</a:t>
            </a:r>
            <a:r>
              <a:rPr sz="2800" b="1" dirty="0">
                <a:latin typeface="Times New Roman"/>
                <a:cs typeface="Times New Roman"/>
              </a:rPr>
              <a:t>e</a:t>
            </a:r>
            <a:r>
              <a:rPr sz="2800" b="1" spc="-80" dirty="0">
                <a:latin typeface="Times New Roman"/>
                <a:cs typeface="Times New Roman"/>
              </a:rPr>
              <a:t>ms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85" dirty="0">
                <a:latin typeface="Times New Roman"/>
                <a:cs typeface="Times New Roman"/>
              </a:rPr>
              <a:t>-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D</a:t>
            </a:r>
            <a:r>
              <a:rPr sz="2800" b="1" spc="-75" dirty="0">
                <a:latin typeface="Times New Roman"/>
                <a:cs typeface="Times New Roman"/>
              </a:rPr>
              <a:t>a</a:t>
            </a:r>
            <a:r>
              <a:rPr sz="2800" b="1" spc="-40" dirty="0">
                <a:latin typeface="Times New Roman"/>
                <a:cs typeface="Times New Roman"/>
              </a:rPr>
              <a:t>t</a:t>
            </a:r>
            <a:r>
              <a:rPr sz="2800" b="1" spc="-55" dirty="0">
                <a:latin typeface="Times New Roman"/>
                <a:cs typeface="Times New Roman"/>
              </a:rPr>
              <a:t>a</a:t>
            </a:r>
            <a:r>
              <a:rPr sz="2800" b="1" spc="-415" dirty="0">
                <a:latin typeface="Times New Roman"/>
                <a:cs typeface="Times New Roman"/>
              </a:rPr>
              <a:t> </a:t>
            </a:r>
            <a:r>
              <a:rPr sz="2800" b="1" spc="-700" dirty="0">
                <a:latin typeface="Times New Roman"/>
                <a:cs typeface="Times New Roman"/>
              </a:rPr>
              <a:t>T</a:t>
            </a:r>
            <a:r>
              <a:rPr sz="2800" b="1" spc="10" dirty="0">
                <a:latin typeface="Times New Roman"/>
                <a:cs typeface="Times New Roman"/>
              </a:rPr>
              <a:t>ypes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4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90" dirty="0">
                <a:latin typeface="Times New Roman"/>
                <a:cs typeface="Times New Roman"/>
              </a:rPr>
              <a:t>v</a:t>
            </a:r>
            <a:r>
              <a:rPr sz="2800" spc="-145" dirty="0">
                <a:latin typeface="Times New Roman"/>
                <a:cs typeface="Times New Roman"/>
              </a:rPr>
              <a:t>alu</a:t>
            </a:r>
            <a:r>
              <a:rPr sz="2800" spc="-150" dirty="0">
                <a:latin typeface="Times New Roman"/>
                <a:cs typeface="Times New Roman"/>
              </a:rPr>
              <a:t>e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dictiona</a:t>
            </a:r>
            <a:r>
              <a:rPr sz="2800" spc="-70" dirty="0">
                <a:latin typeface="Times New Roman"/>
                <a:cs typeface="Times New Roman"/>
              </a:rPr>
              <a:t>r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ite</a:t>
            </a:r>
            <a:r>
              <a:rPr sz="2800" spc="-155" dirty="0">
                <a:latin typeface="Times New Roman"/>
                <a:cs typeface="Times New Roman"/>
              </a:rPr>
              <a:t>m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can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be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a</a:t>
            </a:r>
            <a:r>
              <a:rPr sz="2800" spc="-245" dirty="0">
                <a:latin typeface="Times New Roman"/>
                <a:cs typeface="Times New Roman"/>
              </a:rPr>
              <a:t>n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d</a:t>
            </a:r>
            <a:r>
              <a:rPr sz="2800" spc="-254" dirty="0">
                <a:latin typeface="Times New Roman"/>
                <a:cs typeface="Times New Roman"/>
              </a:rPr>
              <a:t>a</a:t>
            </a:r>
            <a:r>
              <a:rPr sz="2800" spc="-95" dirty="0">
                <a:latin typeface="Times New Roman"/>
                <a:cs typeface="Times New Roman"/>
              </a:rPr>
              <a:t>ta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t</a:t>
            </a:r>
            <a:r>
              <a:rPr sz="2800" spc="-140" dirty="0">
                <a:latin typeface="Times New Roman"/>
                <a:cs typeface="Times New Roman"/>
              </a:rPr>
              <a:t>y</a:t>
            </a:r>
            <a:r>
              <a:rPr sz="2800" spc="-125" dirty="0">
                <a:latin typeface="Times New Roman"/>
                <a:cs typeface="Times New Roman"/>
              </a:rPr>
              <a:t>p</a:t>
            </a:r>
            <a:r>
              <a:rPr sz="2800" spc="-165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90271"/>
            <a:ext cx="800544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29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also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try-except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statement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which,</a:t>
            </a:r>
            <a:r>
              <a:rPr sz="2600" spc="-170" dirty="0">
                <a:latin typeface="Times New Roman"/>
                <a:cs typeface="Times New Roman"/>
              </a:rPr>
              <a:t> we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place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executed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the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sce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io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x</a:t>
            </a:r>
            <a:r>
              <a:rPr sz="2600" spc="-114" dirty="0">
                <a:latin typeface="Times New Roman"/>
                <a:cs typeface="Times New Roman"/>
              </a:rPr>
              <a:t>ce</a:t>
            </a:r>
            <a:r>
              <a:rPr sz="2600" spc="-145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u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20" dirty="0">
                <a:latin typeface="Times New Roman"/>
                <a:cs typeface="Times New Roman"/>
              </a:rPr>
              <a:t>lo</a:t>
            </a:r>
            <a:r>
              <a:rPr sz="2600" spc="-100" dirty="0">
                <a:latin typeface="Times New Roman"/>
                <a:cs typeface="Times New Roman"/>
              </a:rPr>
              <a:t>c</a:t>
            </a:r>
            <a:r>
              <a:rPr sz="2600" spc="-25" dirty="0">
                <a:latin typeface="Times New Roman"/>
                <a:cs typeface="Times New Roman"/>
              </a:rPr>
              <a:t>k.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057400"/>
            <a:ext cx="6870105" cy="439793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14418"/>
            <a:ext cx="3695700" cy="47517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45" dirty="0">
                <a:latin typeface="Times New Roman"/>
                <a:cs typeface="Times New Roman"/>
              </a:rPr>
              <a:t>Example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605"/>
              </a:spcBef>
            </a:pPr>
            <a:r>
              <a:rPr sz="2600" spc="-25" dirty="0">
                <a:latin typeface="Times New Roman"/>
                <a:cs typeface="Times New Roman"/>
              </a:rPr>
              <a:t>try: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600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(inp</a:t>
            </a:r>
            <a:r>
              <a:rPr sz="2600" spc="-135" dirty="0">
                <a:latin typeface="Times New Roman"/>
                <a:cs typeface="Times New Roman"/>
              </a:rPr>
              <a:t>u</a:t>
            </a:r>
            <a:r>
              <a:rPr sz="2600" spc="-55" dirty="0">
                <a:latin typeface="Times New Roman"/>
                <a:cs typeface="Times New Roman"/>
              </a:rPr>
              <a:t>t("Enter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a:"))</a:t>
            </a:r>
            <a:endParaRPr sz="2600">
              <a:latin typeface="Times New Roman"/>
              <a:cs typeface="Times New Roman"/>
            </a:endParaRPr>
          </a:p>
          <a:p>
            <a:pPr marL="311150" marR="243204">
              <a:lnSpc>
                <a:spcPts val="3720"/>
              </a:lnSpc>
              <a:spcBef>
                <a:spcPts val="225"/>
              </a:spcBef>
            </a:pP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5" dirty="0">
                <a:latin typeface="Times New Roman"/>
                <a:cs typeface="Times New Roman"/>
              </a:rPr>
              <a:t> 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(in</a:t>
            </a:r>
            <a:r>
              <a:rPr sz="2600" spc="-135" dirty="0">
                <a:latin typeface="Times New Roman"/>
                <a:cs typeface="Times New Roman"/>
              </a:rPr>
              <a:t>p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("Enter b</a:t>
            </a:r>
            <a:r>
              <a:rPr sz="2600" spc="-45" dirty="0">
                <a:latin typeface="Times New Roman"/>
                <a:cs typeface="Times New Roman"/>
              </a:rPr>
              <a:t>:</a:t>
            </a:r>
            <a:r>
              <a:rPr sz="2600" spc="-35" dirty="0">
                <a:latin typeface="Times New Roman"/>
                <a:cs typeface="Times New Roman"/>
              </a:rPr>
              <a:t>")) 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a/b</a:t>
            </a:r>
            <a:endParaRPr sz="2600">
              <a:latin typeface="Times New Roman"/>
              <a:cs typeface="Times New Roman"/>
            </a:endParaRPr>
          </a:p>
          <a:p>
            <a:pPr marL="12700" marR="724535" indent="298450">
              <a:lnSpc>
                <a:spcPts val="3720"/>
              </a:lnSpc>
            </a:pPr>
            <a:r>
              <a:rPr sz="2600" spc="-5" dirty="0">
                <a:latin typeface="Times New Roman"/>
                <a:cs typeface="Times New Roman"/>
              </a:rPr>
              <a:t>print("a/b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%d"%c)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except:</a:t>
            </a:r>
            <a:endParaRPr sz="2600">
              <a:latin typeface="Times New Roman"/>
              <a:cs typeface="Times New Roman"/>
            </a:endParaRPr>
          </a:p>
          <a:p>
            <a:pPr marL="12700" marR="5080" indent="298450">
              <a:lnSpc>
                <a:spcPts val="3720"/>
              </a:lnSpc>
              <a:spcBef>
                <a:spcPts val="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int("ca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10" dirty="0">
                <a:latin typeface="Times New Roman"/>
                <a:cs typeface="Times New Roman"/>
              </a:rPr>
              <a:t>'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di</a:t>
            </a:r>
            <a:r>
              <a:rPr sz="2600" spc="-195" dirty="0">
                <a:latin typeface="Times New Roman"/>
                <a:cs typeface="Times New Roman"/>
              </a:rPr>
              <a:t>v</a:t>
            </a:r>
            <a:r>
              <a:rPr sz="2600" spc="-114" dirty="0">
                <a:latin typeface="Times New Roman"/>
                <a:cs typeface="Times New Roman"/>
              </a:rPr>
              <a:t>ide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ze</a:t>
            </a:r>
            <a:r>
              <a:rPr sz="2600" spc="-100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o")  </a:t>
            </a:r>
            <a:r>
              <a:rPr sz="2600" spc="-95" dirty="0"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  <a:p>
            <a:pPr marL="311150">
              <a:lnSpc>
                <a:spcPct val="100000"/>
              </a:lnSpc>
              <a:spcBef>
                <a:spcPts val="375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int("Hi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20" dirty="0">
                <a:latin typeface="Times New Roman"/>
                <a:cs typeface="Times New Roman"/>
              </a:rPr>
              <a:t>lo</a:t>
            </a:r>
            <a:r>
              <a:rPr sz="2600" spc="-100" dirty="0">
                <a:latin typeface="Times New Roman"/>
                <a:cs typeface="Times New Roman"/>
              </a:rPr>
              <a:t>c</a:t>
            </a:r>
            <a:r>
              <a:rPr sz="2600" spc="-70" dirty="0">
                <a:latin typeface="Times New Roman"/>
                <a:cs typeface="Times New Roman"/>
              </a:rPr>
              <a:t>k")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354"/>
            <a:ext cx="6903720" cy="610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sz="2400" b="1" spc="-60" dirty="0">
                <a:latin typeface="Times New Roman"/>
                <a:cs typeface="Times New Roman"/>
              </a:rPr>
              <a:t>The </a:t>
            </a:r>
            <a:r>
              <a:rPr sz="2400" b="1" spc="55" dirty="0">
                <a:latin typeface="Times New Roman"/>
                <a:cs typeface="Times New Roman"/>
              </a:rPr>
              <a:t>except </a:t>
            </a:r>
            <a:r>
              <a:rPr sz="2400" b="1" spc="-10" dirty="0">
                <a:latin typeface="Times New Roman"/>
                <a:cs typeface="Times New Roman"/>
              </a:rPr>
              <a:t>statement </a:t>
            </a:r>
            <a:r>
              <a:rPr sz="2400" b="1" spc="5" dirty="0">
                <a:latin typeface="Times New Roman"/>
                <a:cs typeface="Times New Roman"/>
              </a:rPr>
              <a:t>using </a:t>
            </a:r>
            <a:r>
              <a:rPr sz="2400" b="1" spc="35" dirty="0">
                <a:latin typeface="Times New Roman"/>
                <a:cs typeface="Times New Roman"/>
              </a:rPr>
              <a:t>with </a:t>
            </a:r>
            <a:r>
              <a:rPr sz="2400" b="1" spc="50" dirty="0">
                <a:latin typeface="Times New Roman"/>
                <a:cs typeface="Times New Roman"/>
              </a:rPr>
              <a:t>exception </a:t>
            </a:r>
            <a:r>
              <a:rPr sz="2400" b="1" spc="-35" dirty="0">
                <a:latin typeface="Times New Roman"/>
                <a:cs typeface="Times New Roman"/>
              </a:rPr>
              <a:t>variable 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We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 </a:t>
            </a:r>
            <a:r>
              <a:rPr sz="2400" spc="-125" dirty="0">
                <a:latin typeface="Times New Roman"/>
                <a:cs typeface="Times New Roman"/>
              </a:rPr>
              <a:t>use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95" dirty="0">
                <a:latin typeface="Times New Roman"/>
                <a:cs typeface="Times New Roman"/>
              </a:rPr>
              <a:t>exception </a:t>
            </a:r>
            <a:r>
              <a:rPr sz="2400" spc="-130" dirty="0">
                <a:latin typeface="Times New Roman"/>
                <a:cs typeface="Times New Roman"/>
              </a:rPr>
              <a:t>variable </a:t>
            </a:r>
            <a:r>
              <a:rPr sz="2400" spc="-95" dirty="0">
                <a:latin typeface="Times New Roman"/>
                <a:cs typeface="Times New Roman"/>
              </a:rPr>
              <a:t>with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b="1" spc="55" dirty="0">
                <a:latin typeface="Times New Roman"/>
                <a:cs typeface="Times New Roman"/>
              </a:rPr>
              <a:t>except </a:t>
            </a:r>
            <a:r>
              <a:rPr sz="2400" spc="-65" dirty="0">
                <a:latin typeface="Times New Roman"/>
                <a:cs typeface="Times New Roman"/>
              </a:rPr>
              <a:t>statement.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by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using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80" dirty="0">
                <a:latin typeface="Times New Roman"/>
                <a:cs typeface="Times New Roman"/>
              </a:rPr>
              <a:t>as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keyword.This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object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will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return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cau</a:t>
            </a:r>
            <a:r>
              <a:rPr sz="2400" spc="-130" dirty="0">
                <a:latin typeface="Times New Roman"/>
                <a:cs typeface="Times New Roman"/>
              </a:rPr>
              <a:t>s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exce</a:t>
            </a:r>
            <a:r>
              <a:rPr sz="2400" spc="-110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2400" b="1" dirty="0">
                <a:latin typeface="Times New Roman"/>
                <a:cs typeface="Times New Roman"/>
              </a:rPr>
              <a:t>try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315"/>
              </a:spcBef>
            </a:pP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int</a:t>
            </a:r>
            <a:r>
              <a:rPr sz="2400" spc="-85" dirty="0">
                <a:latin typeface="Times New Roman"/>
                <a:cs typeface="Times New Roman"/>
              </a:rPr>
              <a:t>(i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30" dirty="0">
                <a:latin typeface="Times New Roman"/>
                <a:cs typeface="Times New Roman"/>
              </a:rPr>
              <a:t>ut("</a:t>
            </a:r>
            <a:r>
              <a:rPr sz="2400" spc="-75" dirty="0">
                <a:latin typeface="Times New Roman"/>
                <a:cs typeface="Times New Roman"/>
              </a:rPr>
              <a:t>Enter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a:"))</a:t>
            </a:r>
            <a:endParaRPr sz="2400">
              <a:latin typeface="Times New Roman"/>
              <a:cs typeface="Times New Roman"/>
            </a:endParaRPr>
          </a:p>
          <a:p>
            <a:pPr marL="560070" marR="3444240">
              <a:lnSpc>
                <a:spcPct val="110800"/>
              </a:lnSpc>
            </a:pPr>
            <a:r>
              <a:rPr sz="2400" spc="-130" dirty="0">
                <a:latin typeface="Times New Roman"/>
                <a:cs typeface="Times New Roman"/>
              </a:rPr>
              <a:t>b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int</a:t>
            </a:r>
            <a:r>
              <a:rPr sz="2400" spc="-85" dirty="0">
                <a:latin typeface="Times New Roman"/>
                <a:cs typeface="Times New Roman"/>
              </a:rPr>
              <a:t>(i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30" dirty="0">
                <a:latin typeface="Times New Roman"/>
                <a:cs typeface="Times New Roman"/>
              </a:rPr>
              <a:t>ut("</a:t>
            </a:r>
            <a:r>
              <a:rPr sz="2400" spc="-75" dirty="0">
                <a:latin typeface="Times New Roman"/>
                <a:cs typeface="Times New Roman"/>
              </a:rPr>
              <a:t>Enter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b:"</a:t>
            </a:r>
            <a:r>
              <a:rPr sz="2400" spc="-30" dirty="0">
                <a:latin typeface="Times New Roman"/>
                <a:cs typeface="Times New Roman"/>
              </a:rPr>
              <a:t>)</a:t>
            </a:r>
            <a:r>
              <a:rPr sz="2400" spc="-45" dirty="0">
                <a:latin typeface="Times New Roman"/>
                <a:cs typeface="Times New Roman"/>
              </a:rPr>
              <a:t>)  </a:t>
            </a:r>
            <a:r>
              <a:rPr sz="2400" spc="-145" dirty="0">
                <a:latin typeface="Times New Roman"/>
                <a:cs typeface="Times New Roman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a/b</a:t>
            </a:r>
            <a:endParaRPr sz="24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310"/>
              </a:spcBef>
            </a:pPr>
            <a:r>
              <a:rPr sz="2400" b="1" spc="20" dirty="0">
                <a:latin typeface="Times New Roman"/>
                <a:cs typeface="Times New Roman"/>
              </a:rPr>
              <a:t>print</a:t>
            </a:r>
            <a:r>
              <a:rPr sz="2400" spc="20" dirty="0">
                <a:latin typeface="Times New Roman"/>
                <a:cs typeface="Times New Roman"/>
              </a:rPr>
              <a:t>("a/b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%d"%c)</a:t>
            </a:r>
            <a:endParaRPr sz="24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315"/>
              </a:spcBef>
            </a:pPr>
            <a:r>
              <a:rPr sz="2400" spc="400" dirty="0">
                <a:latin typeface="Times New Roman"/>
                <a:cs typeface="Times New Roman"/>
              </a:rPr>
              <a:t>#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Using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exception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object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except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560070" marR="3103245" indent="-273685">
              <a:lnSpc>
                <a:spcPct val="110800"/>
              </a:lnSpc>
            </a:pPr>
            <a:r>
              <a:rPr sz="2400" b="1" spc="60" dirty="0">
                <a:latin typeface="Times New Roman"/>
                <a:cs typeface="Times New Roman"/>
              </a:rPr>
              <a:t>exce</a:t>
            </a:r>
            <a:r>
              <a:rPr sz="2400" b="1" spc="80" dirty="0">
                <a:latin typeface="Times New Roman"/>
                <a:cs typeface="Times New Roman"/>
              </a:rPr>
              <a:t>p</a:t>
            </a:r>
            <a:r>
              <a:rPr sz="2400" b="1" spc="25" dirty="0">
                <a:latin typeface="Times New Roman"/>
                <a:cs typeface="Times New Roman"/>
              </a:rPr>
              <a:t>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Exce</a:t>
            </a:r>
            <a:r>
              <a:rPr sz="2400" spc="-135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e:  </a:t>
            </a:r>
            <a:r>
              <a:rPr sz="2400" b="1" spc="-30" dirty="0">
                <a:latin typeface="Times New Roman"/>
                <a:cs typeface="Times New Roman"/>
              </a:rPr>
              <a:t>p</a:t>
            </a:r>
            <a:r>
              <a:rPr sz="2400" b="1" spc="20" dirty="0">
                <a:latin typeface="Times New Roman"/>
                <a:cs typeface="Times New Roman"/>
              </a:rPr>
              <a:t>r</a:t>
            </a:r>
            <a:r>
              <a:rPr sz="2400" b="1" spc="25" dirty="0">
                <a:latin typeface="Times New Roman"/>
                <a:cs typeface="Times New Roman"/>
              </a:rPr>
              <a:t>int</a:t>
            </a:r>
            <a:r>
              <a:rPr sz="2400" spc="-25" dirty="0">
                <a:latin typeface="Times New Roman"/>
                <a:cs typeface="Times New Roman"/>
              </a:rPr>
              <a:t>("</a:t>
            </a:r>
            <a:r>
              <a:rPr sz="2400" spc="-80" dirty="0">
                <a:latin typeface="Times New Roman"/>
                <a:cs typeface="Times New Roman"/>
              </a:rPr>
              <a:t>can't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divi</a:t>
            </a:r>
            <a:r>
              <a:rPr sz="2400" spc="-150" dirty="0">
                <a:latin typeface="Times New Roman"/>
                <a:cs typeface="Times New Roman"/>
              </a:rPr>
              <a:t>d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10" dirty="0">
                <a:latin typeface="Times New Roman"/>
                <a:cs typeface="Times New Roman"/>
              </a:rPr>
              <a:t>b</a:t>
            </a:r>
            <a:r>
              <a:rPr sz="2400" spc="-165" dirty="0">
                <a:latin typeface="Times New Roman"/>
                <a:cs typeface="Times New Roman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ze</a:t>
            </a:r>
            <a:r>
              <a:rPr sz="2400" spc="-95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o</a:t>
            </a:r>
            <a:r>
              <a:rPr sz="2400" spc="-45" dirty="0">
                <a:latin typeface="Times New Roman"/>
                <a:cs typeface="Times New Roman"/>
              </a:rPr>
              <a:t>")  </a:t>
            </a:r>
            <a:r>
              <a:rPr sz="2400" b="1" spc="-15" dirty="0">
                <a:latin typeface="Times New Roman"/>
                <a:cs typeface="Times New Roman"/>
              </a:rPr>
              <a:t>print</a:t>
            </a:r>
            <a:r>
              <a:rPr sz="2400" spc="-15" dirty="0">
                <a:latin typeface="Times New Roman"/>
                <a:cs typeface="Times New Roman"/>
              </a:rPr>
              <a:t>(e)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2400" b="1" spc="20" dirty="0">
                <a:latin typeface="Times New Roman"/>
                <a:cs typeface="Times New Roman"/>
              </a:rPr>
              <a:t>else</a:t>
            </a:r>
            <a:r>
              <a:rPr sz="2400" spc="2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310"/>
              </a:spcBef>
            </a:pPr>
            <a:r>
              <a:rPr sz="2400" b="1" spc="-30" dirty="0">
                <a:latin typeface="Times New Roman"/>
                <a:cs typeface="Times New Roman"/>
              </a:rPr>
              <a:t>p</a:t>
            </a:r>
            <a:r>
              <a:rPr sz="2400" b="1" spc="20" dirty="0">
                <a:latin typeface="Times New Roman"/>
                <a:cs typeface="Times New Roman"/>
              </a:rPr>
              <a:t>r</a:t>
            </a:r>
            <a:r>
              <a:rPr sz="2400" b="1" spc="25" dirty="0">
                <a:latin typeface="Times New Roman"/>
                <a:cs typeface="Times New Roman"/>
              </a:rPr>
              <a:t>int</a:t>
            </a:r>
            <a:r>
              <a:rPr sz="2400" spc="-25" dirty="0">
                <a:latin typeface="Times New Roman"/>
                <a:cs typeface="Times New Roman"/>
              </a:rPr>
              <a:t>("</a:t>
            </a:r>
            <a:r>
              <a:rPr sz="2400" spc="-125" dirty="0">
                <a:latin typeface="Times New Roman"/>
                <a:cs typeface="Times New Roman"/>
              </a:rPr>
              <a:t>Hi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a</a:t>
            </a:r>
            <a:r>
              <a:rPr sz="2400" spc="-210" dirty="0">
                <a:latin typeface="Times New Roman"/>
                <a:cs typeface="Times New Roman"/>
              </a:rPr>
              <a:t>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else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b</a:t>
            </a:r>
            <a:r>
              <a:rPr sz="2400" spc="-114" dirty="0">
                <a:latin typeface="Times New Roman"/>
                <a:cs typeface="Times New Roman"/>
              </a:rPr>
              <a:t>lo</a:t>
            </a:r>
            <a:r>
              <a:rPr sz="2400" spc="-80" dirty="0">
                <a:latin typeface="Times New Roman"/>
                <a:cs typeface="Times New Roman"/>
              </a:rPr>
              <a:t>c</a:t>
            </a:r>
            <a:r>
              <a:rPr sz="2400" spc="-85" dirty="0">
                <a:latin typeface="Times New Roman"/>
                <a:cs typeface="Times New Roman"/>
              </a:rPr>
              <a:t>k</a:t>
            </a:r>
            <a:r>
              <a:rPr sz="2400" spc="-65" dirty="0">
                <a:latin typeface="Times New Roman"/>
                <a:cs typeface="Times New Roman"/>
              </a:rPr>
              <a:t>"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67639"/>
            <a:ext cx="2326005" cy="238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8385">
              <a:lnSpc>
                <a:spcPct val="119200"/>
              </a:lnSpc>
              <a:spcBef>
                <a:spcPts val="100"/>
              </a:spcBef>
            </a:pPr>
            <a:r>
              <a:rPr sz="26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Output: </a:t>
            </a:r>
            <a:r>
              <a:rPr sz="26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000000"/>
                </a:solidFill>
                <a:latin typeface="Times New Roman"/>
                <a:cs typeface="Times New Roman"/>
              </a:rPr>
              <a:t>Enter </a:t>
            </a:r>
            <a:r>
              <a:rPr sz="2600" spc="-90" dirty="0">
                <a:solidFill>
                  <a:srgbClr val="000000"/>
                </a:solidFill>
                <a:latin typeface="Times New Roman"/>
                <a:cs typeface="Times New Roman"/>
              </a:rPr>
              <a:t>a:</a:t>
            </a:r>
            <a:r>
              <a:rPr sz="2600" spc="-13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0  </a:t>
            </a:r>
            <a:r>
              <a:rPr sz="2600" spc="-80" dirty="0">
                <a:solidFill>
                  <a:srgbClr val="000000"/>
                </a:solidFill>
                <a:latin typeface="Times New Roman"/>
                <a:cs typeface="Times New Roman"/>
              </a:rPr>
              <a:t>Enter 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b:0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3720"/>
              </a:lnSpc>
              <a:spcBef>
                <a:spcPts val="100"/>
              </a:spcBef>
            </a:pPr>
            <a:r>
              <a:rPr sz="2600" spc="-18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spc="-19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spc="-25" dirty="0">
                <a:solidFill>
                  <a:srgbClr val="000000"/>
                </a:solidFill>
                <a:latin typeface="Times New Roman"/>
                <a:cs typeface="Times New Roman"/>
              </a:rPr>
              <a:t>n't</a:t>
            </a:r>
            <a:r>
              <a:rPr sz="260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000000"/>
                </a:solidFill>
                <a:latin typeface="Times New Roman"/>
                <a:cs typeface="Times New Roman"/>
              </a:rPr>
              <a:t>di</a:t>
            </a:r>
            <a:r>
              <a:rPr sz="2600" spc="-185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600" spc="-110" dirty="0">
                <a:solidFill>
                  <a:srgbClr val="000000"/>
                </a:solidFill>
                <a:latin typeface="Times New Roman"/>
                <a:cs typeface="Times New Roman"/>
              </a:rPr>
              <a:t>ide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90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600" spc="-21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000000"/>
                </a:solidFill>
                <a:latin typeface="Times New Roman"/>
                <a:cs typeface="Times New Roman"/>
              </a:rPr>
              <a:t>ze</a:t>
            </a:r>
            <a:r>
              <a:rPr sz="2600" spc="-9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o  </a:t>
            </a:r>
            <a:r>
              <a:rPr sz="2600" spc="-140" dirty="0">
                <a:solidFill>
                  <a:srgbClr val="000000"/>
                </a:solidFill>
                <a:latin typeface="Times New Roman"/>
                <a:cs typeface="Times New Roman"/>
              </a:rPr>
              <a:t>division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95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600" spc="-21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000000"/>
                </a:solidFill>
                <a:latin typeface="Times New Roman"/>
                <a:cs typeface="Times New Roman"/>
              </a:rPr>
              <a:t>zer</a:t>
            </a:r>
            <a:r>
              <a:rPr sz="2600" spc="-11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38218"/>
            <a:ext cx="7875270" cy="55441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5" dirty="0">
                <a:latin typeface="Times New Roman"/>
                <a:cs typeface="Times New Roman"/>
              </a:rPr>
              <a:t>Declaring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20" dirty="0">
                <a:latin typeface="Times New Roman"/>
                <a:cs typeface="Times New Roman"/>
              </a:rPr>
              <a:t>Multiple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Exceptions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allows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declare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exceptions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 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except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clause.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Declaring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exceptions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useful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cases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where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try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block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throws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multiple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exceptions.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00"/>
              </a:spcBef>
            </a:pPr>
            <a:r>
              <a:rPr sz="2600" b="1" spc="5" dirty="0">
                <a:latin typeface="Times New Roman"/>
                <a:cs typeface="Times New Roman"/>
              </a:rPr>
              <a:t>try</a:t>
            </a:r>
            <a:r>
              <a:rPr sz="2600" spc="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600"/>
              </a:spcBef>
            </a:pPr>
            <a:r>
              <a:rPr sz="2600" spc="45" dirty="0">
                <a:latin typeface="Times New Roman"/>
                <a:cs typeface="Times New Roman"/>
              </a:rPr>
              <a:t>a=10/0;</a:t>
            </a:r>
            <a:endParaRPr sz="2600">
              <a:latin typeface="Times New Roman"/>
              <a:cs typeface="Times New Roman"/>
            </a:endParaRPr>
          </a:p>
          <a:p>
            <a:pPr marR="2943225" algn="ctr">
              <a:lnSpc>
                <a:spcPct val="100000"/>
              </a:lnSpc>
              <a:spcBef>
                <a:spcPts val="600"/>
              </a:spcBef>
            </a:pPr>
            <a:r>
              <a:rPr sz="2600" b="1" spc="90" dirty="0">
                <a:latin typeface="Times New Roman"/>
                <a:cs typeface="Times New Roman"/>
              </a:rPr>
              <a:t>e</a:t>
            </a:r>
            <a:r>
              <a:rPr sz="2600" b="1" spc="110" dirty="0">
                <a:latin typeface="Times New Roman"/>
                <a:cs typeface="Times New Roman"/>
              </a:rPr>
              <a:t>x</a:t>
            </a:r>
            <a:r>
              <a:rPr sz="2600" b="1" spc="60" dirty="0">
                <a:latin typeface="Times New Roman"/>
                <a:cs typeface="Times New Roman"/>
              </a:rPr>
              <a:t>c</a:t>
            </a:r>
            <a:r>
              <a:rPr sz="2600" b="1" spc="70" dirty="0">
                <a:latin typeface="Times New Roman"/>
                <a:cs typeface="Times New Roman"/>
              </a:rPr>
              <a:t>e</a:t>
            </a:r>
            <a:r>
              <a:rPr sz="2600" b="1" spc="45" dirty="0">
                <a:latin typeface="Times New Roman"/>
                <a:cs typeface="Times New Roman"/>
              </a:rPr>
              <a:t>p</a:t>
            </a:r>
            <a:r>
              <a:rPr sz="2600" b="1" spc="20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(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ithmeti</a:t>
            </a:r>
            <a:r>
              <a:rPr sz="2600" spc="-114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IOE</a:t>
            </a:r>
            <a:r>
              <a:rPr sz="2600" spc="-25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10" dirty="0">
                <a:latin typeface="Times New Roman"/>
                <a:cs typeface="Times New Roman"/>
              </a:rPr>
              <a:t>):</a:t>
            </a:r>
            <a:endParaRPr sz="2600">
              <a:latin typeface="Times New Roman"/>
              <a:cs typeface="Times New Roman"/>
            </a:endParaRPr>
          </a:p>
          <a:p>
            <a:pPr marR="2905125" algn="ctr">
              <a:lnSpc>
                <a:spcPct val="100000"/>
              </a:lnSpc>
              <a:spcBef>
                <a:spcPts val="600"/>
              </a:spcBef>
            </a:pPr>
            <a:r>
              <a:rPr sz="2600" b="1" spc="-60" dirty="0">
                <a:latin typeface="Times New Roman"/>
                <a:cs typeface="Times New Roman"/>
              </a:rPr>
              <a:t>print</a:t>
            </a:r>
            <a:r>
              <a:rPr sz="2600" spc="-60" dirty="0">
                <a:latin typeface="Times New Roman"/>
                <a:cs typeface="Times New Roman"/>
              </a:rPr>
              <a:t>("Arithmetic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Exception")</a:t>
            </a:r>
            <a:endParaRPr sz="2600">
              <a:latin typeface="Times New Roman"/>
              <a:cs typeface="Times New Roman"/>
            </a:endParaRPr>
          </a:p>
          <a:p>
            <a:pPr marR="6668770" algn="ctr">
              <a:lnSpc>
                <a:spcPct val="100000"/>
              </a:lnSpc>
              <a:spcBef>
                <a:spcPts val="605"/>
              </a:spcBef>
            </a:pPr>
            <a:r>
              <a:rPr sz="2600" b="1" spc="25" dirty="0">
                <a:latin typeface="Times New Roman"/>
                <a:cs typeface="Times New Roman"/>
              </a:rPr>
              <a:t>else</a:t>
            </a:r>
            <a:r>
              <a:rPr sz="2600" spc="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R="3350895" algn="ctr">
              <a:lnSpc>
                <a:spcPct val="100000"/>
              </a:lnSpc>
              <a:spcBef>
                <a:spcPts val="600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5" dirty="0">
                <a:latin typeface="Times New Roman"/>
                <a:cs typeface="Times New Roman"/>
              </a:rPr>
              <a:t>int</a:t>
            </a:r>
            <a:r>
              <a:rPr sz="2600" spc="-135" dirty="0">
                <a:latin typeface="Times New Roman"/>
                <a:cs typeface="Times New Roman"/>
              </a:rPr>
              <a:t>("Su</a:t>
            </a:r>
            <a:r>
              <a:rPr sz="2600" spc="-150" dirty="0">
                <a:latin typeface="Times New Roman"/>
                <a:cs typeface="Times New Roman"/>
              </a:rPr>
              <a:t>c</a:t>
            </a:r>
            <a:r>
              <a:rPr sz="2600" spc="-175" dirty="0">
                <a:latin typeface="Times New Roman"/>
                <a:cs typeface="Times New Roman"/>
              </a:rPr>
              <a:t>cess</a:t>
            </a:r>
            <a:r>
              <a:rPr sz="2600" spc="-150" dirty="0">
                <a:latin typeface="Times New Roman"/>
                <a:cs typeface="Times New Roman"/>
              </a:rPr>
              <a:t>f</a:t>
            </a:r>
            <a:r>
              <a:rPr sz="2600" spc="-114" dirty="0">
                <a:latin typeface="Times New Roman"/>
                <a:cs typeface="Times New Roman"/>
              </a:rPr>
              <a:t>ul</a:t>
            </a:r>
            <a:r>
              <a:rPr sz="2600" spc="-135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Done")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ithmetic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Exc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45" dirty="0">
                <a:latin typeface="Times New Roman"/>
                <a:cs typeface="Times New Roman"/>
              </a:rPr>
              <a:t>p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14" dirty="0">
                <a:latin typeface="Times New Roman"/>
                <a:cs typeface="Times New Roman"/>
              </a:rPr>
              <a:t>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8218"/>
            <a:ext cx="7910830" cy="2632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60" dirty="0">
                <a:latin typeface="Times New Roman"/>
                <a:cs typeface="Times New Roman"/>
              </a:rPr>
              <a:t>The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try...finally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40" dirty="0">
                <a:latin typeface="Times New Roman"/>
                <a:cs typeface="Times New Roman"/>
              </a:rPr>
              <a:t>block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Python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provides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optional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finally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statement,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used 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try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statement.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executed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matter </a:t>
            </a:r>
            <a:r>
              <a:rPr sz="2600" spc="-125" dirty="0">
                <a:latin typeface="Times New Roman"/>
                <a:cs typeface="Times New Roman"/>
              </a:rPr>
              <a:t>what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exception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occurs.The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finally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block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provides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guarantee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execution.</a:t>
            </a:r>
            <a:endParaRPr sz="2600">
              <a:latin typeface="Times New Roman"/>
              <a:cs typeface="Times New Roman"/>
            </a:endParaRPr>
          </a:p>
          <a:p>
            <a:pPr marL="286385" marR="10795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29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finally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block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45" dirty="0">
                <a:latin typeface="Times New Roman"/>
                <a:cs typeface="Times New Roman"/>
              </a:rPr>
              <a:t>try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block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we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pa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ne</a:t>
            </a:r>
            <a:r>
              <a:rPr sz="2600" spc="-170" dirty="0">
                <a:latin typeface="Times New Roman"/>
                <a:cs typeface="Times New Roman"/>
              </a:rPr>
              <a:t>cess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895600"/>
            <a:ext cx="7461081" cy="356856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5122"/>
            <a:ext cx="6802755" cy="60871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b="1" spc="-55" dirty="0">
                <a:latin typeface="Times New Roman"/>
                <a:cs typeface="Times New Roman"/>
              </a:rPr>
              <a:t>Example-1: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290"/>
              </a:spcBef>
            </a:pPr>
            <a:r>
              <a:rPr sz="2600" spc="-25" dirty="0">
                <a:latin typeface="Times New Roman"/>
                <a:cs typeface="Times New Roman"/>
              </a:rPr>
              <a:t>try: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290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(inp</a:t>
            </a:r>
            <a:r>
              <a:rPr sz="2600" spc="-135" dirty="0">
                <a:latin typeface="Times New Roman"/>
                <a:cs typeface="Times New Roman"/>
              </a:rPr>
              <a:t>u</a:t>
            </a:r>
            <a:r>
              <a:rPr sz="2600" spc="-55" dirty="0">
                <a:latin typeface="Times New Roman"/>
                <a:cs typeface="Times New Roman"/>
              </a:rPr>
              <a:t>t("Enter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a:"))</a:t>
            </a:r>
            <a:endParaRPr sz="2600">
              <a:latin typeface="Times New Roman"/>
              <a:cs typeface="Times New Roman"/>
            </a:endParaRPr>
          </a:p>
          <a:p>
            <a:pPr marL="585470" marR="3075305">
              <a:lnSpc>
                <a:spcPts val="3410"/>
              </a:lnSpc>
              <a:spcBef>
                <a:spcPts val="160"/>
              </a:spcBef>
            </a:pP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5" dirty="0">
                <a:latin typeface="Times New Roman"/>
                <a:cs typeface="Times New Roman"/>
              </a:rPr>
              <a:t> 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(inp</a:t>
            </a:r>
            <a:r>
              <a:rPr sz="2600" spc="-135" dirty="0">
                <a:latin typeface="Times New Roman"/>
                <a:cs typeface="Times New Roman"/>
              </a:rPr>
              <a:t>u</a:t>
            </a:r>
            <a:r>
              <a:rPr sz="2600" spc="-55" dirty="0">
                <a:latin typeface="Times New Roman"/>
                <a:cs typeface="Times New Roman"/>
              </a:rPr>
              <a:t>t("Enter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b:")) 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a/b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125"/>
              </a:spcBef>
            </a:pPr>
            <a:r>
              <a:rPr sz="2600" spc="-5" dirty="0">
                <a:latin typeface="Times New Roman"/>
                <a:cs typeface="Times New Roman"/>
              </a:rPr>
              <a:t>print("a/b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%d"%c)</a:t>
            </a:r>
            <a:endParaRPr sz="2600">
              <a:latin typeface="Times New Roman"/>
              <a:cs typeface="Times New Roman"/>
            </a:endParaRPr>
          </a:p>
          <a:p>
            <a:pPr marL="286385" marR="5080" indent="298450">
              <a:lnSpc>
                <a:spcPct val="109200"/>
              </a:lnSpc>
            </a:pPr>
            <a:r>
              <a:rPr sz="2600" spc="434" dirty="0">
                <a:latin typeface="Times New Roman"/>
                <a:cs typeface="Times New Roman"/>
              </a:rPr>
              <a:t>#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Us</a:t>
            </a:r>
            <a:r>
              <a:rPr sz="2600" spc="-90" dirty="0">
                <a:latin typeface="Times New Roman"/>
                <a:cs typeface="Times New Roman"/>
              </a:rPr>
              <a:t>i</a:t>
            </a:r>
            <a:r>
              <a:rPr sz="2600" spc="-165" dirty="0">
                <a:latin typeface="Times New Roman"/>
                <a:cs typeface="Times New Roman"/>
              </a:rPr>
              <a:t>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exc</a:t>
            </a:r>
            <a:r>
              <a:rPr sz="2600" spc="-65" dirty="0">
                <a:latin typeface="Times New Roman"/>
                <a:cs typeface="Times New Roman"/>
              </a:rPr>
              <a:t>ep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-114" dirty="0">
                <a:latin typeface="Times New Roman"/>
                <a:cs typeface="Times New Roman"/>
              </a:rPr>
              <a:t>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obje</a:t>
            </a:r>
            <a:r>
              <a:rPr sz="2600" spc="-145" dirty="0">
                <a:latin typeface="Times New Roman"/>
                <a:cs typeface="Times New Roman"/>
              </a:rPr>
              <a:t>c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ex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60" dirty="0">
                <a:latin typeface="Times New Roman"/>
                <a:cs typeface="Times New Roman"/>
              </a:rPr>
              <a:t>ept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teme</a:t>
            </a:r>
            <a:r>
              <a:rPr sz="2600" spc="-10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  </a:t>
            </a:r>
            <a:r>
              <a:rPr sz="2600" spc="-75" dirty="0">
                <a:latin typeface="Times New Roman"/>
                <a:cs typeface="Times New Roman"/>
              </a:rPr>
              <a:t>except: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290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int("ca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10" dirty="0">
                <a:latin typeface="Times New Roman"/>
                <a:cs typeface="Times New Roman"/>
              </a:rPr>
              <a:t>'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di</a:t>
            </a:r>
            <a:r>
              <a:rPr sz="2600" spc="-195" dirty="0">
                <a:latin typeface="Times New Roman"/>
                <a:cs typeface="Times New Roman"/>
              </a:rPr>
              <a:t>v</a:t>
            </a:r>
            <a:r>
              <a:rPr sz="2600" spc="-114" dirty="0">
                <a:latin typeface="Times New Roman"/>
                <a:cs typeface="Times New Roman"/>
              </a:rPr>
              <a:t>ide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ze</a:t>
            </a:r>
            <a:r>
              <a:rPr sz="2600" spc="-100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o")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95" dirty="0">
                <a:latin typeface="Times New Roman"/>
                <a:cs typeface="Times New Roman"/>
              </a:rPr>
              <a:t>else:</a:t>
            </a:r>
            <a:endParaRPr sz="2600">
              <a:latin typeface="Times New Roman"/>
              <a:cs typeface="Times New Roman"/>
            </a:endParaRPr>
          </a:p>
          <a:p>
            <a:pPr marL="286385" marR="2997200" indent="298450">
              <a:lnSpc>
                <a:spcPts val="3410"/>
              </a:lnSpc>
              <a:spcBef>
                <a:spcPts val="160"/>
              </a:spcBef>
            </a:pPr>
            <a:r>
              <a:rPr sz="2600" spc="-45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int("Hi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20" dirty="0">
                <a:latin typeface="Times New Roman"/>
                <a:cs typeface="Times New Roman"/>
              </a:rPr>
              <a:t>lo</a:t>
            </a:r>
            <a:r>
              <a:rPr sz="2600" spc="-100" dirty="0">
                <a:latin typeface="Times New Roman"/>
                <a:cs typeface="Times New Roman"/>
              </a:rPr>
              <a:t>c</a:t>
            </a:r>
            <a:r>
              <a:rPr sz="2600" spc="-60" dirty="0">
                <a:latin typeface="Times New Roman"/>
                <a:cs typeface="Times New Roman"/>
              </a:rPr>
              <a:t>k")  </a:t>
            </a:r>
            <a:r>
              <a:rPr sz="2600" spc="-135" dirty="0">
                <a:latin typeface="Times New Roman"/>
                <a:cs typeface="Times New Roman"/>
              </a:rPr>
              <a:t>finally: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130"/>
              </a:spcBef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int("Must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50" dirty="0">
                <a:latin typeface="Times New Roman"/>
                <a:cs typeface="Times New Roman"/>
              </a:rPr>
              <a:t>x</a:t>
            </a:r>
            <a:r>
              <a:rPr sz="2600" spc="-114" dirty="0">
                <a:latin typeface="Times New Roman"/>
                <a:cs typeface="Times New Roman"/>
              </a:rPr>
              <a:t>ec</a:t>
            </a:r>
            <a:r>
              <a:rPr sz="2600" spc="-145" dirty="0">
                <a:latin typeface="Times New Roman"/>
                <a:cs typeface="Times New Roman"/>
              </a:rPr>
              <a:t>u</a:t>
            </a:r>
            <a:r>
              <a:rPr sz="2600" spc="-50" dirty="0">
                <a:latin typeface="Times New Roman"/>
                <a:cs typeface="Times New Roman"/>
              </a:rPr>
              <a:t>te</a:t>
            </a:r>
            <a:r>
              <a:rPr sz="2600" spc="-85" dirty="0">
                <a:latin typeface="Times New Roman"/>
                <a:cs typeface="Times New Roman"/>
              </a:rPr>
              <a:t>d</a:t>
            </a:r>
            <a:r>
              <a:rPr sz="2600" spc="-30" dirty="0">
                <a:latin typeface="Times New Roman"/>
                <a:cs typeface="Times New Roman"/>
              </a:rPr>
              <a:t>")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25122"/>
            <a:ext cx="4700270" cy="608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3244215" indent="-274320">
              <a:lnSpc>
                <a:spcPct val="109300"/>
              </a:lnSpc>
              <a:spcBef>
                <a:spcPts val="100"/>
              </a:spcBef>
            </a:pPr>
            <a:r>
              <a:rPr sz="2600" b="1" spc="-85" dirty="0">
                <a:latin typeface="Times New Roman"/>
                <a:cs typeface="Times New Roman"/>
              </a:rPr>
              <a:t>Examp</a:t>
            </a:r>
            <a:r>
              <a:rPr sz="2600" b="1" spc="50" dirty="0">
                <a:latin typeface="Times New Roman"/>
                <a:cs typeface="Times New Roman"/>
              </a:rPr>
              <a:t>le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3  </a:t>
            </a:r>
            <a:r>
              <a:rPr sz="2600" b="1" spc="5" dirty="0">
                <a:latin typeface="Times New Roman"/>
                <a:cs typeface="Times New Roman"/>
              </a:rPr>
              <a:t>try</a:t>
            </a:r>
            <a:r>
              <a:rPr sz="2600" spc="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290"/>
              </a:spcBef>
            </a:pP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(inp</a:t>
            </a:r>
            <a:r>
              <a:rPr sz="2600" spc="-135" dirty="0">
                <a:latin typeface="Times New Roman"/>
                <a:cs typeface="Times New Roman"/>
              </a:rPr>
              <a:t>u</a:t>
            </a:r>
            <a:r>
              <a:rPr sz="2600" spc="-55" dirty="0">
                <a:latin typeface="Times New Roman"/>
                <a:cs typeface="Times New Roman"/>
              </a:rPr>
              <a:t>t("Enter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a:"))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285"/>
              </a:spcBef>
            </a:pP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75" dirty="0">
                <a:latin typeface="Times New Roman"/>
                <a:cs typeface="Times New Roman"/>
              </a:rPr>
              <a:t> in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(inp</a:t>
            </a:r>
            <a:r>
              <a:rPr sz="2600" spc="-135" dirty="0">
                <a:latin typeface="Times New Roman"/>
                <a:cs typeface="Times New Roman"/>
              </a:rPr>
              <a:t>u</a:t>
            </a:r>
            <a:r>
              <a:rPr sz="2600" spc="-55" dirty="0">
                <a:latin typeface="Times New Roman"/>
                <a:cs typeface="Times New Roman"/>
              </a:rPr>
              <a:t>t("Enter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b:"))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290"/>
              </a:spcBef>
            </a:pPr>
            <a:r>
              <a:rPr sz="2600" b="1" spc="-15" dirty="0">
                <a:latin typeface="Times New Roman"/>
                <a:cs typeface="Times New Roman"/>
              </a:rPr>
              <a:t>i</a:t>
            </a:r>
            <a:r>
              <a:rPr sz="2600" b="1" spc="-10" dirty="0">
                <a:latin typeface="Times New Roman"/>
                <a:cs typeface="Times New Roman"/>
              </a:rPr>
              <a:t>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is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0:</a:t>
            </a:r>
            <a:endParaRPr sz="2600">
              <a:latin typeface="Times New Roman"/>
              <a:cs typeface="Times New Roman"/>
            </a:endParaRPr>
          </a:p>
          <a:p>
            <a:pPr marL="884555">
              <a:lnSpc>
                <a:spcPct val="100000"/>
              </a:lnSpc>
              <a:spcBef>
                <a:spcPts val="290"/>
              </a:spcBef>
            </a:pPr>
            <a:r>
              <a:rPr sz="2600" b="1" spc="-65" dirty="0">
                <a:latin typeface="Times New Roman"/>
                <a:cs typeface="Times New Roman"/>
              </a:rPr>
              <a:t>ra</a:t>
            </a:r>
            <a:r>
              <a:rPr sz="2600" b="1" spc="-50" dirty="0">
                <a:latin typeface="Times New Roman"/>
                <a:cs typeface="Times New Roman"/>
              </a:rPr>
              <a:t>i</a:t>
            </a:r>
            <a:r>
              <a:rPr sz="2600" b="1" spc="-5" dirty="0">
                <a:latin typeface="Times New Roman"/>
                <a:cs typeface="Times New Roman"/>
              </a:rPr>
              <a:t>s</a:t>
            </a:r>
            <a:r>
              <a:rPr sz="2600" b="1" dirty="0">
                <a:latin typeface="Times New Roman"/>
                <a:cs typeface="Times New Roman"/>
              </a:rPr>
              <a:t>e</a:t>
            </a:r>
            <a:r>
              <a:rPr sz="2600" b="1" spc="-26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ithmeti</a:t>
            </a:r>
            <a:r>
              <a:rPr sz="2600" spc="-114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290"/>
              </a:spcBef>
            </a:pPr>
            <a:r>
              <a:rPr sz="2600" b="1" spc="25" dirty="0">
                <a:latin typeface="Times New Roman"/>
                <a:cs typeface="Times New Roman"/>
              </a:rPr>
              <a:t>else</a:t>
            </a:r>
            <a:r>
              <a:rPr sz="2600" spc="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R="1271270" algn="r">
              <a:lnSpc>
                <a:spcPct val="100000"/>
              </a:lnSpc>
              <a:spcBef>
                <a:spcPts val="285"/>
              </a:spcBef>
            </a:pPr>
            <a:r>
              <a:rPr sz="2600" b="1" spc="25" dirty="0">
                <a:latin typeface="Times New Roman"/>
                <a:cs typeface="Times New Roman"/>
              </a:rPr>
              <a:t>print</a:t>
            </a:r>
            <a:r>
              <a:rPr sz="2600" spc="25" dirty="0">
                <a:latin typeface="Times New Roman"/>
                <a:cs typeface="Times New Roman"/>
              </a:rPr>
              <a:t>("a/b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",a/b)</a:t>
            </a:r>
            <a:endParaRPr sz="2600">
              <a:latin typeface="Times New Roman"/>
              <a:cs typeface="Times New Roman"/>
            </a:endParaRPr>
          </a:p>
          <a:p>
            <a:pPr marR="1337310" algn="r">
              <a:lnSpc>
                <a:spcPct val="100000"/>
              </a:lnSpc>
              <a:spcBef>
                <a:spcPts val="290"/>
              </a:spcBef>
            </a:pPr>
            <a:r>
              <a:rPr sz="2600" b="1" spc="90" dirty="0">
                <a:latin typeface="Times New Roman"/>
                <a:cs typeface="Times New Roman"/>
              </a:rPr>
              <a:t>e</a:t>
            </a:r>
            <a:r>
              <a:rPr sz="2600" b="1" spc="110" dirty="0">
                <a:latin typeface="Times New Roman"/>
                <a:cs typeface="Times New Roman"/>
              </a:rPr>
              <a:t>x</a:t>
            </a:r>
            <a:r>
              <a:rPr sz="2600" b="1" spc="60" dirty="0">
                <a:latin typeface="Times New Roman"/>
                <a:cs typeface="Times New Roman"/>
              </a:rPr>
              <a:t>c</a:t>
            </a:r>
            <a:r>
              <a:rPr sz="2600" b="1" spc="70" dirty="0">
                <a:latin typeface="Times New Roman"/>
                <a:cs typeface="Times New Roman"/>
              </a:rPr>
              <a:t>e</a:t>
            </a:r>
            <a:r>
              <a:rPr sz="2600" b="1" spc="35" dirty="0">
                <a:latin typeface="Times New Roman"/>
                <a:cs typeface="Times New Roman"/>
              </a:rPr>
              <a:t>pt</a:t>
            </a:r>
            <a:r>
              <a:rPr sz="2600" b="1" spc="-26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ithmeti</a:t>
            </a:r>
            <a:r>
              <a:rPr sz="2600" spc="-114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  <a:spcBef>
                <a:spcPts val="290"/>
              </a:spcBef>
            </a:pP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10" dirty="0">
                <a:latin typeface="Times New Roman"/>
                <a:cs typeface="Times New Roman"/>
              </a:rPr>
              <a:t>r</a:t>
            </a:r>
            <a:r>
              <a:rPr sz="2600" b="1" spc="25" dirty="0">
                <a:latin typeface="Times New Roman"/>
                <a:cs typeface="Times New Roman"/>
              </a:rPr>
              <a:t>int</a:t>
            </a:r>
            <a:r>
              <a:rPr sz="2600" spc="-90" dirty="0">
                <a:latin typeface="Times New Roman"/>
                <a:cs typeface="Times New Roman"/>
              </a:rPr>
              <a:t>("The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n't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0")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  <a:p>
            <a:pPr marL="12700" marR="3422015">
              <a:lnSpc>
                <a:spcPts val="3410"/>
              </a:lnSpc>
              <a:spcBef>
                <a:spcPts val="160"/>
              </a:spcBef>
            </a:pPr>
            <a:r>
              <a:rPr sz="2600" spc="-135" dirty="0">
                <a:latin typeface="Times New Roman"/>
                <a:cs typeface="Times New Roman"/>
              </a:rPr>
              <a:t>En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:</a:t>
            </a:r>
            <a:r>
              <a:rPr sz="2600" spc="-80" dirty="0">
                <a:latin typeface="Times New Roman"/>
                <a:cs typeface="Times New Roman"/>
              </a:rPr>
              <a:t>10  Enter </a:t>
            </a:r>
            <a:r>
              <a:rPr sz="2600" spc="-70" dirty="0">
                <a:latin typeface="Times New Roman"/>
                <a:cs typeface="Times New Roman"/>
              </a:rPr>
              <a:t>b:0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ca</a:t>
            </a:r>
            <a:r>
              <a:rPr sz="2600" spc="-185" dirty="0">
                <a:latin typeface="Times New Roman"/>
                <a:cs typeface="Times New Roman"/>
              </a:rPr>
              <a:t>n</a:t>
            </a:r>
            <a:r>
              <a:rPr sz="2600" spc="10" dirty="0">
                <a:latin typeface="Times New Roman"/>
                <a:cs typeface="Times New Roman"/>
              </a:rPr>
              <a:t>'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3954"/>
            <a:ext cx="7921625" cy="54832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b="1" spc="-10" dirty="0">
                <a:latin typeface="Times New Roman"/>
                <a:cs typeface="Times New Roman"/>
              </a:rPr>
              <a:t>Accessing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Items</a:t>
            </a:r>
            <a:endParaRPr sz="2800">
              <a:latin typeface="Times New Roman"/>
              <a:cs typeface="Times New Roman"/>
            </a:endParaRPr>
          </a:p>
          <a:p>
            <a:pPr marL="286385" marR="27495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335" dirty="0">
                <a:latin typeface="Times New Roman"/>
                <a:cs typeface="Times New Roman"/>
              </a:rPr>
              <a:t>You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can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access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items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dictionary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by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referring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its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229" dirty="0">
                <a:latin typeface="Times New Roman"/>
                <a:cs typeface="Times New Roman"/>
              </a:rPr>
              <a:t>k</a:t>
            </a:r>
            <a:r>
              <a:rPr sz="2800" spc="-155" dirty="0">
                <a:latin typeface="Times New Roman"/>
                <a:cs typeface="Times New Roman"/>
              </a:rPr>
              <a:t>e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n</a:t>
            </a:r>
            <a:r>
              <a:rPr sz="2800" spc="-190" dirty="0">
                <a:latin typeface="Times New Roman"/>
                <a:cs typeface="Times New Roman"/>
              </a:rPr>
              <a:t>am</a:t>
            </a:r>
            <a:r>
              <a:rPr sz="2800" spc="-185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i</a:t>
            </a:r>
            <a:r>
              <a:rPr sz="2800" spc="-140" dirty="0">
                <a:latin typeface="Times New Roman"/>
                <a:cs typeface="Times New Roman"/>
              </a:rPr>
              <a:t>nside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squa</a:t>
            </a:r>
            <a:r>
              <a:rPr sz="2800" spc="-130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bra</a:t>
            </a:r>
            <a:r>
              <a:rPr sz="2800" spc="-85" dirty="0">
                <a:latin typeface="Times New Roman"/>
                <a:cs typeface="Times New Roman"/>
              </a:rPr>
              <a:t>c</a:t>
            </a:r>
            <a:r>
              <a:rPr sz="2800" spc="-229" dirty="0">
                <a:latin typeface="Times New Roman"/>
                <a:cs typeface="Times New Roman"/>
              </a:rPr>
              <a:t>k</a:t>
            </a:r>
            <a:r>
              <a:rPr sz="2800" spc="-95" dirty="0">
                <a:latin typeface="Times New Roman"/>
                <a:cs typeface="Times New Roman"/>
              </a:rPr>
              <a:t>et</a:t>
            </a:r>
            <a:r>
              <a:rPr sz="2800" spc="-160" dirty="0">
                <a:latin typeface="Times New Roman"/>
                <a:cs typeface="Times New Roman"/>
              </a:rPr>
              <a:t>s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70" dirty="0">
                <a:latin typeface="Times New Roman"/>
                <a:cs typeface="Times New Roman"/>
              </a:rPr>
              <a:t>Example: </a:t>
            </a:r>
            <a:r>
              <a:rPr sz="2800" spc="-85" dirty="0">
                <a:latin typeface="Times New Roman"/>
                <a:cs typeface="Times New Roman"/>
              </a:rPr>
              <a:t>Get 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95" dirty="0">
                <a:latin typeface="Times New Roman"/>
                <a:cs typeface="Times New Roman"/>
              </a:rPr>
              <a:t>v</a:t>
            </a:r>
            <a:r>
              <a:rPr sz="2800" spc="-140" dirty="0">
                <a:latin typeface="Times New Roman"/>
                <a:cs typeface="Times New Roman"/>
              </a:rPr>
              <a:t>alu</a:t>
            </a:r>
            <a:r>
              <a:rPr sz="2800" spc="-15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"model</a:t>
            </a:r>
            <a:r>
              <a:rPr sz="2800" spc="-80" dirty="0">
                <a:latin typeface="Times New Roman"/>
                <a:cs typeface="Times New Roman"/>
              </a:rPr>
              <a:t>"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29" dirty="0">
                <a:latin typeface="Times New Roman"/>
                <a:cs typeface="Times New Roman"/>
              </a:rPr>
              <a:t>k</a:t>
            </a:r>
            <a:r>
              <a:rPr sz="2800" spc="-155" dirty="0">
                <a:latin typeface="Times New Roman"/>
                <a:cs typeface="Times New Roman"/>
              </a:rPr>
              <a:t>e</a:t>
            </a:r>
            <a:r>
              <a:rPr sz="2800" spc="-515" dirty="0">
                <a:latin typeface="Times New Roman"/>
                <a:cs typeface="Times New Roman"/>
              </a:rPr>
              <a:t>y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927100" marR="348615" indent="-915035">
              <a:lnSpc>
                <a:spcPct val="117900"/>
              </a:lnSpc>
            </a:pPr>
            <a:r>
              <a:rPr sz="2800" spc="-100" dirty="0">
                <a:latin typeface="Times New Roman"/>
                <a:cs typeface="Times New Roman"/>
              </a:rPr>
              <a:t>dict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=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{"brand":</a:t>
            </a:r>
            <a:r>
              <a:rPr sz="2800" spc="-60" dirty="0">
                <a:latin typeface="Times New Roman"/>
                <a:cs typeface="Times New Roman"/>
              </a:rPr>
              <a:t>"</a:t>
            </a:r>
            <a:r>
              <a:rPr sz="2800" spc="-365" dirty="0">
                <a:latin typeface="Times New Roman"/>
                <a:cs typeface="Times New Roman"/>
              </a:rPr>
              <a:t>F</a:t>
            </a:r>
            <a:r>
              <a:rPr sz="2800" spc="-35" dirty="0">
                <a:latin typeface="Times New Roman"/>
                <a:cs typeface="Times New Roman"/>
              </a:rPr>
              <a:t>ord","</a:t>
            </a:r>
            <a:r>
              <a:rPr sz="2800" spc="-60" dirty="0">
                <a:latin typeface="Times New Roman"/>
                <a:cs typeface="Times New Roman"/>
              </a:rPr>
              <a:t>m</a:t>
            </a:r>
            <a:r>
              <a:rPr sz="2800" spc="-125" dirty="0">
                <a:latin typeface="Times New Roman"/>
                <a:cs typeface="Times New Roman"/>
              </a:rPr>
              <a:t>od</a:t>
            </a:r>
            <a:r>
              <a:rPr sz="2800" spc="-105" dirty="0">
                <a:latin typeface="Times New Roman"/>
                <a:cs typeface="Times New Roman"/>
              </a:rPr>
              <a:t>el</a:t>
            </a:r>
            <a:r>
              <a:rPr sz="2800" spc="5" dirty="0">
                <a:latin typeface="Times New Roman"/>
                <a:cs typeface="Times New Roman"/>
              </a:rPr>
              <a:t>":"</a:t>
            </a:r>
            <a:r>
              <a:rPr sz="2800" spc="-295" dirty="0">
                <a:latin typeface="Times New Roman"/>
                <a:cs typeface="Times New Roman"/>
              </a:rPr>
              <a:t>M</a:t>
            </a:r>
            <a:r>
              <a:rPr sz="2800" spc="-160" dirty="0">
                <a:latin typeface="Times New Roman"/>
                <a:cs typeface="Times New Roman"/>
              </a:rPr>
              <a:t>u</a:t>
            </a:r>
            <a:r>
              <a:rPr sz="2800" spc="-120" dirty="0">
                <a:latin typeface="Times New Roman"/>
                <a:cs typeface="Times New Roman"/>
              </a:rPr>
              <a:t>sta</a:t>
            </a:r>
            <a:r>
              <a:rPr sz="2800" spc="-155" dirty="0">
                <a:latin typeface="Times New Roman"/>
                <a:cs typeface="Times New Roman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g","</a:t>
            </a:r>
            <a:r>
              <a:rPr sz="2800" spc="-135" dirty="0">
                <a:latin typeface="Times New Roman"/>
                <a:cs typeface="Times New Roman"/>
              </a:rPr>
              <a:t>y</a:t>
            </a:r>
            <a:r>
              <a:rPr sz="2800" spc="-165" dirty="0">
                <a:latin typeface="Times New Roman"/>
                <a:cs typeface="Times New Roman"/>
              </a:rPr>
              <a:t>e</a:t>
            </a:r>
            <a:r>
              <a:rPr sz="2800" spc="-16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30" dirty="0">
                <a:latin typeface="Times New Roman"/>
                <a:cs typeface="Times New Roman"/>
              </a:rPr>
              <a:t>":1</a:t>
            </a:r>
            <a:r>
              <a:rPr sz="2800" spc="-120" dirty="0">
                <a:latin typeface="Times New Roman"/>
                <a:cs typeface="Times New Roman"/>
              </a:rPr>
              <a:t>9</a:t>
            </a:r>
            <a:r>
              <a:rPr sz="2800" spc="-114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Times New Roman"/>
                <a:cs typeface="Times New Roman"/>
              </a:rPr>
              <a:t>4,  </a:t>
            </a:r>
            <a:r>
              <a:rPr sz="2800" spc="-114" dirty="0">
                <a:latin typeface="Times New Roman"/>
                <a:cs typeface="Times New Roman"/>
              </a:rPr>
              <a:t>"</a:t>
            </a:r>
            <a:r>
              <a:rPr sz="2800" spc="-185" dirty="0">
                <a:latin typeface="Times New Roman"/>
                <a:cs typeface="Times New Roman"/>
              </a:rPr>
              <a:t>y</a:t>
            </a:r>
            <a:r>
              <a:rPr sz="2800" spc="-55" dirty="0">
                <a:latin typeface="Times New Roman"/>
                <a:cs typeface="Times New Roman"/>
              </a:rPr>
              <a:t>ear":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202</a:t>
            </a:r>
            <a:r>
              <a:rPr sz="2800" spc="-114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90" dirty="0">
                <a:latin typeface="Times New Roman"/>
                <a:cs typeface="Times New Roman"/>
              </a:rPr>
              <a:t>print(dict["model"])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spc="-45" dirty="0">
                <a:latin typeface="Times New Roman"/>
                <a:cs typeface="Times New Roman"/>
              </a:rPr>
              <a:t>Output</a:t>
            </a:r>
            <a:r>
              <a:rPr sz="2800" b="1" spc="-25" dirty="0">
                <a:latin typeface="Times New Roman"/>
                <a:cs typeface="Times New Roman"/>
              </a:rPr>
              <a:t>:</a:t>
            </a:r>
            <a:r>
              <a:rPr sz="2800" b="1" spc="-185" dirty="0">
                <a:latin typeface="Times New Roman"/>
                <a:cs typeface="Times New Roman"/>
              </a:rPr>
              <a:t> </a:t>
            </a:r>
            <a:r>
              <a:rPr sz="2800" spc="-265" dirty="0">
                <a:latin typeface="Times New Roman"/>
                <a:cs typeface="Times New Roman"/>
              </a:rPr>
              <a:t>Mu</a:t>
            </a:r>
            <a:r>
              <a:rPr sz="2800" spc="-145" dirty="0">
                <a:latin typeface="Times New Roman"/>
                <a:cs typeface="Times New Roman"/>
              </a:rPr>
              <a:t>s</a:t>
            </a:r>
            <a:r>
              <a:rPr sz="2800" spc="-135" dirty="0">
                <a:latin typeface="Times New Roman"/>
                <a:cs typeface="Times New Roman"/>
              </a:rPr>
              <a:t>tang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960"/>
              </a:lnSpc>
              <a:spcBef>
                <a:spcPts val="229"/>
              </a:spcBef>
            </a:pPr>
            <a:r>
              <a:rPr sz="2800" spc="-110" dirty="0">
                <a:latin typeface="Times New Roman"/>
                <a:cs typeface="Times New Roman"/>
              </a:rPr>
              <a:t>There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also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method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called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get()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that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will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give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you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same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result.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800" spc="-120" dirty="0">
                <a:latin typeface="Times New Roman"/>
                <a:cs typeface="Times New Roman"/>
              </a:rPr>
              <a:t>x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=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dict.ge</a:t>
            </a:r>
            <a:r>
              <a:rPr sz="2800" spc="-50" dirty="0">
                <a:latin typeface="Times New Roman"/>
                <a:cs typeface="Times New Roman"/>
              </a:rPr>
              <a:t>t</a:t>
            </a:r>
            <a:r>
              <a:rPr sz="2800" spc="-90" dirty="0">
                <a:latin typeface="Times New Roman"/>
                <a:cs typeface="Times New Roman"/>
              </a:rPr>
              <a:t>("m</a:t>
            </a:r>
            <a:r>
              <a:rPr sz="2800" spc="-85" dirty="0">
                <a:latin typeface="Times New Roman"/>
                <a:cs typeface="Times New Roman"/>
              </a:rPr>
              <a:t>o</a:t>
            </a:r>
            <a:r>
              <a:rPr sz="2800" spc="-130" dirty="0">
                <a:latin typeface="Times New Roman"/>
                <a:cs typeface="Times New Roman"/>
              </a:rPr>
              <a:t>de</a:t>
            </a:r>
            <a:r>
              <a:rPr sz="2800" spc="-75" dirty="0">
                <a:latin typeface="Times New Roman"/>
                <a:cs typeface="Times New Roman"/>
              </a:rPr>
              <a:t>l</a:t>
            </a:r>
            <a:r>
              <a:rPr sz="2800" spc="-35" dirty="0">
                <a:latin typeface="Times New Roman"/>
                <a:cs typeface="Times New Roman"/>
              </a:rPr>
              <a:t>")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27554"/>
            <a:ext cx="7595234" cy="46634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b="1" spc="-60" dirty="0">
                <a:latin typeface="Times New Roman"/>
                <a:cs typeface="Times New Roman"/>
              </a:rPr>
              <a:t>Get </a:t>
            </a:r>
            <a:r>
              <a:rPr sz="2400" b="1" spc="-305" dirty="0">
                <a:latin typeface="Times New Roman"/>
                <a:cs typeface="Times New Roman"/>
              </a:rPr>
              <a:t>K</a:t>
            </a:r>
            <a:r>
              <a:rPr sz="2400" b="1" spc="25" dirty="0">
                <a:latin typeface="Times New Roman"/>
                <a:cs typeface="Times New Roman"/>
              </a:rPr>
              <a:t>e</a:t>
            </a:r>
            <a:r>
              <a:rPr sz="2400" b="1" spc="-30" dirty="0">
                <a:latin typeface="Times New Roman"/>
                <a:cs typeface="Times New Roman"/>
              </a:rPr>
              <a:t>ys</a:t>
            </a:r>
            <a:endParaRPr sz="2400">
              <a:latin typeface="Times New Roman"/>
              <a:cs typeface="Times New Roman"/>
            </a:endParaRPr>
          </a:p>
          <a:p>
            <a:pPr marL="286385" marR="1136015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keys()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method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will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return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list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all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keys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dictionary.</a:t>
            </a:r>
            <a:endParaRPr sz="2400">
              <a:latin typeface="Times New Roman"/>
              <a:cs typeface="Times New Roman"/>
            </a:endParaRPr>
          </a:p>
          <a:p>
            <a:pPr marL="12700" marR="4015104">
              <a:lnSpc>
                <a:spcPts val="3190"/>
              </a:lnSpc>
              <a:spcBef>
                <a:spcPts val="125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Get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5" dirty="0">
                <a:latin typeface="Times New Roman"/>
                <a:cs typeface="Times New Roman"/>
              </a:rPr>
              <a:t>s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k</a:t>
            </a:r>
            <a:r>
              <a:rPr sz="2400" spc="-135" dirty="0">
                <a:latin typeface="Times New Roman"/>
                <a:cs typeface="Times New Roman"/>
              </a:rPr>
              <a:t>e</a:t>
            </a:r>
            <a:r>
              <a:rPr sz="2400" spc="-215" dirty="0">
                <a:latin typeface="Times New Roman"/>
                <a:cs typeface="Times New Roman"/>
              </a:rPr>
              <a:t>y</a:t>
            </a:r>
            <a:r>
              <a:rPr sz="2400" spc="-220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  </a:t>
            </a:r>
            <a:r>
              <a:rPr sz="2400" spc="-100" dirty="0">
                <a:latin typeface="Times New Roman"/>
                <a:cs typeface="Times New Roman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dict.</a:t>
            </a:r>
            <a:r>
              <a:rPr sz="2400" spc="-125" dirty="0">
                <a:latin typeface="Times New Roman"/>
                <a:cs typeface="Times New Roman"/>
              </a:rPr>
              <a:t>k</a:t>
            </a:r>
            <a:r>
              <a:rPr sz="2400" spc="-135" dirty="0">
                <a:latin typeface="Times New Roman"/>
                <a:cs typeface="Times New Roman"/>
              </a:rPr>
              <a:t>e</a:t>
            </a:r>
            <a:r>
              <a:rPr sz="2400" spc="-215" dirty="0">
                <a:latin typeface="Times New Roman"/>
                <a:cs typeface="Times New Roman"/>
              </a:rPr>
              <a:t>y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400" b="1" spc="-30" dirty="0">
                <a:latin typeface="Times New Roman"/>
                <a:cs typeface="Times New Roman"/>
              </a:rPr>
              <a:t>Output:</a:t>
            </a:r>
            <a:r>
              <a:rPr sz="2400" b="1" spc="-1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dict_keys(['brand',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'model',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'year'])</a:t>
            </a:r>
            <a:endParaRPr sz="2400">
              <a:latin typeface="Times New Roman"/>
              <a:cs typeface="Times New Roman"/>
            </a:endParaRPr>
          </a:p>
          <a:p>
            <a:pPr marL="286385" marR="374015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list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keys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i="1" spc="-260" dirty="0">
                <a:latin typeface="Times New Roman"/>
                <a:cs typeface="Times New Roman"/>
              </a:rPr>
              <a:t>view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dictionary,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meaning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that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any 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</a:t>
            </a:r>
            <a:r>
              <a:rPr sz="2400" spc="-145" dirty="0">
                <a:latin typeface="Times New Roman"/>
                <a:cs typeface="Times New Roman"/>
              </a:rPr>
              <a:t>ha</a:t>
            </a:r>
            <a:r>
              <a:rPr sz="2400" spc="-150" dirty="0">
                <a:latin typeface="Times New Roman"/>
                <a:cs typeface="Times New Roman"/>
              </a:rPr>
              <a:t>n</a:t>
            </a:r>
            <a:r>
              <a:rPr sz="2400" spc="-160" dirty="0">
                <a:latin typeface="Times New Roman"/>
                <a:cs typeface="Times New Roman"/>
              </a:rPr>
              <a:t>ges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100" dirty="0">
                <a:latin typeface="Times New Roman"/>
                <a:cs typeface="Times New Roman"/>
              </a:rPr>
              <a:t>one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dictio</a:t>
            </a:r>
            <a:r>
              <a:rPr sz="2400" spc="-114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will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0" dirty="0">
                <a:latin typeface="Times New Roman"/>
                <a:cs typeface="Times New Roman"/>
              </a:rPr>
              <a:t>eflec</a:t>
            </a:r>
            <a:r>
              <a:rPr sz="2400" spc="-80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k</a:t>
            </a:r>
            <a:r>
              <a:rPr sz="2400" spc="-135" dirty="0">
                <a:latin typeface="Times New Roman"/>
                <a:cs typeface="Times New Roman"/>
              </a:rPr>
              <a:t>e</a:t>
            </a:r>
            <a:r>
              <a:rPr sz="2400" spc="-195" dirty="0">
                <a:latin typeface="Times New Roman"/>
                <a:cs typeface="Times New Roman"/>
              </a:rPr>
              <a:t>ys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li</a:t>
            </a:r>
            <a:r>
              <a:rPr sz="2400" spc="-165" dirty="0">
                <a:latin typeface="Times New Roman"/>
                <a:cs typeface="Times New Roman"/>
              </a:rPr>
              <a:t>s</a:t>
            </a:r>
            <a:r>
              <a:rPr sz="2400" spc="65" dirty="0">
                <a:latin typeface="Times New Roman"/>
                <a:cs typeface="Times New Roman"/>
              </a:rPr>
              <a:t>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b="1" spc="-6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590"/>
              </a:lnSpc>
              <a:spcBef>
                <a:spcPts val="64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75" dirty="0">
                <a:latin typeface="Times New Roman"/>
                <a:cs typeface="Times New Roman"/>
              </a:rPr>
              <a:t>Add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new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item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original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dictionary,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see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keys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list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ge</a:t>
            </a:r>
            <a:r>
              <a:rPr sz="2400" spc="-75" dirty="0">
                <a:latin typeface="Times New Roman"/>
                <a:cs typeface="Times New Roman"/>
              </a:rPr>
              <a:t>t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100" dirty="0">
                <a:latin typeface="Times New Roman"/>
                <a:cs typeface="Times New Roman"/>
              </a:rPr>
              <a:t>d</a:t>
            </a:r>
            <a:r>
              <a:rPr sz="2400" spc="-215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ted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a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45" dirty="0">
                <a:latin typeface="Times New Roman"/>
                <a:cs typeface="Times New Roman"/>
              </a:rPr>
              <a:t>ell.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spc="-105" dirty="0">
                <a:latin typeface="Times New Roman"/>
                <a:cs typeface="Times New Roman"/>
              </a:rPr>
              <a:t>car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{"b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"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-305" dirty="0">
                <a:latin typeface="Times New Roman"/>
                <a:cs typeface="Times New Roman"/>
              </a:rPr>
              <a:t>F</a:t>
            </a:r>
            <a:r>
              <a:rPr sz="2400" spc="-45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220" dirty="0">
                <a:latin typeface="Times New Roman"/>
                <a:cs typeface="Times New Roman"/>
              </a:rPr>
              <a:t>d</a:t>
            </a:r>
            <a:r>
              <a:rPr sz="2400" spc="-190" dirty="0">
                <a:latin typeface="Times New Roman"/>
                <a:cs typeface="Times New Roman"/>
              </a:rPr>
              <a:t>“</a:t>
            </a:r>
            <a:r>
              <a:rPr sz="2400" spc="-10" dirty="0">
                <a:latin typeface="Times New Roman"/>
                <a:cs typeface="Times New Roman"/>
              </a:rPr>
              <a:t>,"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110" dirty="0">
                <a:latin typeface="Times New Roman"/>
                <a:cs typeface="Times New Roman"/>
              </a:rPr>
              <a:t>ode</a:t>
            </a:r>
            <a:r>
              <a:rPr sz="2400" spc="-85" dirty="0">
                <a:latin typeface="Times New Roman"/>
                <a:cs typeface="Times New Roman"/>
              </a:rPr>
              <a:t>l</a:t>
            </a:r>
            <a:r>
              <a:rPr sz="2400" spc="10" dirty="0">
                <a:latin typeface="Times New Roman"/>
                <a:cs typeface="Times New Roman"/>
              </a:rPr>
              <a:t>":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spc="-225" dirty="0">
                <a:latin typeface="Times New Roman"/>
                <a:cs typeface="Times New Roman"/>
              </a:rPr>
              <a:t>Mu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110" dirty="0">
                <a:latin typeface="Times New Roman"/>
                <a:cs typeface="Times New Roman"/>
              </a:rPr>
              <a:t>tang“,"</a:t>
            </a:r>
            <a:r>
              <a:rPr sz="2400" spc="-180" dirty="0">
                <a:latin typeface="Times New Roman"/>
                <a:cs typeface="Times New Roman"/>
              </a:rPr>
              <a:t>y</a:t>
            </a:r>
            <a:r>
              <a:rPr sz="2400" spc="-95" dirty="0">
                <a:latin typeface="Times New Roman"/>
                <a:cs typeface="Times New Roman"/>
              </a:rPr>
              <a:t>ea</a:t>
            </a:r>
            <a:r>
              <a:rPr sz="2400" spc="-75" dirty="0">
                <a:latin typeface="Times New Roman"/>
                <a:cs typeface="Times New Roman"/>
              </a:rPr>
              <a:t>r</a:t>
            </a:r>
            <a:r>
              <a:rPr sz="2400" spc="15" dirty="0">
                <a:latin typeface="Times New Roman"/>
                <a:cs typeface="Times New Roman"/>
              </a:rPr>
              <a:t>":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1964}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4864375"/>
            <a:ext cx="2518410" cy="8375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spc="-100" dirty="0">
                <a:latin typeface="Times New Roman"/>
                <a:cs typeface="Times New Roman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ca</a:t>
            </a:r>
            <a:r>
              <a:rPr sz="2400" spc="-19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r>
              <a:rPr sz="2400" spc="-75" dirty="0">
                <a:latin typeface="Times New Roman"/>
                <a:cs typeface="Times New Roman"/>
              </a:rPr>
              <a:t>k</a:t>
            </a:r>
            <a:r>
              <a:rPr sz="2400" spc="-135" dirty="0">
                <a:latin typeface="Times New Roman"/>
                <a:cs typeface="Times New Roman"/>
              </a:rPr>
              <a:t>e</a:t>
            </a:r>
            <a:r>
              <a:rPr sz="2400" spc="-215" dirty="0">
                <a:latin typeface="Times New Roman"/>
                <a:cs typeface="Times New Roman"/>
              </a:rPr>
              <a:t>y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95" dirty="0">
                <a:latin typeface="Times New Roman"/>
                <a:cs typeface="Times New Roman"/>
              </a:rPr>
              <a:t>car["</a:t>
            </a:r>
            <a:r>
              <a:rPr sz="2400" spc="-105" dirty="0">
                <a:latin typeface="Times New Roman"/>
                <a:cs typeface="Times New Roman"/>
              </a:rPr>
              <a:t>col</a:t>
            </a:r>
            <a:r>
              <a:rPr sz="2400" spc="-125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10" dirty="0">
                <a:latin typeface="Times New Roman"/>
                <a:cs typeface="Times New Roman"/>
              </a:rPr>
              <a:t>"</a:t>
            </a:r>
            <a:r>
              <a:rPr sz="2400" spc="-180" dirty="0">
                <a:latin typeface="Times New Roman"/>
                <a:cs typeface="Times New Roman"/>
              </a:rPr>
              <a:t>]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"wh</a:t>
            </a:r>
            <a:r>
              <a:rPr sz="2400" spc="-60" dirty="0">
                <a:latin typeface="Times New Roman"/>
                <a:cs typeface="Times New Roman"/>
              </a:rPr>
              <a:t>i</a:t>
            </a:r>
            <a:r>
              <a:rPr sz="2400" spc="-125" dirty="0">
                <a:latin typeface="Times New Roman"/>
                <a:cs typeface="Times New Roman"/>
              </a:rPr>
              <a:t>te“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6975" y="4864375"/>
            <a:ext cx="3122295" cy="8375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int(x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#befo</a:t>
            </a:r>
            <a:r>
              <a:rPr sz="2400" spc="-30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</a:t>
            </a:r>
            <a:r>
              <a:rPr sz="2400" spc="-145" dirty="0">
                <a:latin typeface="Times New Roman"/>
                <a:cs typeface="Times New Roman"/>
              </a:rPr>
              <a:t>hange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55" dirty="0">
                <a:latin typeface="Times New Roman"/>
                <a:cs typeface="Times New Roman"/>
              </a:rPr>
              <a:t>print(x)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#after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40" dirty="0">
                <a:latin typeface="Times New Roman"/>
                <a:cs typeface="Times New Roman"/>
              </a:rPr>
              <a:t>change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5715711"/>
            <a:ext cx="1053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latin typeface="Times New Roman"/>
                <a:cs typeface="Times New Roman"/>
              </a:rPr>
              <a:t>Ou</a:t>
            </a:r>
            <a:r>
              <a:rPr sz="2400" b="1" spc="-15" dirty="0">
                <a:latin typeface="Times New Roman"/>
                <a:cs typeface="Times New Roman"/>
              </a:rPr>
              <a:t>t</a:t>
            </a:r>
            <a:r>
              <a:rPr sz="2400" b="1" spc="25" dirty="0">
                <a:latin typeface="Times New Roman"/>
                <a:cs typeface="Times New Roman"/>
              </a:rPr>
              <a:t>p</a:t>
            </a:r>
            <a:r>
              <a:rPr sz="2400" b="1" spc="30" dirty="0">
                <a:latin typeface="Times New Roman"/>
                <a:cs typeface="Times New Roman"/>
              </a:rPr>
              <a:t>u</a:t>
            </a:r>
            <a:r>
              <a:rPr sz="2400" b="1" spc="-80" dirty="0">
                <a:latin typeface="Times New Roman"/>
                <a:cs typeface="Times New Roman"/>
              </a:rPr>
              <a:t>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2194" y="5715711"/>
            <a:ext cx="465518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90" dirty="0">
                <a:latin typeface="Times New Roman"/>
                <a:cs typeface="Times New Roman"/>
              </a:rPr>
              <a:t>dict_keys(['brand',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'model',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'year'])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-90" dirty="0">
                <a:latin typeface="Times New Roman"/>
                <a:cs typeface="Times New Roman"/>
              </a:rPr>
              <a:t>dict_keys(['brand',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'model',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'year',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'color'])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8218"/>
            <a:ext cx="7745095" cy="4599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65" dirty="0">
                <a:latin typeface="Times New Roman"/>
                <a:cs typeface="Times New Roman"/>
              </a:rPr>
              <a:t>Get</a:t>
            </a:r>
            <a:r>
              <a:rPr sz="2600" b="1" spc="-380" dirty="0">
                <a:latin typeface="Times New Roman"/>
                <a:cs typeface="Times New Roman"/>
              </a:rPr>
              <a:t> </a:t>
            </a:r>
            <a:r>
              <a:rPr sz="2600" b="1" spc="-550" dirty="0">
                <a:latin typeface="Times New Roman"/>
                <a:cs typeface="Times New Roman"/>
              </a:rPr>
              <a:t>V</a:t>
            </a:r>
            <a:r>
              <a:rPr sz="2600" b="1" spc="-45" dirty="0">
                <a:latin typeface="Times New Roman"/>
                <a:cs typeface="Times New Roman"/>
              </a:rPr>
              <a:t>a</a:t>
            </a:r>
            <a:r>
              <a:rPr sz="2600" b="1" spc="-40" dirty="0">
                <a:latin typeface="Times New Roman"/>
                <a:cs typeface="Times New Roman"/>
              </a:rPr>
              <a:t>l</a:t>
            </a:r>
            <a:r>
              <a:rPr sz="2600" b="1" spc="10" dirty="0">
                <a:latin typeface="Times New Roman"/>
                <a:cs typeface="Times New Roman"/>
              </a:rPr>
              <a:t>ues</a:t>
            </a:r>
            <a:endParaRPr sz="2600">
              <a:latin typeface="Times New Roman"/>
              <a:cs typeface="Times New Roman"/>
            </a:endParaRPr>
          </a:p>
          <a:p>
            <a:pPr marL="286385" marR="33845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values()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method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return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dictionary.</a:t>
            </a:r>
            <a:endParaRPr sz="2600">
              <a:latin typeface="Times New Roman"/>
              <a:cs typeface="Times New Roman"/>
            </a:endParaRPr>
          </a:p>
          <a:p>
            <a:pPr marL="286385" marR="3645535" indent="-274320">
              <a:lnSpc>
                <a:spcPts val="3720"/>
              </a:lnSpc>
              <a:spcBef>
                <a:spcPts val="22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Get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75" dirty="0">
                <a:latin typeface="Times New Roman"/>
                <a:cs typeface="Times New Roman"/>
              </a:rPr>
              <a:t>es:  </a:t>
            </a: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dic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.</a:t>
            </a:r>
            <a:r>
              <a:rPr sz="2600" spc="-12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55" dirty="0">
                <a:latin typeface="Times New Roman"/>
                <a:cs typeface="Times New Roman"/>
              </a:rPr>
              <a:t>()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3720"/>
              </a:lnSpc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list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280" dirty="0">
                <a:latin typeface="Times New Roman"/>
                <a:cs typeface="Times New Roman"/>
              </a:rPr>
              <a:t>view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dictionary,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any 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changes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done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dictionary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reflected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values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list.</a:t>
            </a:r>
            <a:endParaRPr sz="2600">
              <a:latin typeface="Times New Roman"/>
              <a:cs typeface="Times New Roman"/>
            </a:endParaRPr>
          </a:p>
          <a:p>
            <a:pPr marL="286385" marR="86360" indent="-274320">
              <a:lnSpc>
                <a:spcPct val="100000"/>
              </a:lnSpc>
              <a:spcBef>
                <a:spcPts val="375"/>
              </a:spcBef>
            </a:pPr>
            <a:r>
              <a:rPr sz="2600" b="1" spc="-65" dirty="0">
                <a:latin typeface="Times New Roman"/>
                <a:cs typeface="Times New Roman"/>
              </a:rPr>
              <a:t>Example: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Make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change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original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dictionary,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lis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ge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up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ell: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605"/>
              </a:spcBef>
            </a:pPr>
            <a:r>
              <a:rPr sz="2600" spc="-114" dirty="0">
                <a:latin typeface="Times New Roman"/>
                <a:cs typeface="Times New Roman"/>
              </a:rPr>
              <a:t>car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{"brand":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"Ford“,"model":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"Mustang“,"year":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1964}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4711065"/>
            <a:ext cx="230441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110" dirty="0">
                <a:latin typeface="Times New Roman"/>
                <a:cs typeface="Times New Roman"/>
              </a:rPr>
              <a:t>x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.</a:t>
            </a:r>
            <a:r>
              <a:rPr sz="2600" spc="-12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-45" dirty="0">
                <a:latin typeface="Times New Roman"/>
                <a:cs typeface="Times New Roman"/>
              </a:rPr>
              <a:t>() 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90" dirty="0">
                <a:latin typeface="Times New Roman"/>
                <a:cs typeface="Times New Roman"/>
              </a:rPr>
              <a:t>r["</a:t>
            </a:r>
            <a:r>
              <a:rPr sz="2600" spc="-160" dirty="0">
                <a:latin typeface="Times New Roman"/>
                <a:cs typeface="Times New Roman"/>
              </a:rPr>
              <a:t>y</a:t>
            </a:r>
            <a:r>
              <a:rPr sz="2600" spc="-95" dirty="0">
                <a:latin typeface="Times New Roman"/>
                <a:cs typeface="Times New Roman"/>
              </a:rPr>
              <a:t>ear"]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70" dirty="0">
                <a:latin typeface="Times New Roman"/>
                <a:cs typeface="Times New Roman"/>
              </a:rPr>
              <a:t>=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2020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4175" y="4711065"/>
            <a:ext cx="3380104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60" dirty="0">
                <a:latin typeface="Times New Roman"/>
                <a:cs typeface="Times New Roman"/>
              </a:rPr>
              <a:t>print(x)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#before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55" dirty="0">
                <a:latin typeface="Times New Roman"/>
                <a:cs typeface="Times New Roman"/>
              </a:rPr>
              <a:t>change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print(x)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#after</a:t>
            </a:r>
            <a:r>
              <a:rPr sz="2600" spc="-75" dirty="0">
                <a:latin typeface="Times New Roman"/>
                <a:cs typeface="Times New Roman"/>
              </a:rPr>
              <a:t> 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change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580075"/>
            <a:ext cx="11385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35" dirty="0">
                <a:latin typeface="Times New Roman"/>
                <a:cs typeface="Times New Roman"/>
              </a:rPr>
              <a:t>Output: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994" y="5580075"/>
            <a:ext cx="454215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2600" spc="-95" dirty="0">
                <a:latin typeface="Times New Roman"/>
                <a:cs typeface="Times New Roman"/>
              </a:rPr>
              <a:t>dic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_</a:t>
            </a:r>
            <a:r>
              <a:rPr sz="2600" spc="-15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s</a:t>
            </a:r>
            <a:r>
              <a:rPr sz="2600" spc="-100" dirty="0">
                <a:latin typeface="Times New Roman"/>
                <a:cs typeface="Times New Roman"/>
              </a:rPr>
              <a:t>(['</a:t>
            </a:r>
            <a:r>
              <a:rPr sz="2600" spc="-285" dirty="0">
                <a:latin typeface="Times New Roman"/>
                <a:cs typeface="Times New Roman"/>
              </a:rPr>
              <a:t>F</a:t>
            </a:r>
            <a:r>
              <a:rPr sz="2600" spc="-15" dirty="0">
                <a:latin typeface="Times New Roman"/>
                <a:cs typeface="Times New Roman"/>
              </a:rPr>
              <a:t>ord',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'Mu</a:t>
            </a:r>
            <a:r>
              <a:rPr sz="2600" spc="-110" dirty="0">
                <a:latin typeface="Times New Roman"/>
                <a:cs typeface="Times New Roman"/>
              </a:rPr>
              <a:t>sta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g',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r>
              <a:rPr sz="2600" spc="-125" dirty="0">
                <a:latin typeface="Times New Roman"/>
                <a:cs typeface="Times New Roman"/>
              </a:rPr>
              <a:t>9</a:t>
            </a:r>
            <a:r>
              <a:rPr sz="2600" spc="-110" dirty="0">
                <a:latin typeface="Times New Roman"/>
                <a:cs typeface="Times New Roman"/>
              </a:rPr>
              <a:t>6</a:t>
            </a:r>
            <a:r>
              <a:rPr sz="2600" spc="-125" dirty="0">
                <a:latin typeface="Times New Roman"/>
                <a:cs typeface="Times New Roman"/>
              </a:rPr>
              <a:t>4])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95" dirty="0">
                <a:latin typeface="Times New Roman"/>
                <a:cs typeface="Times New Roman"/>
              </a:rPr>
              <a:t>dic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_</a:t>
            </a:r>
            <a:r>
              <a:rPr sz="2600" spc="-15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al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s</a:t>
            </a:r>
            <a:r>
              <a:rPr sz="2600" spc="-100" dirty="0">
                <a:latin typeface="Times New Roman"/>
                <a:cs typeface="Times New Roman"/>
              </a:rPr>
              <a:t>(['</a:t>
            </a:r>
            <a:r>
              <a:rPr sz="2600" spc="-285" dirty="0">
                <a:latin typeface="Times New Roman"/>
                <a:cs typeface="Times New Roman"/>
              </a:rPr>
              <a:t>F</a:t>
            </a:r>
            <a:r>
              <a:rPr sz="2600" spc="-15" dirty="0">
                <a:latin typeface="Times New Roman"/>
                <a:cs typeface="Times New Roman"/>
              </a:rPr>
              <a:t>ord',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'Mu</a:t>
            </a:r>
            <a:r>
              <a:rPr sz="2600" spc="-110" dirty="0">
                <a:latin typeface="Times New Roman"/>
                <a:cs typeface="Times New Roman"/>
              </a:rPr>
              <a:t>sta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g',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125" dirty="0">
                <a:latin typeface="Times New Roman"/>
                <a:cs typeface="Times New Roman"/>
              </a:rPr>
              <a:t>0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600" spc="-125" dirty="0">
                <a:latin typeface="Times New Roman"/>
                <a:cs typeface="Times New Roman"/>
              </a:rPr>
              <a:t>0])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4716</Words>
  <Application>Microsoft Office PowerPoint</Application>
  <PresentationFormat>On-screen Show (4:3)</PresentationFormat>
  <Paragraphs>543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UNIT-2: Dictionary, Functions and 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 Through a Dictionary</vt:lpstr>
      <vt:lpstr>PowerPoint Presentation</vt:lpstr>
      <vt:lpstr>PowerPoint Presentation</vt:lpstr>
      <vt:lpstr>Multi Words Variable Names</vt:lpstr>
      <vt:lpstr>PowerPoint Presentation</vt:lpstr>
      <vt:lpstr>PowerPoint Presentation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1: with exact match.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ANONYMOUS FUNCTION</vt:lpstr>
      <vt:lpstr>PowerPoint Presentation</vt:lpstr>
      <vt:lpstr>Scope of variables</vt:lpstr>
      <vt:lpstr>PowerPoint Presentation</vt:lpstr>
      <vt:lpstr>PowerPoint Presentation</vt:lpstr>
      <vt:lpstr>PowerPoint Presentation</vt:lpstr>
      <vt:lpstr>The global Keyword</vt:lpstr>
      <vt:lpstr>PowerPoint Presentation</vt:lpstr>
      <vt:lpstr>EXCEPTION HANDLING</vt:lpstr>
      <vt:lpstr>PowerPoint Presentation</vt:lpstr>
      <vt:lpstr>PowerPoint Presentation</vt:lpstr>
      <vt:lpstr>PowerPoint Presentation</vt:lpstr>
      <vt:lpstr>Exception Handling</vt:lpstr>
      <vt:lpstr>PowerPoint Presentation</vt:lpstr>
      <vt:lpstr>PowerPoint Presentation</vt:lpstr>
      <vt:lpstr>PowerPoint Presentation</vt:lpstr>
      <vt:lpstr>PowerPoint Presentation</vt:lpstr>
      <vt:lpstr>Output:  Enter a:10  Enter b:0 can't divide by zero  division by zero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ANALYSIS OF ALGORITHMS SUB CODE: MCA-172</dc:title>
  <dc:creator>COMPAQ</dc:creator>
  <cp:lastModifiedBy>Admin</cp:lastModifiedBy>
  <cp:revision>6</cp:revision>
  <dcterms:created xsi:type="dcterms:W3CDTF">2021-08-16T04:23:02Z</dcterms:created>
  <dcterms:modified xsi:type="dcterms:W3CDTF">2023-12-09T07:25:14Z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2021-08-16T00:00:00Z</vt:filetime>
  </property>
</Properties>
</file>